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3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2D3B"/>
    <a:srgbClr val="7F2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6"/>
    <p:restoredTop sz="94684"/>
  </p:normalViewPr>
  <p:slideViewPr>
    <p:cSldViewPr snapToGrid="0" snapToObjects="1">
      <p:cViewPr varScale="1">
        <p:scale>
          <a:sx n="108" d="100"/>
          <a:sy n="108" d="100"/>
        </p:scale>
        <p:origin x="2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35BBEAC2-CA4F-3343-BC79-48189AC8D4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6576" y="0"/>
            <a:ext cx="9179728" cy="6884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26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0AB5B-17E5-664C-B97B-AA6DEA12A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182" y="1709739"/>
            <a:ext cx="7194406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CE3A2D-8E3A-4C41-B663-703787F3D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6182" y="4589464"/>
            <a:ext cx="7194406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1AF37-A026-8043-8215-5A8286400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3BC9-64A8-9549-87CA-F6F54DE25F39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D3FDF-A07C-D74F-BA25-63CEECA3C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6026-BA40-B14F-AD5A-2D576287A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A67-FC50-654E-8A96-218D4BBD577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0196A2-5576-E549-A061-B0C0655F9C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88030"/>
          <a:stretch/>
        </p:blipFill>
        <p:spPr>
          <a:xfrm>
            <a:off x="0" y="0"/>
            <a:ext cx="10945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21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5EB49-3509-264B-8955-EED0DB639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17041-5B85-8949-A427-541178CEA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9814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B4D51-2768-4840-9367-A8BDEE5FD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3BC9-64A8-9549-87CA-F6F54DE25F39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88ACC-52F5-A740-A55E-6DC78B760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89C85-FA0E-014F-98C4-BA00AC2A4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A67-FC50-654E-8A96-218D4BBD577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D3D19B-A672-2A41-B04E-B9CD85C0F4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072C19-6F0A-524D-94A8-B9512F7418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85116"/>
          <a:stretch/>
        </p:blipFill>
        <p:spPr>
          <a:xfrm>
            <a:off x="0" y="0"/>
            <a:ext cx="9144000" cy="13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973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5EB49-3509-264B-8955-EED0DB639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17041-5B85-8949-A427-541178CEA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9814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B4D51-2768-4840-9367-A8BDEE5FD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3BC9-64A8-9549-87CA-F6F54DE25F39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88ACC-52F5-A740-A55E-6DC78B760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89C85-FA0E-014F-98C4-BA00AC2A4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A67-FC50-654E-8A96-218D4BBD577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7AB403-CBE8-2F4B-A7C5-B5991F446A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42012"/>
            <a:ext cx="91440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971862B-DE00-F149-A28B-8AA5D50826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85448"/>
          <a:stretch/>
        </p:blipFill>
        <p:spPr>
          <a:xfrm>
            <a:off x="0" y="3461"/>
            <a:ext cx="9144000" cy="13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53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FC929-17E1-1C4F-8ECF-5D67FB9F0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282DB-94A5-8543-AAF8-723EAE8E11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9814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2FDBEE-DC18-804E-855A-4D1F448FC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9814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D59F47-78A5-4349-9ABD-D551B145A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3BC9-64A8-9549-87CA-F6F54DE25F39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BFB891-9588-1E4F-BA37-674775043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AA831A-2E7F-0F4E-B06D-242931139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A67-FC50-654E-8A96-218D4BBD577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A6D5F12-49FE-4442-8B76-D306DB5375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42012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55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B15E9-3BA6-2D42-88E5-221FE44E5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7CF85E-07B0-F241-8887-931064ACF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9C2F2-3A38-E24E-98D8-2EFAF829D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3020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1ADDA0-F520-4E4B-848D-3668A3C13F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1E883C-434E-9543-97B2-54D4A0BE02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3020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B121F0-45C9-C94B-A9FA-D62AD086C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3BC9-64A8-9549-87CA-F6F54DE25F39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C61E54-498B-8E49-8937-C58975D4E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4E3E29-7C73-9246-BC37-9B5CA50D2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A67-FC50-654E-8A96-218D4BBD577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FD1889C-F179-E244-A6C2-EF24FE81C3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982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D5E71-9419-6B49-AEF7-D698C98D8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BBA8DB-D8E1-3742-833B-3724D8AE2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3BC9-64A8-9549-87CA-F6F54DE25F39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D390BE-240D-1E44-A4FB-19E244F36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39E133-57DC-234C-955F-396A648D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A67-FC50-654E-8A96-218D4BBD577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213591-99B2-864A-B61A-E9C32F74C3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70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0DAACB-C77B-D84B-8B8E-EE8CA0FF6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3BC9-64A8-9549-87CA-F6F54DE25F39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565D40-5AE6-DE47-9409-38A4B23A1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05310-CFF8-8042-8A4D-B10870B02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A67-FC50-654E-8A96-218D4BBD577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D334EF-06D3-684F-B4F7-8EAD822CFC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42012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51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9CF5EA-E7F9-A24A-9C7C-346A219F1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E53BB1-CE02-2A42-9040-584ABD369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7CAA9-D28E-F347-A51E-0AD98F99AB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23BC9-64A8-9549-87CA-F6F54DE25F39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08DE6-CB5F-C24C-96A2-1B017B1212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3050C-36F2-EA4D-B56F-B08E022EAD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ABA67-FC50-654E-8A96-218D4BBD5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41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rgbClr val="9C2D3B"/>
          </a:solidFill>
          <a:latin typeface="Helvetica" pitchFamily="2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ms.gov/Outreach-and-Education/Medicare-Learning-Network-MLN/MLNProducts/Downloads/AWV_Chart_ICN905706.pdf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540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A8FB8-18E3-4AFF-BE29-FAA04E8F7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F253B-6484-4366-AEE7-EF97E4FAF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Ensure patients that this is not a “physical” or a “problem” focused visit.</a:t>
            </a:r>
          </a:p>
          <a:p>
            <a:r>
              <a:rPr lang="en-US" dirty="0"/>
              <a:t>Strive to provide a “value add” to patients for coming to the visit.</a:t>
            </a:r>
          </a:p>
          <a:p>
            <a:r>
              <a:rPr lang="en-US" dirty="0"/>
              <a:t>Develop a  mechanism for staff to ensure that patients can receive preventative services indicated as a product of the visit.</a:t>
            </a:r>
          </a:p>
        </p:txBody>
      </p:sp>
    </p:spTree>
    <p:extLst>
      <p:ext uri="{BB962C8B-B14F-4D97-AF65-F5344CB8AC3E}">
        <p14:creationId xmlns:p14="http://schemas.microsoft.com/office/powerpoint/2010/main" val="248506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3EF43-6742-4FA6-BB53-9ADD30DB8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AWV Billing </a:t>
            </a:r>
            <a:r>
              <a:rPr lang="en-US" dirty="0"/>
              <a:t>Information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328918"/>
              </p:ext>
            </p:extLst>
          </p:nvPr>
        </p:nvGraphicFramePr>
        <p:xfrm>
          <a:off x="628649" y="1686102"/>
          <a:ext cx="7886701" cy="3187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957">
                  <a:extLst>
                    <a:ext uri="{9D8B030D-6E8A-4147-A177-3AD203B41FA5}">
                      <a16:colId xmlns:a16="http://schemas.microsoft.com/office/drawing/2014/main" val="3425068622"/>
                    </a:ext>
                  </a:extLst>
                </a:gridCol>
                <a:gridCol w="5771744">
                  <a:extLst>
                    <a:ext uri="{9D8B030D-6E8A-4147-A177-3AD203B41FA5}">
                      <a16:colId xmlns:a16="http://schemas.microsoft.com/office/drawing/2014/main" val="977935543"/>
                    </a:ext>
                  </a:extLst>
                </a:gridCol>
              </a:tblGrid>
              <a:tr h="49323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AWV HCPS CODES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BILLING CODE DESCRIPTORS</a:t>
                      </a:r>
                      <a:endParaRPr lang="en-US" sz="1600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433890087"/>
                  </a:ext>
                </a:extLst>
              </a:tr>
              <a:tr h="6689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G0438</a:t>
                      </a:r>
                      <a:endParaRPr lang="en-US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Annual</a:t>
                      </a:r>
                      <a:r>
                        <a:rPr lang="en-US" sz="1400" baseline="0" dirty="0" smtClean="0"/>
                        <a:t> wellness visit; includes a personalized prevention plan of service (PPS), initial visit</a:t>
                      </a:r>
                      <a:endParaRPr lang="en-US" sz="1400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797290058"/>
                  </a:ext>
                </a:extLst>
              </a:tr>
              <a:tr h="84486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G0439</a:t>
                      </a:r>
                      <a:endParaRPr lang="en-US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Annual wellness visit,</a:t>
                      </a:r>
                      <a:r>
                        <a:rPr lang="en-US" sz="1400" baseline="0" dirty="0" smtClean="0"/>
                        <a:t> includes a personalized prevention plan of service (PPS), subsequent visit</a:t>
                      </a:r>
                      <a:endParaRPr lang="en-US" sz="1400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196244149"/>
                  </a:ext>
                </a:extLst>
              </a:tr>
              <a:tr h="11807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G0468</a:t>
                      </a:r>
                      <a:endParaRPr lang="en-US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Federally qualified health center </a:t>
                      </a:r>
                      <a:r>
                        <a:rPr lang="en-US" sz="1400" dirty="0" smtClean="0"/>
                        <a:t>(FQHC) </a:t>
                      </a:r>
                      <a:r>
                        <a:rPr lang="en-US" sz="1400" dirty="0" smtClean="0"/>
                        <a:t>visit, ippe or awv; a </a:t>
                      </a:r>
                      <a:r>
                        <a:rPr lang="en-US" sz="1400" dirty="0" smtClean="0"/>
                        <a:t>FQHC </a:t>
                      </a:r>
                      <a:r>
                        <a:rPr lang="en-US" sz="1400" dirty="0" smtClean="0"/>
                        <a:t>visit that includes an initial</a:t>
                      </a:r>
                      <a:r>
                        <a:rPr lang="en-US" sz="1400" baseline="0" dirty="0" smtClean="0"/>
                        <a:t> preventive physical examination </a:t>
                      </a:r>
                      <a:r>
                        <a:rPr lang="en-US" sz="1400" baseline="0" dirty="0" smtClean="0"/>
                        <a:t>(IPPE) </a:t>
                      </a:r>
                      <a:r>
                        <a:rPr lang="en-US" sz="1400" baseline="0" dirty="0" smtClean="0"/>
                        <a:t>or an annual wellness visit </a:t>
                      </a:r>
                      <a:r>
                        <a:rPr lang="en-US" sz="1400" baseline="0" dirty="0" smtClean="0"/>
                        <a:t>(AWV) </a:t>
                      </a:r>
                      <a:r>
                        <a:rPr lang="en-US" sz="1400" baseline="0" dirty="0" smtClean="0"/>
                        <a:t>and includes a typical bundle of medicare-covered services that would be furnished per diem to a patient receiving an </a:t>
                      </a:r>
                      <a:r>
                        <a:rPr lang="en-US" sz="1400" baseline="0" dirty="0" smtClean="0"/>
                        <a:t>IPPE </a:t>
                      </a:r>
                      <a:r>
                        <a:rPr lang="en-US" sz="1400" baseline="0" dirty="0" smtClean="0"/>
                        <a:t>or </a:t>
                      </a:r>
                      <a:r>
                        <a:rPr lang="en-US" sz="1400" baseline="0" dirty="0" smtClean="0"/>
                        <a:t>AWV</a:t>
                      </a:r>
                      <a:endParaRPr lang="en-US" sz="1400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71426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79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" y="126093"/>
            <a:ext cx="8772525" cy="562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20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53178-DB9D-41D2-9BF1-B4EC42D0F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Closing…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46F0F-B083-49D9-B8ED-D95804748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Medicare Annual Wellness Visit can be utilized as an initial move into enhanced care management of this population.</a:t>
            </a:r>
          </a:p>
          <a:p>
            <a:r>
              <a:rPr lang="en-US" dirty="0"/>
              <a:t>The exam promotes patient engagement in their own preventive care plan.</a:t>
            </a:r>
          </a:p>
          <a:p>
            <a:r>
              <a:rPr lang="en-US" dirty="0"/>
              <a:t>The health care organization can also utilize the opportunity to evaluate patient for premium sponsorship.</a:t>
            </a:r>
          </a:p>
          <a:p>
            <a:r>
              <a:rPr lang="en-US" dirty="0"/>
              <a:t>Patient response has been entirely positive and outcomes are improving.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299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4EAFD-FC69-4725-99B1-14AA72937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FA5C6-197F-462D-B9FE-BAF17B8AD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https://www.cms.gov/Outreach-and-Education/Medicare-Learning-Network-MLN/MLNProducts/Downloads/AWV_Chart_ICN905706.pdf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225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CAAB3-232D-6240-92F2-1D708CC12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F2934"/>
                </a:solidFill>
              </a:rPr>
              <a:t>Revenue Generation and Improved Outcomes-Choctaw Nation Medicare Preventive Service Program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68B53-D977-C042-9DC6-ED630AC25A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Brian Wren Pharm.D., BCPS</a:t>
            </a:r>
          </a:p>
          <a:p>
            <a:r>
              <a:rPr lang="en-US" dirty="0"/>
              <a:t>CAPT, USPHS</a:t>
            </a:r>
          </a:p>
          <a:p>
            <a:r>
              <a:rPr lang="en-US" dirty="0"/>
              <a:t>Chief Analytics/Revenue Officer</a:t>
            </a:r>
          </a:p>
          <a:p>
            <a:r>
              <a:rPr lang="en-US" dirty="0"/>
              <a:t>Choctaw Nation Health Services Authority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94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C1E24-98B9-3D41-8BBD-83942CD6B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Objective</a:t>
            </a:r>
            <a:endParaRPr lang="en-US" dirty="0">
              <a:solidFill>
                <a:srgbClr val="9C2D3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49B41-4B4D-B042-9EC3-4DCA73423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Focus on Annual Wellness Visit as the basis of an enhanced elder care initiative</a:t>
            </a:r>
          </a:p>
          <a:p>
            <a:r>
              <a:rPr lang="en-US" dirty="0"/>
              <a:t>Choctaw Nation Health Services Authority (CNHSA) program outline and experience</a:t>
            </a:r>
          </a:p>
        </p:txBody>
      </p:sp>
    </p:spTree>
    <p:extLst>
      <p:ext uri="{BB962C8B-B14F-4D97-AF65-F5344CB8AC3E}">
        <p14:creationId xmlns:p14="http://schemas.microsoft.com/office/powerpoint/2010/main" val="355788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C35AA-98B3-8942-A131-35A70498B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Medicare Annual Wellness Visit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D2DF1-3DE4-2F4D-A884-561C12A00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to be confused with Initial Preventive Physical Examination (IPPE)</a:t>
            </a:r>
          </a:p>
          <a:p>
            <a:r>
              <a:rPr lang="en-US" dirty="0"/>
              <a:t>Utilized to develop a personalized prevention plan</a:t>
            </a:r>
          </a:p>
          <a:p>
            <a:r>
              <a:rPr lang="en-US" dirty="0"/>
              <a:t>Risk assessment is performed</a:t>
            </a:r>
          </a:p>
          <a:p>
            <a:r>
              <a:rPr lang="en-US" dirty="0"/>
              <a:t>Medicare covers once every 12 months</a:t>
            </a:r>
          </a:p>
        </p:txBody>
      </p:sp>
    </p:spTree>
    <p:extLst>
      <p:ext uri="{BB962C8B-B14F-4D97-AF65-F5344CB8AC3E}">
        <p14:creationId xmlns:p14="http://schemas.microsoft.com/office/powerpoint/2010/main" val="41091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C35AA-98B3-8942-A131-35A70498B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Medicare Annual Wellness Visit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650" y="1977948"/>
            <a:ext cx="37924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Health risk assessment (HRA) is performed and utilized to provide patients with an individualized prevention plan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IDL &amp; ADL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Fall Risk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Safety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Hearing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3479" y="1908699"/>
            <a:ext cx="3792429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Depression Screening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Alcohol Screening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Family History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Chronic Conditions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Medications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Allergies Medical Incidents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Body Mass Index</a:t>
            </a:r>
          </a:p>
        </p:txBody>
      </p:sp>
    </p:spTree>
    <p:extLst>
      <p:ext uri="{BB962C8B-B14F-4D97-AF65-F5344CB8AC3E}">
        <p14:creationId xmlns:p14="http://schemas.microsoft.com/office/powerpoint/2010/main" val="305578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C64AE-3DB0-45AC-8685-CDF58D442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Medicare Annual Wellness Visit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2B270-9DFE-4873-A727-B0A98B7F8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patient with written screening schedule (checklist) for the next 5-10 years</a:t>
            </a:r>
          </a:p>
          <a:p>
            <a:r>
              <a:rPr lang="en-US" dirty="0"/>
              <a:t>Health education, additional service referrals or scheduling for other preventive services or education</a:t>
            </a:r>
          </a:p>
          <a:p>
            <a:r>
              <a:rPr lang="en-US" dirty="0"/>
              <a:t>Other services as indicated such as advance care planning services</a:t>
            </a:r>
          </a:p>
        </p:txBody>
      </p:sp>
    </p:spTree>
    <p:extLst>
      <p:ext uri="{BB962C8B-B14F-4D97-AF65-F5344CB8AC3E}">
        <p14:creationId xmlns:p14="http://schemas.microsoft.com/office/powerpoint/2010/main" val="301787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8B1F4-2753-4602-85D7-D99D155B8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CNHSA Program and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765FF-9436-46EC-AEBA-E4371AEFE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 began late 2017 as </a:t>
            </a:r>
            <a:r>
              <a:rPr lang="en-US" dirty="0" smtClean="0"/>
              <a:t>an </a:t>
            </a:r>
            <a:r>
              <a:rPr lang="en-US" dirty="0"/>
              <a:t>extension of existing healthy aging services.</a:t>
            </a:r>
          </a:p>
          <a:p>
            <a:r>
              <a:rPr lang="en-US" dirty="0"/>
              <a:t>Utilize front end staff that utilize scripting to educate patients on the contents and importance of the exam and schedule patients for visits.</a:t>
            </a:r>
          </a:p>
          <a:p>
            <a:r>
              <a:rPr lang="en-US" dirty="0"/>
              <a:t>Nurses conduct the visit</a:t>
            </a:r>
          </a:p>
          <a:p>
            <a:pPr lvl="1"/>
            <a:r>
              <a:rPr lang="en-US" dirty="0"/>
              <a:t>The following provider types are reimbursable:  Physician (doctor of medicine or osteopathy), Qualified non-physician practitioner (physician assistant, nurse practitioner, or certified clinical nurse specialist), Medical professional (including a health educator, registered dietician, nutrition professional, or other licensed practitioner), or a team of medical professionals directly supervised by a physician (doctor of medicine or osteopathy)</a:t>
            </a:r>
          </a:p>
        </p:txBody>
      </p:sp>
    </p:spTree>
    <p:extLst>
      <p:ext uri="{BB962C8B-B14F-4D97-AF65-F5344CB8AC3E}">
        <p14:creationId xmlns:p14="http://schemas.microsoft.com/office/powerpoint/2010/main" val="14592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61D38-2A81-44B3-8B1D-94A136D52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07C8E-1BB8-4EA2-B273-1167F4D9D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Unique opportunity to “case manage” this population and ensure patients are receiving all preventive services indicated </a:t>
            </a:r>
          </a:p>
          <a:p>
            <a:r>
              <a:rPr lang="en-US" dirty="0"/>
              <a:t>Many additional benefits have been realized such as case management services and health system navigation.</a:t>
            </a:r>
          </a:p>
          <a:p>
            <a:r>
              <a:rPr lang="en-US" dirty="0"/>
              <a:t>Enhanced provider engagement.</a:t>
            </a:r>
          </a:p>
          <a:p>
            <a:r>
              <a:rPr lang="en-US" dirty="0"/>
              <a:t>The visit has evolved to include Medicare Counseling and premium sponsorship evaluation.</a:t>
            </a:r>
          </a:p>
          <a:p>
            <a:r>
              <a:rPr lang="en-US" dirty="0"/>
              <a:t>Consent for Medicare Chronic Care Management Services is also obtained for future service expansion.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64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6BD3F-85EF-46A5-9CE4-FF42AA735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09906-6B76-4799-BA73-FFC7CA2EA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your patient population</a:t>
            </a:r>
          </a:p>
          <a:p>
            <a:r>
              <a:rPr lang="en-US" dirty="0"/>
              <a:t>Develop program guidelines and HRA</a:t>
            </a:r>
          </a:p>
          <a:p>
            <a:r>
              <a:rPr lang="en-US" dirty="0"/>
              <a:t>Educate existing care team on the objectives and potential downstream effects of the visit.</a:t>
            </a:r>
          </a:p>
          <a:p>
            <a:r>
              <a:rPr lang="en-US" dirty="0"/>
              <a:t>CNHSA has adopted this model as a additional layer of care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89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614</Words>
  <Application>Microsoft Office PowerPoint</Application>
  <PresentationFormat>On-screen Show (4:3)</PresentationFormat>
  <Paragraphs>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Helvetica</vt:lpstr>
      <vt:lpstr>Office Theme</vt:lpstr>
      <vt:lpstr>PowerPoint Presentation</vt:lpstr>
      <vt:lpstr>Revenue Generation and Improved Outcomes-Choctaw Nation Medicare Preventive Service Program</vt:lpstr>
      <vt:lpstr>Presentation Objective</vt:lpstr>
      <vt:lpstr>Medicare Annual Wellness Visit</vt:lpstr>
      <vt:lpstr>Medicare Annual Wellness Visit</vt:lpstr>
      <vt:lpstr>Medicare Annual Wellness Visit</vt:lpstr>
      <vt:lpstr>CNHSA Program and Experience</vt:lpstr>
      <vt:lpstr>Program Benefits</vt:lpstr>
      <vt:lpstr>Implementation Considerations</vt:lpstr>
      <vt:lpstr>Additional Considerations</vt:lpstr>
      <vt:lpstr>AWV Billing Information</vt:lpstr>
      <vt:lpstr>PowerPoint Presentation</vt:lpstr>
      <vt:lpstr>In Closing…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Ricki McCarroll</dc:creator>
  <cp:lastModifiedBy>Jessica T. Daniel</cp:lastModifiedBy>
  <cp:revision>22</cp:revision>
  <dcterms:created xsi:type="dcterms:W3CDTF">2019-02-06T18:23:49Z</dcterms:created>
  <dcterms:modified xsi:type="dcterms:W3CDTF">2019-04-01T13:55:59Z</dcterms:modified>
</cp:coreProperties>
</file>