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0" r:id="rId4"/>
    <p:sldMasterId id="2147483950" r:id="rId5"/>
    <p:sldMasterId id="2147483958" r:id="rId6"/>
  </p:sldMasterIdLst>
  <p:notesMasterIdLst>
    <p:notesMasterId r:id="rId44"/>
  </p:notesMasterIdLst>
  <p:sldIdLst>
    <p:sldId id="449" r:id="rId7"/>
    <p:sldId id="599" r:id="rId8"/>
    <p:sldId id="583" r:id="rId9"/>
    <p:sldId id="600" r:id="rId10"/>
    <p:sldId id="288" r:id="rId11"/>
    <p:sldId id="608" r:id="rId12"/>
    <p:sldId id="609" r:id="rId13"/>
    <p:sldId id="615" r:id="rId14"/>
    <p:sldId id="320" r:id="rId15"/>
    <p:sldId id="448" r:id="rId16"/>
    <p:sldId id="322" r:id="rId17"/>
    <p:sldId id="316" r:id="rId18"/>
    <p:sldId id="323" r:id="rId19"/>
    <p:sldId id="338" r:id="rId20"/>
    <p:sldId id="445" r:id="rId21"/>
    <p:sldId id="595" r:id="rId22"/>
    <p:sldId id="567" r:id="rId23"/>
    <p:sldId id="551" r:id="rId24"/>
    <p:sldId id="552" r:id="rId25"/>
    <p:sldId id="554" r:id="rId26"/>
    <p:sldId id="555" r:id="rId27"/>
    <p:sldId id="556" r:id="rId28"/>
    <p:sldId id="565" r:id="rId29"/>
    <p:sldId id="616" r:id="rId30"/>
    <p:sldId id="598" r:id="rId31"/>
    <p:sldId id="564" r:id="rId32"/>
    <p:sldId id="636" r:id="rId33"/>
    <p:sldId id="562" r:id="rId34"/>
    <p:sldId id="610" r:id="rId35"/>
    <p:sldId id="637" r:id="rId36"/>
    <p:sldId id="561" r:id="rId37"/>
    <p:sldId id="566" r:id="rId38"/>
    <p:sldId id="638" r:id="rId39"/>
    <p:sldId id="635" r:id="rId40"/>
    <p:sldId id="634" r:id="rId41"/>
    <p:sldId id="477" r:id="rId42"/>
    <p:sldId id="5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22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4312"/>
  </p:normalViewPr>
  <p:slideViewPr>
    <p:cSldViewPr snapToGrid="0">
      <p:cViewPr varScale="1">
        <p:scale>
          <a:sx n="67" d="100"/>
          <a:sy n="67" d="100"/>
        </p:scale>
        <p:origin x="1744" y="176"/>
      </p:cViewPr>
      <p:guideLst/>
    </p:cSldViewPr>
  </p:slideViewPr>
  <p:notesTextViewPr>
    <p:cViewPr>
      <p:scale>
        <a:sx n="110" d="100"/>
        <a:sy n="11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5E-46F7-BC77-362BA2C942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5E-46F7-BC77-362BA2C9428F}"/>
              </c:ext>
            </c:extLst>
          </c:dPt>
          <c:cat>
            <c:strRef>
              <c:f>Sheet1!$A$2:$A$3</c:f>
              <c:strCache>
                <c:ptCount val="2"/>
                <c:pt idx="0">
                  <c:v>Tribal Parity Provisions</c:v>
                </c:pt>
                <c:pt idx="1">
                  <c:v>Tribal-Specific Provisions</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D75E-46F7-BC77-362BA2C9428F}"/>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BA-41E4-82A6-DCBDFA0C9E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BA-41E4-82A6-DCBDFA0C9E56}"/>
              </c:ext>
            </c:extLst>
          </c:dPt>
          <c:cat>
            <c:strRef>
              <c:f>Sheet1!$A$2:$A$3</c:f>
              <c:strCache>
                <c:ptCount val="2"/>
                <c:pt idx="0">
                  <c:v>Tribal Parity Provisions</c:v>
                </c:pt>
                <c:pt idx="1">
                  <c:v>Tribal-Specific Provisions</c:v>
                </c:pt>
              </c:strCache>
            </c:strRef>
          </c:cat>
          <c:val>
            <c:numRef>
              <c:f>Sheet1!$B$2:$B$3</c:f>
              <c:numCache>
                <c:formatCode>0%</c:formatCode>
                <c:ptCount val="2"/>
                <c:pt idx="0">
                  <c:v>0.41</c:v>
                </c:pt>
                <c:pt idx="1">
                  <c:v>0.59</c:v>
                </c:pt>
              </c:numCache>
            </c:numRef>
          </c:val>
          <c:extLst>
            <c:ext xmlns:c16="http://schemas.microsoft.com/office/drawing/2014/chart" uri="{C3380CC4-5D6E-409C-BE32-E72D297353CC}">
              <c16:uniqueId val="{00000004-2CBA-41E4-82A6-DCBDFA0C9E56}"/>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8A-4689-8E3B-72D7F35AF7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8A-4689-8E3B-72D7F35AF7C2}"/>
              </c:ext>
            </c:extLst>
          </c:dPt>
          <c:cat>
            <c:strRef>
              <c:f>Sheet1!$A$2:$A$3</c:f>
              <c:strCache>
                <c:ptCount val="2"/>
                <c:pt idx="0">
                  <c:v>Training and Infrastructure</c:v>
                </c:pt>
                <c:pt idx="1">
                  <c:v>Tribal-Specific Provisions</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8C8A-4689-8E3B-72D7F35AF7C2}"/>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50-4557-8DAC-0C652A15BE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50-4557-8DAC-0C652A15BE2B}"/>
              </c:ext>
            </c:extLst>
          </c:dPt>
          <c:cat>
            <c:strRef>
              <c:f>Sheet1!$A$2:$A$3</c:f>
              <c:strCache>
                <c:ptCount val="2"/>
                <c:pt idx="0">
                  <c:v>Technical Assistance and Outreach</c:v>
                </c:pt>
                <c:pt idx="1">
                  <c:v>Tribal-Specific Provisions</c:v>
                </c:pt>
              </c:strCache>
            </c:strRef>
          </c:cat>
          <c:val>
            <c:numRef>
              <c:f>Sheet1!$B$2:$B$3</c:f>
              <c:numCache>
                <c:formatCode>0%</c:formatCode>
                <c:ptCount val="2"/>
                <c:pt idx="0">
                  <c:v>0.11</c:v>
                </c:pt>
                <c:pt idx="1">
                  <c:v>0.89</c:v>
                </c:pt>
              </c:numCache>
            </c:numRef>
          </c:val>
          <c:extLst>
            <c:ext xmlns:c16="http://schemas.microsoft.com/office/drawing/2014/chart" uri="{C3380CC4-5D6E-409C-BE32-E72D297353CC}">
              <c16:uniqueId val="{00000004-0450-4557-8DAC-0C652A15BE2B}"/>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C0-409A-9CAF-BC25B39FA1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C0-409A-9CAF-BC25B39FA19F}"/>
              </c:ext>
            </c:extLst>
          </c:dPt>
          <c:cat>
            <c:strRef>
              <c:f>Sheet1!$A$2:$A$3</c:f>
              <c:strCache>
                <c:ptCount val="2"/>
                <c:pt idx="0">
                  <c:v>Traditional Food </c:v>
                </c:pt>
                <c:pt idx="1">
                  <c:v>Tribal-Specific Provisions</c:v>
                </c:pt>
              </c:strCache>
            </c:strRef>
          </c:cat>
          <c:val>
            <c:numRef>
              <c:f>Sheet1!$B$2:$B$3</c:f>
              <c:numCache>
                <c:formatCode>0%</c:formatCode>
                <c:ptCount val="2"/>
                <c:pt idx="0">
                  <c:v>0.09</c:v>
                </c:pt>
                <c:pt idx="1">
                  <c:v>0.91</c:v>
                </c:pt>
              </c:numCache>
            </c:numRef>
          </c:val>
          <c:extLst>
            <c:ext xmlns:c16="http://schemas.microsoft.com/office/drawing/2014/chart" uri="{C3380CC4-5D6E-409C-BE32-E72D297353CC}">
              <c16:uniqueId val="{00000004-86C0-409A-9CAF-BC25B39FA19F}"/>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6A0C0-C84D-2D45-973A-8FC777BD8389}" type="datetimeFigureOut">
              <a:rPr lang="en-US" smtClean="0"/>
              <a:t>4/3/19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FEFAB-ADB0-4A47-A1CB-8A6FD235BB7D}" type="slidenum">
              <a:rPr lang="en-US" smtClean="0"/>
              <a:t>‹#›</a:t>
            </a:fld>
            <a:endParaRPr lang="en-US"/>
          </a:p>
        </p:txBody>
      </p:sp>
    </p:spTree>
    <p:extLst>
      <p:ext uri="{BB962C8B-B14F-4D97-AF65-F5344CB8AC3E}">
        <p14:creationId xmlns:p14="http://schemas.microsoft.com/office/powerpoint/2010/main" val="64330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tivefoodsafety.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tribalfoodcode.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324870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994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Parity, Trad/Native produced food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26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7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 $, Parity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84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75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Parity, 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6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Parity, 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112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OTR: Parity</a:t>
            </a:r>
          </a:p>
          <a:p>
            <a:r>
              <a:rPr lang="en-US">
                <a:cs typeface="Calibri"/>
              </a:rPr>
              <a:t>TAC: Parity, TA</a:t>
            </a:r>
          </a:p>
          <a:p>
            <a:r>
              <a:rPr lang="en-US">
                <a:cs typeface="Calibri"/>
              </a:rPr>
              <a:t>FOTO: Parity, $, Infrastructure</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90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OTR: Parity</a:t>
            </a:r>
          </a:p>
          <a:p>
            <a:r>
              <a:rPr lang="en-US">
                <a:cs typeface="Calibri"/>
              </a:rPr>
              <a:t>TAC: Parity, TA</a:t>
            </a:r>
          </a:p>
          <a:p>
            <a:r>
              <a:rPr lang="en-US">
                <a:cs typeface="Calibri"/>
              </a:rPr>
              <a:t>FOTO: Parity, $, Infrastructure</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792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13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3002034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86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Traditional/Native grown food, Parity,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Traditional/Native grown food, Parity,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74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Parity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8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44059" lvl="1" indent="-342900">
              <a:buClr>
                <a:schemeClr val="bg1">
                  <a:lumMod val="10000"/>
                </a:schemeClr>
              </a:buClr>
              <a:buFont typeface="Arial" charset="0"/>
              <a:buChar char="•"/>
            </a:pPr>
            <a:r>
              <a:rPr lang="en-US" sz="2200" dirty="0"/>
              <a:t>FSMA Food Safety Training and Outreach</a:t>
            </a:r>
          </a:p>
          <a:p>
            <a:pPr marL="726930" lvl="2" indent="-342900">
              <a:buClr>
                <a:schemeClr val="bg1">
                  <a:lumMod val="10000"/>
                </a:schemeClr>
              </a:buClr>
              <a:buFont typeface="Arial" charset="0"/>
              <a:buChar char="•"/>
            </a:pPr>
            <a:r>
              <a:rPr lang="en-US" sz="2200" dirty="0">
                <a:solidFill>
                  <a:schemeClr val="tx2"/>
                </a:solidFill>
              </a:rPr>
              <a:t>Native American Tribal Center for Food Safety Outreach, Education, Training and Technical Assistance – </a:t>
            </a:r>
            <a:r>
              <a:rPr lang="en-US" sz="2200" dirty="0">
                <a:solidFill>
                  <a:schemeClr val="tx2"/>
                </a:solidFill>
                <a:hlinkClick r:id="rId3"/>
              </a:rPr>
              <a:t>www.nativefoodsafety.org</a:t>
            </a:r>
            <a:r>
              <a:rPr lang="en-US" sz="2200" dirty="0">
                <a:solidFill>
                  <a:schemeClr val="tx2"/>
                </a:solidFill>
              </a:rPr>
              <a:t> </a:t>
            </a:r>
          </a:p>
          <a:p>
            <a:pPr marL="726930" lvl="2" indent="-342900">
              <a:buClr>
                <a:schemeClr val="bg1">
                  <a:lumMod val="10000"/>
                </a:schemeClr>
              </a:buClr>
              <a:buFont typeface="Arial" charset="0"/>
              <a:buChar char="•"/>
            </a:pPr>
            <a:r>
              <a:rPr lang="en-US" sz="2200" dirty="0">
                <a:solidFill>
                  <a:schemeClr val="tx2"/>
                </a:solidFill>
              </a:rPr>
              <a:t>Alternative Curriculum Development &amp; Culturally Appropriate Training </a:t>
            </a:r>
          </a:p>
          <a:p>
            <a:pPr marL="544059" lvl="1" indent="-342900">
              <a:buClr>
                <a:schemeClr val="bg1">
                  <a:lumMod val="10000"/>
                </a:schemeClr>
              </a:buClr>
              <a:buFont typeface="Arial" charset="0"/>
              <a:buChar char="•"/>
            </a:pPr>
            <a:r>
              <a:rPr lang="en-US" sz="2200" dirty="0"/>
              <a:t>Model Tribal Food and Agriculture Code - </a:t>
            </a:r>
            <a:r>
              <a:rPr lang="en-US" sz="2200" dirty="0">
                <a:hlinkClick r:id="rId4"/>
              </a:rPr>
              <a:t>www.tribalfoodcode.com</a:t>
            </a:r>
            <a:r>
              <a:rPr lang="en-US" sz="2200" dirty="0"/>
              <a:t>  </a:t>
            </a:r>
          </a:p>
          <a:p>
            <a:pPr marL="544059" lvl="1" indent="-342900">
              <a:buClr>
                <a:schemeClr val="bg1">
                  <a:lumMod val="10000"/>
                </a:schemeClr>
              </a:buClr>
              <a:buFont typeface="Arial" charset="0"/>
              <a:buChar char="•"/>
            </a:pPr>
            <a:r>
              <a:rPr lang="en-US" sz="2200" dirty="0"/>
              <a:t>Food Policy Roundtable Discussions </a:t>
            </a:r>
          </a:p>
          <a:p>
            <a:pPr marL="544059" lvl="1" indent="-342900">
              <a:buClr>
                <a:schemeClr val="bg1">
                  <a:lumMod val="10000"/>
                </a:schemeClr>
              </a:buClr>
              <a:buFont typeface="Arial" charset="0"/>
              <a:buChar char="•"/>
            </a:pPr>
            <a:r>
              <a:rPr lang="en-US" sz="2200" dirty="0"/>
              <a:t>Support the National Association of the Food Distribution Programs on Indian Reservations (NAFDPIR)</a:t>
            </a:r>
          </a:p>
          <a:p>
            <a:pPr marL="544059" lvl="1" indent="-342900">
              <a:buClr>
                <a:schemeClr val="bg1">
                  <a:lumMod val="10000"/>
                </a:schemeClr>
              </a:buClr>
              <a:buFont typeface="Arial" charset="0"/>
              <a:buChar char="•"/>
            </a:pPr>
            <a:r>
              <a:rPr lang="en-US" sz="2200" dirty="0"/>
              <a:t>Annual Native Youth in Food and Agriculture Leadership Summit – in Year 6!</a:t>
            </a:r>
          </a:p>
          <a:p>
            <a:pPr marL="544059" lvl="1" indent="-342900">
              <a:buClr>
                <a:schemeClr val="bg1">
                  <a:lumMod val="10000"/>
                </a:schemeClr>
              </a:buClr>
              <a:buFont typeface="Arial" charset="0"/>
              <a:buChar char="•"/>
            </a:pPr>
            <a:r>
              <a:rPr lang="en-US" sz="2200" dirty="0"/>
              <a:t>Scaling-Up Project</a:t>
            </a:r>
          </a:p>
          <a:p>
            <a:pPr marL="544059" lvl="1" indent="-342900">
              <a:buClr>
                <a:schemeClr val="bg1">
                  <a:lumMod val="10000"/>
                </a:schemeClr>
              </a:buClr>
              <a:buFont typeface="Arial" charset="0"/>
              <a:buChar char="•"/>
            </a:pPr>
            <a:r>
              <a:rPr lang="en-US" sz="2200" dirty="0"/>
              <a:t>Native Farm Bill Coalition – Research Partner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120564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393398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401286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4270190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BFCD8-1D1D-B344-9939-C8B7FEF3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sym typeface="Calibri"/>
            </a:endParaRPr>
          </a:p>
        </p:txBody>
      </p:sp>
    </p:spTree>
    <p:extLst>
      <p:ext uri="{BB962C8B-B14F-4D97-AF65-F5344CB8AC3E}">
        <p14:creationId xmlns:p14="http://schemas.microsoft.com/office/powerpoint/2010/main" val="391757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FEFAB-ADB0-4A47-A1CB-8A6FD235BB7D}" type="slidenum">
              <a:rPr lang="en-US" smtClean="0"/>
              <a:t>12</a:t>
            </a:fld>
            <a:endParaRPr lang="en-US"/>
          </a:p>
        </p:txBody>
      </p:sp>
    </p:spTree>
    <p:extLst>
      <p:ext uri="{BB962C8B-B14F-4D97-AF65-F5344CB8AC3E}">
        <p14:creationId xmlns:p14="http://schemas.microsoft.com/office/powerpoint/2010/main" val="333049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EFAB-ADB0-4A47-A1CB-8A6FD235B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84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entury Gothic" charset="0"/>
                <a:ea typeface="Century Gothic" charset="0"/>
                <a:cs typeface="Century Gothic"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1"/>
          </p:nvPr>
        </p:nvSpPr>
        <p:spPr/>
        <p:txBody>
          <a:bodyPr/>
          <a:lstStyle/>
          <a:p>
            <a:fld id="{B88CE1A6-3BA2-A642-8632-A380944C8708}" type="slidenum">
              <a:rPr lang="en-US" smtClean="0"/>
              <a:t>‹#›</a:t>
            </a:fld>
            <a:endParaRPr lang="en-US"/>
          </a:p>
        </p:txBody>
      </p:sp>
      <p:sp>
        <p:nvSpPr>
          <p:cNvPr id="15" name="Title 14"/>
          <p:cNvSpPr>
            <a:spLocks noGrp="1"/>
          </p:cNvSpPr>
          <p:nvPr>
            <p:ph type="title"/>
          </p:nvPr>
        </p:nvSpPr>
        <p:spPr/>
        <p:txBody>
          <a:bodyPr/>
          <a:lstStyle/>
          <a:p>
            <a:r>
              <a:rPr lang="en-US"/>
              <a:t>Click to edit Master title style</a:t>
            </a:r>
          </a:p>
        </p:txBody>
      </p:sp>
      <p:sp>
        <p:nvSpPr>
          <p:cNvPr id="16" name="Footer Placeholder 4"/>
          <p:cNvSpPr>
            <a:spLocks noGrp="1"/>
          </p:cNvSpPr>
          <p:nvPr>
            <p:ph type="ftr" sz="quarter" idx="3"/>
          </p:nvPr>
        </p:nvSpPr>
        <p:spPr>
          <a:xfrm>
            <a:off x="1097280" y="6438256"/>
            <a:ext cx="10058400" cy="357626"/>
          </a:xfrm>
          <a:prstGeom prst="rect">
            <a:avLst/>
          </a:prstGeom>
        </p:spPr>
        <p:txBody>
          <a:bodyPr vert="horz" lIns="91440" tIns="45720" rIns="91440" bIns="45720" rtlCol="0" anchor="ctr"/>
          <a:lstStyle>
            <a:lvl1pPr algn="ctr">
              <a:defRPr sz="2800" b="1" cap="none" spc="800" baseline="0">
                <a:solidFill>
                  <a:srgbClr val="FFFFFF"/>
                </a:solidFill>
                <a:latin typeface="Century Gothic" charset="0"/>
                <a:ea typeface="Century Gothic" charset="0"/>
                <a:cs typeface="Century Gothic" charset="0"/>
              </a:defRPr>
            </a:lvl1pPr>
          </a:lstStyle>
          <a:p>
            <a:r>
              <a:rPr lang="en-US"/>
              <a:t>Native Farm Bill Coalition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16483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442404-B249-C74A-B47A-9FB4AB299416}" type="datetimeFigureOut">
              <a:rPr lang="en-US" smtClean="0"/>
              <a:t>4/3/19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152516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442404-B249-C74A-B47A-9FB4AB299416}" type="datetimeFigureOut">
              <a:rPr lang="en-US" smtClean="0"/>
              <a:t>4/3/19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1069831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442404-B249-C74A-B47A-9FB4AB299416}" type="datetimeFigureOut">
              <a:rPr lang="en-US" smtClean="0"/>
              <a:t>4/3/19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192627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442404-B249-C74A-B47A-9FB4AB299416}" type="datetimeFigureOut">
              <a:rPr lang="en-US" smtClean="0"/>
              <a:t>4/3/19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1543844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442404-B249-C74A-B47A-9FB4AB299416}" type="datetimeFigureOut">
              <a:rPr lang="en-US" smtClean="0"/>
              <a:t>4/3/19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1503928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442404-B249-C74A-B47A-9FB4AB299416}" type="datetimeFigureOut">
              <a:rPr lang="en-US" smtClean="0"/>
              <a:t>4/3/19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65041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42404-B249-C74A-B47A-9FB4AB299416}" type="datetimeFigureOut">
              <a:rPr lang="en-US" smtClean="0"/>
              <a:t>4/3/19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800788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442404-B249-C74A-B47A-9FB4AB299416}" type="datetimeFigureOut">
              <a:rPr lang="en-US" smtClean="0"/>
              <a:t>4/3/19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568858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442404-B249-C74A-B47A-9FB4AB299416}" type="datetimeFigureOut">
              <a:rPr lang="en-US" smtClean="0"/>
              <a:t>4/3/19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20452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0"/>
          </p:nvPr>
        </p:nvSpPr>
        <p:spPr/>
        <p:txBody>
          <a:bodyPr/>
          <a:lstStyle/>
          <a:p>
            <a:r>
              <a:rPr lang="en-US"/>
              <a:t>Native Farm Bill Coalition</a:t>
            </a:r>
          </a:p>
        </p:txBody>
      </p:sp>
      <p:sp>
        <p:nvSpPr>
          <p:cNvPr id="9" name="Slide Number Placeholder 8"/>
          <p:cNvSpPr>
            <a:spLocks noGrp="1"/>
          </p:cNvSpPr>
          <p:nvPr>
            <p:ph type="sldNum" sz="quarter" idx="11"/>
          </p:nvPr>
        </p:nvSpPr>
        <p:spPr/>
        <p:txBody>
          <a:bodyPr/>
          <a:lstStyle/>
          <a:p>
            <a:fld id="{B88CE1A6-3BA2-A642-8632-A380944C870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442404-B249-C74A-B47A-9FB4AB299416}" type="datetimeFigureOut">
              <a:rPr lang="en-US" smtClean="0"/>
              <a:t>4/3/19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1403351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442404-B249-C74A-B47A-9FB4AB299416}" type="datetimeFigureOut">
              <a:rPr lang="en-US" smtClean="0"/>
              <a:t>4/3/19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75FAC7-3473-B546-AAC1-AD9419F4F185}" type="slidenum">
              <a:rPr lang="en-US" smtClean="0"/>
              <a:t>‹#›</a:t>
            </a:fld>
            <a:endParaRPr lang="en-US"/>
          </a:p>
        </p:txBody>
      </p:sp>
    </p:spTree>
    <p:extLst>
      <p:ext uri="{BB962C8B-B14F-4D97-AF65-F5344CB8AC3E}">
        <p14:creationId xmlns:p14="http://schemas.microsoft.com/office/powerpoint/2010/main" val="31032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51953" y="7508000"/>
            <a:ext cx="2472271"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88CE1A6-3BA2-A642-8632-A380944C8708}" type="slidenum">
              <a:rPr lang="en-US" smtClean="0"/>
              <a:t>‹#›</a:t>
            </a:fld>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a:xfrm>
            <a:off x="2000589" y="7510"/>
            <a:ext cx="8187646" cy="488887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rgbClr val="9C2134"/>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edit Master subtitle style</a:t>
            </a:r>
          </a:p>
        </p:txBody>
      </p:sp>
      <p:sp>
        <p:nvSpPr>
          <p:cNvPr id="10" name="Footer Placeholder 9"/>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2984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6"/>
            <a:ext cx="10058400" cy="1450757"/>
          </a:xfrm>
          <a:prstGeom prst="rect">
            <a:avLst/>
          </a:prstGeom>
        </p:spPr>
        <p:txBody>
          <a:bodyPr/>
          <a:lstStyle>
            <a:lvl1pPr>
              <a:defRPr>
                <a:solidFill>
                  <a:srgbClr val="9C2134"/>
                </a:solidFill>
              </a:defRPr>
            </a:lvl1pPr>
          </a:lstStyle>
          <a:p>
            <a:r>
              <a:rPr lang="en-US"/>
              <a:t>Click to edit Master title style</a:t>
            </a:r>
          </a:p>
        </p:txBody>
      </p:sp>
      <p:sp>
        <p:nvSpPr>
          <p:cNvPr id="3" name="Content Placeholder 2"/>
          <p:cNvSpPr>
            <a:spLocks noGrp="1"/>
          </p:cNvSpPr>
          <p:nvPr>
            <p:ph idx="1"/>
          </p:nvPr>
        </p:nvSpPr>
        <p:spPr>
          <a:xfrm>
            <a:off x="1097279" y="1845735"/>
            <a:ext cx="10058401" cy="4023360"/>
          </a:xfrm>
          <a:prstGeom prst="rect">
            <a:avLst/>
          </a:prstGeom>
        </p:spPr>
        <p:txBody>
          <a:bodyPr/>
          <a:lstStyle>
            <a:lvl1pPr>
              <a:defRPr>
                <a:solidFill>
                  <a:srgbClr val="9C2134"/>
                </a:solidFill>
              </a:defRPr>
            </a:lvl1pPr>
            <a:lvl2pPr>
              <a:defRPr>
                <a:solidFill>
                  <a:srgbClr val="9C2134"/>
                </a:solidFill>
              </a:defRPr>
            </a:lvl2pPr>
            <a:lvl3pPr>
              <a:defRPr>
                <a:solidFill>
                  <a:srgbClr val="9C2134"/>
                </a:solidFill>
              </a:defRPr>
            </a:lvl3pPr>
            <a:lvl4pPr>
              <a:defRPr>
                <a:solidFill>
                  <a:srgbClr val="9C2134"/>
                </a:solidFill>
              </a:defRPr>
            </a:lvl4pPr>
            <a:lvl5pPr>
              <a:defRPr>
                <a:solidFill>
                  <a:srgbClr val="9C213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182179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6"/>
            <a:ext cx="10058400" cy="1450757"/>
          </a:xfrm>
          <a:prstGeom prst="rect">
            <a:avLst/>
          </a:prstGeom>
        </p:spPr>
        <p:txBody>
          <a:bodyPr/>
          <a:lstStyle>
            <a:lvl1pPr>
              <a:defRPr>
                <a:solidFill>
                  <a:srgbClr val="9C2134"/>
                </a:solidFill>
              </a:defRPr>
            </a:lvl1pPr>
          </a:lstStyle>
          <a:p>
            <a:r>
              <a:rPr lang="en-US"/>
              <a:t>Click to edit Master title style</a:t>
            </a:r>
          </a:p>
        </p:txBody>
      </p:sp>
      <p:sp>
        <p:nvSpPr>
          <p:cNvPr id="3" name="Content Placeholder 2"/>
          <p:cNvSpPr>
            <a:spLocks noGrp="1"/>
          </p:cNvSpPr>
          <p:nvPr>
            <p:ph sz="half" idx="1"/>
          </p:nvPr>
        </p:nvSpPr>
        <p:spPr>
          <a:xfrm>
            <a:off x="1097280" y="1845735"/>
            <a:ext cx="4937760" cy="4023360"/>
          </a:xfrm>
          <a:prstGeom prst="rect">
            <a:avLst/>
          </a:prstGeom>
        </p:spPr>
        <p:txBody>
          <a:bodyPr/>
          <a:lstStyle>
            <a:lvl1pPr>
              <a:defRPr>
                <a:solidFill>
                  <a:srgbClr val="9C2134"/>
                </a:solidFill>
              </a:defRPr>
            </a:lvl1pPr>
            <a:lvl2pPr>
              <a:defRPr>
                <a:solidFill>
                  <a:srgbClr val="9C2134"/>
                </a:solidFill>
              </a:defRPr>
            </a:lvl2pPr>
            <a:lvl3pPr>
              <a:defRPr>
                <a:solidFill>
                  <a:srgbClr val="9C2134"/>
                </a:solidFill>
              </a:defRPr>
            </a:lvl3pPr>
            <a:lvl4pPr>
              <a:defRPr>
                <a:solidFill>
                  <a:srgbClr val="9C2134"/>
                </a:solidFill>
              </a:defRPr>
            </a:lvl4pPr>
            <a:lvl5pPr>
              <a:defRPr>
                <a:solidFill>
                  <a:srgbClr val="9C213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41"/>
            <a:ext cx="4937760" cy="4023359"/>
          </a:xfrm>
          <a:prstGeom prst="rect">
            <a:avLst/>
          </a:prstGeom>
        </p:spPr>
        <p:txBody>
          <a:bodyPr/>
          <a:lstStyle>
            <a:lvl1pPr>
              <a:defRPr>
                <a:solidFill>
                  <a:srgbClr val="9C2134"/>
                </a:solidFill>
              </a:defRPr>
            </a:lvl1pPr>
            <a:lvl2pPr>
              <a:defRPr>
                <a:solidFill>
                  <a:srgbClr val="9C2134"/>
                </a:solidFill>
              </a:defRPr>
            </a:lvl2pPr>
            <a:lvl3pPr>
              <a:defRPr>
                <a:solidFill>
                  <a:srgbClr val="9C2134"/>
                </a:solidFill>
              </a:defRPr>
            </a:lvl3pPr>
            <a:lvl4pPr>
              <a:defRPr>
                <a:solidFill>
                  <a:srgbClr val="9C2134"/>
                </a:solidFill>
              </a:defRPr>
            </a:lvl4pPr>
            <a:lvl5pPr>
              <a:defRPr>
                <a:solidFill>
                  <a:srgbClr val="9C213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115968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6"/>
            <a:ext cx="10058400" cy="1450757"/>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097280" y="1846053"/>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3"/>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2867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286800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1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6"/>
            <a:ext cx="10058400" cy="1450757"/>
          </a:xfrm>
          <a:prstGeom prst="rect">
            <a:avLst/>
          </a:prstGeom>
        </p:spPr>
        <p:txBody>
          <a:bodyPr/>
          <a:lstStyle>
            <a:lvl1pPr>
              <a:defRPr>
                <a:solidFill>
                  <a:srgbClr val="9C2134"/>
                </a:solidFill>
              </a:defRPr>
            </a:lvl1pPr>
          </a:lstStyle>
          <a:p>
            <a:r>
              <a:rPr lang="en-US"/>
              <a:t>Click to edit Master title style</a:t>
            </a:r>
          </a:p>
        </p:txBody>
      </p:sp>
      <p:sp>
        <p:nvSpPr>
          <p:cNvPr id="6" name="Footer Placeholder 5"/>
          <p:cNvSpPr>
            <a:spLocks noGrp="1"/>
          </p:cNvSpPr>
          <p:nvPr>
            <p:ph type="ftr" sz="quarter" idx="10"/>
          </p:nvPr>
        </p:nvSpPr>
        <p:spPr/>
        <p:txBody>
          <a:bodyPr/>
          <a:lstStyle/>
          <a:p>
            <a:r>
              <a:rPr lang="en-US"/>
              <a:t>Indigenous Food and Agriculture initiative</a:t>
            </a:r>
          </a:p>
        </p:txBody>
      </p:sp>
    </p:spTree>
    <p:extLst>
      <p:ext uri="{BB962C8B-B14F-4D97-AF65-F5344CB8AC3E}">
        <p14:creationId xmlns:p14="http://schemas.microsoft.com/office/powerpoint/2010/main" val="3676478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38752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97280" y="6438256"/>
            <a:ext cx="10058400" cy="357626"/>
          </a:xfrm>
          <a:prstGeom prst="rect">
            <a:avLst/>
          </a:prstGeom>
        </p:spPr>
        <p:txBody>
          <a:bodyPr vert="horz" lIns="91440" tIns="45720" rIns="91440" bIns="45720" rtlCol="0" anchor="ctr"/>
          <a:lstStyle>
            <a:lvl1pPr algn="ctr">
              <a:defRPr sz="2800" b="1" cap="none" spc="800" baseline="0">
                <a:solidFill>
                  <a:srgbClr val="FFFFFF"/>
                </a:solidFill>
                <a:latin typeface="Century Gothic" charset="0"/>
                <a:ea typeface="Century Gothic" charset="0"/>
                <a:cs typeface="Century Gothic" charset="0"/>
              </a:defRPr>
            </a:lvl1pPr>
          </a:lstStyle>
          <a:p>
            <a:r>
              <a:rPr lang="en-US"/>
              <a:t>Native Farm Bill Coalition</a:t>
            </a:r>
          </a:p>
        </p:txBody>
      </p:sp>
      <p:sp>
        <p:nvSpPr>
          <p:cNvPr id="6" name="Slide Number Placeholder 5"/>
          <p:cNvSpPr>
            <a:spLocks noGrp="1"/>
          </p:cNvSpPr>
          <p:nvPr>
            <p:ph type="sldNum" sz="quarter" idx="4"/>
          </p:nvPr>
        </p:nvSpPr>
        <p:spPr>
          <a:xfrm>
            <a:off x="10770246" y="6430757"/>
            <a:ext cx="1312025" cy="365125"/>
          </a:xfrm>
          <a:prstGeom prst="rect">
            <a:avLst/>
          </a:prstGeom>
        </p:spPr>
        <p:txBody>
          <a:bodyPr vert="horz" lIns="91440" tIns="45720" rIns="91440" bIns="45720" rtlCol="0" anchor="ctr"/>
          <a:lstStyle>
            <a:lvl1pPr algn="r">
              <a:defRPr sz="1050">
                <a:solidFill>
                  <a:srgbClr val="FFFFFF"/>
                </a:solidFill>
              </a:defRPr>
            </a:lvl1pPr>
          </a:lstStyle>
          <a:p>
            <a:fld id="{B88CE1A6-3BA2-A642-8632-A380944C8708}" type="slidenum">
              <a:rPr lang="en-US" smtClean="0"/>
              <a:t>‹#›</a:t>
            </a:fld>
            <a:endParaRPr lang="en-US"/>
          </a:p>
        </p:txBody>
      </p:sp>
      <p:cxnSp>
        <p:nvCxnSpPr>
          <p:cNvPr id="10" name="Straight Connector 9"/>
          <p:cNvCxnSpPr/>
          <p:nvPr userDrawn="1"/>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9091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ct val="85000"/>
        </a:lnSpc>
        <a:spcBef>
          <a:spcPct val="0"/>
        </a:spcBef>
        <a:buNone/>
        <a:defRPr sz="4800" b="1" i="0" kern="1200" spc="-50" baseline="0">
          <a:solidFill>
            <a:schemeClr val="accent2"/>
          </a:solidFill>
          <a:latin typeface="Century Gothic" charset="0"/>
          <a:ea typeface="Century Gothic" charset="0"/>
          <a:cs typeface="Century Gothic"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entury Gothic" charset="0"/>
          <a:ea typeface="Century Gothic" charset="0"/>
          <a:cs typeface="Century Gothic"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entury Gothic" charset="0"/>
          <a:ea typeface="Century Gothic" charset="0"/>
          <a:cs typeface="Century Gothic"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315"/>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3"/>
          </p:nvPr>
        </p:nvSpPr>
        <p:spPr>
          <a:xfrm>
            <a:off x="838205" y="6459788"/>
            <a:ext cx="10515599" cy="365125"/>
          </a:xfrm>
          <a:prstGeom prst="rect">
            <a:avLst/>
          </a:prstGeom>
        </p:spPr>
        <p:txBody>
          <a:bodyPr vert="horz" lIns="91440" tIns="45720" rIns="91440" bIns="45720" rtlCol="0" anchor="ctr"/>
          <a:lstStyle>
            <a:lvl1pPr algn="ctr">
              <a:defRPr sz="1600" b="1" cap="all" baseline="0">
                <a:solidFill>
                  <a:srgbClr val="FFFFFF"/>
                </a:solidFill>
              </a:defRPr>
            </a:lvl1pPr>
          </a:lstStyle>
          <a:p>
            <a:r>
              <a:rPr lang="en-US"/>
              <a:t>Indigenous Food and Agriculture initiative</a:t>
            </a:r>
          </a:p>
        </p:txBody>
      </p:sp>
      <p:sp>
        <p:nvSpPr>
          <p:cNvPr id="8" name="Text Placeholder 7"/>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0"/>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54872" y="5718411"/>
            <a:ext cx="1065539" cy="1065539"/>
          </a:xfrm>
          <a:prstGeom prst="rect">
            <a:avLst/>
          </a:prstGeom>
        </p:spPr>
      </p:pic>
    </p:spTree>
    <p:extLst>
      <p:ext uri="{BB962C8B-B14F-4D97-AF65-F5344CB8AC3E}">
        <p14:creationId xmlns:p14="http://schemas.microsoft.com/office/powerpoint/2010/main" val="211991437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6" r:id="rId5"/>
    <p:sldLayoutId id="2147483955" r:id="rId6"/>
    <p:sldLayoutId id="2147483957" r:id="rId7"/>
  </p:sldLayoutIdLst>
  <p:hf sldNum="0" hdr="0" dt="0"/>
  <p:txStyles>
    <p:titleStyle>
      <a:lvl1pPr algn="l" defTabSz="914354"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42404-B249-C74A-B47A-9FB4AB299416}" type="datetimeFigureOut">
              <a:rPr lang="en-US" smtClean="0"/>
              <a:t>4/3/19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5FAC7-3473-B546-AAC1-AD9419F4F185}" type="slidenum">
              <a:rPr lang="en-US" smtClean="0"/>
              <a:t>‹#›</a:t>
            </a:fld>
            <a:endParaRPr lang="en-US"/>
          </a:p>
        </p:txBody>
      </p:sp>
    </p:spTree>
    <p:extLst>
      <p:ext uri="{BB962C8B-B14F-4D97-AF65-F5344CB8AC3E}">
        <p14:creationId xmlns:p14="http://schemas.microsoft.com/office/powerpoint/2010/main" val="116875422"/>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iff"/><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28.png"/><Relationship Id="rId4" Type="http://schemas.openxmlformats.org/officeDocument/2006/relationships/chart" Target="../charts/chart2.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Tribal.Relations@osec.usda.gov?subject=RSVP%20-%20USDA%202018%20Farm%20Bill%20Tribal%20Consultatio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info@nativefarmbillcoalition.org" TargetMode="External"/><Relationship Id="rId2" Type="http://schemas.openxmlformats.org/officeDocument/2006/relationships/hyperlink" Target="http://www.nativefarmbillcoalition.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tiff"/><Relationship Id="rId2" Type="http://schemas.openxmlformats.org/officeDocument/2006/relationships/image" Target="../media/image29.jpg"/><Relationship Id="rId1" Type="http://schemas.openxmlformats.org/officeDocument/2006/relationships/slideLayout" Target="../slideLayouts/slideLayout8.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eedsofnativehealth.org/farm-bill-report-and-title-summaries/"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tiff"/><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9433" y="4203055"/>
            <a:ext cx="11013135" cy="869451"/>
          </a:xfrm>
        </p:spPr>
        <p:txBody>
          <a:bodyPr>
            <a:normAutofit fontScale="90000"/>
          </a:bodyPr>
          <a:lstStyle/>
          <a:p>
            <a:pPr algn="ctr"/>
            <a:r>
              <a:rPr lang="en-US" sz="5400" b="1" dirty="0">
                <a:solidFill>
                  <a:schemeClr val="bg1">
                    <a:lumMod val="10000"/>
                  </a:schemeClr>
                </a:solidFill>
              </a:rPr>
              <a:t>638 Tribal Self-Governance </a:t>
            </a:r>
            <a:br>
              <a:rPr lang="en-US" sz="5400" b="1" dirty="0">
                <a:solidFill>
                  <a:schemeClr val="bg1">
                    <a:lumMod val="10000"/>
                  </a:schemeClr>
                </a:solidFill>
              </a:rPr>
            </a:br>
            <a:r>
              <a:rPr lang="en-US" sz="5400" b="1" dirty="0">
                <a:solidFill>
                  <a:schemeClr val="bg1">
                    <a:lumMod val="10000"/>
                  </a:schemeClr>
                </a:solidFill>
              </a:rPr>
              <a:t>in the 2018 Farm Bill</a:t>
            </a:r>
            <a:endParaRPr lang="en-US" sz="4400" i="1" dirty="0">
              <a:solidFill>
                <a:schemeClr val="bg1">
                  <a:lumMod val="10000"/>
                </a:schemeClr>
              </a:solidFill>
            </a:endParaRPr>
          </a:p>
        </p:txBody>
      </p:sp>
      <p:sp>
        <p:nvSpPr>
          <p:cNvPr id="5" name="Footer Placeholder 4"/>
          <p:cNvSpPr>
            <a:spLocks noGrp="1"/>
          </p:cNvSpPr>
          <p:nvPr>
            <p:ph type="ftr" sz="quarter" idx="10"/>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srgbClr val="FFFFFF"/>
                </a:solidFill>
                <a:effectLst/>
                <a:uLnTx/>
                <a:uFillTx/>
                <a:latin typeface="Calibri" panose="020F0502020204030204"/>
                <a:ea typeface="+mn-ea"/>
                <a:cs typeface="+mn-cs"/>
                <a:sym typeface="Calibri"/>
              </a:rPr>
              <a:t>Indigenous Food and Agriculture initiative</a:t>
            </a:r>
          </a:p>
        </p:txBody>
      </p:sp>
      <p:sp>
        <p:nvSpPr>
          <p:cNvPr id="7" name="TextBox 6"/>
          <p:cNvSpPr txBox="1"/>
          <p:nvPr/>
        </p:nvSpPr>
        <p:spPr>
          <a:xfrm>
            <a:off x="589432" y="5165982"/>
            <a:ext cx="11013136" cy="8002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77">
              <a:defRPr/>
            </a:pPr>
            <a:r>
              <a:rPr lang="en-US" sz="2200" b="1" dirty="0">
                <a:solidFill>
                  <a:srgbClr val="9C2135"/>
                </a:solidFill>
                <a:sym typeface="Calibri"/>
              </a:rPr>
              <a:t>2019 Tribal Self-Governance  Annual Consultation Conference</a:t>
            </a:r>
            <a:endParaRPr kumimoji="0" lang="en-US" sz="2200" b="1" i="0" u="none" strike="noStrike" kern="1200" cap="none" spc="0" normalizeH="0" baseline="0" noProof="0" dirty="0">
              <a:ln>
                <a:noFill/>
              </a:ln>
              <a:solidFill>
                <a:srgbClr val="9C2135"/>
              </a:solidFill>
              <a:effectLst/>
              <a:uLnTx/>
              <a:uFillTx/>
              <a:ea typeface="+mn-ea"/>
              <a:cs typeface="+mn-cs"/>
              <a:sym typeface="Calibri"/>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a:solidFill>
                  <a:schemeClr val="bg1">
                    <a:lumMod val="10000"/>
                  </a:schemeClr>
                </a:solidFill>
                <a:latin typeface="Calibri" panose="020F0502020204030204"/>
                <a:sym typeface="Calibri"/>
              </a:rPr>
              <a:t>April 3</a:t>
            </a:r>
            <a:r>
              <a:rPr kumimoji="0" lang="en-US" sz="2400" b="1" i="0" u="none" strike="noStrike" kern="1200" cap="none" spc="0" normalizeH="0" baseline="0" noProof="0" dirty="0">
                <a:ln>
                  <a:noFill/>
                </a:ln>
                <a:solidFill>
                  <a:schemeClr val="bg1">
                    <a:lumMod val="10000"/>
                  </a:schemeClr>
                </a:solidFill>
                <a:effectLst/>
                <a:uLnTx/>
                <a:uFillTx/>
                <a:latin typeface="Calibri" panose="020F0502020204030204"/>
                <a:ea typeface="+mn-ea"/>
                <a:cs typeface="+mn-cs"/>
                <a:sym typeface="Calibri"/>
              </a:rPr>
              <a:t>, 2019</a:t>
            </a:r>
          </a:p>
        </p:txBody>
      </p:sp>
      <p:pic>
        <p:nvPicPr>
          <p:cNvPr id="9" name="Picture 8" descr="A close up of a logo&#10;&#10;Description automatically generated">
            <a:extLst>
              <a:ext uri="{FF2B5EF4-FFF2-40B4-BE49-F238E27FC236}">
                <a16:creationId xmlns:a16="http://schemas.microsoft.com/office/drawing/2014/main" id="{69AB46F8-D50B-BF4A-9AEB-DE93BECB0204}"/>
              </a:ext>
            </a:extLst>
          </p:cNvPr>
          <p:cNvPicPr>
            <a:picLocks noChangeAspect="1"/>
          </p:cNvPicPr>
          <p:nvPr/>
        </p:nvPicPr>
        <p:blipFill>
          <a:blip r:embed="rId3"/>
          <a:stretch>
            <a:fillRect/>
          </a:stretch>
        </p:blipFill>
        <p:spPr>
          <a:xfrm>
            <a:off x="3125961" y="581186"/>
            <a:ext cx="2523744" cy="2523744"/>
          </a:xfrm>
          <a:prstGeom prst="rect">
            <a:avLst/>
          </a:prstGeom>
        </p:spPr>
      </p:pic>
      <p:pic>
        <p:nvPicPr>
          <p:cNvPr id="13" name="Picture 12" descr="A close up of a sign&#10;&#10;Description automatically generated">
            <a:extLst>
              <a:ext uri="{FF2B5EF4-FFF2-40B4-BE49-F238E27FC236}">
                <a16:creationId xmlns:a16="http://schemas.microsoft.com/office/drawing/2014/main" id="{A7870F43-A607-0943-BE39-47A23A5B2749}"/>
              </a:ext>
            </a:extLst>
          </p:cNvPr>
          <p:cNvPicPr>
            <a:picLocks noChangeAspect="1"/>
          </p:cNvPicPr>
          <p:nvPr/>
        </p:nvPicPr>
        <p:blipFill>
          <a:blip r:embed="rId4"/>
          <a:stretch>
            <a:fillRect/>
          </a:stretch>
        </p:blipFill>
        <p:spPr>
          <a:xfrm>
            <a:off x="6542297" y="725214"/>
            <a:ext cx="2940994" cy="2235688"/>
          </a:xfrm>
          <a:prstGeom prst="rect">
            <a:avLst/>
          </a:prstGeom>
        </p:spPr>
      </p:pic>
      <p:sp>
        <p:nvSpPr>
          <p:cNvPr id="15" name="TextBox 14">
            <a:extLst>
              <a:ext uri="{FF2B5EF4-FFF2-40B4-BE49-F238E27FC236}">
                <a16:creationId xmlns:a16="http://schemas.microsoft.com/office/drawing/2014/main" id="{D8214FB3-CDD6-624B-AD05-7B87066309D5}"/>
              </a:ext>
            </a:extLst>
          </p:cNvPr>
          <p:cNvSpPr txBox="1"/>
          <p:nvPr/>
        </p:nvSpPr>
        <p:spPr>
          <a:xfrm>
            <a:off x="1527965" y="3119869"/>
            <a:ext cx="9136069" cy="400110"/>
          </a:xfrm>
          <a:prstGeom prst="rect">
            <a:avLst/>
          </a:prstGeom>
          <a:noFill/>
        </p:spPr>
        <p:txBody>
          <a:bodyPr wrap="square" rtlCol="0">
            <a:spAutoFit/>
          </a:bodyPr>
          <a:lstStyle/>
          <a:p>
            <a:pPr algn="ctr"/>
            <a:r>
              <a:rPr lang="en-US" sz="2000" b="1" i="1">
                <a:solidFill>
                  <a:srgbClr val="9D2235"/>
                </a:solidFill>
              </a:rPr>
              <a:t>Empowering Indian Country through economic development and greater food access</a:t>
            </a:r>
          </a:p>
        </p:txBody>
      </p:sp>
    </p:spTree>
    <p:extLst>
      <p:ext uri="{BB962C8B-B14F-4D97-AF65-F5344CB8AC3E}">
        <p14:creationId xmlns:p14="http://schemas.microsoft.com/office/powerpoint/2010/main" val="144622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AC76EB-673E-7641-9FC4-587849E4E196}"/>
              </a:ext>
            </a:extLst>
          </p:cNvPr>
          <p:cNvPicPr>
            <a:picLocks noChangeAspect="1"/>
          </p:cNvPicPr>
          <p:nvPr/>
        </p:nvPicPr>
        <p:blipFill rotWithShape="1">
          <a:blip r:embed="rId2"/>
          <a:srcRect l="15335" t="6193" r="20364"/>
          <a:stretch/>
        </p:blipFill>
        <p:spPr>
          <a:xfrm>
            <a:off x="94592" y="1628768"/>
            <a:ext cx="3389586" cy="3821180"/>
          </a:xfrm>
          <a:prstGeom prst="rect">
            <a:avLst/>
          </a:prstGeom>
        </p:spPr>
      </p:pic>
      <p:pic>
        <p:nvPicPr>
          <p:cNvPr id="3" name="Picture 2">
            <a:extLst>
              <a:ext uri="{FF2B5EF4-FFF2-40B4-BE49-F238E27FC236}">
                <a16:creationId xmlns:a16="http://schemas.microsoft.com/office/drawing/2014/main" id="{8CFCCEA1-B282-2D4A-9224-F86D18005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666" y="31532"/>
            <a:ext cx="9160694" cy="7078717"/>
          </a:xfrm>
          <a:prstGeom prst="rect">
            <a:avLst/>
          </a:prstGeom>
        </p:spPr>
      </p:pic>
    </p:spTree>
    <p:extLst>
      <p:ext uri="{BB962C8B-B14F-4D97-AF65-F5344CB8AC3E}">
        <p14:creationId xmlns:p14="http://schemas.microsoft.com/office/powerpoint/2010/main" val="4224217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9752" y="-331282"/>
            <a:ext cx="9732495" cy="7520563"/>
          </a:xfrm>
          <a:prstGeom prst="rect">
            <a:avLst/>
          </a:prstGeom>
        </p:spPr>
      </p:pic>
    </p:spTree>
    <p:extLst>
      <p:ext uri="{BB962C8B-B14F-4D97-AF65-F5344CB8AC3E}">
        <p14:creationId xmlns:p14="http://schemas.microsoft.com/office/powerpoint/2010/main" val="2275384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solidFill>
                  <a:schemeClr val="accent2"/>
                </a:solidFill>
              </a:rPr>
              <a:t>71,947 Native Farm Operators - $3.2 BILLION </a:t>
            </a:r>
          </a:p>
          <a:p>
            <a:pPr marL="0" indent="0">
              <a:buNone/>
            </a:pPr>
            <a:r>
              <a:rPr lang="en-US" b="1" dirty="0">
                <a:solidFill>
                  <a:schemeClr val="accent2"/>
                </a:solidFill>
              </a:rPr>
              <a:t>57 million acres </a:t>
            </a:r>
            <a:r>
              <a:rPr lang="en-US" dirty="0"/>
              <a:t>of land in Indian Country are already engaged in food and agriculture (2012 USDA Census of Agriculture)</a:t>
            </a:r>
          </a:p>
          <a:p>
            <a:pPr lvl="1"/>
            <a:r>
              <a:rPr lang="en-US" sz="2000" dirty="0"/>
              <a:t>Example: </a:t>
            </a:r>
            <a:r>
              <a:rPr lang="en-US" sz="2000" b="1" dirty="0">
                <a:solidFill>
                  <a:schemeClr val="accent2"/>
                </a:solidFill>
              </a:rPr>
              <a:t>20 million </a:t>
            </a:r>
            <a:r>
              <a:rPr lang="en-US" sz="2000" dirty="0"/>
              <a:t>of the 26 million acres in Arizona involved in food and agriculture is under direct Tribal control</a:t>
            </a:r>
          </a:p>
          <a:p>
            <a:pPr lvl="1"/>
            <a:r>
              <a:rPr lang="en-US" sz="2000" dirty="0"/>
              <a:t>One of the largest contiguous farms in the U.S. is Navajo-owned (NAPI). </a:t>
            </a:r>
          </a:p>
          <a:p>
            <a:endParaRPr lang="en-US" dirty="0"/>
          </a:p>
        </p:txBody>
      </p:sp>
      <p:sp>
        <p:nvSpPr>
          <p:cNvPr id="3" name="Title 2"/>
          <p:cNvSpPr>
            <a:spLocks noGrp="1"/>
          </p:cNvSpPr>
          <p:nvPr>
            <p:ph type="title"/>
          </p:nvPr>
        </p:nvSpPr>
        <p:spPr/>
        <p:txBody>
          <a:bodyPr/>
          <a:lstStyle/>
          <a:p>
            <a:pPr algn="ctr"/>
            <a:r>
              <a:rPr lang="en-US" b="1" dirty="0">
                <a:solidFill>
                  <a:schemeClr val="tx2"/>
                </a:solidFill>
              </a:rPr>
              <a:t>Current Scope of Ag in </a:t>
            </a:r>
            <a:br>
              <a:rPr lang="en-US" b="1" dirty="0">
                <a:solidFill>
                  <a:schemeClr val="tx2"/>
                </a:solidFill>
              </a:rPr>
            </a:br>
            <a:r>
              <a:rPr lang="en-US" b="1" dirty="0">
                <a:solidFill>
                  <a:schemeClr val="tx2"/>
                </a:solidFill>
              </a:rPr>
              <a:t>Indian Country </a:t>
            </a:r>
            <a:r>
              <a:rPr lang="mr-IN" b="1" dirty="0">
                <a:solidFill>
                  <a:schemeClr val="tx2"/>
                </a:solidFill>
              </a:rPr>
              <a:t>–</a:t>
            </a:r>
            <a:r>
              <a:rPr lang="en-US" b="1" dirty="0">
                <a:solidFill>
                  <a:schemeClr val="tx2"/>
                </a:solidFill>
              </a:rPr>
              <a:t> People/Land</a:t>
            </a:r>
          </a:p>
        </p:txBody>
      </p:sp>
      <p:graphicFrame>
        <p:nvGraphicFramePr>
          <p:cNvPr id="5" name="Table 4"/>
          <p:cNvGraphicFramePr>
            <a:graphicFrameLocks noGrp="1"/>
          </p:cNvGraphicFramePr>
          <p:nvPr>
            <p:extLst/>
          </p:nvPr>
        </p:nvGraphicFramePr>
        <p:xfrm>
          <a:off x="1443367" y="4396309"/>
          <a:ext cx="9366225" cy="1838545"/>
        </p:xfrm>
        <a:graphic>
          <a:graphicData uri="http://schemas.openxmlformats.org/drawingml/2006/table">
            <a:tbl>
              <a:tblPr firstRow="1" firstCol="1" bandRow="1">
                <a:tableStyleId>{5C22544A-7EE6-4342-B048-85BDC9FD1C3A}</a:tableStyleId>
              </a:tblPr>
              <a:tblGrid>
                <a:gridCol w="3121407">
                  <a:extLst>
                    <a:ext uri="{9D8B030D-6E8A-4147-A177-3AD203B41FA5}">
                      <a16:colId xmlns:a16="http://schemas.microsoft.com/office/drawing/2014/main" val="20000"/>
                    </a:ext>
                  </a:extLst>
                </a:gridCol>
                <a:gridCol w="3122409">
                  <a:extLst>
                    <a:ext uri="{9D8B030D-6E8A-4147-A177-3AD203B41FA5}">
                      <a16:colId xmlns:a16="http://schemas.microsoft.com/office/drawing/2014/main" val="20001"/>
                    </a:ext>
                  </a:extLst>
                </a:gridCol>
                <a:gridCol w="3122409">
                  <a:extLst>
                    <a:ext uri="{9D8B030D-6E8A-4147-A177-3AD203B41FA5}">
                      <a16:colId xmlns:a16="http://schemas.microsoft.com/office/drawing/2014/main" val="20002"/>
                    </a:ext>
                  </a:extLst>
                </a:gridCol>
              </a:tblGrid>
              <a:tr h="288500">
                <a:tc gridSpan="3">
                  <a:txBody>
                    <a:bodyPr/>
                    <a:lstStyle/>
                    <a:p>
                      <a:pPr marL="0" marR="0" algn="ctr">
                        <a:spcBef>
                          <a:spcPts val="0"/>
                        </a:spcBef>
                        <a:spcAft>
                          <a:spcPts val="0"/>
                        </a:spcAft>
                      </a:pPr>
                      <a:r>
                        <a:rPr lang="en-US" sz="2400" dirty="0">
                          <a:effectLst/>
                        </a:rPr>
                        <a:t>American Indian and Alaska </a:t>
                      </a:r>
                      <a:r>
                        <a:rPr lang="en-US" sz="2400">
                          <a:effectLst/>
                        </a:rPr>
                        <a:t>Native Farm </a:t>
                      </a:r>
                      <a:r>
                        <a:rPr lang="en-US" sz="2400" dirty="0">
                          <a:effectLst/>
                        </a:rPr>
                        <a:t>Operators and Farm lands</a:t>
                      </a:r>
                    </a:p>
                    <a:p>
                      <a:pPr marL="0" marR="0" algn="ctr">
                        <a:spcBef>
                          <a:spcPts val="0"/>
                        </a:spcBef>
                        <a:spcAft>
                          <a:spcPts val="0"/>
                        </a:spcAft>
                      </a:pPr>
                      <a:endParaRPr lang="en-US" sz="1900" dirty="0">
                        <a:effectLst/>
                        <a:latin typeface="Calibri" charset="0"/>
                        <a:ea typeface="Calibri" charset="0"/>
                        <a:cs typeface="Times New Roman" charset="0"/>
                      </a:endParaRPr>
                    </a:p>
                  </a:txBody>
                  <a:tcPr marL="108187" marR="108187" marT="0" marB="0">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8500">
                <a:tc>
                  <a:txBody>
                    <a:bodyPr/>
                    <a:lstStyle/>
                    <a:p>
                      <a:pPr marL="0" marR="0">
                        <a:spcBef>
                          <a:spcPts val="0"/>
                        </a:spcBef>
                        <a:spcAft>
                          <a:spcPts val="0"/>
                        </a:spcAft>
                      </a:pPr>
                      <a:r>
                        <a:rPr lang="en-US" sz="1900" b="0" i="0" dirty="0">
                          <a:solidFill>
                            <a:schemeClr val="bg1"/>
                          </a:solidFill>
                          <a:effectLst/>
                        </a:rPr>
                        <a:t> USDA Ag Census Year</a:t>
                      </a:r>
                      <a:endParaRPr lang="en-US" sz="1900" b="0" i="0" dirty="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b="1">
                          <a:solidFill>
                            <a:schemeClr val="bg1"/>
                          </a:solidFill>
                          <a:effectLst/>
                        </a:rPr>
                        <a:t>2007</a:t>
                      </a:r>
                      <a:endParaRPr lang="en-US" sz="1900" b="1">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b="1" dirty="0">
                          <a:solidFill>
                            <a:schemeClr val="bg1"/>
                          </a:solidFill>
                          <a:effectLst/>
                        </a:rPr>
                        <a:t>2012</a:t>
                      </a:r>
                      <a:endParaRPr lang="en-US" sz="1900" b="1" dirty="0">
                        <a:solidFill>
                          <a:schemeClr val="bg1"/>
                        </a:solidFill>
                        <a:effectLst/>
                        <a:latin typeface="Calibri" charset="0"/>
                        <a:ea typeface="Calibri" charset="0"/>
                        <a:cs typeface="Times New Roman" charset="0"/>
                      </a:endParaRPr>
                    </a:p>
                  </a:txBody>
                  <a:tcPr marL="108187" marR="108187" marT="0" marB="0">
                    <a:solidFill>
                      <a:schemeClr val="accent2"/>
                    </a:solidFill>
                  </a:tcPr>
                </a:tc>
                <a:extLst>
                  <a:ext uri="{0D108BD9-81ED-4DB2-BD59-A6C34878D82A}">
                    <a16:rowId xmlns:a16="http://schemas.microsoft.com/office/drawing/2014/main" val="10001"/>
                  </a:ext>
                </a:extLst>
              </a:tr>
              <a:tr h="288500">
                <a:tc>
                  <a:txBody>
                    <a:bodyPr/>
                    <a:lstStyle/>
                    <a:p>
                      <a:pPr marL="0" marR="0">
                        <a:spcBef>
                          <a:spcPts val="0"/>
                        </a:spcBef>
                        <a:spcAft>
                          <a:spcPts val="0"/>
                        </a:spcAft>
                      </a:pPr>
                      <a:r>
                        <a:rPr lang="en-US" sz="1900" b="0" i="0">
                          <a:solidFill>
                            <a:schemeClr val="bg1"/>
                          </a:solidFill>
                          <a:effectLst/>
                        </a:rPr>
                        <a:t>Total Native Farm Operators</a:t>
                      </a:r>
                      <a:endParaRPr lang="en-US" sz="1900" b="0" i="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a:effectLst/>
                        </a:rPr>
                        <a:t>77,437</a:t>
                      </a:r>
                      <a:endParaRPr lang="en-US" sz="1900">
                        <a:effectLst/>
                        <a:latin typeface="Calibri" charset="0"/>
                        <a:ea typeface="Calibri" charset="0"/>
                        <a:cs typeface="Times New Roman" charset="0"/>
                      </a:endParaRPr>
                    </a:p>
                  </a:txBody>
                  <a:tcPr marL="108187" marR="108187" marT="0" marB="0" anchor="ctr"/>
                </a:tc>
                <a:tc>
                  <a:txBody>
                    <a:bodyPr/>
                    <a:lstStyle/>
                    <a:p>
                      <a:pPr marL="0" marR="0" algn="ctr">
                        <a:spcBef>
                          <a:spcPts val="0"/>
                        </a:spcBef>
                        <a:spcAft>
                          <a:spcPts val="0"/>
                        </a:spcAft>
                      </a:pPr>
                      <a:r>
                        <a:rPr lang="en-US" sz="1900" dirty="0">
                          <a:effectLst/>
                        </a:rPr>
                        <a:t>71,947</a:t>
                      </a:r>
                      <a:endParaRPr lang="en-US" sz="1900" dirty="0">
                        <a:effectLst/>
                        <a:latin typeface="Calibri" charset="0"/>
                        <a:ea typeface="Calibri" charset="0"/>
                        <a:cs typeface="Times New Roman" charset="0"/>
                      </a:endParaRPr>
                    </a:p>
                  </a:txBody>
                  <a:tcPr marL="108187" marR="108187" marT="0" marB="0" anchor="ctr"/>
                </a:tc>
                <a:extLst>
                  <a:ext uri="{0D108BD9-81ED-4DB2-BD59-A6C34878D82A}">
                    <a16:rowId xmlns:a16="http://schemas.microsoft.com/office/drawing/2014/main" val="10002"/>
                  </a:ext>
                </a:extLst>
              </a:tr>
              <a:tr h="288500">
                <a:tc>
                  <a:txBody>
                    <a:bodyPr/>
                    <a:lstStyle/>
                    <a:p>
                      <a:pPr marL="0" marR="0">
                        <a:spcBef>
                          <a:spcPts val="0"/>
                        </a:spcBef>
                        <a:spcAft>
                          <a:spcPts val="0"/>
                        </a:spcAft>
                      </a:pPr>
                      <a:r>
                        <a:rPr lang="en-US" sz="1900" b="0" i="0">
                          <a:solidFill>
                            <a:schemeClr val="bg1"/>
                          </a:solidFill>
                          <a:effectLst/>
                        </a:rPr>
                        <a:t>Acres Operated</a:t>
                      </a:r>
                      <a:endParaRPr lang="en-US" sz="1900" b="0" i="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a:effectLst/>
                        </a:rPr>
                        <a:t>58.1 million</a:t>
                      </a:r>
                      <a:endParaRPr lang="en-US" sz="1900">
                        <a:effectLst/>
                        <a:latin typeface="Calibri" charset="0"/>
                        <a:ea typeface="Calibri" charset="0"/>
                        <a:cs typeface="Times New Roman" charset="0"/>
                      </a:endParaRPr>
                    </a:p>
                  </a:txBody>
                  <a:tcPr marL="108187" marR="108187" marT="0" marB="0" anchor="ctr"/>
                </a:tc>
                <a:tc>
                  <a:txBody>
                    <a:bodyPr/>
                    <a:lstStyle/>
                    <a:p>
                      <a:pPr marL="0" marR="0" algn="ctr">
                        <a:spcBef>
                          <a:spcPts val="0"/>
                        </a:spcBef>
                        <a:spcAft>
                          <a:spcPts val="0"/>
                        </a:spcAft>
                      </a:pPr>
                      <a:r>
                        <a:rPr lang="en-US" sz="1900">
                          <a:effectLst/>
                        </a:rPr>
                        <a:t>57.2 million</a:t>
                      </a:r>
                      <a:endParaRPr lang="en-US" sz="1900">
                        <a:effectLst/>
                        <a:latin typeface="Calibri" charset="0"/>
                        <a:ea typeface="Calibri" charset="0"/>
                        <a:cs typeface="Times New Roman" charset="0"/>
                      </a:endParaRPr>
                    </a:p>
                  </a:txBody>
                  <a:tcPr marL="108187" marR="108187" marT="0" marB="0" anchor="ctr"/>
                </a:tc>
                <a:extLst>
                  <a:ext uri="{0D108BD9-81ED-4DB2-BD59-A6C34878D82A}">
                    <a16:rowId xmlns:a16="http://schemas.microsoft.com/office/drawing/2014/main" val="10003"/>
                  </a:ext>
                </a:extLst>
              </a:tr>
              <a:tr h="314545">
                <a:tc>
                  <a:txBody>
                    <a:bodyPr/>
                    <a:lstStyle/>
                    <a:p>
                      <a:pPr marL="0" marR="0">
                        <a:spcBef>
                          <a:spcPts val="0"/>
                        </a:spcBef>
                        <a:spcAft>
                          <a:spcPts val="0"/>
                        </a:spcAft>
                      </a:pPr>
                      <a:r>
                        <a:rPr lang="en-US" sz="1900" b="0" i="0" dirty="0">
                          <a:solidFill>
                            <a:schemeClr val="bg1"/>
                          </a:solidFill>
                          <a:effectLst/>
                        </a:rPr>
                        <a:t>Avg. Acres per Operation</a:t>
                      </a:r>
                      <a:endParaRPr lang="en-US" sz="1900" b="0" i="0" dirty="0">
                        <a:solidFill>
                          <a:schemeClr val="bg1"/>
                        </a:solidFill>
                        <a:effectLst/>
                        <a:latin typeface="Calibri" charset="0"/>
                        <a:ea typeface="Calibri" charset="0"/>
                        <a:cs typeface="Times New Roman" charset="0"/>
                      </a:endParaRPr>
                    </a:p>
                  </a:txBody>
                  <a:tcPr marL="108187" marR="108187" marT="0" marB="0">
                    <a:solidFill>
                      <a:schemeClr val="accent2"/>
                    </a:solidFill>
                  </a:tcPr>
                </a:tc>
                <a:tc>
                  <a:txBody>
                    <a:bodyPr/>
                    <a:lstStyle/>
                    <a:p>
                      <a:pPr marL="0" marR="0" algn="ctr">
                        <a:spcBef>
                          <a:spcPts val="0"/>
                        </a:spcBef>
                        <a:spcAft>
                          <a:spcPts val="0"/>
                        </a:spcAft>
                      </a:pPr>
                      <a:r>
                        <a:rPr lang="en-US" sz="1900">
                          <a:effectLst/>
                        </a:rPr>
                        <a:t>946</a:t>
                      </a:r>
                      <a:endParaRPr lang="en-US" sz="1900">
                        <a:effectLst/>
                        <a:latin typeface="Calibri" charset="0"/>
                        <a:ea typeface="Calibri" charset="0"/>
                        <a:cs typeface="Times New Roman" charset="0"/>
                      </a:endParaRPr>
                    </a:p>
                  </a:txBody>
                  <a:tcPr marL="108187" marR="108187" marT="0" marB="0" anchor="ctr"/>
                </a:tc>
                <a:tc>
                  <a:txBody>
                    <a:bodyPr/>
                    <a:lstStyle/>
                    <a:p>
                      <a:pPr marL="0" marR="0" algn="ctr">
                        <a:spcBef>
                          <a:spcPts val="0"/>
                        </a:spcBef>
                        <a:spcAft>
                          <a:spcPts val="0"/>
                        </a:spcAft>
                      </a:pPr>
                      <a:r>
                        <a:rPr lang="en-US" sz="1900" dirty="0">
                          <a:effectLst/>
                        </a:rPr>
                        <a:t>1,020</a:t>
                      </a:r>
                      <a:endParaRPr lang="en-US" sz="1900" dirty="0">
                        <a:effectLst/>
                        <a:latin typeface="Calibri" charset="0"/>
                        <a:ea typeface="Calibri" charset="0"/>
                        <a:cs typeface="Times New Roman" charset="0"/>
                      </a:endParaRPr>
                    </a:p>
                  </a:txBody>
                  <a:tcPr marL="108187" marR="108187"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331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chemeClr val="tx2"/>
                </a:solidFill>
              </a:rPr>
              <a:t>Average Farm Payments</a:t>
            </a:r>
            <a:br>
              <a:rPr lang="en-US" b="1" dirty="0">
                <a:solidFill>
                  <a:schemeClr val="tx2"/>
                </a:solidFill>
              </a:rPr>
            </a:br>
            <a:endParaRPr lang="en-US" b="1" dirty="0">
              <a:solidFill>
                <a:schemeClr val="tx2"/>
              </a:solidFill>
            </a:endParaRPr>
          </a:p>
        </p:txBody>
      </p:sp>
      <p:sp>
        <p:nvSpPr>
          <p:cNvPr id="23" name="TextBox 22"/>
          <p:cNvSpPr txBox="1"/>
          <p:nvPr/>
        </p:nvSpPr>
        <p:spPr>
          <a:xfrm>
            <a:off x="8719226" y="2356818"/>
            <a:ext cx="2757487" cy="1713976"/>
          </a:xfrm>
          <a:prstGeom prst="rect">
            <a:avLst/>
          </a:prstGeom>
          <a:noFill/>
        </p:spPr>
        <p:txBody>
          <a:bodyPr wrap="square" rtlCol="0">
            <a:spAutoFit/>
          </a:bodyPr>
          <a:lstStyle/>
          <a:p>
            <a:endParaRPr lang="en-US"/>
          </a:p>
        </p:txBody>
      </p:sp>
      <p:pic>
        <p:nvPicPr>
          <p:cNvPr id="22" name="Picture 21">
            <a:extLst>
              <a:ext uri="{FF2B5EF4-FFF2-40B4-BE49-F238E27FC236}">
                <a16:creationId xmlns:a16="http://schemas.microsoft.com/office/drawing/2014/main" id="{D482B240-81BA-C841-AAA9-57422C4E1AF6}"/>
              </a:ext>
            </a:extLst>
          </p:cNvPr>
          <p:cNvPicPr>
            <a:picLocks noChangeAspect="1"/>
          </p:cNvPicPr>
          <p:nvPr/>
        </p:nvPicPr>
        <p:blipFill>
          <a:blip r:embed="rId2"/>
          <a:stretch>
            <a:fillRect/>
          </a:stretch>
        </p:blipFill>
        <p:spPr>
          <a:xfrm>
            <a:off x="543308" y="1972720"/>
            <a:ext cx="4748780" cy="1250512"/>
          </a:xfrm>
          <a:prstGeom prst="rect">
            <a:avLst/>
          </a:prstGeom>
        </p:spPr>
      </p:pic>
      <p:pic>
        <p:nvPicPr>
          <p:cNvPr id="25" name="Picture 24">
            <a:extLst>
              <a:ext uri="{FF2B5EF4-FFF2-40B4-BE49-F238E27FC236}">
                <a16:creationId xmlns:a16="http://schemas.microsoft.com/office/drawing/2014/main" id="{B53E933E-8F75-234D-AB2A-E34496C78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29" y="3323540"/>
            <a:ext cx="4839538" cy="2810461"/>
          </a:xfrm>
          <a:prstGeom prst="rect">
            <a:avLst/>
          </a:prstGeom>
        </p:spPr>
      </p:pic>
      <p:sp>
        <p:nvSpPr>
          <p:cNvPr id="26" name="TextBox 25">
            <a:extLst>
              <a:ext uri="{FF2B5EF4-FFF2-40B4-BE49-F238E27FC236}">
                <a16:creationId xmlns:a16="http://schemas.microsoft.com/office/drawing/2014/main" id="{AF057E65-54FF-DE44-B935-1F125E856681}"/>
              </a:ext>
            </a:extLst>
          </p:cNvPr>
          <p:cNvSpPr txBox="1"/>
          <p:nvPr/>
        </p:nvSpPr>
        <p:spPr>
          <a:xfrm>
            <a:off x="1315336" y="1432244"/>
            <a:ext cx="3204723" cy="369332"/>
          </a:xfrm>
          <a:prstGeom prst="rect">
            <a:avLst/>
          </a:prstGeom>
          <a:noFill/>
        </p:spPr>
        <p:txBody>
          <a:bodyPr wrap="none" rtlCol="0">
            <a:spAutoFit/>
          </a:bodyPr>
          <a:lstStyle/>
          <a:p>
            <a:r>
              <a:rPr lang="en-US" b="1" dirty="0">
                <a:latin typeface="Century Gothic" charset="0"/>
                <a:ea typeface="Century Gothic" charset="0"/>
                <a:cs typeface="Century Gothic" charset="0"/>
              </a:rPr>
              <a:t>Arizona, Nevada, and Utah</a:t>
            </a:r>
          </a:p>
        </p:txBody>
      </p:sp>
      <p:sp>
        <p:nvSpPr>
          <p:cNvPr id="27" name="TextBox 26">
            <a:extLst>
              <a:ext uri="{FF2B5EF4-FFF2-40B4-BE49-F238E27FC236}">
                <a16:creationId xmlns:a16="http://schemas.microsoft.com/office/drawing/2014/main" id="{F6F233B8-F97C-AD47-878A-2F3050A9F24A}"/>
              </a:ext>
            </a:extLst>
          </p:cNvPr>
          <p:cNvSpPr txBox="1"/>
          <p:nvPr/>
        </p:nvSpPr>
        <p:spPr>
          <a:xfrm>
            <a:off x="6685457" y="1432244"/>
            <a:ext cx="4786888" cy="369332"/>
          </a:xfrm>
          <a:prstGeom prst="rect">
            <a:avLst/>
          </a:prstGeom>
          <a:noFill/>
        </p:spPr>
        <p:txBody>
          <a:bodyPr wrap="none" rtlCol="0">
            <a:spAutoFit/>
          </a:bodyPr>
          <a:lstStyle/>
          <a:p>
            <a:r>
              <a:rPr lang="en-US" b="1" dirty="0">
                <a:latin typeface="Century Gothic" charset="0"/>
                <a:ea typeface="Century Gothic" charset="0"/>
                <a:cs typeface="Century Gothic" charset="0"/>
              </a:rPr>
              <a:t>North Dakota, South Dakota, &amp; Nebraska </a:t>
            </a:r>
          </a:p>
        </p:txBody>
      </p:sp>
      <p:pic>
        <p:nvPicPr>
          <p:cNvPr id="28" name="Picture 27">
            <a:extLst>
              <a:ext uri="{FF2B5EF4-FFF2-40B4-BE49-F238E27FC236}">
                <a16:creationId xmlns:a16="http://schemas.microsoft.com/office/drawing/2014/main" id="{E5CD171E-FA8E-0643-9787-E3DB95D28045}"/>
              </a:ext>
            </a:extLst>
          </p:cNvPr>
          <p:cNvPicPr>
            <a:picLocks noChangeAspect="1"/>
          </p:cNvPicPr>
          <p:nvPr/>
        </p:nvPicPr>
        <p:blipFill>
          <a:blip r:embed="rId4"/>
          <a:stretch>
            <a:fillRect/>
          </a:stretch>
        </p:blipFill>
        <p:spPr>
          <a:xfrm>
            <a:off x="6568932" y="1960042"/>
            <a:ext cx="5019938" cy="1250759"/>
          </a:xfrm>
          <a:prstGeom prst="rect">
            <a:avLst/>
          </a:prstGeom>
        </p:spPr>
      </p:pic>
      <p:pic>
        <p:nvPicPr>
          <p:cNvPr id="29" name="Picture 28">
            <a:extLst>
              <a:ext uri="{FF2B5EF4-FFF2-40B4-BE49-F238E27FC236}">
                <a16:creationId xmlns:a16="http://schemas.microsoft.com/office/drawing/2014/main" id="{4A3822CF-88C0-2741-82FB-CBD302A7B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932" y="3323540"/>
            <a:ext cx="5019938" cy="3014654"/>
          </a:xfrm>
          <a:prstGeom prst="rect">
            <a:avLst/>
          </a:prstGeom>
        </p:spPr>
      </p:pic>
    </p:spTree>
    <p:extLst>
      <p:ext uri="{BB962C8B-B14F-4D97-AF65-F5344CB8AC3E}">
        <p14:creationId xmlns:p14="http://schemas.microsoft.com/office/powerpoint/2010/main" val="218996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chemeClr val="tx2"/>
                </a:solidFill>
              </a:rPr>
              <a:t>Importance of Value Added</a:t>
            </a:r>
          </a:p>
        </p:txBody>
      </p:sp>
      <p:pic>
        <p:nvPicPr>
          <p:cNvPr id="12" name="Picture 3" descr="logo.png"/>
          <p:cNvPicPr>
            <a:picLocks noChangeAspect="1"/>
          </p:cNvPicPr>
          <p:nvPr/>
        </p:nvPicPr>
        <p:blipFill>
          <a:blip r:embed="rId2">
            <a:alphaModFix amt="18000"/>
            <a:extLst>
              <a:ext uri="{28A0092B-C50C-407E-A947-70E740481C1C}">
                <a14:useLocalDpi xmlns:a14="http://schemas.microsoft.com/office/drawing/2010/main" val="0"/>
              </a:ext>
            </a:extLst>
          </a:blip>
          <a:srcRect r="75000"/>
          <a:stretch>
            <a:fillRect/>
          </a:stretch>
        </p:blipFill>
        <p:spPr bwMode="auto">
          <a:xfrm>
            <a:off x="8912886" y="4507495"/>
            <a:ext cx="1397022" cy="1872683"/>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8719226" y="2356818"/>
            <a:ext cx="2757487" cy="1713976"/>
          </a:xfrm>
          <a:prstGeom prst="rect">
            <a:avLst/>
          </a:prstGeom>
          <a:noFill/>
        </p:spPr>
        <p:txBody>
          <a:bodyPr wrap="square" rtlCol="0">
            <a:spAutoFit/>
          </a:bodyPr>
          <a:lstStyle/>
          <a:p>
            <a:endParaRPr lang="en-US"/>
          </a:p>
        </p:txBody>
      </p:sp>
      <p:sp>
        <p:nvSpPr>
          <p:cNvPr id="24" name="Content Placeholder 1"/>
          <p:cNvSpPr>
            <a:spLocks noGrp="1"/>
          </p:cNvSpPr>
          <p:nvPr>
            <p:ph idx="1"/>
          </p:nvPr>
        </p:nvSpPr>
        <p:spPr>
          <a:xfrm>
            <a:off x="7886610" y="2024852"/>
            <a:ext cx="3269742" cy="4023360"/>
          </a:xfrm>
        </p:spPr>
        <p:txBody>
          <a:bodyPr>
            <a:normAutofit/>
          </a:bodyPr>
          <a:lstStyle/>
          <a:p>
            <a:endParaRPr lang="en-US" sz="2400" b="1" dirty="0"/>
          </a:p>
          <a:p>
            <a:r>
              <a:rPr lang="en-US" sz="2400" b="1" dirty="0"/>
              <a:t>Value added means more jobs, lower costs</a:t>
            </a:r>
          </a:p>
          <a:p>
            <a:r>
              <a:rPr lang="en-US" sz="2400" b="1" dirty="0"/>
              <a:t>3 steps would more than </a:t>
            </a:r>
            <a:r>
              <a:rPr lang="en-US" sz="2400" b="1" dirty="0">
                <a:solidFill>
                  <a:schemeClr val="accent2"/>
                </a:solidFill>
              </a:rPr>
              <a:t>TRIPLE</a:t>
            </a:r>
            <a:r>
              <a:rPr lang="en-US" sz="2400" b="1" dirty="0"/>
              <a:t> Reservation Economies</a:t>
            </a:r>
            <a:endParaRPr lang="en-US" dirty="0"/>
          </a:p>
        </p:txBody>
      </p:sp>
      <p:pic>
        <p:nvPicPr>
          <p:cNvPr id="5" name="Picture 4">
            <a:extLst>
              <a:ext uri="{FF2B5EF4-FFF2-40B4-BE49-F238E27FC236}">
                <a16:creationId xmlns:a16="http://schemas.microsoft.com/office/drawing/2014/main" id="{CDFF41DC-8F07-9043-85BB-89F806F9CB6E}"/>
              </a:ext>
            </a:extLst>
          </p:cNvPr>
          <p:cNvPicPr>
            <a:picLocks noChangeAspect="1"/>
          </p:cNvPicPr>
          <p:nvPr/>
        </p:nvPicPr>
        <p:blipFill>
          <a:blip r:embed="rId3"/>
          <a:stretch>
            <a:fillRect/>
          </a:stretch>
        </p:blipFill>
        <p:spPr>
          <a:xfrm>
            <a:off x="706468" y="1937456"/>
            <a:ext cx="6806623" cy="3420328"/>
          </a:xfrm>
          <a:prstGeom prst="rect">
            <a:avLst/>
          </a:prstGeom>
        </p:spPr>
      </p:pic>
      <p:sp>
        <p:nvSpPr>
          <p:cNvPr id="14" name="Left Arrow 9"/>
          <p:cNvSpPr>
            <a:spLocks noChangeArrowheads="1"/>
          </p:cNvSpPr>
          <p:nvPr/>
        </p:nvSpPr>
        <p:spPr bwMode="auto">
          <a:xfrm rot="5400000">
            <a:off x="1414382" y="5594270"/>
            <a:ext cx="622970" cy="490017"/>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dirty="0"/>
          </a:p>
        </p:txBody>
      </p:sp>
      <p:sp>
        <p:nvSpPr>
          <p:cNvPr id="15" name="Rectangle 6"/>
          <p:cNvSpPr>
            <a:spLocks noChangeArrowheads="1"/>
          </p:cNvSpPr>
          <p:nvPr/>
        </p:nvSpPr>
        <p:spPr bwMode="auto">
          <a:xfrm>
            <a:off x="706470" y="2204418"/>
            <a:ext cx="544290"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6" name="Rectangle 6"/>
          <p:cNvSpPr>
            <a:spLocks noChangeArrowheads="1"/>
          </p:cNvSpPr>
          <p:nvPr/>
        </p:nvSpPr>
        <p:spPr bwMode="auto">
          <a:xfrm>
            <a:off x="1277702" y="2196675"/>
            <a:ext cx="999334"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7" name="Rectangle 6"/>
          <p:cNvSpPr>
            <a:spLocks noChangeArrowheads="1"/>
          </p:cNvSpPr>
          <p:nvPr/>
        </p:nvSpPr>
        <p:spPr bwMode="auto">
          <a:xfrm>
            <a:off x="2292901" y="2204418"/>
            <a:ext cx="136682"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dirty="0"/>
          </a:p>
        </p:txBody>
      </p:sp>
      <p:sp>
        <p:nvSpPr>
          <p:cNvPr id="18" name="Left Arrow 9"/>
          <p:cNvSpPr>
            <a:spLocks noChangeArrowheads="1"/>
          </p:cNvSpPr>
          <p:nvPr/>
        </p:nvSpPr>
        <p:spPr bwMode="auto">
          <a:xfrm rot="5400000">
            <a:off x="1981415" y="5614790"/>
            <a:ext cx="622970" cy="490017"/>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19" name="Left Arrow 9"/>
          <p:cNvSpPr>
            <a:spLocks noChangeArrowheads="1"/>
          </p:cNvSpPr>
          <p:nvPr/>
        </p:nvSpPr>
        <p:spPr bwMode="auto">
          <a:xfrm rot="5400000">
            <a:off x="2341175" y="5594500"/>
            <a:ext cx="622970" cy="490017"/>
          </a:xfrm>
          <a:prstGeom prst="leftArrow">
            <a:avLst>
              <a:gd name="adj1" fmla="val 50000"/>
              <a:gd name="adj2" fmla="val 49995"/>
            </a:avLst>
          </a:prstGeom>
          <a:solidFill>
            <a:srgbClr val="095BC4">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20" name="Rectangle 6"/>
          <p:cNvSpPr>
            <a:spLocks noChangeArrowheads="1"/>
          </p:cNvSpPr>
          <p:nvPr/>
        </p:nvSpPr>
        <p:spPr bwMode="auto">
          <a:xfrm>
            <a:off x="2451725" y="2204418"/>
            <a:ext cx="200936" cy="3161109"/>
          </a:xfrm>
          <a:prstGeom prst="rect">
            <a:avLst/>
          </a:prstGeom>
          <a:solidFill>
            <a:srgbClr val="095BC4">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
        <p:nvSpPr>
          <p:cNvPr id="21" name="Left Arrow 20"/>
          <p:cNvSpPr>
            <a:spLocks noChangeArrowheads="1"/>
          </p:cNvSpPr>
          <p:nvPr/>
        </p:nvSpPr>
        <p:spPr bwMode="auto">
          <a:xfrm rot="5400000">
            <a:off x="694265" y="5594269"/>
            <a:ext cx="622970" cy="490017"/>
          </a:xfrm>
          <a:prstGeom prst="leftArrow">
            <a:avLst>
              <a:gd name="adj1" fmla="val 50000"/>
              <a:gd name="adj2" fmla="val 49995"/>
            </a:avLst>
          </a:prstGeom>
          <a:solidFill>
            <a:srgbClr val="00B050">
              <a:alpha val="30000"/>
            </a:srgbClr>
          </a:solidFill>
          <a:ln>
            <a:noFill/>
          </a:ln>
          <a:extLst/>
        </p:spPr>
        <p:txBody>
          <a:bodyPr/>
          <a:lstStyle>
            <a:lvl1pPr eaLnBrk="0" hangingPunct="0">
              <a:defRPr sz="3600">
                <a:solidFill>
                  <a:schemeClr val="tx1"/>
                </a:solidFill>
                <a:latin typeface="Helvetica Light" charset="0"/>
                <a:ea typeface="ヒラギノ角ゴ ProN W3" charset="-128"/>
                <a:sym typeface="Helvetica Light" charset="0"/>
              </a:defRPr>
            </a:lvl1pPr>
            <a:lvl2pPr marL="742950" indent="-285750" eaLnBrk="0" hangingPunct="0">
              <a:defRPr sz="3600">
                <a:solidFill>
                  <a:schemeClr val="tx1"/>
                </a:solidFill>
                <a:latin typeface="Helvetica Light" charset="0"/>
                <a:ea typeface="ヒラギノ角ゴ ProN W3" charset="-128"/>
                <a:sym typeface="Helvetica Light" charset="0"/>
              </a:defRPr>
            </a:lvl2pPr>
            <a:lvl3pPr marL="1143000" indent="-228600" eaLnBrk="0" hangingPunct="0">
              <a:defRPr sz="3600">
                <a:solidFill>
                  <a:schemeClr val="tx1"/>
                </a:solidFill>
                <a:latin typeface="Helvetica Light" charset="0"/>
                <a:ea typeface="ヒラギノ角ゴ ProN W3" charset="-128"/>
                <a:sym typeface="Helvetica Light" charset="0"/>
              </a:defRPr>
            </a:lvl3pPr>
            <a:lvl4pPr marL="1600200" indent="-228600" eaLnBrk="0" hangingPunct="0">
              <a:defRPr sz="3600">
                <a:solidFill>
                  <a:schemeClr val="tx1"/>
                </a:solidFill>
                <a:latin typeface="Helvetica Light" charset="0"/>
                <a:ea typeface="ヒラギノ角ゴ ProN W3" charset="-128"/>
                <a:sym typeface="Helvetica Light" charset="0"/>
              </a:defRPr>
            </a:lvl4pPr>
            <a:lvl5pPr marL="2057400" indent="-228600" eaLnBrk="0" hangingPunct="0">
              <a:defRPr sz="3600">
                <a:solidFill>
                  <a:schemeClr val="tx1"/>
                </a:solidFill>
                <a:latin typeface="Helvetica Light" charset="0"/>
                <a:ea typeface="ヒラギノ角ゴ ProN W3" charset="-128"/>
                <a:sym typeface="Helvetica Light" charset="0"/>
              </a:defRPr>
            </a:lvl5pPr>
            <a:lvl6pPr marL="25146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6pPr>
            <a:lvl7pPr marL="29718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7pPr>
            <a:lvl8pPr marL="34290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8pPr>
            <a:lvl9pPr marL="3886200" indent="-228600" algn="ctr" eaLnBrk="0" fontAlgn="base" hangingPunct="0">
              <a:spcBef>
                <a:spcPct val="0"/>
              </a:spcBef>
              <a:spcAft>
                <a:spcPct val="0"/>
              </a:spcAft>
              <a:defRPr sz="3600">
                <a:solidFill>
                  <a:schemeClr val="tx1"/>
                </a:solidFill>
                <a:latin typeface="Helvetica Light" charset="0"/>
                <a:ea typeface="ヒラギノ角ゴ ProN W3" charset="-128"/>
                <a:sym typeface="Helvetica Light" charset="0"/>
              </a:defRPr>
            </a:lvl9pPr>
          </a:lstStyle>
          <a:p>
            <a:pPr eaLnBrk="1" hangingPunct="1"/>
            <a:endParaRPr lang="en-US" altLang="en-US" sz="2531"/>
          </a:p>
        </p:txBody>
      </p:sp>
    </p:spTree>
    <p:extLst>
      <p:ext uri="{BB962C8B-B14F-4D97-AF65-F5344CB8AC3E}">
        <p14:creationId xmlns:p14="http://schemas.microsoft.com/office/powerpoint/2010/main" val="203840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1A090-8216-4C48-9ADD-E4CD780361CB}"/>
              </a:ext>
            </a:extLst>
          </p:cNvPr>
          <p:cNvSpPr>
            <a:spLocks noGrp="1"/>
          </p:cNvSpPr>
          <p:nvPr>
            <p:ph idx="1"/>
          </p:nvPr>
        </p:nvSpPr>
        <p:spPr>
          <a:xfrm>
            <a:off x="252247" y="1845733"/>
            <a:ext cx="11792607" cy="4397411"/>
          </a:xfrm>
        </p:spPr>
        <p:txBody>
          <a:bodyPr>
            <a:normAutofit/>
          </a:bodyPr>
          <a:lstStyle/>
          <a:p>
            <a:pPr marL="201168" lvl="1" indent="0">
              <a:lnSpc>
                <a:spcPct val="100000"/>
              </a:lnSpc>
              <a:spcBef>
                <a:spcPts val="0"/>
              </a:spcBef>
              <a:spcAft>
                <a:spcPts val="0"/>
              </a:spcAft>
              <a:buClr>
                <a:schemeClr val="tx2"/>
              </a:buClr>
              <a:buNone/>
            </a:pPr>
            <a:r>
              <a:rPr lang="en-US" sz="2600" b="1">
                <a:solidFill>
                  <a:schemeClr val="accent2"/>
                </a:solidFill>
              </a:rPr>
              <a:t>Tribal Administration of Nutrition Programs: Supplemental Nutrition Assistance Program/Food Distribution Program on Indian Reservations</a:t>
            </a:r>
          </a:p>
          <a:p>
            <a:pPr lvl="2">
              <a:lnSpc>
                <a:spcPct val="100000"/>
              </a:lnSpc>
              <a:spcBef>
                <a:spcPts val="0"/>
              </a:spcBef>
              <a:spcAft>
                <a:spcPts val="0"/>
              </a:spcAft>
              <a:buClr>
                <a:schemeClr val="tx2"/>
              </a:buClr>
              <a:buFont typeface="Courier New" panose="02070309020205020404" pitchFamily="49" charset="0"/>
              <a:buChar char="o"/>
            </a:pPr>
            <a:r>
              <a:rPr lang="en-US" sz="2200"/>
              <a:t>“638”,Increased authority, regional model, traditional foods, no matching, etc.</a:t>
            </a:r>
          </a:p>
          <a:p>
            <a:pPr marL="201168" lvl="1" indent="0">
              <a:lnSpc>
                <a:spcPct val="100000"/>
              </a:lnSpc>
              <a:spcBef>
                <a:spcPts val="0"/>
              </a:spcBef>
              <a:spcAft>
                <a:spcPts val="0"/>
              </a:spcAft>
              <a:buClr>
                <a:schemeClr val="tx2"/>
              </a:buClr>
              <a:buNone/>
            </a:pPr>
            <a:r>
              <a:rPr lang="en-US" sz="2600" b="1">
                <a:solidFill>
                  <a:schemeClr val="accent2"/>
                </a:solidFill>
              </a:rPr>
              <a:t>Tribal Parity, Sovereignty, and Self-Determination</a:t>
            </a:r>
            <a:endParaRPr lang="en-US" sz="2600"/>
          </a:p>
          <a:p>
            <a:pPr lvl="2">
              <a:lnSpc>
                <a:spcPct val="100000"/>
              </a:lnSpc>
              <a:spcBef>
                <a:spcPts val="0"/>
              </a:spcBef>
              <a:spcAft>
                <a:spcPts val="0"/>
              </a:spcAft>
              <a:buClr>
                <a:schemeClr val="tx2"/>
              </a:buClr>
              <a:buFont typeface="Courier New" panose="02070309020205020404" pitchFamily="49" charset="0"/>
              <a:buChar char="o"/>
            </a:pPr>
            <a:r>
              <a:rPr lang="en-US" sz="2200"/>
              <a:t>“638” Forestry; Conservation; and Improved Access to Credit</a:t>
            </a:r>
          </a:p>
          <a:p>
            <a:pPr lvl="1">
              <a:lnSpc>
                <a:spcPct val="100000"/>
              </a:lnSpc>
              <a:spcBef>
                <a:spcPts val="0"/>
              </a:spcBef>
              <a:spcAft>
                <a:spcPts val="0"/>
              </a:spcAft>
              <a:buClr>
                <a:schemeClr val="tx2"/>
              </a:buClr>
            </a:pPr>
            <a:r>
              <a:rPr lang="en-US" sz="2600" b="1">
                <a:solidFill>
                  <a:schemeClr val="accent2"/>
                </a:solidFill>
              </a:rPr>
              <a:t>Rural Development: </a:t>
            </a:r>
            <a:r>
              <a:rPr lang="en-US" sz="2600"/>
              <a:t>“SUTA” and Technical Assistance</a:t>
            </a:r>
          </a:p>
          <a:p>
            <a:pPr lvl="1">
              <a:lnSpc>
                <a:spcPct val="100000"/>
              </a:lnSpc>
              <a:spcBef>
                <a:spcPts val="0"/>
              </a:spcBef>
              <a:spcAft>
                <a:spcPts val="0"/>
              </a:spcAft>
              <a:buClr>
                <a:schemeClr val="tx2"/>
              </a:buClr>
            </a:pPr>
            <a:r>
              <a:rPr lang="en-US" sz="2600" b="1">
                <a:solidFill>
                  <a:schemeClr val="accent2"/>
                </a:solidFill>
              </a:rPr>
              <a:t>Increase Support and Access </a:t>
            </a:r>
            <a:r>
              <a:rPr lang="en-US" sz="2600"/>
              <a:t>to healthy, traditional, local, and regionally produced food by Native Farmers and Ranchers</a:t>
            </a:r>
          </a:p>
          <a:p>
            <a:pPr lvl="1">
              <a:lnSpc>
                <a:spcPct val="100000"/>
              </a:lnSpc>
              <a:spcBef>
                <a:spcPts val="0"/>
              </a:spcBef>
              <a:spcAft>
                <a:spcPts val="0"/>
              </a:spcAft>
              <a:buClr>
                <a:schemeClr val="tx2"/>
              </a:buClr>
            </a:pPr>
            <a:r>
              <a:rPr lang="en-US" sz="2600" b="1">
                <a:solidFill>
                  <a:schemeClr val="accent2"/>
                </a:solidFill>
              </a:rPr>
              <a:t>FRTEP, Research, Education, and TCUs Equality</a:t>
            </a:r>
          </a:p>
          <a:p>
            <a:pPr lvl="1">
              <a:lnSpc>
                <a:spcPct val="100000"/>
              </a:lnSpc>
              <a:spcBef>
                <a:spcPts val="0"/>
              </a:spcBef>
              <a:spcAft>
                <a:spcPts val="0"/>
              </a:spcAft>
              <a:buClr>
                <a:schemeClr val="tx2"/>
              </a:buClr>
            </a:pPr>
            <a:endParaRPr lang="en-US" sz="2600" b="1">
              <a:solidFill>
                <a:schemeClr val="accent2"/>
              </a:solidFill>
            </a:endParaRPr>
          </a:p>
          <a:p>
            <a:endParaRPr lang="en-US"/>
          </a:p>
        </p:txBody>
      </p:sp>
      <p:sp>
        <p:nvSpPr>
          <p:cNvPr id="3" name="Title 2">
            <a:extLst>
              <a:ext uri="{FF2B5EF4-FFF2-40B4-BE49-F238E27FC236}">
                <a16:creationId xmlns:a16="http://schemas.microsoft.com/office/drawing/2014/main" id="{6F1020E2-5B69-F543-A611-A8CBDDE00F8C}"/>
              </a:ext>
            </a:extLst>
          </p:cNvPr>
          <p:cNvSpPr>
            <a:spLocks noGrp="1"/>
          </p:cNvSpPr>
          <p:nvPr>
            <p:ph type="title"/>
          </p:nvPr>
        </p:nvSpPr>
        <p:spPr/>
        <p:txBody>
          <a:bodyPr/>
          <a:lstStyle/>
          <a:p>
            <a:pPr algn="ctr"/>
            <a:r>
              <a:rPr lang="en-US"/>
              <a:t>2018 Farm Bill Top Opportunities for Indian Country</a:t>
            </a:r>
          </a:p>
        </p:txBody>
      </p:sp>
      <p:sp>
        <p:nvSpPr>
          <p:cNvPr id="4" name="Footer Placeholder 3">
            <a:extLst>
              <a:ext uri="{FF2B5EF4-FFF2-40B4-BE49-F238E27FC236}">
                <a16:creationId xmlns:a16="http://schemas.microsoft.com/office/drawing/2014/main" id="{B03C3FD6-EDA2-ED41-8F83-508BC89AB0C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Tree>
    <p:extLst>
      <p:ext uri="{BB962C8B-B14F-4D97-AF65-F5344CB8AC3E}">
        <p14:creationId xmlns:p14="http://schemas.microsoft.com/office/powerpoint/2010/main" val="343605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067" y="1345390"/>
            <a:ext cx="10127561" cy="659166"/>
          </a:xfrm>
          <a:prstGeom prst="rect">
            <a:avLst/>
          </a:prstGeom>
        </p:spPr>
      </p:pic>
      <p:sp>
        <p:nvSpPr>
          <p:cNvPr id="4" name="Footer Placeholder 3"/>
          <p:cNvSpPr>
            <a:spLocks noGrp="1"/>
          </p:cNvSpPr>
          <p:nvPr>
            <p:ph type="ftr" sz="quarter" idx="10"/>
          </p:nvPr>
        </p:nvSpPr>
        <p:spPr>
          <a:xfrm>
            <a:off x="978012" y="6438256"/>
            <a:ext cx="10058400" cy="35762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grpSp>
        <p:nvGrpSpPr>
          <p:cNvPr id="10" name="Group 9"/>
          <p:cNvGrpSpPr/>
          <p:nvPr/>
        </p:nvGrpSpPr>
        <p:grpSpPr>
          <a:xfrm>
            <a:off x="-288467" y="3687265"/>
            <a:ext cx="3318799" cy="2212533"/>
            <a:chOff x="490331" y="2784060"/>
            <a:chExt cx="3600174" cy="2400116"/>
          </a:xfrm>
        </p:grpSpPr>
        <p:graphicFrame>
          <p:nvGraphicFramePr>
            <p:cNvPr id="5" name="Chart 4"/>
            <p:cNvGraphicFramePr/>
            <p:nvPr/>
          </p:nvGraphicFramePr>
          <p:xfrm>
            <a:off x="490331" y="2784060"/>
            <a:ext cx="3600174" cy="24001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28361" y="3691730"/>
              <a:ext cx="13241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62%</a:t>
              </a:r>
            </a:p>
          </p:txBody>
        </p:sp>
      </p:grpSp>
      <p:grpSp>
        <p:nvGrpSpPr>
          <p:cNvPr id="11" name="Group 10"/>
          <p:cNvGrpSpPr/>
          <p:nvPr/>
        </p:nvGrpSpPr>
        <p:grpSpPr>
          <a:xfrm>
            <a:off x="2103553" y="3687265"/>
            <a:ext cx="3318799" cy="2212533"/>
            <a:chOff x="3081131" y="2784060"/>
            <a:chExt cx="3600174" cy="2400116"/>
          </a:xfrm>
        </p:grpSpPr>
        <p:graphicFrame>
          <p:nvGraphicFramePr>
            <p:cNvPr id="6" name="Chart 5"/>
            <p:cNvGraphicFramePr/>
            <p:nvPr/>
          </p:nvGraphicFramePr>
          <p:xfrm>
            <a:off x="3081131" y="2784060"/>
            <a:ext cx="3600174" cy="240011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219161" y="3691730"/>
              <a:ext cx="13241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41%</a:t>
              </a:r>
            </a:p>
          </p:txBody>
        </p:sp>
      </p:grpSp>
      <p:grpSp>
        <p:nvGrpSpPr>
          <p:cNvPr id="13" name="Group 12"/>
          <p:cNvGrpSpPr/>
          <p:nvPr/>
        </p:nvGrpSpPr>
        <p:grpSpPr>
          <a:xfrm>
            <a:off x="4472655" y="3687265"/>
            <a:ext cx="3318799" cy="2212533"/>
            <a:chOff x="4403313" y="3393661"/>
            <a:chExt cx="3600174" cy="2400116"/>
          </a:xfrm>
        </p:grpSpPr>
        <p:graphicFrame>
          <p:nvGraphicFramePr>
            <p:cNvPr id="9" name="Chart 8"/>
            <p:cNvGraphicFramePr/>
            <p:nvPr/>
          </p:nvGraphicFramePr>
          <p:xfrm>
            <a:off x="4403313" y="3393661"/>
            <a:ext cx="3600174" cy="2400116"/>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5541343" y="4301331"/>
              <a:ext cx="13241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14%</a:t>
              </a:r>
            </a:p>
          </p:txBody>
        </p:sp>
      </p:grpSp>
      <p:grpSp>
        <p:nvGrpSpPr>
          <p:cNvPr id="14" name="Group 13"/>
          <p:cNvGrpSpPr/>
          <p:nvPr/>
        </p:nvGrpSpPr>
        <p:grpSpPr>
          <a:xfrm>
            <a:off x="6841757" y="3687265"/>
            <a:ext cx="3318799" cy="2212533"/>
            <a:chOff x="6620015" y="3241261"/>
            <a:chExt cx="3600174" cy="2400116"/>
          </a:xfrm>
        </p:grpSpPr>
        <p:graphicFrame>
          <p:nvGraphicFramePr>
            <p:cNvPr id="15" name="Chart 14"/>
            <p:cNvGraphicFramePr/>
            <p:nvPr/>
          </p:nvGraphicFramePr>
          <p:xfrm>
            <a:off x="6620015" y="3241261"/>
            <a:ext cx="3600174" cy="2400116"/>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p:cNvSpPr txBox="1"/>
            <p:nvPr/>
          </p:nvSpPr>
          <p:spPr>
            <a:xfrm>
              <a:off x="7758045" y="4148931"/>
              <a:ext cx="13241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11%</a:t>
              </a:r>
            </a:p>
          </p:txBody>
        </p:sp>
      </p:grpSp>
      <p:grpSp>
        <p:nvGrpSpPr>
          <p:cNvPr id="17" name="Group 16"/>
          <p:cNvGrpSpPr/>
          <p:nvPr/>
        </p:nvGrpSpPr>
        <p:grpSpPr>
          <a:xfrm>
            <a:off x="9210859" y="3687265"/>
            <a:ext cx="3318799" cy="2212533"/>
            <a:chOff x="4403313" y="3393661"/>
            <a:chExt cx="3600174" cy="2400116"/>
          </a:xfrm>
        </p:grpSpPr>
        <p:graphicFrame>
          <p:nvGraphicFramePr>
            <p:cNvPr id="18" name="Chart 17"/>
            <p:cNvGraphicFramePr/>
            <p:nvPr/>
          </p:nvGraphicFramePr>
          <p:xfrm>
            <a:off x="4403313" y="3393661"/>
            <a:ext cx="3600174" cy="2400116"/>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p:cNvSpPr txBox="1"/>
            <p:nvPr/>
          </p:nvSpPr>
          <p:spPr>
            <a:xfrm>
              <a:off x="5541343" y="4301331"/>
              <a:ext cx="13241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9%</a:t>
              </a:r>
            </a:p>
          </p:txBody>
        </p:sp>
      </p:grpSp>
      <p:sp>
        <p:nvSpPr>
          <p:cNvPr id="20" name="TextBox 19"/>
          <p:cNvSpPr txBox="1"/>
          <p:nvPr/>
        </p:nvSpPr>
        <p:spPr>
          <a:xfrm>
            <a:off x="283241" y="2897834"/>
            <a:ext cx="2032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Tribal Parity</a:t>
            </a:r>
            <a:b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b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Provisions</a:t>
            </a:r>
          </a:p>
        </p:txBody>
      </p:sp>
      <p:sp>
        <p:nvSpPr>
          <p:cNvPr id="21" name="TextBox 20"/>
          <p:cNvSpPr txBox="1"/>
          <p:nvPr/>
        </p:nvSpPr>
        <p:spPr>
          <a:xfrm>
            <a:off x="2678430" y="2901731"/>
            <a:ext cx="2032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Access to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Provisions</a:t>
            </a:r>
          </a:p>
        </p:txBody>
      </p:sp>
      <p:sp>
        <p:nvSpPr>
          <p:cNvPr id="22" name="TextBox 21"/>
          <p:cNvSpPr txBox="1"/>
          <p:nvPr/>
        </p:nvSpPr>
        <p:spPr>
          <a:xfrm>
            <a:off x="4808531" y="2917948"/>
            <a:ext cx="2558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Training &amp; </a:t>
            </a:r>
            <a:b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b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Infrastructure </a:t>
            </a:r>
            <a:b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b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Provisions</a:t>
            </a:r>
          </a:p>
        </p:txBody>
      </p:sp>
      <p:sp>
        <p:nvSpPr>
          <p:cNvPr id="23" name="TextBox 22"/>
          <p:cNvSpPr txBox="1"/>
          <p:nvPr/>
        </p:nvSpPr>
        <p:spPr>
          <a:xfrm>
            <a:off x="7364733" y="2917948"/>
            <a:ext cx="2291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Technical </a:t>
            </a:r>
            <a:b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b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Assistance &amp; Outreach Provisions</a:t>
            </a:r>
          </a:p>
        </p:txBody>
      </p:sp>
      <p:sp>
        <p:nvSpPr>
          <p:cNvPr id="24" name="TextBox 23"/>
          <p:cNvSpPr txBox="1"/>
          <p:nvPr/>
        </p:nvSpPr>
        <p:spPr>
          <a:xfrm>
            <a:off x="9755571" y="2917948"/>
            <a:ext cx="21284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F51"/>
                </a:solidFill>
                <a:effectLst/>
                <a:uLnTx/>
                <a:uFillTx/>
                <a:latin typeface="Lato" charset="0"/>
                <a:ea typeface="Lato" charset="0"/>
                <a:cs typeface="Lato" charset="0"/>
              </a:rPr>
              <a:t>Traditional &amp; Native Produced Food Provisions</a:t>
            </a:r>
          </a:p>
        </p:txBody>
      </p:sp>
      <p:sp>
        <p:nvSpPr>
          <p:cNvPr id="25" name="TextBox 24"/>
          <p:cNvSpPr txBox="1"/>
          <p:nvPr/>
        </p:nvSpPr>
        <p:spPr>
          <a:xfrm>
            <a:off x="631450" y="2433033"/>
            <a:ext cx="13790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39</a:t>
            </a:r>
          </a:p>
        </p:txBody>
      </p:sp>
      <p:sp>
        <p:nvSpPr>
          <p:cNvPr id="26" name="TextBox 25"/>
          <p:cNvSpPr txBox="1"/>
          <p:nvPr/>
        </p:nvSpPr>
        <p:spPr>
          <a:xfrm>
            <a:off x="3004682" y="2432557"/>
            <a:ext cx="14667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27</a:t>
            </a:r>
          </a:p>
        </p:txBody>
      </p:sp>
      <p:sp>
        <p:nvSpPr>
          <p:cNvPr id="27" name="TextBox 26"/>
          <p:cNvSpPr txBox="1"/>
          <p:nvPr/>
        </p:nvSpPr>
        <p:spPr>
          <a:xfrm>
            <a:off x="5435494" y="2420617"/>
            <a:ext cx="12206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9</a:t>
            </a:r>
          </a:p>
        </p:txBody>
      </p:sp>
      <p:sp>
        <p:nvSpPr>
          <p:cNvPr id="28" name="TextBox 27"/>
          <p:cNvSpPr txBox="1"/>
          <p:nvPr/>
        </p:nvSpPr>
        <p:spPr>
          <a:xfrm>
            <a:off x="7801899" y="2432558"/>
            <a:ext cx="12206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7</a:t>
            </a:r>
          </a:p>
        </p:txBody>
      </p:sp>
      <p:sp>
        <p:nvSpPr>
          <p:cNvPr id="29" name="TextBox 28"/>
          <p:cNvSpPr txBox="1"/>
          <p:nvPr/>
        </p:nvSpPr>
        <p:spPr>
          <a:xfrm>
            <a:off x="10171000" y="2432557"/>
            <a:ext cx="12206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55F51"/>
                </a:solidFill>
                <a:effectLst/>
                <a:uLnTx/>
                <a:uFillTx/>
                <a:latin typeface="Lato" charset="0"/>
                <a:ea typeface="Lato" charset="0"/>
                <a:cs typeface="Lato" charset="0"/>
              </a:rPr>
              <a:t>6</a:t>
            </a:r>
          </a:p>
        </p:txBody>
      </p:sp>
      <p:pic>
        <p:nvPicPr>
          <p:cNvPr id="37" name="Picture 36"/>
          <p:cNvPicPr>
            <a:picLocks/>
          </p:cNvPicPr>
          <p:nvPr/>
        </p:nvPicPr>
        <p:blipFill rotWithShape="1">
          <a:blip r:embed="rId8">
            <a:extLst>
              <a:ext uri="{28A0092B-C50C-407E-A947-70E740481C1C}">
                <a14:useLocalDpi xmlns:a14="http://schemas.microsoft.com/office/drawing/2010/main" val="0"/>
              </a:ext>
            </a:extLst>
          </a:blip>
          <a:srcRect l="50083" r="815"/>
          <a:stretch/>
        </p:blipFill>
        <p:spPr>
          <a:xfrm>
            <a:off x="2835367" y="854108"/>
            <a:ext cx="1719586" cy="1719586"/>
          </a:xfrm>
          <a:prstGeom prst="rect">
            <a:avLst/>
          </a:prstGeom>
        </p:spPr>
      </p:pic>
      <p:pic>
        <p:nvPicPr>
          <p:cNvPr id="38" name="Picture 37"/>
          <p:cNvPicPr>
            <a:picLocks/>
          </p:cNvPicPr>
          <p:nvPr/>
        </p:nvPicPr>
        <p:blipFill rotWithShape="1">
          <a:blip r:embed="rId9">
            <a:extLst>
              <a:ext uri="{28A0092B-C50C-407E-A947-70E740481C1C}">
                <a14:useLocalDpi xmlns:a14="http://schemas.microsoft.com/office/drawing/2010/main" val="0"/>
              </a:ext>
            </a:extLst>
          </a:blip>
          <a:srcRect r="48291"/>
          <a:stretch/>
        </p:blipFill>
        <p:spPr>
          <a:xfrm>
            <a:off x="5204470" y="861268"/>
            <a:ext cx="1719586" cy="1719586"/>
          </a:xfrm>
          <a:prstGeom prst="rect">
            <a:avLst/>
          </a:prstGeom>
        </p:spPr>
      </p:pic>
      <p:pic>
        <p:nvPicPr>
          <p:cNvPr id="39" name="Picture 38"/>
          <p:cNvPicPr>
            <a:picLocks/>
          </p:cNvPicPr>
          <p:nvPr/>
        </p:nvPicPr>
        <p:blipFill rotWithShape="1">
          <a:blip r:embed="rId10">
            <a:extLst>
              <a:ext uri="{28A0092B-C50C-407E-A947-70E740481C1C}">
                <a14:useLocalDpi xmlns:a14="http://schemas.microsoft.com/office/drawing/2010/main" val="0"/>
              </a:ext>
            </a:extLst>
          </a:blip>
          <a:srcRect l="48556"/>
          <a:stretch/>
        </p:blipFill>
        <p:spPr>
          <a:xfrm>
            <a:off x="7552419" y="872250"/>
            <a:ext cx="1719586" cy="1719586"/>
          </a:xfrm>
          <a:prstGeom prst="rect">
            <a:avLst/>
          </a:prstGeom>
        </p:spPr>
      </p:pic>
      <p:pic>
        <p:nvPicPr>
          <p:cNvPr id="40" name="Picture 39"/>
          <p:cNvPicPr>
            <a:picLocks/>
          </p:cNvPicPr>
          <p:nvPr/>
        </p:nvPicPr>
        <p:blipFill rotWithShape="1">
          <a:blip r:embed="rId9">
            <a:extLst>
              <a:ext uri="{28A0092B-C50C-407E-A947-70E740481C1C}">
                <a14:useLocalDpi xmlns:a14="http://schemas.microsoft.com/office/drawing/2010/main" val="0"/>
              </a:ext>
            </a:extLst>
          </a:blip>
          <a:srcRect l="49730"/>
          <a:stretch/>
        </p:blipFill>
        <p:spPr>
          <a:xfrm>
            <a:off x="9900368" y="813704"/>
            <a:ext cx="1719586" cy="1719586"/>
          </a:xfrm>
          <a:prstGeom prst="rect">
            <a:avLst/>
          </a:prstGeom>
        </p:spPr>
      </p:pic>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r="49911"/>
          <a:stretch/>
        </p:blipFill>
        <p:spPr>
          <a:xfrm>
            <a:off x="463827" y="867854"/>
            <a:ext cx="1721504" cy="1718439"/>
          </a:xfrm>
          <a:prstGeom prst="rect">
            <a:avLst/>
          </a:prstGeom>
        </p:spPr>
      </p:pic>
      <p:sp>
        <p:nvSpPr>
          <p:cNvPr id="42" name="Title 2"/>
          <p:cNvSpPr>
            <a:spLocks noGrp="1"/>
          </p:cNvSpPr>
          <p:nvPr>
            <p:ph type="title"/>
          </p:nvPr>
        </p:nvSpPr>
        <p:spPr>
          <a:xfrm>
            <a:off x="463778" y="-483862"/>
            <a:ext cx="11420249" cy="1450757"/>
          </a:xfrm>
        </p:spPr>
        <p:txBody>
          <a:bodyPr/>
          <a:lstStyle/>
          <a:p>
            <a:pPr algn="ctr"/>
            <a:r>
              <a:rPr lang="en-US" b="0" i="1"/>
              <a:t>63 Tribal-Specific Provisions</a:t>
            </a:r>
            <a:endParaRPr lang="en-US"/>
          </a:p>
        </p:txBody>
      </p:sp>
      <p:sp>
        <p:nvSpPr>
          <p:cNvPr id="43" name="Title 2"/>
          <p:cNvSpPr txBox="1">
            <a:spLocks/>
          </p:cNvSpPr>
          <p:nvPr/>
        </p:nvSpPr>
        <p:spPr>
          <a:xfrm>
            <a:off x="421929" y="4830315"/>
            <a:ext cx="11420249"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i="0" kern="1200" spc="-50" baseline="0">
                <a:solidFill>
                  <a:schemeClr val="accent2"/>
                </a:solidFill>
                <a:latin typeface="Century Gothic" charset="0"/>
                <a:ea typeface="Century Gothic" charset="0"/>
                <a:cs typeface="Century Gothic" charset="0"/>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2400" b="0" i="1" u="none" strike="noStrike" kern="1200" cap="none" spc="-50" normalizeH="0" baseline="0" noProof="0">
                <a:ln>
                  <a:noFill/>
                </a:ln>
                <a:solidFill>
                  <a:srgbClr val="63A537"/>
                </a:solidFill>
                <a:effectLst/>
                <a:uLnTx/>
                <a:uFillTx/>
                <a:latin typeface="Century Gothic" charset="0"/>
              </a:rPr>
              <a:t>*Some tribal provisions may fall under multiple categories</a:t>
            </a:r>
            <a:endParaRPr kumimoji="0" lang="en-US" sz="2400" b="1" i="0" u="none" strike="noStrike" kern="1200" cap="none" spc="-50" normalizeH="0" baseline="0" noProof="0">
              <a:ln>
                <a:noFill/>
              </a:ln>
              <a:solidFill>
                <a:srgbClr val="63A537"/>
              </a:solidFill>
              <a:effectLst/>
              <a:uLnTx/>
              <a:uFillTx/>
              <a:latin typeface="Century Gothic" charset="0"/>
            </a:endParaRPr>
          </a:p>
        </p:txBody>
      </p:sp>
    </p:spTree>
    <p:extLst>
      <p:ext uri="{BB962C8B-B14F-4D97-AF65-F5344CB8AC3E}">
        <p14:creationId xmlns:p14="http://schemas.microsoft.com/office/powerpoint/2010/main" val="2267335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I – Commodities</a:t>
            </a:r>
            <a:endParaRPr lang="en-US" sz="3600" b="0" i="1"/>
          </a:p>
        </p:txBody>
      </p:sp>
      <p:sp>
        <p:nvSpPr>
          <p:cNvPr id="4" name="Footer Placeholder 3"/>
          <p:cNvSpPr>
            <a:spLocks noGrp="1"/>
          </p:cNvSpPr>
          <p:nvPr>
            <p:ph type="ftr" sz="quarter" idx="10"/>
          </p:nvPr>
        </p:nvSpPr>
        <p:spPr>
          <a:xfrm>
            <a:off x="1097280" y="6419595"/>
            <a:ext cx="10058400" cy="35762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604210" y="1827072"/>
            <a:ext cx="9840227" cy="4592523"/>
          </a:xfrm>
        </p:spPr>
        <p:txBody>
          <a:bodyPr>
            <a:normAutofit/>
          </a:bodyPr>
          <a:lstStyle/>
          <a:p>
            <a:pPr>
              <a:lnSpc>
                <a:spcPct val="120000"/>
              </a:lnSpc>
            </a:pPr>
            <a:r>
              <a:rPr lang="en-US" sz="2400" b="1" dirty="0"/>
              <a:t>Inclusion in Supplemental Agricultural Disaster Assistance – Section 1501</a:t>
            </a:r>
          </a:p>
          <a:p>
            <a:pPr lvl="1">
              <a:lnSpc>
                <a:spcPct val="120000"/>
              </a:lnSpc>
            </a:pPr>
            <a:r>
              <a:rPr lang="en-US" sz="2200" dirty="0"/>
              <a:t>Adds tribes and tribal organization to definition of an eligible producer for the program</a:t>
            </a:r>
            <a:r>
              <a:rPr lang="en-US" sz="2200" b="1" dirty="0"/>
              <a:t>.</a:t>
            </a:r>
          </a:p>
          <a:p>
            <a:pPr lvl="1">
              <a:lnSpc>
                <a:spcPct val="120000"/>
              </a:lnSpc>
            </a:pPr>
            <a:r>
              <a:rPr lang="en-US" sz="2200" dirty="0"/>
              <a:t>Required 75 percent reimbursement of the losses for beginning and veteran farmers and ranchers under the Tree Assistance Program.</a:t>
            </a:r>
          </a:p>
          <a:p>
            <a:pPr lvl="1">
              <a:lnSpc>
                <a:spcPct val="120000"/>
              </a:lnSpc>
            </a:pPr>
            <a:endParaRPr lang="en-US" sz="2200" b="1" dirty="0"/>
          </a:p>
          <a:p>
            <a:pPr lvl="1">
              <a:lnSpc>
                <a:spcPct val="120000"/>
              </a:lnSpc>
            </a:pPr>
            <a:endParaRPr lang="en-US" dirty="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399658" y="1827072"/>
            <a:ext cx="1204552" cy="1202407"/>
          </a:xfrm>
          <a:prstGeom prst="rect">
            <a:avLst/>
          </a:prstGeom>
        </p:spPr>
      </p:pic>
    </p:spTree>
    <p:extLst>
      <p:ext uri="{BB962C8B-B14F-4D97-AF65-F5344CB8AC3E}">
        <p14:creationId xmlns:p14="http://schemas.microsoft.com/office/powerpoint/2010/main" val="3712324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II – Conservation</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620252" y="1845733"/>
            <a:ext cx="9769643" cy="4592523"/>
          </a:xfrm>
        </p:spPr>
        <p:txBody>
          <a:bodyPr>
            <a:normAutofit/>
          </a:bodyPr>
          <a:lstStyle/>
          <a:p>
            <a:pPr>
              <a:lnSpc>
                <a:spcPct val="120000"/>
              </a:lnSpc>
            </a:pPr>
            <a:r>
              <a:rPr lang="en-US" sz="2400" b="1" dirty="0"/>
              <a:t>Alternative Funding Arrangements to Support Tribal Access to Conservation Programs – Section 2503(c)</a:t>
            </a:r>
          </a:p>
          <a:p>
            <a:pPr lvl="1">
              <a:lnSpc>
                <a:spcPct val="120000"/>
              </a:lnSpc>
            </a:pPr>
            <a:r>
              <a:rPr lang="en-US" sz="2200" dirty="0"/>
              <a:t>Requires USDA to work with tribal producers and provide alternative funding arrangements for two essential conservation programs: Environmental Quality Incentives Program (EQIP) and Conservation Stewardship Program (CSP). </a:t>
            </a:r>
          </a:p>
          <a:p>
            <a:pPr lvl="1">
              <a:lnSpc>
                <a:spcPct val="120000"/>
              </a:lnSpc>
            </a:pPr>
            <a:r>
              <a:rPr lang="en-US" sz="2200" dirty="0"/>
              <a:t>This change is important as it requires the Secretary to provide tribal producers full access to EQIP and CSP programs while working within effective and traditional tribal agriculture structures and systems of cooperation.</a:t>
            </a:r>
          </a:p>
          <a:p>
            <a:pPr lvl="1">
              <a:lnSpc>
                <a:spcPct val="120000"/>
              </a:lnSpc>
            </a:pPr>
            <a:endParaRPr lang="en-US" sz="2200" b="1" dirty="0"/>
          </a:p>
          <a:p>
            <a:pPr lvl="1">
              <a:lnSpc>
                <a:spcPct val="120000"/>
              </a:lnSpc>
            </a:pPr>
            <a:endParaRPr lang="en-US" dirty="0">
              <a:solidFill>
                <a:schemeClr val="tx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399658" y="4409661"/>
            <a:ext cx="1204552" cy="1202407"/>
          </a:xfrm>
          <a:prstGeom prst="rect">
            <a:avLst/>
          </a:prstGeom>
        </p:spPr>
      </p:pic>
      <p:pic>
        <p:nvPicPr>
          <p:cNvPr id="9" name="Picture 8"/>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423511" y="2569214"/>
            <a:ext cx="1196741" cy="1196741"/>
          </a:xfrm>
          <a:prstGeom prst="rect">
            <a:avLst/>
          </a:prstGeom>
        </p:spPr>
      </p:pic>
    </p:spTree>
    <p:extLst>
      <p:ext uri="{BB962C8B-B14F-4D97-AF65-F5344CB8AC3E}">
        <p14:creationId xmlns:p14="http://schemas.microsoft.com/office/powerpoint/2010/main" val="4198209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III – Trade</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636294" y="1845733"/>
            <a:ext cx="9519385" cy="4592523"/>
          </a:xfrm>
        </p:spPr>
        <p:txBody>
          <a:bodyPr>
            <a:normAutofit/>
          </a:bodyPr>
          <a:lstStyle/>
          <a:p>
            <a:pPr lvl="0">
              <a:lnSpc>
                <a:spcPct val="100000"/>
              </a:lnSpc>
            </a:pPr>
            <a:r>
              <a:rPr lang="en-US" sz="2400" b="1" dirty="0"/>
              <a:t>Increased Opportunities and Access to Overseas Markets – Section 3312</a:t>
            </a:r>
            <a:endParaRPr lang="en-US" sz="2400" dirty="0"/>
          </a:p>
          <a:p>
            <a:pPr lvl="1">
              <a:lnSpc>
                <a:spcPct val="100000"/>
              </a:lnSpc>
            </a:pPr>
            <a:r>
              <a:rPr lang="en-US" sz="2400" dirty="0"/>
              <a:t>Increases opportunities for tribes and tribal producers to participate in international U.S. trade delegations</a:t>
            </a:r>
          </a:p>
          <a:p>
            <a:pPr lvl="1">
              <a:lnSpc>
                <a:spcPct val="120000"/>
              </a:lnSpc>
            </a:pPr>
            <a:endParaRPr lang="en-US" sz="2200" b="1" dirty="0"/>
          </a:p>
          <a:p>
            <a:pPr lvl="1">
              <a:lnSpc>
                <a:spcPct val="120000"/>
              </a:lnSpc>
            </a:pPr>
            <a:endParaRPr lang="en-US" dirty="0">
              <a:solidFill>
                <a:schemeClr val="tx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431741" y="1845733"/>
            <a:ext cx="1204552" cy="1202407"/>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49730"/>
          <a:stretch/>
        </p:blipFill>
        <p:spPr>
          <a:xfrm>
            <a:off x="431741" y="3156513"/>
            <a:ext cx="1204552" cy="1204552"/>
          </a:xfrm>
          <a:prstGeom prst="rect">
            <a:avLst/>
          </a:prstGeom>
        </p:spPr>
      </p:pic>
    </p:spTree>
    <p:extLst>
      <p:ext uri="{BB962C8B-B14F-4D97-AF65-F5344CB8AC3E}">
        <p14:creationId xmlns:p14="http://schemas.microsoft.com/office/powerpoint/2010/main" val="80071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srgbClr val="FFFFFF"/>
                </a:solidFill>
                <a:effectLst/>
                <a:uLnTx/>
                <a:uFillTx/>
                <a:latin typeface="Calibri" panose="020F0502020204030204"/>
                <a:ea typeface="+mn-ea"/>
                <a:cs typeface="+mn-cs"/>
                <a:sym typeface="Calibri"/>
              </a:rPr>
              <a:t>Indigenous Food and Agriculture initiative</a:t>
            </a:r>
          </a:p>
        </p:txBody>
      </p:sp>
      <p:sp>
        <p:nvSpPr>
          <p:cNvPr id="11" name="Rectangle 10"/>
          <p:cNvSpPr/>
          <p:nvPr/>
        </p:nvSpPr>
        <p:spPr>
          <a:xfrm>
            <a:off x="0" y="0"/>
            <a:ext cx="12192000" cy="1616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alphaModFix amt="20000"/>
            <a:extLst>
              <a:ext uri="{28A0092B-C50C-407E-A947-70E740481C1C}">
                <a14:useLocalDpi xmlns:a14="http://schemas.microsoft.com/office/drawing/2010/main" val="0"/>
              </a:ext>
            </a:extLst>
          </a:blip>
          <a:srcRect t="60849" b="19185"/>
          <a:stretch/>
        </p:blipFill>
        <p:spPr>
          <a:xfrm>
            <a:off x="-1" y="0"/>
            <a:ext cx="12192001" cy="1616529"/>
          </a:xfrm>
          <a:prstGeom prst="rect">
            <a:avLst/>
          </a:prstGeom>
        </p:spPr>
      </p:pic>
      <p:sp>
        <p:nvSpPr>
          <p:cNvPr id="9" name="Title 1"/>
          <p:cNvSpPr>
            <a:spLocks noGrp="1"/>
          </p:cNvSpPr>
          <p:nvPr>
            <p:ph type="title"/>
          </p:nvPr>
        </p:nvSpPr>
        <p:spPr>
          <a:xfrm>
            <a:off x="934107" y="165772"/>
            <a:ext cx="10323783" cy="1450757"/>
          </a:xfrm>
        </p:spPr>
        <p:txBody>
          <a:bodyPr>
            <a:normAutofit/>
          </a:bodyPr>
          <a:lstStyle/>
          <a:p>
            <a:pPr algn="ctr"/>
            <a:r>
              <a:rPr lang="en-US" sz="4000" b="1">
                <a:solidFill>
                  <a:schemeClr val="bg1"/>
                </a:solidFill>
                <a:latin typeface="Lato" charset="0"/>
                <a:ea typeface="Lato" charset="0"/>
                <a:cs typeface="Lato" charset="0"/>
              </a:rPr>
              <a:t>Indigenous Food and Agriculture Initiative</a:t>
            </a:r>
            <a:br>
              <a:rPr lang="en-US" sz="4000" b="1">
                <a:solidFill>
                  <a:schemeClr val="bg1"/>
                </a:solidFill>
                <a:latin typeface="Lato" charset="0"/>
                <a:ea typeface="Lato" charset="0"/>
                <a:cs typeface="Lato" charset="0"/>
              </a:rPr>
            </a:br>
            <a:r>
              <a:rPr lang="en-US" sz="2800" i="1">
                <a:solidFill>
                  <a:schemeClr val="bg1"/>
                </a:solidFill>
                <a:latin typeface="Lato" charset="0"/>
                <a:ea typeface="Lato" charset="0"/>
                <a:cs typeface="Lato" charset="0"/>
              </a:rPr>
              <a:t>University of Arkansas Office of Economic Development</a:t>
            </a:r>
          </a:p>
        </p:txBody>
      </p:sp>
      <p:pic>
        <p:nvPicPr>
          <p:cNvPr id="16" name="Picture 15"/>
          <p:cNvPicPr>
            <a:picLocks/>
          </p:cNvPicPr>
          <p:nvPr/>
        </p:nvPicPr>
        <p:blipFill>
          <a:blip r:embed="rId4">
            <a:extLst>
              <a:ext uri="{28A0092B-C50C-407E-A947-70E740481C1C}">
                <a14:useLocalDpi xmlns:a14="http://schemas.microsoft.com/office/drawing/2010/main" val="0"/>
              </a:ext>
            </a:extLst>
          </a:blip>
          <a:stretch>
            <a:fillRect/>
          </a:stretch>
        </p:blipFill>
        <p:spPr>
          <a:xfrm>
            <a:off x="141" y="1616528"/>
            <a:ext cx="4044650" cy="2423160"/>
          </a:xfrm>
          <a:prstGeom prst="rect">
            <a:avLst/>
          </a:prstGeom>
        </p:spPr>
      </p:pic>
      <p:pic>
        <p:nvPicPr>
          <p:cNvPr id="22" name="Picture 21"/>
          <p:cNvPicPr>
            <a:picLocks/>
          </p:cNvPicPr>
          <p:nvPr/>
        </p:nvPicPr>
        <p:blipFill rotWithShape="1">
          <a:blip r:embed="rId5">
            <a:extLst>
              <a:ext uri="{28A0092B-C50C-407E-A947-70E740481C1C}">
                <a14:useLocalDpi xmlns:a14="http://schemas.microsoft.com/office/drawing/2010/main" val="0"/>
              </a:ext>
            </a:extLst>
          </a:blip>
          <a:srcRect t="2026" b="8146"/>
          <a:stretch/>
        </p:blipFill>
        <p:spPr>
          <a:xfrm>
            <a:off x="4044718" y="4036629"/>
            <a:ext cx="4102560" cy="2366328"/>
          </a:xfrm>
          <a:prstGeom prst="rect">
            <a:avLst/>
          </a:prstGeom>
        </p:spPr>
      </p:pic>
      <p:sp>
        <p:nvSpPr>
          <p:cNvPr id="2" name="Rectangle 1"/>
          <p:cNvSpPr/>
          <p:nvPr/>
        </p:nvSpPr>
        <p:spPr>
          <a:xfrm>
            <a:off x="355952" y="4365713"/>
            <a:ext cx="3333027" cy="1523494"/>
          </a:xfrm>
          <a:prstGeom prst="rect">
            <a:avLst/>
          </a:prstGeom>
        </p:spPr>
        <p:txBody>
          <a:bodyPr wrap="square" anchor="t">
            <a:spAutoFit/>
          </a:bodyPr>
          <a:lstStyle/>
          <a:p>
            <a:pPr algn="ctr"/>
            <a:r>
              <a:rPr lang="en-US" b="1" dirty="0">
                <a:solidFill>
                  <a:schemeClr val="tx2"/>
                </a:solidFill>
                <a:latin typeface="Lato"/>
                <a:ea typeface="Lato" charset="0"/>
                <a:cs typeface="Lato" charset="0"/>
              </a:rPr>
              <a:t>Est. in 2013 at the School of Law</a:t>
            </a:r>
          </a:p>
          <a:p>
            <a:pPr marL="285750" indent="-285750">
              <a:buFont typeface="Arial" panose="020B0604020202020204" pitchFamily="34" charset="0"/>
              <a:buChar char="•"/>
            </a:pPr>
            <a:r>
              <a:rPr lang="en-US" sz="1500" b="1" dirty="0">
                <a:latin typeface="Lato"/>
                <a:ea typeface="Lato" charset="0"/>
                <a:cs typeface="Lato" charset="0"/>
              </a:rPr>
              <a:t>Vice-Chancellor Stacy Leeds</a:t>
            </a:r>
          </a:p>
          <a:p>
            <a:pPr marL="285750" indent="-285750">
              <a:buFont typeface="Arial" panose="020B0604020202020204" pitchFamily="34" charset="0"/>
              <a:buChar char="•"/>
            </a:pPr>
            <a:r>
              <a:rPr lang="en-US" sz="1500" b="1" dirty="0">
                <a:latin typeface="Lato"/>
                <a:ea typeface="Lato" charset="0"/>
                <a:cs typeface="Lato" charset="0"/>
              </a:rPr>
              <a:t>Founding Director Janie Simms </a:t>
            </a:r>
            <a:r>
              <a:rPr lang="en-US" sz="1500" b="1" dirty="0" err="1">
                <a:latin typeface="Lato"/>
                <a:ea typeface="Lato" charset="0"/>
                <a:cs typeface="Lato" charset="0"/>
              </a:rPr>
              <a:t>Hipp</a:t>
            </a:r>
            <a:endParaRPr lang="en-US" sz="1500" dirty="0">
              <a:latin typeface="Lato"/>
              <a:ea typeface="Lato" charset="0"/>
              <a:cs typeface="Lato" charset="0"/>
            </a:endParaRPr>
          </a:p>
          <a:p>
            <a:pPr algn="ctr"/>
            <a:br>
              <a:rPr lang="en-US" sz="1500" dirty="0">
                <a:latin typeface="Lato" charset="0"/>
                <a:ea typeface="Lato" charset="0"/>
                <a:cs typeface="Lato" charset="0"/>
              </a:rPr>
            </a:br>
            <a:r>
              <a:rPr lang="en-US" sz="1500" b="1" dirty="0">
                <a:latin typeface="Lato" charset="0"/>
                <a:ea typeface="Lato" charset="0"/>
                <a:cs typeface="Lato" charset="0"/>
              </a:rPr>
              <a:t>Moved with Vice-Chancellor Leeds to Office of Economic Development</a:t>
            </a:r>
          </a:p>
        </p:txBody>
      </p:sp>
      <p:sp>
        <p:nvSpPr>
          <p:cNvPr id="24" name="Rectangle 23"/>
          <p:cNvSpPr/>
          <p:nvPr/>
        </p:nvSpPr>
        <p:spPr>
          <a:xfrm>
            <a:off x="4356380" y="1724994"/>
            <a:ext cx="3479235" cy="2185214"/>
          </a:xfrm>
          <a:prstGeom prst="rect">
            <a:avLst/>
          </a:prstGeom>
        </p:spPr>
        <p:txBody>
          <a:bodyPr wrap="square">
            <a:spAutoFit/>
          </a:bodyPr>
          <a:lstStyle/>
          <a:p>
            <a:pPr algn="ctr"/>
            <a:r>
              <a:rPr lang="en-US" sz="2800" b="1" dirty="0">
                <a:solidFill>
                  <a:schemeClr val="tx2"/>
                </a:solidFill>
                <a:latin typeface="Lato" charset="0"/>
                <a:ea typeface="Lato" charset="0"/>
                <a:cs typeface="Lato" charset="0"/>
              </a:rPr>
              <a:t>Our Mission</a:t>
            </a:r>
            <a:endParaRPr lang="en-US" sz="1200" b="1" dirty="0">
              <a:solidFill>
                <a:schemeClr val="tx2"/>
              </a:solidFill>
              <a:latin typeface="Lato" charset="0"/>
              <a:ea typeface="Lato" charset="0"/>
              <a:cs typeface="Lato" charset="0"/>
            </a:endParaRPr>
          </a:p>
          <a:p>
            <a:pPr algn="ctr"/>
            <a:r>
              <a:rPr lang="en-US" b="1" dirty="0">
                <a:latin typeface="Lato" charset="0"/>
                <a:ea typeface="Lato" charset="0"/>
                <a:cs typeface="Lato" charset="0"/>
              </a:rPr>
              <a:t>Enhance health and wellness in tribal communities by advancing healthy food systems, diversified economic development, and cultural food traditions </a:t>
            </a:r>
          </a:p>
          <a:p>
            <a:pPr algn="ctr"/>
            <a:r>
              <a:rPr lang="en-US" b="1" dirty="0">
                <a:latin typeface="Lato" charset="0"/>
                <a:ea typeface="Lato" charset="0"/>
                <a:cs typeface="Lato" charset="0"/>
              </a:rPr>
              <a:t>in Indian Country. </a:t>
            </a:r>
          </a:p>
        </p:txBody>
      </p:sp>
      <p:sp>
        <p:nvSpPr>
          <p:cNvPr id="25" name="Rectangle 24"/>
          <p:cNvSpPr/>
          <p:nvPr/>
        </p:nvSpPr>
        <p:spPr>
          <a:xfrm>
            <a:off x="8281388" y="4116320"/>
            <a:ext cx="3910467" cy="2139047"/>
          </a:xfrm>
          <a:prstGeom prst="rect">
            <a:avLst/>
          </a:prstGeom>
        </p:spPr>
        <p:txBody>
          <a:bodyPr wrap="square" numCol="1" spcCol="45720">
            <a:spAutoFit/>
          </a:bodyPr>
          <a:lstStyle/>
          <a:p>
            <a:r>
              <a:rPr lang="en-US" sz="1600" b="1" dirty="0">
                <a:solidFill>
                  <a:schemeClr val="tx2"/>
                </a:solidFill>
                <a:latin typeface="Lato" charset="0"/>
                <a:ea typeface="Lato" charset="0"/>
                <a:cs typeface="Lato" charset="0"/>
              </a:rPr>
              <a:t>We Empower Tribal governments, farmers, ranchers, and food businesses:</a:t>
            </a:r>
          </a:p>
          <a:p>
            <a:endParaRPr lang="en-US" sz="500" b="1" dirty="0">
              <a:solidFill>
                <a:schemeClr val="tx2"/>
              </a:solidFill>
              <a:latin typeface="Lato" charset="0"/>
              <a:ea typeface="Lato" charset="0"/>
              <a:cs typeface="Lato" charset="0"/>
            </a:endParaRPr>
          </a:p>
          <a:p>
            <a:pPr marL="171450" indent="-171450">
              <a:buFont typeface="Arial" panose="020B0604020202020204" pitchFamily="34" charset="0"/>
              <a:buChar char="•"/>
            </a:pPr>
            <a:r>
              <a:rPr lang="en-US" sz="1200" dirty="0">
                <a:latin typeface="Lato" charset="0"/>
                <a:ea typeface="Lato" charset="0"/>
                <a:cs typeface="Lato" charset="0"/>
              </a:rPr>
              <a:t>Complex strategic planning and technical assistance; </a:t>
            </a:r>
          </a:p>
          <a:p>
            <a:pPr marL="171450" indent="-171450">
              <a:buFont typeface="Arial" panose="020B0604020202020204" pitchFamily="34" charset="0"/>
              <a:buChar char="•"/>
            </a:pPr>
            <a:r>
              <a:rPr lang="en-US" sz="1200" dirty="0">
                <a:latin typeface="Lato" charset="0"/>
                <a:ea typeface="Lato" charset="0"/>
                <a:cs typeface="Lato" charset="0"/>
              </a:rPr>
              <a:t>Creating new academic/professional executive education programs in food systems and agriculture; </a:t>
            </a:r>
          </a:p>
          <a:p>
            <a:pPr marL="171450" indent="-171450">
              <a:buFont typeface="Arial" panose="020B0604020202020204" pitchFamily="34" charset="0"/>
              <a:buChar char="•"/>
            </a:pPr>
            <a:r>
              <a:rPr lang="en-US" sz="1200" dirty="0">
                <a:latin typeface="Lato" charset="0"/>
                <a:ea typeface="Lato" charset="0"/>
                <a:cs typeface="Lato" charset="0"/>
              </a:rPr>
              <a:t>Developing solutions and opportunities through research in partnership with Tribes and Tribal organizations; and </a:t>
            </a:r>
          </a:p>
          <a:p>
            <a:pPr marL="171450" indent="-171450">
              <a:buFont typeface="Arial" panose="020B0604020202020204" pitchFamily="34" charset="0"/>
              <a:buChar char="•"/>
            </a:pPr>
            <a:r>
              <a:rPr lang="en-US" sz="1200" dirty="0">
                <a:latin typeface="Lato" charset="0"/>
                <a:ea typeface="Lato" charset="0"/>
                <a:cs typeface="Lato" charset="0"/>
              </a:rPr>
              <a:t>Increasing student enrollment in </a:t>
            </a:r>
          </a:p>
          <a:p>
            <a:r>
              <a:rPr lang="en-US" sz="1200" dirty="0">
                <a:latin typeface="Lato" charset="0"/>
                <a:ea typeface="Lato" charset="0"/>
                <a:cs typeface="Lato" charset="0"/>
              </a:rPr>
              <a:t>     land grant universities in food and </a:t>
            </a:r>
          </a:p>
          <a:p>
            <a:r>
              <a:rPr lang="en-US" sz="1200" dirty="0">
                <a:latin typeface="Lato" charset="0"/>
                <a:ea typeface="Lato" charset="0"/>
                <a:cs typeface="Lato" charset="0"/>
              </a:rPr>
              <a:t>     agricultural-related disciplines.</a:t>
            </a:r>
            <a:endParaRPr lang="en-US" sz="1200" b="1" dirty="0">
              <a:solidFill>
                <a:srgbClr val="638030"/>
              </a:solidFill>
              <a:latin typeface="Lato" charset="0"/>
              <a:ea typeface="Lato" charset="0"/>
              <a:cs typeface="Lato" charset="0"/>
            </a:endParaRPr>
          </a:p>
        </p:txBody>
      </p:sp>
      <p:pic>
        <p:nvPicPr>
          <p:cNvPr id="3" name="Picture 2"/>
          <p:cNvPicPr>
            <a:picLocks/>
          </p:cNvPicPr>
          <p:nvPr/>
        </p:nvPicPr>
        <p:blipFill rotWithShape="1">
          <a:blip r:embed="rId6">
            <a:extLst>
              <a:ext uri="{28A0092B-C50C-407E-A947-70E740481C1C}">
                <a14:useLocalDpi xmlns:a14="http://schemas.microsoft.com/office/drawing/2010/main" val="0"/>
              </a:ext>
            </a:extLst>
          </a:blip>
          <a:srcRect l="76" t="8450" r="-76" b="7879"/>
          <a:stretch/>
        </p:blipFill>
        <p:spPr>
          <a:xfrm>
            <a:off x="8150352" y="1614998"/>
            <a:ext cx="4041648" cy="2423160"/>
          </a:xfrm>
          <a:prstGeom prst="rect">
            <a:avLst/>
          </a:prstGeom>
        </p:spPr>
      </p:pic>
    </p:spTree>
    <p:extLst>
      <p:ext uri="{BB962C8B-B14F-4D97-AF65-F5344CB8AC3E}">
        <p14:creationId xmlns:p14="http://schemas.microsoft.com/office/powerpoint/2010/main" val="14758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V – Credit</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78543" y="1845733"/>
            <a:ext cx="10058400" cy="4592523"/>
          </a:xfrm>
        </p:spPr>
        <p:txBody>
          <a:bodyPr>
            <a:normAutofit/>
          </a:bodyPr>
          <a:lstStyle/>
          <a:p>
            <a:pPr lvl="0">
              <a:lnSpc>
                <a:spcPct val="100000"/>
              </a:lnSpc>
            </a:pPr>
            <a:r>
              <a:rPr lang="en-US" sz="2400" b="1" dirty="0"/>
              <a:t>Improving Access to Credit for Tribal Producers – Section 5415</a:t>
            </a:r>
          </a:p>
          <a:p>
            <a:pPr lvl="1">
              <a:lnSpc>
                <a:spcPct val="100000"/>
              </a:lnSpc>
            </a:pPr>
            <a:r>
              <a:rPr lang="en-US" sz="2200" dirty="0"/>
              <a:t>Requires a GAO Study on access to the Farm Credit System in Indian Country</a:t>
            </a:r>
          </a:p>
          <a:p>
            <a:pPr lvl="1">
              <a:lnSpc>
                <a:spcPct val="100000"/>
              </a:lnSpc>
            </a:pPr>
            <a:r>
              <a:rPr lang="en-US" sz="2200" dirty="0"/>
              <a:t>GAO currently reaching out to interview people for study</a:t>
            </a:r>
          </a:p>
          <a:p>
            <a:pPr lvl="1">
              <a:lnSpc>
                <a:spcPct val="120000"/>
              </a:lnSpc>
            </a:pPr>
            <a:endParaRPr lang="en-US" sz="2200" b="1" dirty="0"/>
          </a:p>
          <a:p>
            <a:pPr lvl="1">
              <a:lnSpc>
                <a:spcPct val="120000"/>
              </a:lnSpc>
            </a:pPr>
            <a:endParaRPr lang="en-US" dirty="0">
              <a:solidFill>
                <a:schemeClr val="tx1"/>
              </a:solidFill>
            </a:endParaRPr>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381802" y="1737360"/>
            <a:ext cx="1196741" cy="1196741"/>
          </a:xfrm>
          <a:prstGeom prst="rect">
            <a:avLst/>
          </a:prstGeom>
        </p:spPr>
      </p:pic>
    </p:spTree>
    <p:extLst>
      <p:ext uri="{BB962C8B-B14F-4D97-AF65-F5344CB8AC3E}">
        <p14:creationId xmlns:p14="http://schemas.microsoft.com/office/powerpoint/2010/main" val="2019302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VI – Rural Development</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46459" y="1845733"/>
            <a:ext cx="10058400" cy="4592523"/>
          </a:xfrm>
        </p:spPr>
        <p:txBody>
          <a:bodyPr>
            <a:normAutofit/>
          </a:bodyPr>
          <a:lstStyle/>
          <a:p>
            <a:pPr lvl="0">
              <a:lnSpc>
                <a:spcPct val="100000"/>
              </a:lnSpc>
            </a:pPr>
            <a:r>
              <a:rPr lang="en-US" sz="2400" b="1" dirty="0"/>
              <a:t>Building Infrastructure and Economic Development Opportunities – Sections 6201, 6204, 6302, 6205, 6209, 6211, 6505, </a:t>
            </a:r>
          </a:p>
          <a:p>
            <a:pPr lvl="1">
              <a:lnSpc>
                <a:spcPct val="100000"/>
              </a:lnSpc>
            </a:pPr>
            <a:r>
              <a:rPr lang="en-US" sz="2200" dirty="0"/>
              <a:t>Establishment of Technical Assistance Program—Creates a permanent tribal technical service and assistance office across all USDA Rural Development funding authorities </a:t>
            </a:r>
            <a:endParaRPr lang="en-US" sz="2200" b="1" dirty="0"/>
          </a:p>
          <a:p>
            <a:pPr lvl="1">
              <a:lnSpc>
                <a:spcPct val="100000"/>
              </a:lnSpc>
            </a:pPr>
            <a:r>
              <a:rPr lang="en-US" sz="2200" dirty="0"/>
              <a:t>Provides refinancing authority for Rural Development programs currently within the Substantially Underserved Trust Areas (SUTA) designation</a:t>
            </a:r>
          </a:p>
          <a:p>
            <a:pPr lvl="1">
              <a:lnSpc>
                <a:spcPct val="100000"/>
              </a:lnSpc>
            </a:pPr>
            <a:r>
              <a:rPr lang="en-US" sz="2200" dirty="0"/>
              <a:t>Tribal priority, inclusion, and access to two broadband programs to build infrastructure and economic development opportunities in Indian Country – increase broadband program to $325 million (from $25 mil.)</a:t>
            </a:r>
          </a:p>
          <a:p>
            <a:pPr lvl="1">
              <a:lnSpc>
                <a:spcPct val="120000"/>
              </a:lnSpc>
            </a:pPr>
            <a:endParaRPr lang="en-US" dirty="0">
              <a:solidFill>
                <a:schemeClr val="tx1"/>
              </a:solidFill>
            </a:endParaRPr>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48556"/>
          <a:stretch/>
        </p:blipFill>
        <p:spPr>
          <a:xfrm>
            <a:off x="316030" y="1845733"/>
            <a:ext cx="1230429" cy="1230429"/>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50083" r="815"/>
          <a:stretch/>
        </p:blipFill>
        <p:spPr>
          <a:xfrm>
            <a:off x="332874" y="4495315"/>
            <a:ext cx="1196741" cy="11967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911"/>
          <a:stretch/>
        </p:blipFill>
        <p:spPr>
          <a:xfrm>
            <a:off x="316030" y="3184535"/>
            <a:ext cx="1204552" cy="1202407"/>
          </a:xfrm>
          <a:prstGeom prst="rect">
            <a:avLst/>
          </a:prstGeom>
        </p:spPr>
      </p:pic>
    </p:spTree>
    <p:extLst>
      <p:ext uri="{BB962C8B-B14F-4D97-AF65-F5344CB8AC3E}">
        <p14:creationId xmlns:p14="http://schemas.microsoft.com/office/powerpoint/2010/main" val="1987066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VII – Research</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42239" y="1845733"/>
            <a:ext cx="10058400" cy="4592523"/>
          </a:xfrm>
        </p:spPr>
        <p:txBody>
          <a:bodyPr>
            <a:normAutofit/>
          </a:bodyPr>
          <a:lstStyle/>
          <a:p>
            <a:pPr lvl="0">
              <a:lnSpc>
                <a:spcPct val="100000"/>
              </a:lnSpc>
            </a:pPr>
            <a:r>
              <a:rPr lang="en-US" sz="2400" b="1" dirty="0"/>
              <a:t>Inclusion and Parity for Tribal Colleges and Universities (TCUs) – Sections 7109, 7120, 7502</a:t>
            </a:r>
          </a:p>
          <a:p>
            <a:pPr lvl="1">
              <a:lnSpc>
                <a:spcPct val="100000"/>
              </a:lnSpc>
            </a:pPr>
            <a:r>
              <a:rPr lang="en-US" sz="2200" dirty="0"/>
              <a:t>Adds 1994 TCUs as eligible for the McIntire-Stennis Forestry program capacity funding</a:t>
            </a:r>
          </a:p>
          <a:p>
            <a:pPr lvl="1">
              <a:lnSpc>
                <a:spcPct val="100000"/>
              </a:lnSpc>
            </a:pPr>
            <a:r>
              <a:rPr lang="en-US" sz="2200" dirty="0"/>
              <a:t>Reauthorization of support for TCUs,  updating 1994 tribal colleges list </a:t>
            </a:r>
          </a:p>
          <a:p>
            <a:pPr lvl="1">
              <a:lnSpc>
                <a:spcPct val="100000"/>
              </a:lnSpc>
            </a:pPr>
            <a:r>
              <a:rPr lang="en-US" sz="2200" dirty="0"/>
              <a:t>Creates a Native American student scholarship fund for tribal students who attend land grant universities and colleges </a:t>
            </a:r>
          </a:p>
          <a:p>
            <a:pPr lvl="1">
              <a:lnSpc>
                <a:spcPct val="100000"/>
              </a:lnSpc>
            </a:pPr>
            <a:r>
              <a:rPr lang="en-US" sz="2200" dirty="0"/>
              <a:t>TCU inclusion in the Children, Youth and Families at Risk (CYFAR) and the Federally Recognized Tribes Extension Program (FRTEP)</a:t>
            </a:r>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354531" y="3156513"/>
            <a:ext cx="1196741" cy="119674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337687" y="1845733"/>
            <a:ext cx="1204552" cy="1202407"/>
          </a:xfrm>
          <a:prstGeom prst="rect">
            <a:avLst/>
          </a:prstGeom>
        </p:spPr>
      </p:pic>
    </p:spTree>
    <p:extLst>
      <p:ext uri="{BB962C8B-B14F-4D97-AF65-F5344CB8AC3E}">
        <p14:creationId xmlns:p14="http://schemas.microsoft.com/office/powerpoint/2010/main" val="135526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X – Horticulture</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610628" y="1845733"/>
            <a:ext cx="10058400" cy="4592523"/>
          </a:xfrm>
        </p:spPr>
        <p:txBody>
          <a:bodyPr>
            <a:normAutofit/>
          </a:bodyPr>
          <a:lstStyle/>
          <a:p>
            <a:pPr>
              <a:lnSpc>
                <a:spcPct val="100000"/>
              </a:lnSpc>
            </a:pPr>
            <a:r>
              <a:rPr lang="en-US" sz="2400" b="1" dirty="0"/>
              <a:t>Local Agriculture Market Program – Section 10102</a:t>
            </a:r>
          </a:p>
          <a:p>
            <a:pPr lvl="1">
              <a:lnSpc>
                <a:spcPct val="100000"/>
              </a:lnSpc>
            </a:pPr>
            <a:r>
              <a:rPr lang="en-US" sz="2200" dirty="0"/>
              <a:t>Establishes tribal eligibility in local food programs to grow, process, and market Native foods.</a:t>
            </a:r>
          </a:p>
          <a:p>
            <a:pPr lvl="1">
              <a:lnSpc>
                <a:spcPct val="100000"/>
              </a:lnSpc>
            </a:pPr>
            <a:endParaRPr lang="en-US" sz="2200" dirty="0"/>
          </a:p>
          <a:p>
            <a:pPr marL="201168" lvl="1" indent="0">
              <a:lnSpc>
                <a:spcPct val="100000"/>
              </a:lnSpc>
              <a:buNone/>
            </a:pPr>
            <a:endParaRPr lang="en-US" sz="2200" dirty="0"/>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48556"/>
          <a:stretch/>
        </p:blipFill>
        <p:spPr>
          <a:xfrm>
            <a:off x="316030" y="1845733"/>
            <a:ext cx="1230429" cy="1230429"/>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50083" r="815"/>
          <a:stretch/>
        </p:blipFill>
        <p:spPr>
          <a:xfrm>
            <a:off x="332874" y="4495315"/>
            <a:ext cx="1196741" cy="11967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911"/>
          <a:stretch/>
        </p:blipFill>
        <p:spPr>
          <a:xfrm>
            <a:off x="316030" y="3184535"/>
            <a:ext cx="1204552" cy="1202407"/>
          </a:xfrm>
          <a:prstGeom prst="rect">
            <a:avLst/>
          </a:prstGeom>
        </p:spPr>
      </p:pic>
    </p:spTree>
    <p:extLst>
      <p:ext uri="{BB962C8B-B14F-4D97-AF65-F5344CB8AC3E}">
        <p14:creationId xmlns:p14="http://schemas.microsoft.com/office/powerpoint/2010/main" val="26182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X – Horticulture</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610628" y="1845733"/>
            <a:ext cx="10058400" cy="4592523"/>
          </a:xfrm>
        </p:spPr>
        <p:txBody>
          <a:bodyPr>
            <a:normAutofit/>
          </a:bodyPr>
          <a:lstStyle/>
          <a:p>
            <a:pPr>
              <a:lnSpc>
                <a:spcPct val="100000"/>
              </a:lnSpc>
            </a:pPr>
            <a:r>
              <a:rPr lang="en-US" sz="2400" b="1" dirty="0"/>
              <a:t>Local Agriculture Market Program – Section 10102</a:t>
            </a:r>
          </a:p>
          <a:p>
            <a:pPr lvl="1">
              <a:lnSpc>
                <a:spcPct val="100000"/>
              </a:lnSpc>
            </a:pPr>
            <a:r>
              <a:rPr lang="en-US" sz="2200" dirty="0"/>
              <a:t>Establishes tribal eligibility in local food programs to grow, process, and market Native foods.</a:t>
            </a:r>
          </a:p>
          <a:p>
            <a:pPr lvl="1">
              <a:lnSpc>
                <a:spcPct val="100000"/>
              </a:lnSpc>
            </a:pPr>
            <a:endParaRPr lang="en-US" sz="2200" dirty="0"/>
          </a:p>
          <a:p>
            <a:pPr>
              <a:lnSpc>
                <a:spcPct val="100000"/>
              </a:lnSpc>
            </a:pPr>
            <a:r>
              <a:rPr lang="en-US" sz="2400" b="1" dirty="0"/>
              <a:t>Legalization of Industrial Hemp – Sections 10113 &amp; 10114</a:t>
            </a:r>
          </a:p>
          <a:p>
            <a:pPr lvl="1">
              <a:lnSpc>
                <a:spcPct val="100000"/>
              </a:lnSpc>
            </a:pPr>
            <a:r>
              <a:rPr lang="en-US" sz="2200" dirty="0"/>
              <a:t>Legalizes hemp farming and authorizes new state and tribal plans to self-regulate, develop, and expand hemp production; also provides technical assistance to tribes and requires that states permit a tribe to transport across a state hemp that is lawfully produced under this Act</a:t>
            </a:r>
          </a:p>
          <a:p>
            <a:pPr lvl="1">
              <a:lnSpc>
                <a:spcPct val="100000"/>
              </a:lnSpc>
            </a:pPr>
            <a:endParaRPr lang="en-US" sz="2200" dirty="0"/>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l="48556"/>
          <a:stretch/>
        </p:blipFill>
        <p:spPr>
          <a:xfrm>
            <a:off x="316030" y="1845733"/>
            <a:ext cx="1230429" cy="1230429"/>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50083" r="815"/>
          <a:stretch/>
        </p:blipFill>
        <p:spPr>
          <a:xfrm>
            <a:off x="332874" y="4495315"/>
            <a:ext cx="1196741" cy="11967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911"/>
          <a:stretch/>
        </p:blipFill>
        <p:spPr>
          <a:xfrm>
            <a:off x="316030" y="3184535"/>
            <a:ext cx="1204552" cy="1202407"/>
          </a:xfrm>
          <a:prstGeom prst="rect">
            <a:avLst/>
          </a:prstGeom>
        </p:spPr>
      </p:pic>
    </p:spTree>
    <p:extLst>
      <p:ext uri="{BB962C8B-B14F-4D97-AF65-F5344CB8AC3E}">
        <p14:creationId xmlns:p14="http://schemas.microsoft.com/office/powerpoint/2010/main" val="1075676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XII – Misc.</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62501" y="1845733"/>
            <a:ext cx="10058400" cy="4592523"/>
          </a:xfrm>
        </p:spPr>
        <p:txBody>
          <a:bodyPr vert="horz" lIns="0" tIns="45720" rIns="0" bIns="45720" rtlCol="0" anchor="t">
            <a:normAutofit/>
          </a:bodyPr>
          <a:lstStyle/>
          <a:p>
            <a:pPr lvl="0">
              <a:lnSpc>
                <a:spcPct val="100000"/>
              </a:lnSpc>
            </a:pPr>
            <a:r>
              <a:rPr lang="en-US" sz="2400" b="1" dirty="0">
                <a:latin typeface="Century Gothic"/>
              </a:rPr>
              <a:t>Upholding the Trust Responsibility – Sec. 12301, 12406, 12510</a:t>
            </a:r>
          </a:p>
          <a:p>
            <a:pPr marL="383540" lvl="1">
              <a:lnSpc>
                <a:spcPct val="100000"/>
              </a:lnSpc>
            </a:pPr>
            <a:r>
              <a:rPr lang="en-US" sz="2200" dirty="0">
                <a:latin typeface="Century Gothic"/>
              </a:rPr>
              <a:t>Maintains the Office of Tribal Relations within the Office of the Secretary to report directly to the Secretary of Agriculture</a:t>
            </a:r>
          </a:p>
          <a:p>
            <a:pPr marL="383540" lvl="1">
              <a:lnSpc>
                <a:spcPct val="100000"/>
              </a:lnSpc>
            </a:pPr>
            <a:r>
              <a:rPr lang="en-US" sz="2200" dirty="0">
                <a:latin typeface="Century Gothic"/>
              </a:rPr>
              <a:t>Provides additional tribal government and producers eligibility and permanent baseline funding for the combined Farming Opportunities Training and Outreach (FOTO) program for beginning and socially disadvantaged farmers and ranchers</a:t>
            </a:r>
          </a:p>
          <a:p>
            <a:pPr marL="383540" lvl="1">
              <a:lnSpc>
                <a:spcPct val="100000"/>
              </a:lnSpc>
            </a:pPr>
            <a:r>
              <a:rPr lang="en-US" sz="2200" dirty="0">
                <a:latin typeface="Century Gothic"/>
              </a:rPr>
              <a:t>Codifies the existence and access to federal agency resources and technical assistance for Tribal Promise Zones. </a:t>
            </a:r>
            <a:r>
              <a:rPr lang="en-US" sz="2200" i="1" dirty="0">
                <a:latin typeface="Century Gothic"/>
              </a:rPr>
              <a:t>Not included</a:t>
            </a:r>
            <a:r>
              <a:rPr lang="en-US" sz="2200" dirty="0">
                <a:latin typeface="Century Gothic"/>
              </a:rPr>
              <a:t>: competitive enhancement provisions.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120442" y="2110805"/>
            <a:ext cx="877982" cy="865941"/>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48556"/>
          <a:stretch/>
        </p:blipFill>
        <p:spPr>
          <a:xfrm>
            <a:off x="141331" y="2978383"/>
            <a:ext cx="832446" cy="83244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908909" y="2978383"/>
            <a:ext cx="814939" cy="81348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118397" y="3805526"/>
            <a:ext cx="814939" cy="813488"/>
          </a:xfrm>
          <a:prstGeom prst="rect">
            <a:avLst/>
          </a:prstGeom>
        </p:spPr>
      </p:pic>
      <p:pic>
        <p:nvPicPr>
          <p:cNvPr id="10" name="Picture 9"/>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889116" y="3766530"/>
            <a:ext cx="852484" cy="852484"/>
          </a:xfrm>
          <a:prstGeom prst="rect">
            <a:avLst/>
          </a:prstGeom>
        </p:spPr>
      </p:pic>
      <p:pic>
        <p:nvPicPr>
          <p:cNvPr id="11" name="Picture 10"/>
          <p:cNvPicPr>
            <a:picLocks/>
          </p:cNvPicPr>
          <p:nvPr/>
        </p:nvPicPr>
        <p:blipFill rotWithShape="1">
          <a:blip r:embed="rId5">
            <a:extLst>
              <a:ext uri="{28A0092B-C50C-407E-A947-70E740481C1C}">
                <a14:useLocalDpi xmlns:a14="http://schemas.microsoft.com/office/drawing/2010/main" val="0"/>
              </a:ext>
            </a:extLst>
          </a:blip>
          <a:srcRect r="48291"/>
          <a:stretch/>
        </p:blipFill>
        <p:spPr>
          <a:xfrm>
            <a:off x="104285" y="4513781"/>
            <a:ext cx="841829" cy="841829"/>
          </a:xfrm>
          <a:prstGeom prst="rect">
            <a:avLst/>
          </a:prstGeom>
        </p:spPr>
      </p:pic>
      <p:pic>
        <p:nvPicPr>
          <p:cNvPr id="12" name="Picture 11" descr="A picture containing object&#10;&#10;Description generated with very high confidence">
            <a:extLst>
              <a:ext uri="{FF2B5EF4-FFF2-40B4-BE49-F238E27FC236}">
                <a16:creationId xmlns:a16="http://schemas.microsoft.com/office/drawing/2014/main" id="{DCC546BE-3F73-4929-925E-D2A9B2B159BD}"/>
              </a:ext>
            </a:extLst>
          </p:cNvPr>
          <p:cNvPicPr>
            <a:picLocks/>
          </p:cNvPicPr>
          <p:nvPr/>
        </p:nvPicPr>
        <p:blipFill rotWithShape="1">
          <a:blip r:embed="rId4">
            <a:extLst>
              <a:ext uri="{28A0092B-C50C-407E-A947-70E740481C1C}">
                <a14:useLocalDpi xmlns:a14="http://schemas.microsoft.com/office/drawing/2010/main" val="0"/>
              </a:ext>
            </a:extLst>
          </a:blip>
          <a:srcRect l="48556"/>
          <a:stretch/>
        </p:blipFill>
        <p:spPr>
          <a:xfrm>
            <a:off x="101746" y="5274278"/>
            <a:ext cx="832446" cy="832446"/>
          </a:xfrm>
          <a:prstGeom prst="rect">
            <a:avLst/>
          </a:prstGeom>
        </p:spPr>
      </p:pic>
    </p:spTree>
    <p:extLst>
      <p:ext uri="{BB962C8B-B14F-4D97-AF65-F5344CB8AC3E}">
        <p14:creationId xmlns:p14="http://schemas.microsoft.com/office/powerpoint/2010/main" val="3742316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XII – Misc.</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62501" y="1845733"/>
            <a:ext cx="10058400" cy="4592523"/>
          </a:xfrm>
        </p:spPr>
        <p:txBody>
          <a:bodyPr vert="horz" lIns="0" tIns="45720" rIns="0" bIns="45720" rtlCol="0" anchor="t">
            <a:normAutofit/>
          </a:bodyPr>
          <a:lstStyle/>
          <a:p>
            <a:pPr lvl="0">
              <a:lnSpc>
                <a:spcPct val="100000"/>
              </a:lnSpc>
            </a:pPr>
            <a:r>
              <a:rPr lang="en-US" sz="2400" b="1" dirty="0">
                <a:latin typeface="Century Gothic"/>
              </a:rPr>
              <a:t>Tribal Advisory Committee – Section 12303</a:t>
            </a:r>
          </a:p>
          <a:p>
            <a:pPr marL="383540" lvl="1">
              <a:lnSpc>
                <a:spcPct val="100000"/>
              </a:lnSpc>
            </a:pPr>
            <a:r>
              <a:rPr lang="en-US" sz="2200" dirty="0">
                <a:latin typeface="Century Gothic"/>
              </a:rPr>
              <a:t>Establishes a new 11-member Tribal Advisory Committee through the Office of Tribal Relations to provide advice to the Secretary on Tribal-related issues and policies (Similar Structure to TTAC):</a:t>
            </a:r>
          </a:p>
          <a:p>
            <a:pPr marL="566420" lvl="2">
              <a:lnSpc>
                <a:spcPct val="100000"/>
              </a:lnSpc>
            </a:pPr>
            <a:r>
              <a:rPr lang="en-US" sz="1800" dirty="0">
                <a:latin typeface="Century Gothic"/>
              </a:rPr>
              <a:t>3 members appointed by the Secretary;</a:t>
            </a:r>
          </a:p>
          <a:p>
            <a:pPr marL="566420" lvl="2">
              <a:lnSpc>
                <a:spcPct val="100000"/>
              </a:lnSpc>
            </a:pPr>
            <a:r>
              <a:rPr lang="en-US" sz="1800" dirty="0">
                <a:latin typeface="Century Gothic"/>
              </a:rPr>
              <a:t>2 members appointed by the Senate Committee on Indian Affairs of the Senate (Chair and Vice-Chair get 1 appointment each);</a:t>
            </a:r>
          </a:p>
          <a:p>
            <a:pPr marL="566420" lvl="2">
              <a:lnSpc>
                <a:spcPct val="100000"/>
              </a:lnSpc>
            </a:pPr>
            <a:r>
              <a:rPr lang="en-US" sz="1800" dirty="0">
                <a:latin typeface="Century Gothic"/>
              </a:rPr>
              <a:t>2 members appointed by the U.S. Senate Committee on Agriculture,(Chair and Ranking get 1 appointment each); and</a:t>
            </a:r>
          </a:p>
          <a:p>
            <a:pPr marL="566420" lvl="2">
              <a:lnSpc>
                <a:spcPct val="100000"/>
              </a:lnSpc>
            </a:pPr>
            <a:r>
              <a:rPr lang="en-US" sz="1800" dirty="0">
                <a:latin typeface="Century Gothic"/>
              </a:rPr>
              <a:t>4 members appointed by the U.S. House Committee on Agriculture of the House of Representatives Chair and Ranking get 2 appointment each).</a:t>
            </a:r>
          </a:p>
          <a:p>
            <a:pPr marL="566420" lvl="2">
              <a:lnSpc>
                <a:spcPct val="100000"/>
              </a:lnSpc>
            </a:pPr>
            <a:endParaRPr lang="en-US" sz="1800" dirty="0">
              <a:latin typeface="Century Gothic"/>
            </a:endParaRPr>
          </a:p>
          <a:p>
            <a:pPr marL="566420" lvl="2">
              <a:lnSpc>
                <a:spcPct val="100000"/>
              </a:lnSpc>
            </a:pPr>
            <a:endParaRPr lang="en-US" sz="1800" dirty="0">
              <a:latin typeface="Century Gothic"/>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120442" y="2110805"/>
            <a:ext cx="877982" cy="865941"/>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48556"/>
          <a:stretch/>
        </p:blipFill>
        <p:spPr>
          <a:xfrm>
            <a:off x="141331" y="2978383"/>
            <a:ext cx="832446" cy="83244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908909" y="2978383"/>
            <a:ext cx="814939" cy="81348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118397" y="3805526"/>
            <a:ext cx="814939" cy="813488"/>
          </a:xfrm>
          <a:prstGeom prst="rect">
            <a:avLst/>
          </a:prstGeom>
        </p:spPr>
      </p:pic>
      <p:pic>
        <p:nvPicPr>
          <p:cNvPr id="10" name="Picture 9"/>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889116" y="3766530"/>
            <a:ext cx="852484" cy="852484"/>
          </a:xfrm>
          <a:prstGeom prst="rect">
            <a:avLst/>
          </a:prstGeom>
        </p:spPr>
      </p:pic>
      <p:pic>
        <p:nvPicPr>
          <p:cNvPr id="11" name="Picture 10"/>
          <p:cNvPicPr>
            <a:picLocks/>
          </p:cNvPicPr>
          <p:nvPr/>
        </p:nvPicPr>
        <p:blipFill rotWithShape="1">
          <a:blip r:embed="rId5">
            <a:extLst>
              <a:ext uri="{28A0092B-C50C-407E-A947-70E740481C1C}">
                <a14:useLocalDpi xmlns:a14="http://schemas.microsoft.com/office/drawing/2010/main" val="0"/>
              </a:ext>
            </a:extLst>
          </a:blip>
          <a:srcRect r="48291"/>
          <a:stretch/>
        </p:blipFill>
        <p:spPr>
          <a:xfrm>
            <a:off x="104285" y="4513781"/>
            <a:ext cx="841829" cy="841829"/>
          </a:xfrm>
          <a:prstGeom prst="rect">
            <a:avLst/>
          </a:prstGeom>
        </p:spPr>
      </p:pic>
      <p:pic>
        <p:nvPicPr>
          <p:cNvPr id="12" name="Picture 11" descr="A picture containing object&#10;&#10;Description generated with very high confidence">
            <a:extLst>
              <a:ext uri="{FF2B5EF4-FFF2-40B4-BE49-F238E27FC236}">
                <a16:creationId xmlns:a16="http://schemas.microsoft.com/office/drawing/2014/main" id="{DCC546BE-3F73-4929-925E-D2A9B2B159BD}"/>
              </a:ext>
            </a:extLst>
          </p:cNvPr>
          <p:cNvPicPr>
            <a:picLocks/>
          </p:cNvPicPr>
          <p:nvPr/>
        </p:nvPicPr>
        <p:blipFill rotWithShape="1">
          <a:blip r:embed="rId4">
            <a:extLst>
              <a:ext uri="{28A0092B-C50C-407E-A947-70E740481C1C}">
                <a14:useLocalDpi xmlns:a14="http://schemas.microsoft.com/office/drawing/2010/main" val="0"/>
              </a:ext>
            </a:extLst>
          </a:blip>
          <a:srcRect l="48556"/>
          <a:stretch/>
        </p:blipFill>
        <p:spPr>
          <a:xfrm>
            <a:off x="101746" y="5274278"/>
            <a:ext cx="832446" cy="832446"/>
          </a:xfrm>
          <a:prstGeom prst="rect">
            <a:avLst/>
          </a:prstGeom>
        </p:spPr>
      </p:pic>
    </p:spTree>
    <p:extLst>
      <p:ext uri="{BB962C8B-B14F-4D97-AF65-F5344CB8AC3E}">
        <p14:creationId xmlns:p14="http://schemas.microsoft.com/office/powerpoint/2010/main" val="3119397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VIII – Forestry</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42239" y="1846624"/>
            <a:ext cx="10058400" cy="4592523"/>
          </a:xfrm>
        </p:spPr>
        <p:txBody>
          <a:bodyPr>
            <a:normAutofit/>
          </a:bodyPr>
          <a:lstStyle/>
          <a:p>
            <a:pPr lvl="0">
              <a:lnSpc>
                <a:spcPct val="100000"/>
              </a:lnSpc>
            </a:pPr>
            <a:r>
              <a:rPr lang="en-US" sz="2400" b="1" dirty="0"/>
              <a:t>Self-Governance and Parity for Healthy Forestry Management – Section 8624</a:t>
            </a:r>
          </a:p>
          <a:p>
            <a:pPr lvl="1">
              <a:lnSpc>
                <a:spcPct val="100000"/>
              </a:lnSpc>
            </a:pPr>
            <a:r>
              <a:rPr lang="en-US" sz="2200" b="1" dirty="0"/>
              <a:t>Good Neighbor Authority - </a:t>
            </a:r>
            <a:r>
              <a:rPr lang="en-US" sz="2200" dirty="0"/>
              <a:t>Makes tribal governments eligible to exercise Good Neighbor Authority for forestry management agreements with states and USDA</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337687" y="1845733"/>
            <a:ext cx="1204552" cy="1202407"/>
          </a:xfrm>
          <a:prstGeom prst="rect">
            <a:avLst/>
          </a:prstGeom>
        </p:spPr>
      </p:pic>
    </p:spTree>
    <p:extLst>
      <p:ext uri="{BB962C8B-B14F-4D97-AF65-F5344CB8AC3E}">
        <p14:creationId xmlns:p14="http://schemas.microsoft.com/office/powerpoint/2010/main" val="212568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VIII – Forestry</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42239" y="1846624"/>
            <a:ext cx="10058400" cy="4592523"/>
          </a:xfrm>
        </p:spPr>
        <p:txBody>
          <a:bodyPr>
            <a:normAutofit/>
          </a:bodyPr>
          <a:lstStyle/>
          <a:p>
            <a:pPr lvl="0">
              <a:lnSpc>
                <a:spcPct val="100000"/>
              </a:lnSpc>
            </a:pPr>
            <a:r>
              <a:rPr lang="en-US" sz="2400" b="1" dirty="0"/>
              <a:t>Self-Governance and Parity for Healthy Forestry Management – Section 8703</a:t>
            </a:r>
          </a:p>
          <a:p>
            <a:pPr lvl="1">
              <a:lnSpc>
                <a:spcPct val="100000"/>
              </a:lnSpc>
            </a:pPr>
            <a:r>
              <a:rPr lang="en-US" sz="2200" b="1" dirty="0"/>
              <a:t>638 Demonstration Project - </a:t>
            </a:r>
            <a:r>
              <a:rPr lang="en-US" sz="2200" dirty="0"/>
              <a:t>Establishes a Tribal Self-Governance Demonstration Project for management of Forest Service and Bureau of Land Management lands adjacent to Indian lands under the Tribal Forest Protection Act</a:t>
            </a:r>
          </a:p>
          <a:p>
            <a:pPr lvl="1">
              <a:lnSpc>
                <a:spcPct val="100000"/>
              </a:lnSpc>
            </a:pPr>
            <a:r>
              <a:rPr lang="en-US" sz="2200" dirty="0"/>
              <a:t>USDA – Forest Service is starting this process; this will be the first 638 provision that is implemented</a:t>
            </a:r>
          </a:p>
          <a:p>
            <a:pPr lvl="1">
              <a:lnSpc>
                <a:spcPct val="100000"/>
              </a:lnSpc>
            </a:pPr>
            <a:r>
              <a:rPr lang="en-US" sz="2200" dirty="0"/>
              <a:t>What will it look like?</a:t>
            </a:r>
          </a:p>
          <a:p>
            <a:pPr lvl="1">
              <a:lnSpc>
                <a:spcPct val="100000"/>
              </a:lnSpc>
            </a:pPr>
            <a:r>
              <a:rPr lang="en-US" sz="2200" dirty="0"/>
              <a:t>Cooperative Management Agreements plus 638 Contract</a:t>
            </a:r>
          </a:p>
          <a:p>
            <a:pPr lvl="1">
              <a:lnSpc>
                <a:spcPct val="100000"/>
              </a:lnSpc>
            </a:pPr>
            <a:r>
              <a:rPr lang="en-US" sz="2200" dirty="0"/>
              <a:t>NFBC Tribal Roundtable on 638 Forestry at ATNI on May 23, 2019</a:t>
            </a:r>
            <a:endParaRPr lang="en-US" sz="1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337687" y="1845733"/>
            <a:ext cx="1204552" cy="1202407"/>
          </a:xfrm>
          <a:prstGeom prst="rect">
            <a:avLst/>
          </a:prstGeom>
        </p:spPr>
      </p:pic>
    </p:spTree>
    <p:extLst>
      <p:ext uri="{BB962C8B-B14F-4D97-AF65-F5344CB8AC3E}">
        <p14:creationId xmlns:p14="http://schemas.microsoft.com/office/powerpoint/2010/main" val="2891082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IV – Nutrition</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94586" y="1845733"/>
            <a:ext cx="10058400" cy="4592523"/>
          </a:xfrm>
        </p:spPr>
        <p:txBody>
          <a:bodyPr>
            <a:normAutofit/>
          </a:bodyPr>
          <a:lstStyle/>
          <a:p>
            <a:pPr lvl="0">
              <a:lnSpc>
                <a:spcPct val="100000"/>
              </a:lnSpc>
            </a:pPr>
            <a:r>
              <a:rPr lang="en-US" sz="2400" b="1" dirty="0"/>
              <a:t>Supporting Tribal Self-Governance and Management of FDPIR – Sections 4003(a)-(b)</a:t>
            </a:r>
          </a:p>
          <a:p>
            <a:pPr lvl="1">
              <a:lnSpc>
                <a:spcPct val="100000"/>
              </a:lnSpc>
            </a:pPr>
            <a:r>
              <a:rPr lang="en-US" sz="2200" dirty="0"/>
              <a:t>New “638” tribal self-determination contracts demonstration project allowing ITOs to purchase food for the Food Distribution Program on Indian Reservations (FDPIR)</a:t>
            </a:r>
          </a:p>
          <a:p>
            <a:pPr lvl="1">
              <a:lnSpc>
                <a:spcPct val="100000"/>
              </a:lnSpc>
            </a:pPr>
            <a:r>
              <a:rPr lang="en-US" sz="2200" dirty="0"/>
              <a:t>Requires $5 million direct appropriation</a:t>
            </a:r>
          </a:p>
          <a:p>
            <a:pPr lvl="1">
              <a:lnSpc>
                <a:spcPct val="120000"/>
              </a:lnSpc>
            </a:pPr>
            <a:endParaRPr lang="en-US" sz="2200" b="1" dirty="0"/>
          </a:p>
          <a:p>
            <a:pPr lvl="1">
              <a:lnSpc>
                <a:spcPct val="120000"/>
              </a:lnSpc>
            </a:pPr>
            <a:endParaRPr lang="en-US" dirty="0">
              <a:solidFill>
                <a:schemeClr val="tx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431741" y="1845733"/>
            <a:ext cx="1204552" cy="1202407"/>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49730"/>
          <a:stretch/>
        </p:blipFill>
        <p:spPr>
          <a:xfrm>
            <a:off x="431741" y="3156513"/>
            <a:ext cx="1204552" cy="1204552"/>
          </a:xfrm>
          <a:prstGeom prst="rect">
            <a:avLst/>
          </a:prstGeom>
        </p:spPr>
      </p:pic>
      <p:pic>
        <p:nvPicPr>
          <p:cNvPr id="7" name="Picture 6"/>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439552" y="4469438"/>
            <a:ext cx="1196741" cy="1196741"/>
          </a:xfrm>
          <a:prstGeom prst="rect">
            <a:avLst/>
          </a:prstGeom>
        </p:spPr>
      </p:pic>
    </p:spTree>
    <p:extLst>
      <p:ext uri="{BB962C8B-B14F-4D97-AF65-F5344CB8AC3E}">
        <p14:creationId xmlns:p14="http://schemas.microsoft.com/office/powerpoint/2010/main" val="3927836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srgbClr val="FFFFFF"/>
                </a:solidFill>
                <a:effectLst/>
                <a:uLnTx/>
                <a:uFillTx/>
                <a:latin typeface="Calibri" panose="020F0502020204030204"/>
                <a:ea typeface="+mn-ea"/>
                <a:cs typeface="+mn-cs"/>
                <a:sym typeface="Calibri"/>
              </a:rPr>
              <a:t>Indigenous Food and Agriculture initiative</a:t>
            </a:r>
          </a:p>
        </p:txBody>
      </p:sp>
      <p:sp>
        <p:nvSpPr>
          <p:cNvPr id="7" name="Rectangle 6"/>
          <p:cNvSpPr/>
          <p:nvPr/>
        </p:nvSpPr>
        <p:spPr>
          <a:xfrm>
            <a:off x="0" y="0"/>
            <a:ext cx="12192000" cy="1616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t="60849" b="19185"/>
          <a:stretch/>
        </p:blipFill>
        <p:spPr>
          <a:xfrm>
            <a:off x="-1" y="0"/>
            <a:ext cx="12192001" cy="1616529"/>
          </a:xfrm>
          <a:prstGeom prst="rect">
            <a:avLst/>
          </a:prstGeom>
        </p:spPr>
      </p:pic>
      <p:sp>
        <p:nvSpPr>
          <p:cNvPr id="9" name="Title 1"/>
          <p:cNvSpPr>
            <a:spLocks noGrp="1"/>
          </p:cNvSpPr>
          <p:nvPr>
            <p:ph type="title"/>
          </p:nvPr>
        </p:nvSpPr>
        <p:spPr>
          <a:xfrm>
            <a:off x="934107" y="165772"/>
            <a:ext cx="10323783" cy="1450757"/>
          </a:xfrm>
        </p:spPr>
        <p:txBody>
          <a:bodyPr>
            <a:normAutofit/>
          </a:bodyPr>
          <a:lstStyle/>
          <a:p>
            <a:pPr algn="ctr"/>
            <a:r>
              <a:rPr lang="en-US" sz="4000" b="1">
                <a:solidFill>
                  <a:schemeClr val="bg1"/>
                </a:solidFill>
                <a:latin typeface="Lato" charset="0"/>
                <a:ea typeface="Lato" charset="0"/>
                <a:cs typeface="Lato" charset="0"/>
              </a:rPr>
              <a:t>Our Work in Indian Country</a:t>
            </a:r>
            <a:endParaRPr lang="en-US" sz="2800" b="1">
              <a:solidFill>
                <a:schemeClr val="bg1"/>
              </a:solidFill>
              <a:latin typeface="Lato" charset="0"/>
              <a:ea typeface="Lato" charset="0"/>
              <a:cs typeface="Lato" charset="0"/>
            </a:endParaRPr>
          </a:p>
        </p:txBody>
      </p:sp>
      <p:grpSp>
        <p:nvGrpSpPr>
          <p:cNvPr id="118" name="Group 117">
            <a:extLst>
              <a:ext uri="{FF2B5EF4-FFF2-40B4-BE49-F238E27FC236}">
                <a16:creationId xmlns:a16="http://schemas.microsoft.com/office/drawing/2014/main" id="{041CDE06-E54F-9C4E-BC03-407D2A6DF133}"/>
              </a:ext>
            </a:extLst>
          </p:cNvPr>
          <p:cNvGrpSpPr/>
          <p:nvPr/>
        </p:nvGrpSpPr>
        <p:grpSpPr>
          <a:xfrm>
            <a:off x="3010486" y="1676219"/>
            <a:ext cx="2067952" cy="1486482"/>
            <a:chOff x="3010486" y="1962969"/>
            <a:chExt cx="2067952" cy="1486482"/>
          </a:xfrm>
        </p:grpSpPr>
        <p:sp>
          <p:nvSpPr>
            <p:cNvPr id="119" name="Oval 118">
              <a:extLst>
                <a:ext uri="{FF2B5EF4-FFF2-40B4-BE49-F238E27FC236}">
                  <a16:creationId xmlns:a16="http://schemas.microsoft.com/office/drawing/2014/main" id="{C9F04EA8-F51D-5F44-8F66-77764CC6FF0C}"/>
                </a:ext>
              </a:extLst>
            </p:cNvPr>
            <p:cNvSpPr/>
            <p:nvPr/>
          </p:nvSpPr>
          <p:spPr>
            <a:xfrm>
              <a:off x="3591956" y="1962969"/>
              <a:ext cx="1486482" cy="14864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Tribal Governments &amp; Producers</a:t>
              </a:r>
            </a:p>
          </p:txBody>
        </p:sp>
        <p:cxnSp>
          <p:nvCxnSpPr>
            <p:cNvPr id="120" name="Straight Connector 119">
              <a:extLst>
                <a:ext uri="{FF2B5EF4-FFF2-40B4-BE49-F238E27FC236}">
                  <a16:creationId xmlns:a16="http://schemas.microsoft.com/office/drawing/2014/main" id="{CEDEB8AA-77A1-1847-A4D0-DE21F1E15098}"/>
                </a:ext>
              </a:extLst>
            </p:cNvPr>
            <p:cNvCxnSpPr>
              <a:cxnSpLocks/>
            </p:cNvCxnSpPr>
            <p:nvPr/>
          </p:nvCxnSpPr>
          <p:spPr>
            <a:xfrm flipH="1">
              <a:off x="3010486" y="3139822"/>
              <a:ext cx="83468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92C8B6B3-B12D-534D-8167-0CDC8EC74CE0}"/>
              </a:ext>
            </a:extLst>
          </p:cNvPr>
          <p:cNvGrpSpPr/>
          <p:nvPr/>
        </p:nvGrpSpPr>
        <p:grpSpPr>
          <a:xfrm>
            <a:off x="3175000" y="2015361"/>
            <a:ext cx="3561077" cy="1556821"/>
            <a:chOff x="3175001" y="2426538"/>
            <a:chExt cx="3561077" cy="1556821"/>
          </a:xfrm>
        </p:grpSpPr>
        <p:sp>
          <p:nvSpPr>
            <p:cNvPr id="122" name="Oval 121">
              <a:extLst>
                <a:ext uri="{FF2B5EF4-FFF2-40B4-BE49-F238E27FC236}">
                  <a16:creationId xmlns:a16="http://schemas.microsoft.com/office/drawing/2014/main" id="{B1741AD3-8671-3346-B255-CB83A61923C4}"/>
                </a:ext>
              </a:extLst>
            </p:cNvPr>
            <p:cNvSpPr/>
            <p:nvPr/>
          </p:nvSpPr>
          <p:spPr>
            <a:xfrm>
              <a:off x="5179257" y="2426538"/>
              <a:ext cx="1556821" cy="1556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Tribal Food Systems &amp; Cultural Traditions</a:t>
              </a:r>
            </a:p>
          </p:txBody>
        </p:sp>
        <p:cxnSp>
          <p:nvCxnSpPr>
            <p:cNvPr id="123" name="Straight Connector 122">
              <a:extLst>
                <a:ext uri="{FF2B5EF4-FFF2-40B4-BE49-F238E27FC236}">
                  <a16:creationId xmlns:a16="http://schemas.microsoft.com/office/drawing/2014/main" id="{51977F91-4A04-B04D-851D-CB0C33E53FE6}"/>
                </a:ext>
              </a:extLst>
            </p:cNvPr>
            <p:cNvCxnSpPr>
              <a:cxnSpLocks/>
            </p:cNvCxnSpPr>
            <p:nvPr/>
          </p:nvCxnSpPr>
          <p:spPr>
            <a:xfrm flipH="1">
              <a:off x="3175001" y="3749160"/>
              <a:ext cx="249427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43FC76EF-D826-D646-A9E3-042C158798C6}"/>
              </a:ext>
            </a:extLst>
          </p:cNvPr>
          <p:cNvGrpSpPr/>
          <p:nvPr/>
        </p:nvGrpSpPr>
        <p:grpSpPr>
          <a:xfrm>
            <a:off x="3168301" y="2457021"/>
            <a:ext cx="5274989" cy="1556821"/>
            <a:chOff x="3175001" y="3027016"/>
            <a:chExt cx="5274989" cy="1556821"/>
          </a:xfrm>
        </p:grpSpPr>
        <p:sp>
          <p:nvSpPr>
            <p:cNvPr id="125" name="Oval 124">
              <a:extLst>
                <a:ext uri="{FF2B5EF4-FFF2-40B4-BE49-F238E27FC236}">
                  <a16:creationId xmlns:a16="http://schemas.microsoft.com/office/drawing/2014/main" id="{59A81C8F-15FB-3F48-8F37-BB7EC5A3840C}"/>
                </a:ext>
              </a:extLst>
            </p:cNvPr>
            <p:cNvSpPr/>
            <p:nvPr/>
          </p:nvSpPr>
          <p:spPr>
            <a:xfrm>
              <a:off x="6893169" y="3027016"/>
              <a:ext cx="1556821" cy="1556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Indian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Law and Policy</a:t>
              </a:r>
            </a:p>
          </p:txBody>
        </p:sp>
        <p:cxnSp>
          <p:nvCxnSpPr>
            <p:cNvPr id="126" name="Straight Connector 125">
              <a:extLst>
                <a:ext uri="{FF2B5EF4-FFF2-40B4-BE49-F238E27FC236}">
                  <a16:creationId xmlns:a16="http://schemas.microsoft.com/office/drawing/2014/main" id="{D34BCA5C-0E49-744B-87E4-AE856CCF5072}"/>
                </a:ext>
              </a:extLst>
            </p:cNvPr>
            <p:cNvCxnSpPr>
              <a:cxnSpLocks/>
            </p:cNvCxnSpPr>
            <p:nvPr/>
          </p:nvCxnSpPr>
          <p:spPr>
            <a:xfrm flipH="1">
              <a:off x="3175001" y="4351721"/>
              <a:ext cx="419647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7" name="Oval 126">
            <a:extLst>
              <a:ext uri="{FF2B5EF4-FFF2-40B4-BE49-F238E27FC236}">
                <a16:creationId xmlns:a16="http://schemas.microsoft.com/office/drawing/2014/main" id="{752BAF46-7599-3942-A8F9-A261D9BB283B}"/>
              </a:ext>
            </a:extLst>
          </p:cNvPr>
          <p:cNvSpPr/>
          <p:nvPr/>
        </p:nvSpPr>
        <p:spPr>
          <a:xfrm>
            <a:off x="9384548" y="4720336"/>
            <a:ext cx="1556821" cy="155682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2F3"/>
                </a:solidFill>
                <a:effectLst/>
                <a:uLnTx/>
                <a:uFillTx/>
                <a:latin typeface="Calibri" panose="020F0502020204030204"/>
                <a:ea typeface="+mn-ea"/>
                <a:cs typeface="+mn-cs"/>
              </a:rPr>
              <a:t>Outreach Capabilities</a:t>
            </a:r>
            <a:endParaRPr kumimoji="0" lang="en-US" sz="1400" b="0" i="0" u="none" strike="noStrike" kern="1200" cap="none" spc="0" normalizeH="0" baseline="0" noProof="0">
              <a:ln>
                <a:noFill/>
              </a:ln>
              <a:solidFill>
                <a:srgbClr val="F2F2F3"/>
              </a:solidFill>
              <a:effectLst/>
              <a:uLnTx/>
              <a:uFillTx/>
              <a:latin typeface="Calibri" panose="020F0502020204030204"/>
              <a:ea typeface="+mn-ea"/>
              <a:cs typeface="+mn-cs"/>
            </a:endParaRPr>
          </a:p>
        </p:txBody>
      </p:sp>
      <p:cxnSp>
        <p:nvCxnSpPr>
          <p:cNvPr id="128" name="Straight Connector 127">
            <a:extLst>
              <a:ext uri="{FF2B5EF4-FFF2-40B4-BE49-F238E27FC236}">
                <a16:creationId xmlns:a16="http://schemas.microsoft.com/office/drawing/2014/main" id="{66E85AE3-42F3-3F4D-B954-9792FD74011C}"/>
              </a:ext>
            </a:extLst>
          </p:cNvPr>
          <p:cNvCxnSpPr>
            <a:cxnSpLocks/>
          </p:cNvCxnSpPr>
          <p:nvPr/>
        </p:nvCxnSpPr>
        <p:spPr>
          <a:xfrm flipH="1">
            <a:off x="3118282" y="5052873"/>
            <a:ext cx="6727258" cy="0"/>
          </a:xfrm>
          <a:prstGeom prst="line">
            <a:avLst/>
          </a:prstGeom>
          <a:ln w="38100"/>
        </p:spPr>
        <p:style>
          <a:lnRef idx="2">
            <a:schemeClr val="dk1"/>
          </a:lnRef>
          <a:fillRef idx="0">
            <a:schemeClr val="dk1"/>
          </a:fillRef>
          <a:effectRef idx="1">
            <a:schemeClr val="dk1"/>
          </a:effectRef>
          <a:fontRef idx="minor">
            <a:schemeClr val="tx1"/>
          </a:fontRef>
        </p:style>
      </p:cxnSp>
      <p:sp>
        <p:nvSpPr>
          <p:cNvPr id="129" name="Oval 128">
            <a:extLst>
              <a:ext uri="{FF2B5EF4-FFF2-40B4-BE49-F238E27FC236}">
                <a16:creationId xmlns:a16="http://schemas.microsoft.com/office/drawing/2014/main" id="{80BE71D6-B725-5443-A5AC-D5F463ADE02C}"/>
              </a:ext>
            </a:extLst>
          </p:cNvPr>
          <p:cNvSpPr/>
          <p:nvPr/>
        </p:nvSpPr>
        <p:spPr>
          <a:xfrm>
            <a:off x="8571523" y="2871180"/>
            <a:ext cx="1556821" cy="1556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Food &amp; Agriculture Law and Policy</a:t>
            </a:r>
          </a:p>
        </p:txBody>
      </p:sp>
      <p:cxnSp>
        <p:nvCxnSpPr>
          <p:cNvPr id="130" name="Straight Connector 129">
            <a:extLst>
              <a:ext uri="{FF2B5EF4-FFF2-40B4-BE49-F238E27FC236}">
                <a16:creationId xmlns:a16="http://schemas.microsoft.com/office/drawing/2014/main" id="{58B678D9-100E-9B47-A3E7-E3BF400AFD44}"/>
              </a:ext>
            </a:extLst>
          </p:cNvPr>
          <p:cNvCxnSpPr>
            <a:cxnSpLocks/>
          </p:cNvCxnSpPr>
          <p:nvPr/>
        </p:nvCxnSpPr>
        <p:spPr>
          <a:xfrm flipH="1">
            <a:off x="3168301" y="4188193"/>
            <a:ext cx="603933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BF3F7480-C815-E641-88A8-4078B6206F63}"/>
              </a:ext>
            </a:extLst>
          </p:cNvPr>
          <p:cNvSpPr/>
          <p:nvPr/>
        </p:nvSpPr>
        <p:spPr>
          <a:xfrm>
            <a:off x="10256577" y="3287078"/>
            <a:ext cx="1556821" cy="1556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Business and Economic Development</a:t>
            </a:r>
          </a:p>
        </p:txBody>
      </p:sp>
      <p:cxnSp>
        <p:nvCxnSpPr>
          <p:cNvPr id="132" name="Straight Connector 131">
            <a:extLst>
              <a:ext uri="{FF2B5EF4-FFF2-40B4-BE49-F238E27FC236}">
                <a16:creationId xmlns:a16="http://schemas.microsoft.com/office/drawing/2014/main" id="{6C02B9E1-7180-9B4D-9DBA-233412382CB4}"/>
              </a:ext>
            </a:extLst>
          </p:cNvPr>
          <p:cNvCxnSpPr>
            <a:cxnSpLocks/>
          </p:cNvCxnSpPr>
          <p:nvPr/>
        </p:nvCxnSpPr>
        <p:spPr>
          <a:xfrm flipH="1">
            <a:off x="3148262" y="4580579"/>
            <a:ext cx="76275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FF30523D-BDC8-9E47-ABAA-CE69A1A94F57}"/>
              </a:ext>
            </a:extLst>
          </p:cNvPr>
          <p:cNvSpPr/>
          <p:nvPr/>
        </p:nvSpPr>
        <p:spPr>
          <a:xfrm>
            <a:off x="3529153" y="4700829"/>
            <a:ext cx="1549285" cy="15492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2F3"/>
                </a:solidFill>
                <a:effectLst/>
                <a:uLnTx/>
                <a:uFillTx/>
                <a:latin typeface="Calibri" panose="020F0502020204030204"/>
                <a:ea typeface="+mn-ea"/>
                <a:cs typeface="+mn-cs"/>
              </a:rPr>
              <a:t>Capacity &amp; Knowledge </a:t>
            </a:r>
            <a:endParaRPr kumimoji="0" lang="en-US" sz="1400" b="0" i="0" u="none" strike="noStrike" kern="1200" cap="none" spc="0" normalizeH="0" baseline="0" noProof="0">
              <a:ln>
                <a:noFill/>
              </a:ln>
              <a:solidFill>
                <a:srgbClr val="F2F2F3"/>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72FF1105-C782-A346-A0B4-4A9011AF5B39}"/>
              </a:ext>
            </a:extLst>
          </p:cNvPr>
          <p:cNvSpPr/>
          <p:nvPr/>
        </p:nvSpPr>
        <p:spPr>
          <a:xfrm>
            <a:off x="5556739" y="4709943"/>
            <a:ext cx="1556821" cy="155682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2F2F3"/>
                </a:solidFill>
                <a:effectLst/>
                <a:uLnTx/>
                <a:uFillTx/>
                <a:latin typeface="Calibri" panose="020F0502020204030204"/>
                <a:ea typeface="+mn-ea"/>
                <a:cs typeface="+mn-cs"/>
              </a:rPr>
              <a:t>Relationships &amp; Networks</a:t>
            </a:r>
            <a:endParaRPr kumimoji="0" lang="en-US" sz="1200" b="0" i="0" u="none" strike="noStrike" kern="1200" cap="none" spc="0" normalizeH="0" baseline="0" noProof="0">
              <a:ln>
                <a:noFill/>
              </a:ln>
              <a:solidFill>
                <a:srgbClr val="F2F2F3"/>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AD605995-9240-7244-8381-11389E9EF447}"/>
              </a:ext>
            </a:extLst>
          </p:cNvPr>
          <p:cNvSpPr/>
          <p:nvPr/>
        </p:nvSpPr>
        <p:spPr>
          <a:xfrm>
            <a:off x="7475327" y="4721258"/>
            <a:ext cx="1556821" cy="155682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2F2F3"/>
                </a:solidFill>
                <a:effectLst/>
                <a:uLnTx/>
                <a:uFillTx/>
                <a:latin typeface="Calibri" panose="020F0502020204030204"/>
                <a:ea typeface="+mn-ea"/>
                <a:cs typeface="+mn-cs"/>
              </a:rPr>
              <a:t>Training and Education Expertise</a:t>
            </a:r>
            <a:endParaRPr kumimoji="0" lang="en-US" sz="1400" b="0" i="0" u="none" strike="noStrike" kern="1200" cap="none" spc="0" normalizeH="0" baseline="0" noProof="0">
              <a:ln>
                <a:noFill/>
              </a:ln>
              <a:solidFill>
                <a:srgbClr val="F2F2F3"/>
              </a:solidFill>
              <a:effectLst/>
              <a:uLnTx/>
              <a:uFillTx/>
              <a:latin typeface="Calibri" panose="020F0502020204030204"/>
              <a:ea typeface="+mn-ea"/>
              <a:cs typeface="+mn-cs"/>
            </a:endParaRPr>
          </a:p>
        </p:txBody>
      </p:sp>
      <p:pic>
        <p:nvPicPr>
          <p:cNvPr id="136" name="Picture 135" descr="A close up of a logo&#10;&#10;Description automatically generated">
            <a:extLst>
              <a:ext uri="{FF2B5EF4-FFF2-40B4-BE49-F238E27FC236}">
                <a16:creationId xmlns:a16="http://schemas.microsoft.com/office/drawing/2014/main" id="{156CA0B8-B921-B544-91AF-63B88D9329DB}"/>
              </a:ext>
            </a:extLst>
          </p:cNvPr>
          <p:cNvPicPr>
            <a:picLocks noChangeAspect="1"/>
          </p:cNvPicPr>
          <p:nvPr/>
        </p:nvPicPr>
        <p:blipFill>
          <a:blip r:embed="rId4"/>
          <a:stretch>
            <a:fillRect/>
          </a:stretch>
        </p:blipFill>
        <p:spPr>
          <a:xfrm>
            <a:off x="212502" y="2048131"/>
            <a:ext cx="3490286" cy="3490286"/>
          </a:xfrm>
          <a:prstGeom prst="rect">
            <a:avLst/>
          </a:prstGeom>
        </p:spPr>
      </p:pic>
    </p:spTree>
    <p:extLst>
      <p:ext uri="{BB962C8B-B14F-4D97-AF65-F5344CB8AC3E}">
        <p14:creationId xmlns:p14="http://schemas.microsoft.com/office/powerpoint/2010/main" val="1698113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IV – Nutrition</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594586" y="1845733"/>
            <a:ext cx="10058400" cy="4592523"/>
          </a:xfrm>
        </p:spPr>
        <p:txBody>
          <a:bodyPr>
            <a:normAutofit/>
          </a:bodyPr>
          <a:lstStyle/>
          <a:p>
            <a:pPr lvl="0">
              <a:lnSpc>
                <a:spcPct val="100000"/>
              </a:lnSpc>
            </a:pPr>
            <a:r>
              <a:rPr lang="en-US" sz="2400" b="1" dirty="0"/>
              <a:t>Supporting Tribal Self-Governance and Management of FDPIR – Sections 4003(a)-(b)</a:t>
            </a:r>
          </a:p>
          <a:p>
            <a:pPr lvl="1">
              <a:lnSpc>
                <a:spcPct val="100000"/>
              </a:lnSpc>
            </a:pPr>
            <a:r>
              <a:rPr lang="en-US" sz="2200" dirty="0"/>
              <a:t>Lowers tribal match to 20 percent; waiver of match and full USDA funding required for tribes with economic hardships; and ability to use other federal funding to reach the match requirement</a:t>
            </a:r>
          </a:p>
          <a:p>
            <a:pPr lvl="1">
              <a:lnSpc>
                <a:spcPct val="100000"/>
              </a:lnSpc>
            </a:pPr>
            <a:r>
              <a:rPr lang="en-US" sz="2200" dirty="0"/>
              <a:t>Allows for two-year carryover funding for FDPIR</a:t>
            </a:r>
          </a:p>
          <a:p>
            <a:pPr lvl="1">
              <a:lnSpc>
                <a:spcPct val="100000"/>
              </a:lnSpc>
            </a:pPr>
            <a:r>
              <a:rPr lang="en-US" sz="2200" dirty="0"/>
              <a:t>Adds “regionally-grown” to the traditional foods provision purchase provision for FDPIR</a:t>
            </a:r>
          </a:p>
          <a:p>
            <a:pPr lvl="1">
              <a:lnSpc>
                <a:spcPct val="100000"/>
              </a:lnSpc>
            </a:pPr>
            <a:r>
              <a:rPr lang="en-US" sz="2200" dirty="0"/>
              <a:t>Requires the Secretary to purchase traditional foods that can be procured “cost-effectively.”</a:t>
            </a:r>
          </a:p>
          <a:p>
            <a:pPr lvl="1">
              <a:lnSpc>
                <a:spcPct val="120000"/>
              </a:lnSpc>
            </a:pPr>
            <a:endParaRPr lang="en-US" sz="2200" b="1" dirty="0"/>
          </a:p>
          <a:p>
            <a:pPr lvl="1">
              <a:lnSpc>
                <a:spcPct val="120000"/>
              </a:lnSpc>
            </a:pPr>
            <a:endParaRPr lang="en-US" dirty="0">
              <a:solidFill>
                <a:schemeClr val="tx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431741" y="1845733"/>
            <a:ext cx="1204552" cy="1202407"/>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49730"/>
          <a:stretch/>
        </p:blipFill>
        <p:spPr>
          <a:xfrm>
            <a:off x="431741" y="3156513"/>
            <a:ext cx="1204552" cy="1204552"/>
          </a:xfrm>
          <a:prstGeom prst="rect">
            <a:avLst/>
          </a:prstGeom>
        </p:spPr>
      </p:pic>
      <p:pic>
        <p:nvPicPr>
          <p:cNvPr id="7" name="Picture 6"/>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439552" y="4469438"/>
            <a:ext cx="1196741" cy="1196741"/>
          </a:xfrm>
          <a:prstGeom prst="rect">
            <a:avLst/>
          </a:prstGeom>
        </p:spPr>
      </p:pic>
    </p:spTree>
    <p:extLst>
      <p:ext uri="{BB962C8B-B14F-4D97-AF65-F5344CB8AC3E}">
        <p14:creationId xmlns:p14="http://schemas.microsoft.com/office/powerpoint/2010/main" val="155885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a:t>Final 2018 Farm Bill Tribal Provisions:</a:t>
            </a:r>
            <a:br>
              <a:rPr lang="en-US"/>
            </a:br>
            <a:r>
              <a:rPr lang="en-US" b="0" i="1"/>
              <a:t>Title IV – Nutrition</a:t>
            </a:r>
            <a:endParaRPr lang="en-US" sz="3600" b="0" i="1"/>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8" name="Content Placeholder 1">
            <a:extLst>
              <a:ext uri="{FF2B5EF4-FFF2-40B4-BE49-F238E27FC236}">
                <a16:creationId xmlns:a16="http://schemas.microsoft.com/office/drawing/2014/main" id="{2AA8E508-BA56-674B-AFCC-AC357A9B3383}"/>
              </a:ext>
            </a:extLst>
          </p:cNvPr>
          <p:cNvSpPr>
            <a:spLocks noGrp="1"/>
          </p:cNvSpPr>
          <p:nvPr>
            <p:ph idx="1"/>
          </p:nvPr>
        </p:nvSpPr>
        <p:spPr>
          <a:xfrm>
            <a:off x="1620251" y="1845733"/>
            <a:ext cx="10058400" cy="4592523"/>
          </a:xfrm>
        </p:spPr>
        <p:txBody>
          <a:bodyPr vert="horz" lIns="0" tIns="45720" rIns="0" bIns="45720" rtlCol="0" anchor="t">
            <a:normAutofit/>
          </a:bodyPr>
          <a:lstStyle/>
          <a:p>
            <a:pPr lvl="0">
              <a:lnSpc>
                <a:spcPct val="100000"/>
              </a:lnSpc>
            </a:pPr>
            <a:r>
              <a:rPr lang="en-US" sz="2400" b="1" dirty="0"/>
              <a:t>Additional Nutrition Programs – Sections 4205 &amp; 4206</a:t>
            </a:r>
          </a:p>
          <a:p>
            <a:pPr marL="383540" lvl="1">
              <a:lnSpc>
                <a:spcPct val="100000"/>
              </a:lnSpc>
            </a:pPr>
            <a:r>
              <a:rPr lang="en-US" sz="2200" b="1" dirty="0"/>
              <a:t>Micro-Grants for Food Security</a:t>
            </a:r>
            <a:r>
              <a:rPr lang="en-US" sz="2200" dirty="0"/>
              <a:t>—Provides money to states to award grants of up to $5,000 to individuals and up to $10,000 to eligible entities, including tribes and tribal organizations, for small-scale gardening, herding, and livestock operations directed to food insecure communities.</a:t>
            </a:r>
          </a:p>
          <a:p>
            <a:pPr marL="383540" lvl="1">
              <a:lnSpc>
                <a:spcPct val="100000"/>
              </a:lnSpc>
            </a:pPr>
            <a:r>
              <a:rPr lang="en-US" sz="2200" b="1" dirty="0"/>
              <a:t>The Gus Schumacher Food Insecurity Nutrition Incentives—</a:t>
            </a:r>
            <a:r>
              <a:rPr lang="en-US" sz="2200" dirty="0"/>
              <a:t>Tribal agencies can use other federal resources and funds (including IHS funding) to meet the Food Insecurity Nutrition Incentive program matching requirement.</a:t>
            </a:r>
            <a:endParaRPr lang="en-US" sz="2200" b="1" dirty="0"/>
          </a:p>
          <a:p>
            <a:pPr marL="383540" lvl="1">
              <a:lnSpc>
                <a:spcPct val="120000"/>
              </a:lnSpc>
            </a:pPr>
            <a:endParaRPr lang="en-US" dirty="0">
              <a:solidFill>
                <a:schemeClr val="tx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9911"/>
          <a:stretch/>
        </p:blipFill>
        <p:spPr>
          <a:xfrm>
            <a:off x="419605" y="1845733"/>
            <a:ext cx="1204552" cy="1202407"/>
          </a:xfrm>
          <a:prstGeom prst="rect">
            <a:avLst/>
          </a:prstGeom>
        </p:spPr>
      </p:pic>
      <p:pic>
        <p:nvPicPr>
          <p:cNvPr id="6" name="Picture 5"/>
          <p:cNvPicPr>
            <a:picLocks/>
          </p:cNvPicPr>
          <p:nvPr/>
        </p:nvPicPr>
        <p:blipFill rotWithShape="1">
          <a:blip r:embed="rId3">
            <a:extLst>
              <a:ext uri="{28A0092B-C50C-407E-A947-70E740481C1C}">
                <a14:useLocalDpi xmlns:a14="http://schemas.microsoft.com/office/drawing/2010/main" val="0"/>
              </a:ext>
            </a:extLst>
          </a:blip>
          <a:srcRect l="50083" r="815"/>
          <a:stretch/>
        </p:blipFill>
        <p:spPr>
          <a:xfrm>
            <a:off x="423510" y="3048140"/>
            <a:ext cx="1196741" cy="1196741"/>
          </a:xfrm>
          <a:prstGeom prst="rect">
            <a:avLst/>
          </a:prstGeom>
        </p:spPr>
      </p:pic>
    </p:spTree>
    <p:extLst>
      <p:ext uri="{BB962C8B-B14F-4D97-AF65-F5344CB8AC3E}">
        <p14:creationId xmlns:p14="http://schemas.microsoft.com/office/powerpoint/2010/main" val="3123099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592523"/>
          </a:xfrm>
        </p:spPr>
        <p:txBody>
          <a:bodyPr>
            <a:normAutofit lnSpcReduction="10000"/>
          </a:bodyPr>
          <a:lstStyle/>
          <a:p>
            <a:pPr algn="ctr">
              <a:lnSpc>
                <a:spcPct val="120000"/>
              </a:lnSpc>
            </a:pPr>
            <a:r>
              <a:rPr lang="en-US" sz="2400" b="1" dirty="0"/>
              <a:t>First of (Hopefully) Several Tribal Consultations</a:t>
            </a:r>
          </a:p>
          <a:p>
            <a:pPr algn="ctr"/>
            <a:r>
              <a:rPr lang="en-US" b="1" dirty="0"/>
              <a:t>Date</a:t>
            </a:r>
            <a:r>
              <a:rPr lang="en-US" dirty="0"/>
              <a:t>:</a:t>
            </a:r>
            <a:br>
              <a:rPr lang="en-US" dirty="0"/>
            </a:br>
            <a:r>
              <a:rPr lang="en-US" dirty="0"/>
              <a:t>Tuesday May 1, 2019 — Wednesday May 2, 2019</a:t>
            </a:r>
          </a:p>
          <a:p>
            <a:pPr algn="ctr"/>
            <a:r>
              <a:rPr lang="en-US" b="1" dirty="0"/>
              <a:t>Time</a:t>
            </a:r>
            <a:r>
              <a:rPr lang="en-US" dirty="0"/>
              <a:t>: </a:t>
            </a:r>
            <a:br>
              <a:rPr lang="en-US" dirty="0"/>
            </a:br>
            <a:r>
              <a:rPr lang="en-US" dirty="0"/>
              <a:t>8:00 am — 4:30 pm Eastern Time (May 1)</a:t>
            </a:r>
            <a:br>
              <a:rPr lang="en-US" dirty="0"/>
            </a:br>
            <a:r>
              <a:rPr lang="en-US" dirty="0"/>
              <a:t>8:00 am — 1:00 pm Eastern Time (May 2)</a:t>
            </a:r>
          </a:p>
          <a:p>
            <a:pPr algn="ctr"/>
            <a:r>
              <a:rPr lang="en-US" b="1" dirty="0"/>
              <a:t>Location</a:t>
            </a:r>
            <a:r>
              <a:rPr lang="en-US" dirty="0"/>
              <a:t>: </a:t>
            </a:r>
            <a:br>
              <a:rPr lang="en-US" dirty="0"/>
            </a:br>
            <a:r>
              <a:rPr lang="en-US" dirty="0"/>
              <a:t>National Museum of the American Indian</a:t>
            </a:r>
            <a:br>
              <a:rPr lang="en-US" dirty="0"/>
            </a:br>
            <a:r>
              <a:rPr lang="en-US" dirty="0"/>
              <a:t>300 Maryland Ave NE, Room 4018/4019</a:t>
            </a:r>
            <a:br>
              <a:rPr lang="en-US" dirty="0"/>
            </a:br>
            <a:r>
              <a:rPr lang="en-US" dirty="0"/>
              <a:t>Washington, DC 20002</a:t>
            </a:r>
          </a:p>
          <a:p>
            <a:pPr algn="ctr"/>
            <a:r>
              <a:rPr lang="en-US" b="1" dirty="0"/>
              <a:t>RSVP</a:t>
            </a:r>
            <a:r>
              <a:rPr lang="en-US" dirty="0"/>
              <a:t> through email to </a:t>
            </a:r>
            <a:r>
              <a:rPr lang="en-US" u="sng" dirty="0">
                <a:hlinkClick r:id="rId2"/>
              </a:rPr>
              <a:t>Tribal.Relations@osec.usda.gov</a:t>
            </a:r>
            <a:r>
              <a:rPr lang="en-US" dirty="0"/>
              <a:t> with:</a:t>
            </a:r>
          </a:p>
          <a:p>
            <a:pPr algn="ctr"/>
            <a:r>
              <a:rPr lang="en-US" dirty="0"/>
              <a:t>Name; Tribe/Organization; Title (i.e. chairwoman); City, State; Phone; Attending both days? (Y/N); Issues you are interested in</a:t>
            </a:r>
          </a:p>
          <a:p>
            <a:pPr lvl="1"/>
            <a:endParaRPr lang="en-US" dirty="0"/>
          </a:p>
          <a:p>
            <a:pPr>
              <a:lnSpc>
                <a:spcPct val="120000"/>
              </a:lnSpc>
            </a:pPr>
            <a:endParaRPr lang="en-US" sz="2400" b="1" dirty="0"/>
          </a:p>
        </p:txBody>
      </p:sp>
      <p:sp>
        <p:nvSpPr>
          <p:cNvPr id="3" name="Title 2"/>
          <p:cNvSpPr>
            <a:spLocks noGrp="1"/>
          </p:cNvSpPr>
          <p:nvPr>
            <p:ph type="title"/>
          </p:nvPr>
        </p:nvSpPr>
        <p:spPr/>
        <p:txBody>
          <a:bodyPr>
            <a:normAutofit fontScale="90000"/>
          </a:bodyPr>
          <a:lstStyle/>
          <a:p>
            <a:pPr algn="ctr"/>
            <a:r>
              <a:rPr lang="en-US" dirty="0"/>
              <a:t>Upcoming USDA Tribal Consultation:</a:t>
            </a:r>
            <a:br>
              <a:rPr lang="en-US" dirty="0"/>
            </a:br>
            <a:r>
              <a:rPr lang="en-US" b="0" i="1" dirty="0"/>
              <a:t>May 1 &amp; 2</a:t>
            </a:r>
            <a:r>
              <a:rPr lang="en-US" b="0" i="1"/>
              <a:t>, 2019 </a:t>
            </a:r>
            <a:r>
              <a:rPr lang="en-US" b="0" i="1" dirty="0"/>
              <a:t>in DC</a:t>
            </a:r>
            <a:endParaRPr lang="en-US" sz="3600" b="0" i="1"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Tree>
    <p:extLst>
      <p:ext uri="{BB962C8B-B14F-4D97-AF65-F5344CB8AC3E}">
        <p14:creationId xmlns:p14="http://schemas.microsoft.com/office/powerpoint/2010/main" val="1608015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592523"/>
          </a:xfrm>
        </p:spPr>
        <p:txBody>
          <a:bodyPr>
            <a:normAutofit/>
          </a:bodyPr>
          <a:lstStyle/>
          <a:p>
            <a:pPr>
              <a:lnSpc>
                <a:spcPct val="120000"/>
              </a:lnSpc>
            </a:pPr>
            <a:r>
              <a:rPr lang="en-US" sz="2400" b="1" dirty="0"/>
              <a:t>Look at Implementation Efforts and Outreach</a:t>
            </a:r>
          </a:p>
          <a:p>
            <a:pPr lvl="1">
              <a:lnSpc>
                <a:spcPct val="120000"/>
              </a:lnSpc>
            </a:pPr>
            <a:r>
              <a:rPr lang="en-US" sz="2200" dirty="0"/>
              <a:t>NFBC to hold a prep and informational webinar in about two weeks</a:t>
            </a:r>
          </a:p>
          <a:p>
            <a:pPr lvl="1">
              <a:lnSpc>
                <a:spcPct val="120000"/>
              </a:lnSpc>
            </a:pPr>
            <a:r>
              <a:rPr lang="en-US" sz="2200" dirty="0"/>
              <a:t>First of series of webinars on Farm Bill Implementation</a:t>
            </a:r>
          </a:p>
          <a:p>
            <a:pPr>
              <a:lnSpc>
                <a:spcPct val="120000"/>
              </a:lnSpc>
            </a:pPr>
            <a:endParaRPr lang="en-US" sz="2400" b="1" dirty="0"/>
          </a:p>
          <a:p>
            <a:pPr>
              <a:lnSpc>
                <a:spcPct val="120000"/>
              </a:lnSpc>
            </a:pPr>
            <a:r>
              <a:rPr lang="en-US" sz="2400" b="1" dirty="0"/>
              <a:t>Tribal 638 FDPIR</a:t>
            </a:r>
          </a:p>
          <a:p>
            <a:pPr lvl="1">
              <a:lnSpc>
                <a:spcPct val="120000"/>
              </a:lnSpc>
            </a:pPr>
            <a:r>
              <a:rPr lang="en-US" sz="2200" i="1" dirty="0"/>
              <a:t>Requires</a:t>
            </a:r>
            <a:r>
              <a:rPr lang="en-US" sz="2200" dirty="0"/>
              <a:t> $5 million separate appropriation – will </a:t>
            </a:r>
            <a:r>
              <a:rPr lang="en-US" sz="2200" i="1" dirty="0"/>
              <a:t>not</a:t>
            </a:r>
            <a:r>
              <a:rPr lang="en-US" sz="2200" dirty="0"/>
              <a:t> happen without it</a:t>
            </a:r>
            <a:endParaRPr lang="en-US" sz="2200" i="1" dirty="0"/>
          </a:p>
        </p:txBody>
      </p:sp>
      <p:sp>
        <p:nvSpPr>
          <p:cNvPr id="3" name="Title 2"/>
          <p:cNvSpPr>
            <a:spLocks noGrp="1"/>
          </p:cNvSpPr>
          <p:nvPr>
            <p:ph type="title"/>
          </p:nvPr>
        </p:nvSpPr>
        <p:spPr/>
        <p:txBody>
          <a:bodyPr/>
          <a:lstStyle/>
          <a:p>
            <a:pPr algn="ctr"/>
            <a:r>
              <a:rPr lang="en-US" dirty="0"/>
              <a:t>Implementing the 2018 Farm Bill:</a:t>
            </a:r>
            <a:br>
              <a:rPr lang="en-US" dirty="0"/>
            </a:br>
            <a:r>
              <a:rPr lang="en-US" b="0" i="1" dirty="0"/>
              <a:t>Next Steps for Tribes &amp; NFBC </a:t>
            </a:r>
            <a:endParaRPr lang="en-US" sz="3600" b="0" i="1"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Tree>
    <p:extLst>
      <p:ext uri="{BB962C8B-B14F-4D97-AF65-F5344CB8AC3E}">
        <p14:creationId xmlns:p14="http://schemas.microsoft.com/office/powerpoint/2010/main" val="2238687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592523"/>
          </a:xfrm>
        </p:spPr>
        <p:txBody>
          <a:bodyPr>
            <a:normAutofit/>
          </a:bodyPr>
          <a:lstStyle/>
          <a:p>
            <a:pPr>
              <a:lnSpc>
                <a:spcPct val="120000"/>
              </a:lnSpc>
            </a:pPr>
            <a:r>
              <a:rPr lang="en-US" sz="2400" b="1" dirty="0"/>
              <a:t>Child Nutrition Reauthorization?</a:t>
            </a:r>
          </a:p>
          <a:p>
            <a:pPr lvl="1">
              <a:lnSpc>
                <a:spcPct val="120000"/>
              </a:lnSpc>
            </a:pPr>
            <a:r>
              <a:rPr lang="en-US" sz="2000" dirty="0"/>
              <a:t>National School Lunch and School Breakfast Programs</a:t>
            </a:r>
          </a:p>
          <a:p>
            <a:pPr lvl="1">
              <a:lnSpc>
                <a:spcPct val="120000"/>
              </a:lnSpc>
            </a:pPr>
            <a:r>
              <a:rPr lang="en-US" sz="2000" dirty="0"/>
              <a:t>Child and Adult Care Food Program</a:t>
            </a:r>
          </a:p>
          <a:p>
            <a:pPr lvl="1">
              <a:lnSpc>
                <a:spcPct val="120000"/>
              </a:lnSpc>
            </a:pPr>
            <a:r>
              <a:rPr lang="en-US" sz="2000" dirty="0"/>
              <a:t>Summer Food Service Program</a:t>
            </a:r>
          </a:p>
          <a:p>
            <a:pPr lvl="1">
              <a:lnSpc>
                <a:spcPct val="120000"/>
              </a:lnSpc>
            </a:pPr>
            <a:r>
              <a:rPr lang="en-US" sz="2000" dirty="0"/>
              <a:t>Afterschool Snack and Meal Program</a:t>
            </a:r>
          </a:p>
          <a:p>
            <a:pPr lvl="1">
              <a:lnSpc>
                <a:spcPct val="120000"/>
              </a:lnSpc>
            </a:pPr>
            <a:r>
              <a:rPr lang="en-US" sz="2000" dirty="0"/>
              <a:t>WIC: Special Supplemental Nutrition Program for Women, Infants, and Children</a:t>
            </a:r>
          </a:p>
          <a:p>
            <a:pPr lvl="1">
              <a:lnSpc>
                <a:spcPct val="120000"/>
              </a:lnSpc>
            </a:pPr>
            <a:r>
              <a:rPr lang="en-US" sz="2000" dirty="0"/>
              <a:t>WIC Farmers Market Nutrition Program</a:t>
            </a:r>
          </a:p>
          <a:p>
            <a:pPr lvl="1">
              <a:lnSpc>
                <a:spcPct val="120000"/>
              </a:lnSpc>
            </a:pPr>
            <a:r>
              <a:rPr lang="en-US" sz="2000" dirty="0"/>
              <a:t>Fresh Fruit and Vegetable Program </a:t>
            </a:r>
          </a:p>
          <a:p>
            <a:pPr lvl="1">
              <a:lnSpc>
                <a:spcPct val="120000"/>
              </a:lnSpc>
            </a:pPr>
            <a:r>
              <a:rPr lang="en-US" sz="2000" dirty="0"/>
              <a:t>The Special Milk Program</a:t>
            </a:r>
          </a:p>
          <a:p>
            <a:endParaRPr lang="en-US" b="1" dirty="0"/>
          </a:p>
        </p:txBody>
      </p:sp>
      <p:sp>
        <p:nvSpPr>
          <p:cNvPr id="3" name="Title 2"/>
          <p:cNvSpPr>
            <a:spLocks noGrp="1"/>
          </p:cNvSpPr>
          <p:nvPr>
            <p:ph type="title"/>
          </p:nvPr>
        </p:nvSpPr>
        <p:spPr>
          <a:xfrm>
            <a:off x="1097280" y="286603"/>
            <a:ext cx="10058400" cy="1450757"/>
          </a:xfrm>
        </p:spPr>
        <p:txBody>
          <a:bodyPr/>
          <a:lstStyle/>
          <a:p>
            <a:pPr algn="ctr"/>
            <a:r>
              <a:rPr lang="en-US" dirty="0"/>
              <a:t>Potential Legislative Issues</a:t>
            </a:r>
            <a:br>
              <a:rPr lang="en-US" dirty="0"/>
            </a:br>
            <a:r>
              <a:rPr lang="en-US" b="0" i="1" dirty="0"/>
              <a:t>116</a:t>
            </a:r>
            <a:r>
              <a:rPr lang="en-US" b="0" i="1" baseline="30000" dirty="0"/>
              <a:t>th</a:t>
            </a:r>
            <a:r>
              <a:rPr lang="en-US" b="0" i="1" dirty="0"/>
              <a:t> Congress</a:t>
            </a:r>
            <a:endParaRPr lang="en-US" sz="3600" b="0" i="1" dirty="0"/>
          </a:p>
        </p:txBody>
      </p:sp>
      <p:sp>
        <p:nvSpPr>
          <p:cNvPr id="4" name="Footer Placeholder 3"/>
          <p:cNvSpPr>
            <a:spLocks noGrp="1"/>
          </p:cNvSpPr>
          <p:nvPr>
            <p:ph type="ftr" sz="quarter" idx="10"/>
          </p:nvPr>
        </p:nvSpPr>
        <p:spPr/>
        <p:txBody>
          <a:bodyPr/>
          <a:lstStyle/>
          <a:p>
            <a:r>
              <a:rPr lang="en-US"/>
              <a:t>Native Farm Bill Coalition</a:t>
            </a:r>
          </a:p>
        </p:txBody>
      </p:sp>
    </p:spTree>
    <p:extLst>
      <p:ext uri="{BB962C8B-B14F-4D97-AF65-F5344CB8AC3E}">
        <p14:creationId xmlns:p14="http://schemas.microsoft.com/office/powerpoint/2010/main" val="200143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45733"/>
            <a:ext cx="10058400" cy="4592523"/>
          </a:xfrm>
        </p:spPr>
        <p:txBody>
          <a:bodyPr>
            <a:normAutofit/>
          </a:bodyPr>
          <a:lstStyle/>
          <a:p>
            <a:pPr lvl="1">
              <a:lnSpc>
                <a:spcPct val="120000"/>
              </a:lnSpc>
            </a:pPr>
            <a:r>
              <a:rPr lang="en-US" sz="2200" dirty="0">
                <a:solidFill>
                  <a:schemeClr val="tx1"/>
                </a:solidFill>
              </a:rPr>
              <a:t>What Wasn’t in the 2018 Farm Bill</a:t>
            </a:r>
          </a:p>
          <a:p>
            <a:pPr lvl="2">
              <a:lnSpc>
                <a:spcPct val="120000"/>
              </a:lnSpc>
            </a:pPr>
            <a:r>
              <a:rPr lang="en-US" sz="1800" dirty="0">
                <a:solidFill>
                  <a:schemeClr val="tx1"/>
                </a:solidFill>
              </a:rPr>
              <a:t>638 for SNAP</a:t>
            </a:r>
          </a:p>
          <a:p>
            <a:pPr lvl="2">
              <a:lnSpc>
                <a:spcPct val="120000"/>
              </a:lnSpc>
            </a:pPr>
            <a:r>
              <a:rPr lang="en-US" sz="1800" dirty="0">
                <a:solidFill>
                  <a:schemeClr val="tx1"/>
                </a:solidFill>
              </a:rPr>
              <a:t>SUTA for all RD/USDA</a:t>
            </a:r>
          </a:p>
          <a:p>
            <a:pPr lvl="1">
              <a:lnSpc>
                <a:spcPct val="120000"/>
              </a:lnSpc>
            </a:pPr>
            <a:r>
              <a:rPr lang="en-US" sz="2200" dirty="0"/>
              <a:t>Appropriations</a:t>
            </a:r>
          </a:p>
          <a:p>
            <a:pPr lvl="1">
              <a:lnSpc>
                <a:spcPct val="120000"/>
              </a:lnSpc>
            </a:pPr>
            <a:r>
              <a:rPr lang="en-US" sz="2200" dirty="0"/>
              <a:t>Child Nutrition Reauthorization . . . </a:t>
            </a:r>
            <a:r>
              <a:rPr lang="en-US" sz="2200"/>
              <a:t>.</a:t>
            </a:r>
            <a:endParaRPr lang="en-US" sz="2200" dirty="0"/>
          </a:p>
          <a:p>
            <a:endParaRPr lang="en-US" b="1" dirty="0"/>
          </a:p>
        </p:txBody>
      </p:sp>
      <p:sp>
        <p:nvSpPr>
          <p:cNvPr id="3" name="Title 2"/>
          <p:cNvSpPr>
            <a:spLocks noGrp="1"/>
          </p:cNvSpPr>
          <p:nvPr>
            <p:ph type="title"/>
          </p:nvPr>
        </p:nvSpPr>
        <p:spPr>
          <a:xfrm>
            <a:off x="1097280" y="286603"/>
            <a:ext cx="10058400" cy="1450757"/>
          </a:xfrm>
        </p:spPr>
        <p:txBody>
          <a:bodyPr/>
          <a:lstStyle/>
          <a:p>
            <a:pPr algn="ctr"/>
            <a:r>
              <a:rPr lang="en-US" dirty="0"/>
              <a:t>Potential Legislative Issues</a:t>
            </a:r>
            <a:br>
              <a:rPr lang="en-US" dirty="0"/>
            </a:br>
            <a:r>
              <a:rPr lang="en-US" b="0" i="1" dirty="0"/>
              <a:t>116</a:t>
            </a:r>
            <a:r>
              <a:rPr lang="en-US" b="0" i="1" baseline="30000" dirty="0"/>
              <a:t>th</a:t>
            </a:r>
            <a:r>
              <a:rPr lang="en-US" b="0" i="1" dirty="0"/>
              <a:t> Congress</a:t>
            </a:r>
            <a:endParaRPr lang="en-US" sz="3600" b="0" i="1" dirty="0"/>
          </a:p>
        </p:txBody>
      </p:sp>
      <p:sp>
        <p:nvSpPr>
          <p:cNvPr id="4" name="Footer Placeholder 3"/>
          <p:cNvSpPr>
            <a:spLocks noGrp="1"/>
          </p:cNvSpPr>
          <p:nvPr>
            <p:ph type="ftr" sz="quarter" idx="10"/>
          </p:nvPr>
        </p:nvSpPr>
        <p:spPr/>
        <p:txBody>
          <a:bodyPr/>
          <a:lstStyle/>
          <a:p>
            <a:r>
              <a:rPr lang="en-US"/>
              <a:t>Native Farm Bill Coalition</a:t>
            </a:r>
          </a:p>
        </p:txBody>
      </p:sp>
    </p:spTree>
    <p:extLst>
      <p:ext uri="{BB962C8B-B14F-4D97-AF65-F5344CB8AC3E}">
        <p14:creationId xmlns:p14="http://schemas.microsoft.com/office/powerpoint/2010/main" val="3854709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Need More Tribal Leadership and Tribal Organizations to get involved!</a:t>
            </a:r>
          </a:p>
          <a:p>
            <a:endParaRPr lang="en-US" sz="1200" b="1"/>
          </a:p>
          <a:p>
            <a:pPr lvl="1"/>
            <a:r>
              <a:rPr lang="en-US"/>
              <a:t>Pass a resolution, send logo, and point of contact’s information</a:t>
            </a:r>
          </a:p>
          <a:p>
            <a:pPr lvl="1"/>
            <a:r>
              <a:rPr lang="en-US"/>
              <a:t>Provide input, get latest updates, and receive information </a:t>
            </a:r>
          </a:p>
          <a:p>
            <a:pPr lvl="1"/>
            <a:r>
              <a:rPr lang="en-US"/>
              <a:t>Coalition will provide talking points, one-pagers, and tailored data to support your advocacy; regular lawyer/lobbyist strategy calls; regular webinar and discussions</a:t>
            </a:r>
          </a:p>
        </p:txBody>
      </p:sp>
      <p:sp>
        <p:nvSpPr>
          <p:cNvPr id="3" name="Title 2"/>
          <p:cNvSpPr>
            <a:spLocks noGrp="1"/>
          </p:cNvSpPr>
          <p:nvPr>
            <p:ph type="title"/>
          </p:nvPr>
        </p:nvSpPr>
        <p:spPr/>
        <p:txBody>
          <a:bodyPr/>
          <a:lstStyle/>
          <a:p>
            <a:pPr algn="ctr"/>
            <a:r>
              <a:rPr lang="en-US" b="0" i="1"/>
              <a:t>Join the</a:t>
            </a:r>
            <a:br>
              <a:rPr lang="en-US"/>
            </a:br>
            <a:r>
              <a:rPr lang="en-US"/>
              <a:t>Native Farm Bill Coalition</a:t>
            </a:r>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sp>
        <p:nvSpPr>
          <p:cNvPr id="5" name="Rectangle 4"/>
          <p:cNvSpPr/>
          <p:nvPr/>
        </p:nvSpPr>
        <p:spPr>
          <a:xfrm>
            <a:off x="1647286" y="4188852"/>
            <a:ext cx="895838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Website: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hlinkClick r:id="rId2"/>
              </a:rPr>
              <a:t>www.nativefarmbillcoalition.org</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Email: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hlinkClick r:id="rId3"/>
              </a:rPr>
              <a:t>info@nativefarmbillcoalition.org</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0204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60" y="0"/>
            <a:ext cx="1223066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2">
            <a:alphaModFix amt="15000"/>
            <a:extLst>
              <a:ext uri="{28A0092B-C50C-407E-A947-70E740481C1C}">
                <a14:useLocalDpi xmlns:a14="http://schemas.microsoft.com/office/drawing/2010/main" val="0"/>
              </a:ext>
            </a:extLst>
          </a:blip>
          <a:srcRect b="24855"/>
          <a:stretch/>
        </p:blipFill>
        <p:spPr>
          <a:xfrm>
            <a:off x="-38660" y="-1"/>
            <a:ext cx="12230660" cy="6857999"/>
          </a:xfrm>
          <a:prstGeom prst="rect">
            <a:avLst/>
          </a:prstGeom>
        </p:spPr>
      </p:pic>
      <p:sp>
        <p:nvSpPr>
          <p:cNvPr id="8" name="Rectangle 7">
            <a:extLst>
              <a:ext uri="{FF2B5EF4-FFF2-40B4-BE49-F238E27FC236}">
                <a16:creationId xmlns:a16="http://schemas.microsoft.com/office/drawing/2014/main" id="{0CC6E234-BA97-584D-A09C-EE1D79D1819F}"/>
              </a:ext>
            </a:extLst>
          </p:cNvPr>
          <p:cNvSpPr/>
          <p:nvPr/>
        </p:nvSpPr>
        <p:spPr>
          <a:xfrm>
            <a:off x="705026" y="3414071"/>
            <a:ext cx="10743287"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Colby D. Duren, J.D., </a:t>
            </a:r>
            <a:r>
              <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Indigenous Food and Agriculture Initiative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rPr>
              <a:t>University of Arkansas </a:t>
            </a:r>
            <a:endParaRPr lang="en-US" sz="2400" dirty="0">
              <a:solidFill>
                <a:schemeClr val="bg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dirty="0">
                <a:ln>
                  <a:noFill/>
                </a:ln>
                <a:solidFill>
                  <a:schemeClr val="bg1"/>
                </a:solidFill>
                <a:effectLst/>
                <a:uLnTx/>
                <a:uFillTx/>
                <a:latin typeface="Calibri" panose="020F0502020204030204"/>
                <a:ea typeface="+mn-ea"/>
                <a:cs typeface="+mn-cs"/>
              </a:rPr>
              <a:t>Fayetteville, AR</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cduren@uark.edu</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pic>
        <p:nvPicPr>
          <p:cNvPr id="16" name="Picture 15" descr="A close up of a logo&#10;&#10;Description automatically generated">
            <a:extLst>
              <a:ext uri="{FF2B5EF4-FFF2-40B4-BE49-F238E27FC236}">
                <a16:creationId xmlns:a16="http://schemas.microsoft.com/office/drawing/2014/main" id="{69AB46F8-D50B-BF4A-9AEB-DE93BECB0204}"/>
              </a:ext>
            </a:extLst>
          </p:cNvPr>
          <p:cNvPicPr>
            <a:picLocks noChangeAspect="1"/>
          </p:cNvPicPr>
          <p:nvPr/>
        </p:nvPicPr>
        <p:blipFill>
          <a:blip r:embed="rId3"/>
          <a:stretch>
            <a:fillRect/>
          </a:stretch>
        </p:blipFill>
        <p:spPr>
          <a:xfrm>
            <a:off x="3611023" y="577954"/>
            <a:ext cx="2131375" cy="2131375"/>
          </a:xfrm>
          <a:prstGeom prst="rect">
            <a:avLst/>
          </a:prstGeom>
        </p:spPr>
      </p:pic>
      <p:sp>
        <p:nvSpPr>
          <p:cNvPr id="18" name="TextBox 17">
            <a:extLst>
              <a:ext uri="{FF2B5EF4-FFF2-40B4-BE49-F238E27FC236}">
                <a16:creationId xmlns:a16="http://schemas.microsoft.com/office/drawing/2014/main" id="{D8214FB3-CDD6-624B-AD05-7B87066309D5}"/>
              </a:ext>
            </a:extLst>
          </p:cNvPr>
          <p:cNvSpPr txBox="1"/>
          <p:nvPr/>
        </p:nvSpPr>
        <p:spPr>
          <a:xfrm>
            <a:off x="1712720" y="2823937"/>
            <a:ext cx="8727900" cy="369332"/>
          </a:xfrm>
          <a:prstGeom prst="rect">
            <a:avLst/>
          </a:prstGeom>
          <a:noFill/>
        </p:spPr>
        <p:txBody>
          <a:bodyPr wrap="square" rtlCol="0">
            <a:spAutoFit/>
          </a:bodyPr>
          <a:lstStyle/>
          <a:p>
            <a:pPr algn="ctr"/>
            <a:r>
              <a:rPr lang="en-US" b="1" i="1">
                <a:solidFill>
                  <a:schemeClr val="bg1"/>
                </a:solidFill>
              </a:rPr>
              <a:t>Empowering Indian Country through economic development and greater food access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670" y="356450"/>
            <a:ext cx="2574381" cy="2574381"/>
          </a:xfrm>
          <a:prstGeom prst="rect">
            <a:avLst/>
          </a:prstGeom>
        </p:spPr>
      </p:pic>
      <p:grpSp>
        <p:nvGrpSpPr>
          <p:cNvPr id="32" name="Group 31"/>
          <p:cNvGrpSpPr/>
          <p:nvPr/>
        </p:nvGrpSpPr>
        <p:grpSpPr>
          <a:xfrm>
            <a:off x="604886" y="6123400"/>
            <a:ext cx="11345264" cy="520326"/>
            <a:chOff x="445859" y="6119055"/>
            <a:chExt cx="11345264" cy="520326"/>
          </a:xfrm>
        </p:grpSpPr>
        <p:pic>
          <p:nvPicPr>
            <p:cNvPr id="21" name="Picture 20"/>
            <p:cNvPicPr>
              <a:picLocks noChangeAspect="1"/>
            </p:cNvPicPr>
            <p:nvPr/>
          </p:nvPicPr>
          <p:blipFill>
            <a:blip r:embed="rId5"/>
            <a:stretch>
              <a:fillRect/>
            </a:stretch>
          </p:blipFill>
          <p:spPr>
            <a:xfrm>
              <a:off x="4097737" y="6123400"/>
              <a:ext cx="515981" cy="515981"/>
            </a:xfrm>
            <a:prstGeom prst="rect">
              <a:avLst/>
            </a:prstGeom>
          </p:spPr>
        </p:pic>
        <p:pic>
          <p:nvPicPr>
            <p:cNvPr id="22" name="Picture 21"/>
            <p:cNvPicPr>
              <a:picLocks noChangeAspect="1"/>
            </p:cNvPicPr>
            <p:nvPr/>
          </p:nvPicPr>
          <p:blipFill>
            <a:blip r:embed="rId6"/>
            <a:stretch>
              <a:fillRect/>
            </a:stretch>
          </p:blipFill>
          <p:spPr>
            <a:xfrm>
              <a:off x="5978885" y="6122584"/>
              <a:ext cx="515981" cy="515981"/>
            </a:xfrm>
            <a:prstGeom prst="rect">
              <a:avLst/>
            </a:prstGeom>
          </p:spPr>
        </p:pic>
        <p:sp>
          <p:nvSpPr>
            <p:cNvPr id="24" name="TextBox 23">
              <a:extLst>
                <a:ext uri="{FF2B5EF4-FFF2-40B4-BE49-F238E27FC236}">
                  <a16:creationId xmlns:a16="http://schemas.microsoft.com/office/drawing/2014/main" id="{D8214FB3-CDD6-624B-AD05-7B87066309D5}"/>
                </a:ext>
              </a:extLst>
            </p:cNvPr>
            <p:cNvSpPr txBox="1"/>
            <p:nvPr/>
          </p:nvSpPr>
          <p:spPr>
            <a:xfrm>
              <a:off x="4613093" y="6193556"/>
              <a:ext cx="1358491" cy="338554"/>
            </a:xfrm>
            <a:prstGeom prst="rect">
              <a:avLst/>
            </a:prstGeom>
            <a:noFill/>
          </p:spPr>
          <p:txBody>
            <a:bodyPr wrap="square" rtlCol="0">
              <a:spAutoFit/>
            </a:bodyPr>
            <a:lstStyle/>
            <a:p>
              <a:r>
                <a:rPr lang="en-US" sz="1600" b="1" i="1">
                  <a:solidFill>
                    <a:schemeClr val="bg1"/>
                  </a:solidFill>
                </a:rPr>
                <a:t>@</a:t>
              </a:r>
              <a:r>
                <a:rPr lang="en-US" sz="1600" b="1" i="1" err="1">
                  <a:solidFill>
                    <a:schemeClr val="bg1"/>
                  </a:solidFill>
                </a:rPr>
                <a:t>IFAIUark</a:t>
              </a:r>
              <a:endParaRPr lang="en-US" sz="1600" b="1" i="1">
                <a:solidFill>
                  <a:schemeClr val="bg1"/>
                </a:solidFill>
              </a:endParaRPr>
            </a:p>
          </p:txBody>
        </p:sp>
        <p:sp>
          <p:nvSpPr>
            <p:cNvPr id="25" name="TextBox 24">
              <a:extLst>
                <a:ext uri="{FF2B5EF4-FFF2-40B4-BE49-F238E27FC236}">
                  <a16:creationId xmlns:a16="http://schemas.microsoft.com/office/drawing/2014/main" id="{D8214FB3-CDD6-624B-AD05-7B87066309D5}"/>
                </a:ext>
              </a:extLst>
            </p:cNvPr>
            <p:cNvSpPr txBox="1"/>
            <p:nvPr/>
          </p:nvSpPr>
          <p:spPr>
            <a:xfrm>
              <a:off x="6508614" y="6193556"/>
              <a:ext cx="2696321" cy="338554"/>
            </a:xfrm>
            <a:prstGeom prst="rect">
              <a:avLst/>
            </a:prstGeom>
            <a:noFill/>
          </p:spPr>
          <p:txBody>
            <a:bodyPr wrap="square" rtlCol="0">
              <a:spAutoFit/>
            </a:bodyPr>
            <a:lstStyle/>
            <a:p>
              <a:r>
                <a:rPr lang="en-US" sz="1600" b="1" i="1">
                  <a:solidFill>
                    <a:schemeClr val="bg1"/>
                  </a:solidFill>
                </a:rPr>
                <a:t>@</a:t>
              </a:r>
              <a:r>
                <a:rPr lang="en-US" sz="1600" b="1" i="1" err="1">
                  <a:solidFill>
                    <a:schemeClr val="bg1"/>
                  </a:solidFill>
                </a:rPr>
                <a:t>IndigenousFoodandAg</a:t>
              </a:r>
              <a:endParaRPr lang="en-US" sz="1600" b="1" i="1">
                <a:solidFill>
                  <a:schemeClr val="bg1"/>
                </a:solidFill>
              </a:endParaRPr>
            </a:p>
          </p:txBody>
        </p:sp>
        <p:pic>
          <p:nvPicPr>
            <p:cNvPr id="27" name="Picture 26"/>
            <p:cNvPicPr>
              <a:picLocks noChangeAspect="1"/>
            </p:cNvPicPr>
            <p:nvPr/>
          </p:nvPicPr>
          <p:blipFill>
            <a:blip r:embed="rId7"/>
            <a:stretch>
              <a:fillRect/>
            </a:stretch>
          </p:blipFill>
          <p:spPr>
            <a:xfrm>
              <a:off x="9156060" y="6120232"/>
              <a:ext cx="518333" cy="518333"/>
            </a:xfrm>
            <a:prstGeom prst="rect">
              <a:avLst/>
            </a:prstGeom>
          </p:spPr>
        </p:pic>
        <p:sp>
          <p:nvSpPr>
            <p:cNvPr id="28" name="TextBox 27">
              <a:extLst>
                <a:ext uri="{FF2B5EF4-FFF2-40B4-BE49-F238E27FC236}">
                  <a16:creationId xmlns:a16="http://schemas.microsoft.com/office/drawing/2014/main" id="{D8214FB3-CDD6-624B-AD05-7B87066309D5}"/>
                </a:ext>
              </a:extLst>
            </p:cNvPr>
            <p:cNvSpPr txBox="1"/>
            <p:nvPr/>
          </p:nvSpPr>
          <p:spPr>
            <a:xfrm>
              <a:off x="9688945" y="6193556"/>
              <a:ext cx="2102178" cy="338554"/>
            </a:xfrm>
            <a:prstGeom prst="rect">
              <a:avLst/>
            </a:prstGeom>
            <a:noFill/>
          </p:spPr>
          <p:txBody>
            <a:bodyPr wrap="square" rtlCol="0">
              <a:spAutoFit/>
            </a:bodyPr>
            <a:lstStyle/>
            <a:p>
              <a:r>
                <a:rPr lang="en-US" sz="1600" b="1" i="1">
                  <a:solidFill>
                    <a:schemeClr val="bg1"/>
                  </a:solidFill>
                </a:rPr>
                <a:t>@</a:t>
              </a:r>
              <a:r>
                <a:rPr lang="en-US" sz="1600" b="1" i="1" err="1">
                  <a:solidFill>
                    <a:schemeClr val="bg1"/>
                  </a:solidFill>
                </a:rPr>
                <a:t>foodsovereignty</a:t>
              </a:r>
              <a:endParaRPr lang="en-US" sz="1600" b="1" i="1">
                <a:solidFill>
                  <a:schemeClr val="bg1"/>
                </a:solidFill>
              </a:endParaRPr>
            </a:p>
          </p:txBody>
        </p:sp>
        <p:sp>
          <p:nvSpPr>
            <p:cNvPr id="29" name="Oval 28"/>
            <p:cNvSpPr/>
            <p:nvPr/>
          </p:nvSpPr>
          <p:spPr>
            <a:xfrm>
              <a:off x="445859" y="6119055"/>
              <a:ext cx="518333" cy="518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8214FB3-CDD6-624B-AD05-7B87066309D5}"/>
                </a:ext>
              </a:extLst>
            </p:cNvPr>
            <p:cNvSpPr txBox="1"/>
            <p:nvPr/>
          </p:nvSpPr>
          <p:spPr>
            <a:xfrm>
              <a:off x="445859" y="6255110"/>
              <a:ext cx="1358491" cy="246221"/>
            </a:xfrm>
            <a:prstGeom prst="rect">
              <a:avLst/>
            </a:prstGeom>
            <a:noFill/>
          </p:spPr>
          <p:txBody>
            <a:bodyPr wrap="square" rtlCol="0">
              <a:spAutoFit/>
            </a:bodyPr>
            <a:lstStyle/>
            <a:p>
              <a:r>
                <a:rPr lang="en-US" sz="1000" b="1" i="1">
                  <a:solidFill>
                    <a:schemeClr val="bg1"/>
                  </a:solidFill>
                </a:rPr>
                <a:t>WWW</a:t>
              </a:r>
            </a:p>
          </p:txBody>
        </p:sp>
        <p:sp>
          <p:nvSpPr>
            <p:cNvPr id="31" name="TextBox 30">
              <a:extLst>
                <a:ext uri="{FF2B5EF4-FFF2-40B4-BE49-F238E27FC236}">
                  <a16:creationId xmlns:a16="http://schemas.microsoft.com/office/drawing/2014/main" id="{D8214FB3-CDD6-624B-AD05-7B87066309D5}"/>
                </a:ext>
              </a:extLst>
            </p:cNvPr>
            <p:cNvSpPr txBox="1"/>
            <p:nvPr/>
          </p:nvSpPr>
          <p:spPr>
            <a:xfrm>
              <a:off x="967236" y="6210906"/>
              <a:ext cx="3585610" cy="338554"/>
            </a:xfrm>
            <a:prstGeom prst="rect">
              <a:avLst/>
            </a:prstGeom>
            <a:noFill/>
          </p:spPr>
          <p:txBody>
            <a:bodyPr wrap="square" rtlCol="0">
              <a:spAutoFit/>
            </a:bodyPr>
            <a:lstStyle/>
            <a:p>
              <a:r>
                <a:rPr lang="en-US" sz="1600" b="1" i="1" err="1">
                  <a:solidFill>
                    <a:schemeClr val="bg1"/>
                  </a:solidFill>
                </a:rPr>
                <a:t>www.indigenousfoodandag.com</a:t>
              </a:r>
              <a:endParaRPr lang="en-US" sz="1600" b="1" i="1">
                <a:solidFill>
                  <a:schemeClr val="bg1"/>
                </a:solidFill>
              </a:endParaRPr>
            </a:p>
          </p:txBody>
        </p:sp>
      </p:grpSp>
    </p:spTree>
    <p:extLst>
      <p:ext uri="{BB962C8B-B14F-4D97-AF65-F5344CB8AC3E}">
        <p14:creationId xmlns:p14="http://schemas.microsoft.com/office/powerpoint/2010/main" val="1533674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49" y="147121"/>
            <a:ext cx="8197307" cy="1450757"/>
          </a:xfrm>
        </p:spPr>
        <p:txBody>
          <a:bodyPr>
            <a:normAutofit fontScale="90000"/>
          </a:bodyPr>
          <a:lstStyle/>
          <a:p>
            <a:pPr algn="ctr"/>
            <a:r>
              <a:rPr lang="en-US" sz="4000" b="1" dirty="0">
                <a:solidFill>
                  <a:schemeClr val="tx1"/>
                </a:solidFill>
              </a:rPr>
              <a:t>Regaining Our Future: </a:t>
            </a:r>
            <a:br>
              <a:rPr lang="en-US" sz="4000" b="1" dirty="0">
                <a:solidFill>
                  <a:schemeClr val="tx2"/>
                </a:solidFill>
              </a:rPr>
            </a:br>
            <a:r>
              <a:rPr lang="en-US" sz="4000" i="1" dirty="0">
                <a:solidFill>
                  <a:schemeClr val="tx2"/>
                </a:solidFill>
              </a:rPr>
              <a:t>An Assessment of Risks and Opportunities for Native Communities in the 2018 Farm Bill </a:t>
            </a:r>
          </a:p>
        </p:txBody>
      </p:sp>
      <p:sp>
        <p:nvSpPr>
          <p:cNvPr id="4" name="Footer Placeholder 3"/>
          <p:cNvSpPr>
            <a:spLocks noGrp="1"/>
          </p:cNvSpPr>
          <p:nvPr>
            <p:ph type="ftr" sz="quarter" idx="10"/>
          </p:nvPr>
        </p:nvSpPr>
        <p:spPr/>
        <p:txBody>
          <a:bodyPr/>
          <a:lstStyle/>
          <a:p>
            <a:pPr defTabSz="914377"/>
            <a:r>
              <a:rPr lang="en-US" dirty="0">
                <a:latin typeface="Calibri" panose="020F0502020204030204"/>
                <a:sym typeface="Calibri"/>
              </a:rPr>
              <a:t>Indigenous Food and Agriculture initiative</a:t>
            </a:r>
          </a:p>
        </p:txBody>
      </p:sp>
      <p:sp>
        <p:nvSpPr>
          <p:cNvPr id="5" name="Content Placeholder 2">
            <a:extLst>
              <a:ext uri="{FF2B5EF4-FFF2-40B4-BE49-F238E27FC236}">
                <a16:creationId xmlns:a16="http://schemas.microsoft.com/office/drawing/2014/main" id="{6258D9A8-6374-DE44-A144-41B10E8D3FDE}"/>
              </a:ext>
            </a:extLst>
          </p:cNvPr>
          <p:cNvSpPr>
            <a:spLocks noGrp="1"/>
          </p:cNvSpPr>
          <p:nvPr>
            <p:ph idx="1"/>
          </p:nvPr>
        </p:nvSpPr>
        <p:spPr>
          <a:xfrm>
            <a:off x="123986" y="1847261"/>
            <a:ext cx="8508570" cy="4477408"/>
          </a:xfrm>
        </p:spPr>
        <p:txBody>
          <a:bodyPr>
            <a:noAutofit/>
          </a:bodyPr>
          <a:lstStyle/>
          <a:p>
            <a:pPr>
              <a:buFont typeface="Arial" panose="020B0604020202020204" pitchFamily="34" charset="0"/>
              <a:buChar char="•"/>
            </a:pPr>
            <a:r>
              <a:rPr lang="en-US" dirty="0">
                <a:solidFill>
                  <a:schemeClr val="tx1"/>
                </a:solidFill>
              </a:rPr>
              <a:t>Commissioned by the </a:t>
            </a:r>
            <a:r>
              <a:rPr lang="en-US" dirty="0"/>
              <a:t>Shakopee Mdewakanton Sioux Community</a:t>
            </a:r>
          </a:p>
          <a:p>
            <a:pPr>
              <a:buFont typeface="Arial" panose="020B0604020202020204" pitchFamily="34" charset="0"/>
              <a:buChar char="•"/>
            </a:pPr>
            <a:r>
              <a:rPr lang="en-US" dirty="0"/>
              <a:t>Release at NCAI Mid Year Conference in June 2017</a:t>
            </a:r>
          </a:p>
          <a:p>
            <a:pPr>
              <a:buFont typeface="Arial" panose="020B0604020202020204" pitchFamily="34" charset="0"/>
              <a:buChar char="•"/>
            </a:pPr>
            <a:r>
              <a:rPr lang="en-US" dirty="0"/>
              <a:t>Compendium of information on the Farm Bill, Indian Country’s involvement, the asks of Tribes, Tribal organizations, and a review or potential opportunities in the 2018 reauthorization</a:t>
            </a:r>
          </a:p>
          <a:p>
            <a:pPr>
              <a:buFont typeface="Arial" panose="020B0604020202020204" pitchFamily="34" charset="0"/>
              <a:buChar char="•"/>
            </a:pPr>
            <a:r>
              <a:rPr lang="en-US" b="1" dirty="0">
                <a:hlinkClick r:id="rId3"/>
              </a:rPr>
              <a:t>http://seedsofnativehealth.org/farm-bill-report-and-title-summaries/</a:t>
            </a:r>
            <a:r>
              <a:rPr lang="en-US" b="1" dirty="0"/>
              <a:t> </a:t>
            </a:r>
          </a:p>
          <a:p>
            <a:pPr marL="0" indent="0">
              <a:buNone/>
            </a:pPr>
            <a:endParaRPr lang="en-US" sz="2800" i="1" dirty="0">
              <a:solidFill>
                <a:schemeClr val="tx2"/>
              </a:solidFill>
            </a:endParaRPr>
          </a:p>
          <a:p>
            <a:pPr marL="0" indent="0">
              <a:buNone/>
            </a:pPr>
            <a:endParaRPr lang="en-US" sz="2600" b="1" dirty="0">
              <a:solidFill>
                <a:schemeClr val="tx2"/>
              </a:solidFill>
            </a:endParaRPr>
          </a:p>
          <a:p>
            <a:pPr marL="0" indent="0">
              <a:buNone/>
            </a:pPr>
            <a:endParaRPr lang="en-US" sz="2600" b="1" dirty="0">
              <a:solidFill>
                <a:schemeClr val="tx2"/>
              </a:solidFill>
            </a:endParaRPr>
          </a:p>
          <a:p>
            <a:pPr marL="201159" lvl="1" indent="0">
              <a:buNone/>
            </a:pPr>
            <a:endParaRPr lang="en-US" sz="1600" dirty="0"/>
          </a:p>
        </p:txBody>
      </p:sp>
      <p:pic>
        <p:nvPicPr>
          <p:cNvPr id="6" name="Picture 5">
            <a:extLst>
              <a:ext uri="{FF2B5EF4-FFF2-40B4-BE49-F238E27FC236}">
                <a16:creationId xmlns:a16="http://schemas.microsoft.com/office/drawing/2014/main" id="{1E3119E0-52E9-3C4B-B58E-EE358AA311FD}"/>
              </a:ext>
            </a:extLst>
          </p:cNvPr>
          <p:cNvPicPr>
            <a:picLocks noChangeAspect="1"/>
          </p:cNvPicPr>
          <p:nvPr/>
        </p:nvPicPr>
        <p:blipFill>
          <a:blip r:embed="rId4"/>
          <a:stretch>
            <a:fillRect/>
          </a:stretch>
        </p:blipFill>
        <p:spPr>
          <a:xfrm>
            <a:off x="8632556" y="376216"/>
            <a:ext cx="3173081" cy="4057697"/>
          </a:xfrm>
          <a:prstGeom prst="rect">
            <a:avLst/>
          </a:prstGeom>
        </p:spPr>
      </p:pic>
      <p:grpSp>
        <p:nvGrpSpPr>
          <p:cNvPr id="15" name="Group 14">
            <a:extLst>
              <a:ext uri="{FF2B5EF4-FFF2-40B4-BE49-F238E27FC236}">
                <a16:creationId xmlns:a16="http://schemas.microsoft.com/office/drawing/2014/main" id="{F69916BA-4159-FF40-8A69-4B311F1D466E}"/>
              </a:ext>
            </a:extLst>
          </p:cNvPr>
          <p:cNvGrpSpPr/>
          <p:nvPr/>
        </p:nvGrpSpPr>
        <p:grpSpPr>
          <a:xfrm>
            <a:off x="322632" y="4417686"/>
            <a:ext cx="11546736" cy="2058330"/>
            <a:chOff x="243482" y="4237636"/>
            <a:chExt cx="11546736" cy="2058330"/>
          </a:xfrm>
        </p:grpSpPr>
        <p:pic>
          <p:nvPicPr>
            <p:cNvPr id="16" name="Picture 15">
              <a:extLst>
                <a:ext uri="{FF2B5EF4-FFF2-40B4-BE49-F238E27FC236}">
                  <a16:creationId xmlns:a16="http://schemas.microsoft.com/office/drawing/2014/main" id="{F8ADDC7F-40E6-154B-9B94-830AB24D2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482" y="4237636"/>
              <a:ext cx="1528462" cy="2058329"/>
            </a:xfrm>
            <a:prstGeom prst="rect">
              <a:avLst/>
            </a:prstGeom>
          </p:spPr>
        </p:pic>
        <p:pic>
          <p:nvPicPr>
            <p:cNvPr id="17" name="Picture 16" descr="Seeds of Native Health horizontal logo copy.jpg">
              <a:extLst>
                <a:ext uri="{FF2B5EF4-FFF2-40B4-BE49-F238E27FC236}">
                  <a16:creationId xmlns:a16="http://schemas.microsoft.com/office/drawing/2014/main" id="{4006FE92-3C71-2A40-A4B3-EA2EA0132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505" y="4669018"/>
              <a:ext cx="4164796" cy="1082771"/>
            </a:xfrm>
            <a:prstGeom prst="rect">
              <a:avLst/>
            </a:prstGeom>
          </p:spPr>
        </p:pic>
        <p:pic>
          <p:nvPicPr>
            <p:cNvPr id="18" name="Picture 17">
              <a:extLst>
                <a:ext uri="{FF2B5EF4-FFF2-40B4-BE49-F238E27FC236}">
                  <a16:creationId xmlns:a16="http://schemas.microsoft.com/office/drawing/2014/main" id="{63A0CDEB-4722-D448-911B-5BEEB8AD69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8715" y="4562715"/>
              <a:ext cx="1162135" cy="1599219"/>
            </a:xfrm>
            <a:prstGeom prst="rect">
              <a:avLst/>
            </a:prstGeom>
          </p:spPr>
        </p:pic>
        <p:pic>
          <p:nvPicPr>
            <p:cNvPr id="19" name="Picture 18">
              <a:extLst>
                <a:ext uri="{FF2B5EF4-FFF2-40B4-BE49-F238E27FC236}">
                  <a16:creationId xmlns:a16="http://schemas.microsoft.com/office/drawing/2014/main" id="{9357908D-E857-704C-A32E-7B318B0C93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9728" y="4428682"/>
              <a:ext cx="814566" cy="1867284"/>
            </a:xfrm>
            <a:prstGeom prst="rect">
              <a:avLst/>
            </a:prstGeom>
          </p:spPr>
        </p:pic>
        <p:pic>
          <p:nvPicPr>
            <p:cNvPr id="20" name="Picture 19">
              <a:extLst>
                <a:ext uri="{FF2B5EF4-FFF2-40B4-BE49-F238E27FC236}">
                  <a16:creationId xmlns:a16="http://schemas.microsoft.com/office/drawing/2014/main" id="{9A81433D-B6A7-AB4F-A9FF-01913B2521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3173" y="4582390"/>
              <a:ext cx="1548636" cy="1559866"/>
            </a:xfrm>
            <a:prstGeom prst="rect">
              <a:avLst/>
            </a:prstGeom>
          </p:spPr>
        </p:pic>
        <p:pic>
          <p:nvPicPr>
            <p:cNvPr id="21" name="Picture 20">
              <a:extLst>
                <a:ext uri="{FF2B5EF4-FFF2-40B4-BE49-F238E27FC236}">
                  <a16:creationId xmlns:a16="http://schemas.microsoft.com/office/drawing/2014/main" id="{BFC5D975-90D2-544B-A2F5-6591CFD890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9511" y="4647693"/>
              <a:ext cx="1480707" cy="1480707"/>
            </a:xfrm>
            <a:prstGeom prst="rect">
              <a:avLst/>
            </a:prstGeom>
          </p:spPr>
        </p:pic>
      </p:grpSp>
    </p:spTree>
    <p:extLst>
      <p:ext uri="{BB962C8B-B14F-4D97-AF65-F5344CB8AC3E}">
        <p14:creationId xmlns:p14="http://schemas.microsoft.com/office/powerpoint/2010/main" val="2226946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1020E2-5B69-F543-A611-A8CBDDE00F8C}"/>
              </a:ext>
            </a:extLst>
          </p:cNvPr>
          <p:cNvSpPr>
            <a:spLocks noGrp="1"/>
          </p:cNvSpPr>
          <p:nvPr>
            <p:ph type="title"/>
          </p:nvPr>
        </p:nvSpPr>
        <p:spPr>
          <a:xfrm>
            <a:off x="308998" y="286603"/>
            <a:ext cx="10058400" cy="1450757"/>
          </a:xfrm>
        </p:spPr>
        <p:txBody>
          <a:bodyPr>
            <a:normAutofit fontScale="90000"/>
          </a:bodyPr>
          <a:lstStyle/>
          <a:p>
            <a:br>
              <a:rPr lang="en-US" dirty="0"/>
            </a:br>
            <a:r>
              <a:rPr lang="en-US" dirty="0"/>
              <a:t>Native Farm Bill Coalition</a:t>
            </a:r>
            <a:br>
              <a:rPr lang="en-US" dirty="0"/>
            </a:br>
            <a:r>
              <a:rPr lang="en-US" b="0" i="1" dirty="0"/>
              <a:t>Membership</a:t>
            </a:r>
            <a:endParaRPr lang="en-US" dirty="0"/>
          </a:p>
        </p:txBody>
      </p:sp>
      <p:sp>
        <p:nvSpPr>
          <p:cNvPr id="4" name="Footer Placeholder 3">
            <a:extLst>
              <a:ext uri="{FF2B5EF4-FFF2-40B4-BE49-F238E27FC236}">
                <a16:creationId xmlns:a16="http://schemas.microsoft.com/office/drawing/2014/main" id="{B03C3FD6-EDA2-ED41-8F83-508BC89AB0C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800" normalizeH="0" baseline="0" noProof="0">
                <a:ln>
                  <a:noFill/>
                </a:ln>
                <a:solidFill>
                  <a:srgbClr val="FFFFFF"/>
                </a:solidFill>
                <a:effectLst/>
                <a:uLnTx/>
                <a:uFillTx/>
                <a:latin typeface="Century Gothic" charset="0"/>
              </a:rPr>
              <a:t>Native Farm Bill Coalition</a:t>
            </a:r>
          </a:p>
        </p:txBody>
      </p:sp>
      <p:pic>
        <p:nvPicPr>
          <p:cNvPr id="8" name="Picture 7">
            <a:extLst>
              <a:ext uri="{FF2B5EF4-FFF2-40B4-BE49-F238E27FC236}">
                <a16:creationId xmlns:a16="http://schemas.microsoft.com/office/drawing/2014/main" id="{6DD42E7B-2259-5842-82F1-DC174FA003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52484" y="12946"/>
            <a:ext cx="3803545" cy="2761779"/>
          </a:xfrm>
          <a:prstGeom prst="rect">
            <a:avLst/>
          </a:prstGeom>
        </p:spPr>
      </p:pic>
      <p:sp>
        <p:nvSpPr>
          <p:cNvPr id="9" name="Content Placeholder 4">
            <a:extLst>
              <a:ext uri="{FF2B5EF4-FFF2-40B4-BE49-F238E27FC236}">
                <a16:creationId xmlns:a16="http://schemas.microsoft.com/office/drawing/2014/main" id="{CA94C814-82B7-FE4E-B6B5-6C3C7343A78A}"/>
              </a:ext>
            </a:extLst>
          </p:cNvPr>
          <p:cNvSpPr>
            <a:spLocks noGrp="1"/>
          </p:cNvSpPr>
          <p:nvPr>
            <p:ph idx="1"/>
          </p:nvPr>
        </p:nvSpPr>
        <p:spPr>
          <a:xfrm>
            <a:off x="268686" y="1837881"/>
            <a:ext cx="11654632" cy="936844"/>
          </a:xfrm>
        </p:spPr>
        <p:txBody>
          <a:bodyPr>
            <a:normAutofit fontScale="92500" lnSpcReduction="10000"/>
          </a:bodyPr>
          <a:lstStyle/>
          <a:p>
            <a:r>
              <a:rPr lang="en-US" dirty="0"/>
              <a:t>Over </a:t>
            </a:r>
            <a:r>
              <a:rPr lang="en-US" b="1" dirty="0">
                <a:solidFill>
                  <a:schemeClr val="accent2"/>
                </a:solidFill>
              </a:rPr>
              <a:t>170 Tribes </a:t>
            </a:r>
            <a:r>
              <a:rPr lang="en-US" dirty="0"/>
              <a:t>represented</a:t>
            </a:r>
          </a:p>
          <a:p>
            <a:pPr lvl="1"/>
            <a:r>
              <a:rPr lang="en-US" b="1" dirty="0">
                <a:solidFill>
                  <a:schemeClr val="accent2"/>
                </a:solidFill>
              </a:rPr>
              <a:t>77 Native Nations </a:t>
            </a:r>
            <a:r>
              <a:rPr lang="en-US" dirty="0"/>
              <a:t>passed resolutions/sent letters of support</a:t>
            </a:r>
          </a:p>
          <a:p>
            <a:pPr lvl="1"/>
            <a:r>
              <a:rPr lang="en-US" b="1" dirty="0">
                <a:solidFill>
                  <a:schemeClr val="accent2"/>
                </a:solidFill>
              </a:rPr>
              <a:t>15 Intertribal/Native Orgs</a:t>
            </a:r>
            <a:r>
              <a:rPr lang="en-US" dirty="0"/>
              <a:t> and </a:t>
            </a:r>
            <a:r>
              <a:rPr lang="en-US" b="1" dirty="0">
                <a:solidFill>
                  <a:schemeClr val="accent2"/>
                </a:solidFill>
              </a:rPr>
              <a:t>Tribal Authorities/Businesses</a:t>
            </a:r>
            <a:r>
              <a:rPr lang="en-US" dirty="0"/>
              <a:t>: </a:t>
            </a:r>
          </a:p>
          <a:p>
            <a:pPr lvl="1"/>
            <a:endParaRPr lang="en-US" dirty="0"/>
          </a:p>
        </p:txBody>
      </p:sp>
      <p:sp>
        <p:nvSpPr>
          <p:cNvPr id="7" name="Content Placeholder 4">
            <a:extLst>
              <a:ext uri="{FF2B5EF4-FFF2-40B4-BE49-F238E27FC236}">
                <a16:creationId xmlns:a16="http://schemas.microsoft.com/office/drawing/2014/main" id="{78668B39-EFE0-794D-8AF5-3FDD107B6272}"/>
              </a:ext>
            </a:extLst>
          </p:cNvPr>
          <p:cNvSpPr txBox="1">
            <a:spLocks/>
          </p:cNvSpPr>
          <p:nvPr/>
        </p:nvSpPr>
        <p:spPr>
          <a:xfrm>
            <a:off x="268684" y="5198103"/>
            <a:ext cx="11654632" cy="103736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entury Gothic" charset="0"/>
                <a:ea typeface="Century Gothic" charset="0"/>
                <a:cs typeface="Century Gothic"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entury Gothic" charset="0"/>
                <a:ea typeface="Century Gothic" charset="0"/>
                <a:cs typeface="Century Gothic"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1" dirty="0">
                <a:solidFill>
                  <a:schemeClr val="accent2"/>
                </a:solidFill>
              </a:rPr>
              <a:t>Ally Organizations</a:t>
            </a:r>
          </a:p>
          <a:p>
            <a:pPr lvl="2"/>
            <a:r>
              <a:rPr lang="en-US" sz="1600" b="1" dirty="0"/>
              <a:t>MAZON: A Jewish Response to Hunger</a:t>
            </a:r>
          </a:p>
          <a:p>
            <a:pPr lvl="2"/>
            <a:r>
              <a:rPr lang="en-US" sz="1600" b="1" dirty="0"/>
              <a:t>National Sustainable Agriculture Coalition</a:t>
            </a:r>
          </a:p>
        </p:txBody>
      </p:sp>
      <p:sp>
        <p:nvSpPr>
          <p:cNvPr id="11" name="Content Placeholder 4">
            <a:extLst>
              <a:ext uri="{FF2B5EF4-FFF2-40B4-BE49-F238E27FC236}">
                <a16:creationId xmlns:a16="http://schemas.microsoft.com/office/drawing/2014/main" id="{4A61E17F-525F-064E-99C8-0F0E264E1FE2}"/>
              </a:ext>
            </a:extLst>
          </p:cNvPr>
          <p:cNvSpPr txBox="1">
            <a:spLocks/>
          </p:cNvSpPr>
          <p:nvPr/>
        </p:nvSpPr>
        <p:spPr>
          <a:xfrm>
            <a:off x="268684" y="2674236"/>
            <a:ext cx="11654632" cy="2321079"/>
          </a:xfrm>
          <a:prstGeom prst="rect">
            <a:avLst/>
          </a:prstGeom>
        </p:spPr>
        <p:txBody>
          <a:bodyPr vert="horz" lIns="0" tIns="4572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entury Gothic" charset="0"/>
                <a:ea typeface="Century Gothic" charset="0"/>
                <a:cs typeface="Century Gothic"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entury Gothic" charset="0"/>
                <a:ea typeface="Century Gothic" charset="0"/>
                <a:cs typeface="Century Gothic"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entury Gothic" charset="0"/>
                <a:ea typeface="Century Gothic" charset="0"/>
                <a:cs typeface="Century Gothic"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r>
              <a:rPr lang="en-US" sz="1600" b="1" dirty="0">
                <a:solidFill>
                  <a:schemeClr val="tx1"/>
                </a:solidFill>
              </a:rPr>
              <a:t>Affiliated Tribes of Northwest Indians</a:t>
            </a:r>
          </a:p>
          <a:p>
            <a:pPr lvl="2"/>
            <a:r>
              <a:rPr lang="en-US" sz="1600" b="1" dirty="0">
                <a:solidFill>
                  <a:schemeClr val="tx1"/>
                </a:solidFill>
              </a:rPr>
              <a:t>All Pueblo Council of Governors</a:t>
            </a:r>
          </a:p>
          <a:p>
            <a:pPr lvl="2"/>
            <a:r>
              <a:rPr lang="en-US" sz="1600" b="1" dirty="0">
                <a:solidFill>
                  <a:schemeClr val="tx1"/>
                </a:solidFill>
              </a:rPr>
              <a:t>American Indian Alaska Native Tourism Association (AIANTA)</a:t>
            </a:r>
          </a:p>
          <a:p>
            <a:pPr lvl="2"/>
            <a:r>
              <a:rPr lang="en-US" sz="1600" b="1" dirty="0">
                <a:solidFill>
                  <a:schemeClr val="tx1"/>
                </a:solidFill>
              </a:rPr>
              <a:t>First Nations Development Institute</a:t>
            </a:r>
          </a:p>
          <a:p>
            <a:pPr lvl="2"/>
            <a:r>
              <a:rPr lang="en-US" sz="1600" b="1" dirty="0">
                <a:solidFill>
                  <a:schemeClr val="tx1"/>
                </a:solidFill>
              </a:rPr>
              <a:t>Four Bands Community Fund CDFI</a:t>
            </a:r>
          </a:p>
          <a:p>
            <a:pPr lvl="2"/>
            <a:r>
              <a:rPr lang="en-US" sz="1600" b="1" dirty="0">
                <a:solidFill>
                  <a:schemeClr val="tx1"/>
                </a:solidFill>
              </a:rPr>
              <a:t>Ho-Chunk, Inc. </a:t>
            </a:r>
          </a:p>
          <a:p>
            <a:pPr lvl="2"/>
            <a:r>
              <a:rPr lang="en-US" sz="1600" b="1" dirty="0">
                <a:solidFill>
                  <a:schemeClr val="tx1"/>
                </a:solidFill>
              </a:rPr>
              <a:t>Indigenous Food and Agriculture Initiative (research partner)</a:t>
            </a:r>
          </a:p>
          <a:p>
            <a:pPr lvl="2"/>
            <a:r>
              <a:rPr lang="en-US" sz="1600" b="1" dirty="0">
                <a:solidFill>
                  <a:schemeClr val="tx1"/>
                </a:solidFill>
              </a:rPr>
              <a:t>Intertribal Agriculture Council</a:t>
            </a:r>
          </a:p>
          <a:p>
            <a:pPr lvl="2"/>
            <a:r>
              <a:rPr lang="en-US" sz="1600" b="1" dirty="0">
                <a:solidFill>
                  <a:schemeClr val="tx1"/>
                </a:solidFill>
              </a:rPr>
              <a:t>National Association of Food Distribution Programs on Indian Reservations</a:t>
            </a:r>
          </a:p>
          <a:p>
            <a:pPr lvl="2"/>
            <a:r>
              <a:rPr lang="en-US" sz="1600" b="1" dirty="0">
                <a:solidFill>
                  <a:schemeClr val="tx1"/>
                </a:solidFill>
              </a:rPr>
              <a:t>National Congress of American Indians</a:t>
            </a:r>
          </a:p>
          <a:p>
            <a:pPr lvl="2"/>
            <a:r>
              <a:rPr lang="en-US" sz="1600" b="1" dirty="0">
                <a:solidFill>
                  <a:schemeClr val="tx1"/>
                </a:solidFill>
              </a:rPr>
              <a:t>National Indian Education Association</a:t>
            </a:r>
          </a:p>
          <a:p>
            <a:pPr lvl="2"/>
            <a:r>
              <a:rPr lang="en-US" sz="1600" b="1" dirty="0">
                <a:solidFill>
                  <a:schemeClr val="tx1"/>
                </a:solidFill>
              </a:rPr>
              <a:t>National Indian Health Board</a:t>
            </a:r>
          </a:p>
          <a:p>
            <a:pPr lvl="2"/>
            <a:r>
              <a:rPr lang="en-US" sz="1600" b="1" dirty="0">
                <a:solidFill>
                  <a:schemeClr val="tx1"/>
                </a:solidFill>
              </a:rPr>
              <a:t>Northwest Indian Fisheries Commission</a:t>
            </a:r>
          </a:p>
          <a:p>
            <a:pPr lvl="2"/>
            <a:r>
              <a:rPr lang="en-US" sz="1600" b="1" dirty="0">
                <a:solidFill>
                  <a:schemeClr val="tx1"/>
                </a:solidFill>
              </a:rPr>
              <a:t>Salish and Kootenai Housing Authority</a:t>
            </a:r>
          </a:p>
          <a:p>
            <a:pPr lvl="2"/>
            <a:r>
              <a:rPr lang="en-US" sz="1600" b="1" dirty="0">
                <a:solidFill>
                  <a:schemeClr val="tx1"/>
                </a:solidFill>
              </a:rPr>
              <a:t>United South and Eastern Tribes SPF</a:t>
            </a:r>
          </a:p>
        </p:txBody>
      </p:sp>
    </p:spTree>
    <p:extLst>
      <p:ext uri="{BB962C8B-B14F-4D97-AF65-F5344CB8AC3E}">
        <p14:creationId xmlns:p14="http://schemas.microsoft.com/office/powerpoint/2010/main" val="242667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5" y="286606"/>
            <a:ext cx="10323783" cy="1450757"/>
          </a:xfrm>
        </p:spPr>
        <p:txBody>
          <a:bodyPr>
            <a:normAutofit/>
          </a:bodyPr>
          <a:lstStyle/>
          <a:p>
            <a:pPr algn="ctr"/>
            <a:r>
              <a:rPr lang="en-US" sz="4000" b="1" dirty="0">
                <a:solidFill>
                  <a:schemeClr val="tx2"/>
                </a:solidFill>
              </a:rPr>
              <a:t>What’s the Farm Bill &amp;</a:t>
            </a:r>
            <a:br>
              <a:rPr lang="en-US" sz="4000" b="1" dirty="0">
                <a:solidFill>
                  <a:schemeClr val="tx2"/>
                </a:solidFill>
              </a:rPr>
            </a:br>
            <a:r>
              <a:rPr lang="en-US" sz="4000" b="1" dirty="0">
                <a:solidFill>
                  <a:schemeClr val="tx2"/>
                </a:solidFill>
              </a:rPr>
              <a:t>What Can it mean for Indian Country?</a:t>
            </a:r>
          </a:p>
        </p:txBody>
      </p:sp>
      <p:sp>
        <p:nvSpPr>
          <p:cNvPr id="5" name="Content Placeholder 2">
            <a:extLst>
              <a:ext uri="{FF2B5EF4-FFF2-40B4-BE49-F238E27FC236}">
                <a16:creationId xmlns:a16="http://schemas.microsoft.com/office/drawing/2014/main" id="{6258D9A8-6374-DE44-A144-41B10E8D3FDE}"/>
              </a:ext>
            </a:extLst>
          </p:cNvPr>
          <p:cNvSpPr>
            <a:spLocks noGrp="1"/>
          </p:cNvSpPr>
          <p:nvPr>
            <p:ph idx="1"/>
          </p:nvPr>
        </p:nvSpPr>
        <p:spPr>
          <a:xfrm>
            <a:off x="208189" y="1737363"/>
            <a:ext cx="11775622" cy="2110737"/>
          </a:xfrm>
        </p:spPr>
        <p:txBody>
          <a:bodyPr>
            <a:noAutofit/>
          </a:bodyPr>
          <a:lstStyle/>
          <a:p>
            <a:pPr lvl="1">
              <a:buFont typeface="Arial" charset="0"/>
              <a:buChar char="•"/>
            </a:pPr>
            <a:r>
              <a:rPr lang="en-US" sz="2400" b="1" dirty="0">
                <a:solidFill>
                  <a:schemeClr val="tx1"/>
                </a:solidFill>
              </a:rPr>
              <a:t>5-year bill – 2018 Farm Bill $428 billion ($867 billion over 10 years)</a:t>
            </a:r>
          </a:p>
          <a:p>
            <a:pPr lvl="2">
              <a:buFont typeface="Arial" charset="0"/>
              <a:buChar char="•"/>
            </a:pPr>
            <a:r>
              <a:rPr lang="en-US" sz="2000" dirty="0">
                <a:solidFill>
                  <a:schemeClr val="tx1"/>
                </a:solidFill>
              </a:rPr>
              <a:t>One of the only truly rural development focused pieces of legislation</a:t>
            </a:r>
          </a:p>
          <a:p>
            <a:pPr lvl="2">
              <a:buFont typeface="Arial" charset="0"/>
              <a:buChar char="•"/>
            </a:pPr>
            <a:r>
              <a:rPr lang="en-US" sz="2000" dirty="0">
                <a:solidFill>
                  <a:schemeClr val="tx1"/>
                </a:solidFill>
              </a:rPr>
              <a:t>Second-largest non-defense spending bill Congress passes</a:t>
            </a:r>
          </a:p>
          <a:p>
            <a:pPr lvl="2">
              <a:buFont typeface="Arial" charset="0"/>
              <a:buChar char="•"/>
            </a:pPr>
            <a:r>
              <a:rPr lang="en-US" sz="2000" dirty="0">
                <a:solidFill>
                  <a:schemeClr val="tx1"/>
                </a:solidFill>
              </a:rPr>
              <a:t>Provides a vast majority of the funding for USDA’s program</a:t>
            </a:r>
          </a:p>
          <a:p>
            <a:pPr lvl="3">
              <a:buFont typeface="Arial" charset="0"/>
              <a:buChar char="•"/>
            </a:pPr>
            <a:r>
              <a:rPr lang="en-US" sz="2000" dirty="0">
                <a:solidFill>
                  <a:schemeClr val="tx2"/>
                </a:solidFill>
              </a:rPr>
              <a:t>Commodities, Crop Insurance, Conservation, Trade, Nutrition, Credit, Rural Development, Research, Education, Forestry, Energy, Horticulture, Infrastructure, Housing, Broadband </a:t>
            </a:r>
            <a:endParaRPr lang="en-US" sz="2000" b="1" dirty="0">
              <a:solidFill>
                <a:schemeClr val="tx2"/>
              </a:solidFill>
            </a:endParaRPr>
          </a:p>
        </p:txBody>
      </p:sp>
      <p:sp>
        <p:nvSpPr>
          <p:cNvPr id="4" name="Content Placeholder 4">
            <a:extLst>
              <a:ext uri="{FF2B5EF4-FFF2-40B4-BE49-F238E27FC236}">
                <a16:creationId xmlns:a16="http://schemas.microsoft.com/office/drawing/2014/main" id="{D9E2DC7E-B3FD-3D4C-8FBB-F9CB3B591B2C}"/>
              </a:ext>
            </a:extLst>
          </p:cNvPr>
          <p:cNvSpPr txBox="1">
            <a:spLocks/>
          </p:cNvSpPr>
          <p:nvPr/>
        </p:nvSpPr>
        <p:spPr>
          <a:xfrm>
            <a:off x="970896" y="3924300"/>
            <a:ext cx="10058400" cy="2564980"/>
          </a:xfrm>
          <a:prstGeom prst="rect">
            <a:avLst/>
          </a:prstGeom>
        </p:spPr>
        <p:txBody>
          <a:bodyPr vert="horz" lIns="91440" tIns="45720" rIns="91440" bIns="45720" numCol="2" rtlCol="0">
            <a:noAutofit/>
          </a:bodyPr>
          <a:lstStyle>
            <a:lvl1pPr marL="91436" indent="-91436" algn="l" defTabSz="914354"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9C2134"/>
                </a:solidFill>
                <a:latin typeface="+mn-lt"/>
                <a:ea typeface="+mn-ea"/>
                <a:cs typeface="+mn-cs"/>
              </a:defRPr>
            </a:lvl1pPr>
            <a:lvl2pPr marL="384029" indent="-182870" algn="l" defTabSz="914354" rtl="0" eaLnBrk="1" latinLnBrk="0" hangingPunct="1">
              <a:lnSpc>
                <a:spcPct val="90000"/>
              </a:lnSpc>
              <a:spcBef>
                <a:spcPts val="200"/>
              </a:spcBef>
              <a:spcAft>
                <a:spcPts val="400"/>
              </a:spcAft>
              <a:buClr>
                <a:schemeClr val="accent1"/>
              </a:buClr>
              <a:buFont typeface="Calibri" pitchFamily="34" charset="0"/>
              <a:buChar char="◦"/>
              <a:defRPr sz="1800" kern="1200">
                <a:solidFill>
                  <a:srgbClr val="9C2134"/>
                </a:solidFill>
                <a:latin typeface="+mn-lt"/>
                <a:ea typeface="+mn-ea"/>
                <a:cs typeface="+mn-cs"/>
              </a:defRPr>
            </a:lvl2pPr>
            <a:lvl3pPr marL="566900"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rgbClr val="9C2134"/>
                </a:solidFill>
                <a:latin typeface="+mn-lt"/>
                <a:ea typeface="+mn-ea"/>
                <a:cs typeface="+mn-cs"/>
              </a:defRPr>
            </a:lvl3pPr>
            <a:lvl4pPr marL="749771"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rgbClr val="9C2134"/>
                </a:solidFill>
                <a:latin typeface="+mn-lt"/>
                <a:ea typeface="+mn-ea"/>
                <a:cs typeface="+mn-cs"/>
              </a:defRPr>
            </a:lvl4pPr>
            <a:lvl5pPr marL="932642" indent="-182870"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rgbClr val="9C2134"/>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buFont typeface="+mj-lt"/>
              <a:buAutoNum type="romanUcPeriod"/>
            </a:pPr>
            <a:r>
              <a:rPr lang="en-US" sz="1800" b="1" dirty="0">
                <a:solidFill>
                  <a:schemeClr val="tx1"/>
                </a:solidFill>
              </a:rPr>
              <a:t>Commodities </a:t>
            </a:r>
          </a:p>
          <a:p>
            <a:pPr marL="514350" indent="-514350">
              <a:buFont typeface="+mj-lt"/>
              <a:buAutoNum type="romanUcPeriod"/>
            </a:pPr>
            <a:r>
              <a:rPr lang="en-US" sz="1800" b="1" dirty="0">
                <a:solidFill>
                  <a:schemeClr val="tx1"/>
                </a:solidFill>
              </a:rPr>
              <a:t>Conservation</a:t>
            </a:r>
          </a:p>
          <a:p>
            <a:pPr marL="514350" indent="-514350">
              <a:buFont typeface="+mj-lt"/>
              <a:buAutoNum type="romanUcPeriod"/>
            </a:pPr>
            <a:r>
              <a:rPr lang="en-US" sz="1800" b="1" dirty="0">
                <a:solidFill>
                  <a:schemeClr val="tx1"/>
                </a:solidFill>
              </a:rPr>
              <a:t>Trade</a:t>
            </a:r>
          </a:p>
          <a:p>
            <a:pPr marL="514350" indent="-514350">
              <a:buFont typeface="+mj-lt"/>
              <a:buAutoNum type="romanUcPeriod"/>
            </a:pPr>
            <a:r>
              <a:rPr lang="en-US" sz="1800" b="1" dirty="0">
                <a:solidFill>
                  <a:schemeClr val="tx1"/>
                </a:solidFill>
              </a:rPr>
              <a:t>Nutrition</a:t>
            </a:r>
          </a:p>
          <a:p>
            <a:pPr marL="514350" indent="-514350">
              <a:buFont typeface="+mj-lt"/>
              <a:buAutoNum type="romanUcPeriod"/>
            </a:pPr>
            <a:r>
              <a:rPr lang="en-US" sz="1800" b="1" dirty="0">
                <a:solidFill>
                  <a:schemeClr val="tx1"/>
                </a:solidFill>
              </a:rPr>
              <a:t>Credit</a:t>
            </a:r>
          </a:p>
          <a:p>
            <a:pPr marL="514350" indent="-514350">
              <a:buFont typeface="+mj-lt"/>
              <a:buAutoNum type="romanUcPeriod"/>
            </a:pPr>
            <a:r>
              <a:rPr lang="en-US" sz="1800" b="1" dirty="0">
                <a:solidFill>
                  <a:schemeClr val="tx1"/>
                </a:solidFill>
              </a:rPr>
              <a:t>Rural Development</a:t>
            </a:r>
          </a:p>
          <a:p>
            <a:pPr marL="514350" indent="-514350">
              <a:buFont typeface="+mj-lt"/>
              <a:buAutoNum type="romanUcPeriod"/>
            </a:pPr>
            <a:r>
              <a:rPr lang="en-US" sz="1800" b="1" dirty="0">
                <a:solidFill>
                  <a:schemeClr val="tx1"/>
                </a:solidFill>
              </a:rPr>
              <a:t>Research/Education</a:t>
            </a:r>
          </a:p>
          <a:p>
            <a:pPr marL="514350" indent="-514350">
              <a:buFont typeface="+mj-lt"/>
              <a:buAutoNum type="romanUcPeriod"/>
            </a:pPr>
            <a:r>
              <a:rPr lang="en-US" sz="1800" b="1" dirty="0">
                <a:solidFill>
                  <a:schemeClr val="tx1"/>
                </a:solidFill>
              </a:rPr>
              <a:t>Forestry</a:t>
            </a:r>
          </a:p>
          <a:p>
            <a:pPr marL="514350" indent="-514350">
              <a:buFont typeface="+mj-lt"/>
              <a:buAutoNum type="romanUcPeriod"/>
            </a:pPr>
            <a:r>
              <a:rPr lang="en-US" sz="1800" b="1" dirty="0">
                <a:solidFill>
                  <a:schemeClr val="tx1"/>
                </a:solidFill>
              </a:rPr>
              <a:t>Energy</a:t>
            </a:r>
          </a:p>
          <a:p>
            <a:pPr marL="514350" indent="-514350">
              <a:buFont typeface="+mj-lt"/>
              <a:buAutoNum type="romanUcPeriod"/>
            </a:pPr>
            <a:r>
              <a:rPr lang="en-US" sz="1800" b="1" dirty="0">
                <a:solidFill>
                  <a:schemeClr val="tx1"/>
                </a:solidFill>
              </a:rPr>
              <a:t>Horticulture</a:t>
            </a:r>
          </a:p>
          <a:p>
            <a:pPr marL="514350" indent="-514350">
              <a:buFont typeface="+mj-lt"/>
              <a:buAutoNum type="romanUcPeriod"/>
            </a:pPr>
            <a:r>
              <a:rPr lang="en-US" sz="1800" b="1" dirty="0">
                <a:solidFill>
                  <a:schemeClr val="tx1"/>
                </a:solidFill>
              </a:rPr>
              <a:t>Crop Insurance</a:t>
            </a:r>
          </a:p>
          <a:p>
            <a:pPr marL="514350" indent="-514350">
              <a:buFont typeface="+mj-lt"/>
              <a:buAutoNum type="romanUcPeriod"/>
            </a:pPr>
            <a:r>
              <a:rPr lang="en-US" sz="1800" b="1" dirty="0">
                <a:solidFill>
                  <a:schemeClr val="tx1"/>
                </a:solidFill>
              </a:rPr>
              <a:t>Miscellaneous </a:t>
            </a:r>
          </a:p>
        </p:txBody>
      </p:sp>
    </p:spTree>
    <p:extLst>
      <p:ext uri="{BB962C8B-B14F-4D97-AF65-F5344CB8AC3E}">
        <p14:creationId xmlns:p14="http://schemas.microsoft.com/office/powerpoint/2010/main" val="1119445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5" y="25352"/>
            <a:ext cx="10323783" cy="1450757"/>
          </a:xfrm>
        </p:spPr>
        <p:txBody>
          <a:bodyPr>
            <a:normAutofit/>
          </a:bodyPr>
          <a:lstStyle/>
          <a:p>
            <a:pPr algn="ctr"/>
            <a:r>
              <a:rPr lang="en-US" sz="4000" b="1" dirty="0">
                <a:solidFill>
                  <a:schemeClr val="tx2"/>
                </a:solidFill>
              </a:rPr>
              <a:t>The 2018 Farm Bill – </a:t>
            </a:r>
            <a:r>
              <a:rPr lang="en-US" sz="4000" b="1" i="1" dirty="0">
                <a:solidFill>
                  <a:schemeClr val="tx2"/>
                </a:solidFill>
              </a:rPr>
              <a:t>Pub. L. No. 115-334</a:t>
            </a:r>
            <a:endParaRPr lang="en-US" sz="4000" b="1" dirty="0">
              <a:solidFill>
                <a:schemeClr val="tx2"/>
              </a:solidFill>
            </a:endParaRPr>
          </a:p>
        </p:txBody>
      </p:sp>
      <p:pic>
        <p:nvPicPr>
          <p:cNvPr id="6" name="Picture 5" descr="A screenshot of a cell phone&#10;&#10;Description automatically generated">
            <a:extLst>
              <a:ext uri="{FF2B5EF4-FFF2-40B4-BE49-F238E27FC236}">
                <a16:creationId xmlns:a16="http://schemas.microsoft.com/office/drawing/2014/main" id="{3BFBCA1B-4DBF-354E-837A-116744BB8E52}"/>
              </a:ext>
            </a:extLst>
          </p:cNvPr>
          <p:cNvPicPr>
            <a:picLocks noChangeAspect="1"/>
          </p:cNvPicPr>
          <p:nvPr/>
        </p:nvPicPr>
        <p:blipFill>
          <a:blip r:embed="rId3"/>
          <a:stretch>
            <a:fillRect/>
          </a:stretch>
        </p:blipFill>
        <p:spPr>
          <a:xfrm>
            <a:off x="1864052" y="966196"/>
            <a:ext cx="8463896" cy="5664812"/>
          </a:xfrm>
          <a:prstGeom prst="rect">
            <a:avLst/>
          </a:prstGeom>
        </p:spPr>
      </p:pic>
    </p:spTree>
    <p:extLst>
      <p:ext uri="{BB962C8B-B14F-4D97-AF65-F5344CB8AC3E}">
        <p14:creationId xmlns:p14="http://schemas.microsoft.com/office/powerpoint/2010/main" val="281254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5" y="286606"/>
            <a:ext cx="10323783" cy="1450757"/>
          </a:xfrm>
        </p:spPr>
        <p:txBody>
          <a:bodyPr>
            <a:normAutofit/>
          </a:bodyPr>
          <a:lstStyle/>
          <a:p>
            <a:pPr algn="ctr"/>
            <a:r>
              <a:rPr lang="en-US" sz="4000" b="1" dirty="0">
                <a:solidFill>
                  <a:schemeClr val="tx2"/>
                </a:solidFill>
              </a:rPr>
              <a:t>What’s the Farm Bill &amp;</a:t>
            </a:r>
            <a:br>
              <a:rPr lang="en-US" sz="4000" b="1" dirty="0">
                <a:solidFill>
                  <a:schemeClr val="tx2"/>
                </a:solidFill>
              </a:rPr>
            </a:br>
            <a:r>
              <a:rPr lang="en-US" sz="4000" b="1" dirty="0">
                <a:solidFill>
                  <a:schemeClr val="tx2"/>
                </a:solidFill>
              </a:rPr>
              <a:t>What Can it mean for Indian Country?</a:t>
            </a:r>
          </a:p>
        </p:txBody>
      </p:sp>
      <p:sp>
        <p:nvSpPr>
          <p:cNvPr id="5" name="Content Placeholder 2">
            <a:extLst>
              <a:ext uri="{FF2B5EF4-FFF2-40B4-BE49-F238E27FC236}">
                <a16:creationId xmlns:a16="http://schemas.microsoft.com/office/drawing/2014/main" id="{6258D9A8-6374-DE44-A144-41B10E8D3FDE}"/>
              </a:ext>
            </a:extLst>
          </p:cNvPr>
          <p:cNvSpPr>
            <a:spLocks noGrp="1"/>
          </p:cNvSpPr>
          <p:nvPr>
            <p:ph idx="1"/>
          </p:nvPr>
        </p:nvSpPr>
        <p:spPr>
          <a:xfrm>
            <a:off x="208189" y="1737363"/>
            <a:ext cx="11775622" cy="4477408"/>
          </a:xfrm>
        </p:spPr>
        <p:txBody>
          <a:bodyPr>
            <a:noAutofit/>
          </a:bodyPr>
          <a:lstStyle/>
          <a:p>
            <a:pPr lvl="1">
              <a:buFont typeface="Arial" charset="0"/>
              <a:buChar char="•"/>
            </a:pPr>
            <a:r>
              <a:rPr lang="en-US" sz="2400" b="1" dirty="0">
                <a:solidFill>
                  <a:schemeClr val="tx1"/>
                </a:solidFill>
              </a:rPr>
              <a:t>Represents rural and urban partnership that’s existed for over 40 years through the Nutrition Title and Farm Programs</a:t>
            </a:r>
          </a:p>
          <a:p>
            <a:pPr lvl="2">
              <a:buFont typeface="Arial" charset="0"/>
              <a:buChar char="•"/>
            </a:pPr>
            <a:r>
              <a:rPr lang="en-US" sz="2000" dirty="0">
                <a:solidFill>
                  <a:schemeClr val="tx2"/>
                </a:solidFill>
              </a:rPr>
              <a:t>Nutrition Title acts as a “price support” for crops’ SNAP/Food Stamps helped secure votes of urban congressional representatives</a:t>
            </a:r>
          </a:p>
          <a:p>
            <a:pPr lvl="2">
              <a:buFont typeface="Arial" charset="0"/>
              <a:buChar char="•"/>
            </a:pPr>
            <a:r>
              <a:rPr lang="en-US" sz="2000" dirty="0">
                <a:solidFill>
                  <a:schemeClr val="tx2"/>
                </a:solidFill>
              </a:rPr>
              <a:t>Now dynamics shift </a:t>
            </a:r>
            <a:r>
              <a:rPr lang="mr-IN" sz="2000" dirty="0">
                <a:solidFill>
                  <a:schemeClr val="tx2"/>
                </a:solidFill>
              </a:rPr>
              <a:t>–</a:t>
            </a:r>
            <a:r>
              <a:rPr lang="en-US" sz="2000" dirty="0">
                <a:solidFill>
                  <a:schemeClr val="tx2"/>
                </a:solidFill>
              </a:rPr>
              <a:t> 20 percent of rural households receive federal food assistance; </a:t>
            </a:r>
          </a:p>
          <a:p>
            <a:pPr lvl="2">
              <a:buFont typeface="Arial" charset="0"/>
              <a:buChar char="•"/>
            </a:pPr>
            <a:r>
              <a:rPr lang="en-US" sz="2000" dirty="0">
                <a:solidFill>
                  <a:schemeClr val="tx2"/>
                </a:solidFill>
              </a:rPr>
              <a:t>Over 25 percent in Indian Country with some communities reaching over 50 percent</a:t>
            </a:r>
          </a:p>
          <a:p>
            <a:pPr lvl="1">
              <a:buFont typeface="Arial" charset="0"/>
              <a:buChar char="•"/>
            </a:pPr>
            <a:r>
              <a:rPr lang="en-US" sz="2400" b="1" dirty="0">
                <a:solidFill>
                  <a:schemeClr val="tx1"/>
                </a:solidFill>
              </a:rPr>
              <a:t>Provides a substantial amount of infrastructure and research funding opportunities</a:t>
            </a:r>
          </a:p>
          <a:p>
            <a:pPr lvl="1">
              <a:buFont typeface="Arial" charset="0"/>
              <a:buChar char="•"/>
            </a:pPr>
            <a:r>
              <a:rPr lang="en-US" sz="2400" b="1" dirty="0">
                <a:solidFill>
                  <a:schemeClr val="tx1"/>
                </a:solidFill>
              </a:rPr>
              <a:t>Can have a very strong tribal/state/local deference in authority </a:t>
            </a:r>
          </a:p>
          <a:p>
            <a:pPr lvl="1">
              <a:buFont typeface="Arial" charset="0"/>
              <a:buChar char="•"/>
            </a:pPr>
            <a:r>
              <a:rPr lang="en-US" sz="2400" b="1" dirty="0">
                <a:solidFill>
                  <a:schemeClr val="tx1"/>
                </a:solidFill>
              </a:rPr>
              <a:t>Supports Conservation and Value-Added</a:t>
            </a:r>
          </a:p>
          <a:p>
            <a:pPr lvl="1">
              <a:buFont typeface="Arial" charset="0"/>
              <a:buChar char="•"/>
            </a:pPr>
            <a:r>
              <a:rPr lang="en-US" sz="2400" b="1" dirty="0">
                <a:solidFill>
                  <a:schemeClr val="tx1"/>
                </a:solidFill>
              </a:rPr>
              <a:t>Credit access and loan/grant authorities</a:t>
            </a:r>
          </a:p>
        </p:txBody>
      </p:sp>
    </p:spTree>
    <p:extLst>
      <p:ext uri="{BB962C8B-B14F-4D97-AF65-F5344CB8AC3E}">
        <p14:creationId xmlns:p14="http://schemas.microsoft.com/office/powerpoint/2010/main" val="868762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Native Farm Bill Coalition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979" y="-65657"/>
            <a:ext cx="9277001" cy="6957751"/>
          </a:xfrm>
          <a:prstGeom prst="rect">
            <a:avLst/>
          </a:prstGeom>
        </p:spPr>
      </p:pic>
    </p:spTree>
    <p:extLst>
      <p:ext uri="{BB962C8B-B14F-4D97-AF65-F5344CB8AC3E}">
        <p14:creationId xmlns:p14="http://schemas.microsoft.com/office/powerpoint/2010/main" val="168351488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IFAI_master">
  <a:themeElements>
    <a:clrScheme name="9D2235">
      <a:dk1>
        <a:srgbClr val="9D2234"/>
      </a:dk1>
      <a:lt1>
        <a:srgbClr val="F2F2F3"/>
      </a:lt1>
      <a:dk2>
        <a:srgbClr val="000000"/>
      </a:dk2>
      <a:lt2>
        <a:srgbClr val="F2F2F3"/>
      </a:lt2>
      <a:accent1>
        <a:srgbClr val="000000"/>
      </a:accent1>
      <a:accent2>
        <a:srgbClr val="9C2135"/>
      </a:accent2>
      <a:accent3>
        <a:srgbClr val="A5A5A5"/>
      </a:accent3>
      <a:accent4>
        <a:srgbClr val="B39416"/>
      </a:accent4>
      <a:accent5>
        <a:srgbClr val="744917"/>
      </a:accent5>
      <a:accent6>
        <a:srgbClr val="F2F2F3"/>
      </a:accent6>
      <a:hlink>
        <a:srgbClr val="586492"/>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IFAI_template" id="{30C5D479-3699-D643-9978-946754F4BD62}" vid="{DB7E9BCB-278E-114A-ADEA-76A959322D2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78309B34337645B539D458324029F7" ma:contentTypeVersion="4" ma:contentTypeDescription="Create a new document." ma:contentTypeScope="" ma:versionID="dc8b739452e7c18dae7fc69e0298f3fc">
  <xsd:schema xmlns:xsd="http://www.w3.org/2001/XMLSchema" xmlns:xs="http://www.w3.org/2001/XMLSchema" xmlns:p="http://schemas.microsoft.com/office/2006/metadata/properties" xmlns:ns2="91947c01-24ab-4ad4-9883-1dfd51b89c71" xmlns:ns3="9cca958b-97c2-477c-8800-4d5a13e3c6ba" targetNamespace="http://schemas.microsoft.com/office/2006/metadata/properties" ma:root="true" ma:fieldsID="c0716b3c71c63a54ded25bf81829e54b" ns2:_="" ns3:_="">
    <xsd:import namespace="91947c01-24ab-4ad4-9883-1dfd51b89c71"/>
    <xsd:import namespace="9cca958b-97c2-477c-8800-4d5a13e3c6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47c01-24ab-4ad4-9883-1dfd51b89c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ca958b-97c2-477c-8800-4d5a13e3c6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ED4D92-F711-4F25-A633-5B50F3EFBDEB}">
  <ds:schemaRefs>
    <ds:schemaRef ds:uri="91947c01-24ab-4ad4-9883-1dfd51b89c71"/>
    <ds:schemaRef ds:uri="9cca958b-97c2-477c-8800-4d5a13e3c6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B68BBF-EBFB-4F0B-8257-37E443CCD596}">
  <ds:schemaRefs>
    <ds:schemaRef ds:uri="http://schemas.microsoft.com/sharepoint/v3/contenttype/forms"/>
  </ds:schemaRefs>
</ds:datastoreItem>
</file>

<file path=customXml/itemProps3.xml><?xml version="1.0" encoding="utf-8"?>
<ds:datastoreItem xmlns:ds="http://schemas.openxmlformats.org/officeDocument/2006/customXml" ds:itemID="{5DA1C9C9-DE7E-47C5-A04A-43A5C72A4591}">
  <ds:schemaRefs>
    <ds:schemaRef ds:uri="91947c01-24ab-4ad4-9883-1dfd51b89c71"/>
    <ds:schemaRef ds:uri="9cca958b-97c2-477c-8800-4d5a13e3c6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4336</TotalTime>
  <Words>2456</Words>
  <Application>Microsoft Macintosh PowerPoint</Application>
  <PresentationFormat>Widescreen</PresentationFormat>
  <Paragraphs>340</Paragraphs>
  <Slides>37</Slides>
  <Notes>23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Calibri Light</vt:lpstr>
      <vt:lpstr>Century Gothic</vt:lpstr>
      <vt:lpstr>Courier New</vt:lpstr>
      <vt:lpstr>Helvetica Light</vt:lpstr>
      <vt:lpstr>Lato</vt:lpstr>
      <vt:lpstr>Retrospect</vt:lpstr>
      <vt:lpstr>IFAI_master</vt:lpstr>
      <vt:lpstr>Custom Design</vt:lpstr>
      <vt:lpstr>638 Tribal Self-Governance  in the 2018 Farm Bill</vt:lpstr>
      <vt:lpstr>Indigenous Food and Agriculture Initiative University of Arkansas Office of Economic Development</vt:lpstr>
      <vt:lpstr>Our Work in Indian Country</vt:lpstr>
      <vt:lpstr>Regaining Our Future:  An Assessment of Risks and Opportunities for Native Communities in the 2018 Farm Bill </vt:lpstr>
      <vt:lpstr> Native Farm Bill Coalition Membership</vt:lpstr>
      <vt:lpstr>What’s the Farm Bill &amp; What Can it mean for Indian Country?</vt:lpstr>
      <vt:lpstr>The 2018 Farm Bill – Pub. L. No. 115-334</vt:lpstr>
      <vt:lpstr>What’s the Farm Bill &amp; What Can it mean for Indian Country?</vt:lpstr>
      <vt:lpstr>PowerPoint Presentation</vt:lpstr>
      <vt:lpstr>PowerPoint Presentation</vt:lpstr>
      <vt:lpstr>PowerPoint Presentation</vt:lpstr>
      <vt:lpstr>Current Scope of Ag in  Indian Country – People/Land</vt:lpstr>
      <vt:lpstr>Average Farm Payments </vt:lpstr>
      <vt:lpstr>Importance of Value Added</vt:lpstr>
      <vt:lpstr>2018 Farm Bill Top Opportunities for Indian Country</vt:lpstr>
      <vt:lpstr>63 Tribal-Specific Provisions</vt:lpstr>
      <vt:lpstr>Final 2018 Farm Bill Tribal Provisions: Title I – Commodities</vt:lpstr>
      <vt:lpstr>Final 2018 Farm Bill Tribal Provisions: Title II – Conservation</vt:lpstr>
      <vt:lpstr>Final 2018 Farm Bill Tribal Provisions: Title III – Trade</vt:lpstr>
      <vt:lpstr>Final 2018 Farm Bill Tribal Provisions: Title V – Credit</vt:lpstr>
      <vt:lpstr>Final 2018 Farm Bill Tribal Provisions: Title VI – Rural Development</vt:lpstr>
      <vt:lpstr>Final 2018 Farm Bill Tribal Provisions: Title VII – Research</vt:lpstr>
      <vt:lpstr>Final 2018 Farm Bill Tribal Provisions: Title X – Horticulture</vt:lpstr>
      <vt:lpstr>Final 2018 Farm Bill Tribal Provisions: Title X – Horticulture</vt:lpstr>
      <vt:lpstr>Final 2018 Farm Bill Tribal Provisions: Title XII – Misc.</vt:lpstr>
      <vt:lpstr>Final 2018 Farm Bill Tribal Provisions: Title XII – Misc.</vt:lpstr>
      <vt:lpstr>Final 2018 Farm Bill Tribal Provisions: Title VIII – Forestry</vt:lpstr>
      <vt:lpstr>Final 2018 Farm Bill Tribal Provisions: Title VIII – Forestry</vt:lpstr>
      <vt:lpstr>Final 2018 Farm Bill Tribal Provisions: Title IV – Nutrition</vt:lpstr>
      <vt:lpstr>Final 2018 Farm Bill Tribal Provisions: Title IV – Nutrition</vt:lpstr>
      <vt:lpstr>Final 2018 Farm Bill Tribal Provisions: Title IV – Nutrition</vt:lpstr>
      <vt:lpstr>Upcoming USDA Tribal Consultation: May 1 &amp; 2, 2019 in DC</vt:lpstr>
      <vt:lpstr>Implementing the 2018 Farm Bill: Next Steps for Tribes &amp; NFBC </vt:lpstr>
      <vt:lpstr>Potential Legislative Issues 116th Congress</vt:lpstr>
      <vt:lpstr>Potential Legislative Issues 116th Congress</vt:lpstr>
      <vt:lpstr>Join the Native Farm Bill Coalition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Colby D. Duren</dc:creator>
  <cp:lastModifiedBy>Colby D. Duren</cp:lastModifiedBy>
  <cp:revision>57</cp:revision>
  <cp:lastPrinted>2019-02-06T18:57:21Z</cp:lastPrinted>
  <dcterms:created xsi:type="dcterms:W3CDTF">2017-11-21T15:30:48Z</dcterms:created>
  <dcterms:modified xsi:type="dcterms:W3CDTF">2019-04-03T17:08:26Z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0x0101004278309B34337645B539D458324029F7</vt:lpwstr>
  </property>
</Properties>
</file>