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285" r:id="rId3"/>
    <p:sldId id="256" r:id="rId4"/>
    <p:sldId id="257" r:id="rId5"/>
    <p:sldId id="264" r:id="rId6"/>
    <p:sldId id="273" r:id="rId7"/>
    <p:sldId id="27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76" r:id="rId1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3722" autoAdjust="0"/>
  </p:normalViewPr>
  <p:slideViewPr>
    <p:cSldViewPr snapToGrid="0">
      <p:cViewPr varScale="1">
        <p:scale>
          <a:sx n="59" d="100"/>
          <a:sy n="59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1727"/>
          </a:xfrm>
          <a:prstGeom prst="rect">
            <a:avLst/>
          </a:prstGeom>
        </p:spPr>
        <p:txBody>
          <a:bodyPr vert="horz" lIns="95894" tIns="47947" rIns="95894" bIns="479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9" y="0"/>
            <a:ext cx="3169920" cy="481727"/>
          </a:xfrm>
          <a:prstGeom prst="rect">
            <a:avLst/>
          </a:prstGeom>
        </p:spPr>
        <p:txBody>
          <a:bodyPr vert="horz" lIns="95894" tIns="47947" rIns="95894" bIns="47947" rtlCol="0"/>
          <a:lstStyle>
            <a:lvl1pPr algn="r">
              <a:defRPr sz="1200"/>
            </a:lvl1pPr>
          </a:lstStyle>
          <a:p>
            <a:fld id="{8C4B67C4-FD42-4312-8236-2581922EDDD5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6"/>
            <a:ext cx="3169920" cy="481726"/>
          </a:xfrm>
          <a:prstGeom prst="rect">
            <a:avLst/>
          </a:prstGeom>
        </p:spPr>
        <p:txBody>
          <a:bodyPr vert="horz" lIns="95894" tIns="47947" rIns="95894" bIns="479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9" y="9119476"/>
            <a:ext cx="3169920" cy="481726"/>
          </a:xfrm>
          <a:prstGeom prst="rect">
            <a:avLst/>
          </a:prstGeom>
        </p:spPr>
        <p:txBody>
          <a:bodyPr vert="horz" lIns="95894" tIns="47947" rIns="95894" bIns="47947" rtlCol="0" anchor="b"/>
          <a:lstStyle>
            <a:lvl1pPr algn="r">
              <a:defRPr sz="1200"/>
            </a:lvl1pPr>
          </a:lstStyle>
          <a:p>
            <a:fld id="{6B95DC10-6699-4F4F-8334-3A9531137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4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70764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749" y="2"/>
            <a:ext cx="317076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92D039DD-5872-41D4-B43A-5A44ADE8E54A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61038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363" y="4620251"/>
            <a:ext cx="5852160" cy="378080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174"/>
            <a:ext cx="3170764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749" y="9119174"/>
            <a:ext cx="317076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86794309-8A9C-4A5C-A94D-9C330FC56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15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94309-8A9C-4A5C-A94D-9C330FC563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7602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94309-8A9C-4A5C-A94D-9C330FC563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761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94309-8A9C-4A5C-A94D-9C330FC563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9456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94309-8A9C-4A5C-A94D-9C330FC563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848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94309-8A9C-4A5C-A94D-9C330FC563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798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94309-8A9C-4A5C-A94D-9C330FC563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3940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54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52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68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32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66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62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94309-8A9C-4A5C-A94D-9C330FC563C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05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94309-8A9C-4A5C-A94D-9C330FC563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789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94309-8A9C-4A5C-A94D-9C330FC563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61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F150-C966-4301-920D-48E5FAB8A8E4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57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B7552-00D5-4CE3-9DEC-F0AC942EC011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2D58-9A25-4581-BF64-87B05F4DCC04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29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235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28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378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18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05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45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76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7EA3165-5C6C-4D56-B540-5171FCE106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91DE9F-E28D-4E3B-A004-1783DE9B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2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F2-93D2-4BAA-934F-4334C12711C1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15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01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92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165-5C6C-4D56-B540-5171FCE106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1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A5BD-B9ED-4929-A2F3-F1D80C0A1F7C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08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E782-AA69-402C-865C-20DCB7333209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3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D304-6593-4B88-9906-F795A774EF37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8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A056-5D64-4DAE-99B3-AB96D152A562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5BE7-063B-4DBA-8402-4154DB773379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1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2889C0B-4586-4182-9D4E-1528F83D0D93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9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21F4-A3B9-4C02-B18D-22817D0AFD21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4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4A428EF-AB87-4366-A96C-2E5DFDE6C35A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691DE9F-E28D-4E3B-A004-1783DE9B32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07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7EA3165-5C6C-4D56-B540-5171FCE1066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691DE9F-E28D-4E3B-A004-1783DE9B32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28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Indian Health Service</a:t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Budget Update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585130" cy="17737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2019 Tribal Self-Governance Annual Consultation Conference</a:t>
            </a:r>
          </a:p>
          <a:p>
            <a:r>
              <a:rPr lang="en-US" dirty="0" smtClean="0"/>
              <a:t>April 1, 2019</a:t>
            </a:r>
          </a:p>
          <a:p>
            <a:endParaRPr lang="en-US" sz="1600" dirty="0" smtClean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523" y="5012495"/>
            <a:ext cx="1293903" cy="116773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523" y="5012495"/>
            <a:ext cx="1149894" cy="115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8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Increases </a:t>
            </a:r>
            <a:r>
              <a:rPr lang="en-US" sz="4000" dirty="0" smtClean="0"/>
              <a:t>(</a:t>
            </a:r>
            <a:r>
              <a:rPr lang="en-US" sz="4000" i="1" dirty="0" smtClean="0"/>
              <a:t>Services &amp; Facilities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Autofit/>
          </a:bodyPr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$69 million for </a:t>
            </a:r>
            <a:r>
              <a:rPr lang="en-US" sz="2600" dirty="0"/>
              <a:t>current </a:t>
            </a:r>
            <a:r>
              <a:rPr lang="en-US" sz="2600" dirty="0" smtClean="0"/>
              <a:t>services: federal/tribal pay costs, inflation, and population growth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$98 million to fully fund staffing and operating costs for four newly-constructed healthcare facilities:</a:t>
            </a:r>
          </a:p>
          <a:p>
            <a:pPr lvl="3"/>
            <a:r>
              <a:rPr lang="en-US" sz="2600" dirty="0" smtClean="0"/>
              <a:t>Cherokee </a:t>
            </a:r>
            <a:r>
              <a:rPr lang="en-US" sz="2600" dirty="0"/>
              <a:t>Nation Regional Health Center in Oklahoma (JVCP</a:t>
            </a:r>
            <a:r>
              <a:rPr lang="en-US" sz="2600" dirty="0" smtClean="0"/>
              <a:t>),</a:t>
            </a:r>
          </a:p>
          <a:p>
            <a:pPr lvl="3"/>
            <a:r>
              <a:rPr lang="en-US" sz="2600" dirty="0" smtClean="0"/>
              <a:t>Northern California Youth Regional Treatment Center in California, </a:t>
            </a:r>
          </a:p>
          <a:p>
            <a:pPr lvl="3"/>
            <a:r>
              <a:rPr lang="en-US" sz="2600" dirty="0"/>
              <a:t>Yakutat Tlingit Health Center in Alaska (JVCP</a:t>
            </a:r>
            <a:r>
              <a:rPr lang="en-US" sz="2600" dirty="0" smtClean="0"/>
              <a:t>), and</a:t>
            </a:r>
          </a:p>
          <a:p>
            <a:pPr lvl="3"/>
            <a:r>
              <a:rPr lang="en-US" sz="2600" dirty="0" smtClean="0"/>
              <a:t>Ysleta Del Sur Health Center in Texas (JVCP).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(</a:t>
            </a:r>
            <a:r>
              <a:rPr lang="en-US" i="1" dirty="0" smtClean="0"/>
              <a:t>Services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Increasing access to quality health care services: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$2 million for quality and oversight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$8 million for recruitment and retention</a:t>
            </a:r>
            <a:endParaRPr lang="en-US" sz="2600" dirty="0"/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$12 million for </a:t>
            </a:r>
            <a:r>
              <a:rPr lang="en-US" sz="2600" dirty="0" smtClean="0"/>
              <a:t>Tribes that received federal recognition (six in Virginia)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/>
              <a:t>$20 million for nationwide expansion of the Community Health Aide Program (CHAP)</a:t>
            </a:r>
          </a:p>
          <a:p>
            <a:pPr marL="695833" lvl="1" indent="-403225">
              <a:buFont typeface="Wingdings" panose="05000000000000000000" pitchFamily="2" charset="2"/>
              <a:buChar char="§"/>
            </a:pPr>
            <a:r>
              <a:rPr lang="en-US" sz="2400" dirty="0"/>
              <a:t>Part of a proposed reform of </a:t>
            </a:r>
            <a:r>
              <a:rPr lang="en-US" sz="2400" dirty="0" smtClean="0"/>
              <a:t>community-based </a:t>
            </a:r>
            <a:r>
              <a:rPr lang="en-US" sz="2400" dirty="0"/>
              <a:t>care</a:t>
            </a:r>
          </a:p>
          <a:p>
            <a:pPr marL="695833" lvl="1" indent="-403225">
              <a:buFont typeface="Wingdings" panose="05000000000000000000" pitchFamily="2" charset="2"/>
              <a:buChar char="§"/>
            </a:pPr>
            <a:r>
              <a:rPr lang="en-US" sz="2400" dirty="0" smtClean="0"/>
              <a:t>Begins a transition of resources from the </a:t>
            </a:r>
            <a:r>
              <a:rPr lang="en-US" sz="2400" dirty="0"/>
              <a:t>Community Health Representatives program </a:t>
            </a:r>
            <a:r>
              <a:rPr lang="en-US" sz="2400" dirty="0" smtClean="0"/>
              <a:t>to </a:t>
            </a:r>
            <a:r>
              <a:rPr lang="en-US" sz="2400" dirty="0"/>
              <a:t>a national </a:t>
            </a:r>
            <a:r>
              <a:rPr lang="en-US" sz="2400" dirty="0" smtClean="0"/>
              <a:t>CHAP</a:t>
            </a:r>
            <a:endParaRPr lang="en-US" sz="2600" dirty="0" smtClean="0"/>
          </a:p>
          <a:p>
            <a:pPr marL="403225" indent="-403225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(</a:t>
            </a:r>
            <a:r>
              <a:rPr lang="en-US" i="1" dirty="0" smtClean="0"/>
              <a:t>Services Cont.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Modernizing health care systems and addressing health epidemics: 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$25 million for an initial investment in modernizing the Electronic Health Record system</a:t>
            </a:r>
          </a:p>
          <a:p>
            <a:pPr marL="695833" lvl="1" indent="-403225">
              <a:buFont typeface="Wingdings" panose="05000000000000000000" pitchFamily="2" charset="2"/>
              <a:buChar char="§"/>
            </a:pPr>
            <a:r>
              <a:rPr lang="en-US" sz="2400" dirty="0" smtClean="0"/>
              <a:t>Proposed as a new budget line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$25 million for establishing the Eliminating Hepatitis C and HIV/AIDS in Indian Country Initiative</a:t>
            </a:r>
          </a:p>
          <a:p>
            <a:pPr marL="695833" lvl="1" indent="-403225">
              <a:buFont typeface="Wingdings" panose="05000000000000000000" pitchFamily="2" charset="2"/>
              <a:buChar char="§"/>
            </a:pPr>
            <a:r>
              <a:rPr lang="en-US" sz="2400" dirty="0" smtClean="0"/>
              <a:t>Provides treatment and case management services to prevent Hepatitis C infection and enhance HIV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(</a:t>
            </a:r>
            <a:r>
              <a:rPr lang="en-US" i="1" dirty="0" smtClean="0"/>
              <a:t>Facilities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Supports health care facility infrastructure: 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$166 million for health care facilities construction</a:t>
            </a:r>
            <a:endParaRPr lang="en-US" sz="2400" dirty="0" smtClean="0"/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$193 million for sanitation facilities construction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$444 million for maintenance and improvement, medical equipment, and the Facilities and Environmental Health Support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en-US" dirty="0" smtClean="0"/>
              <a:t>1</a:t>
            </a:r>
            <a:fld id="{3691DE9F-E28D-4E3B-A004-1783DE9B32F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Budget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Autofit/>
          </a:bodyPr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Transfer of $1 million from the Alcohol and Substance Abuse budget line to the Urban Indian Health budget line for former-NIAAA programs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Proposed </a:t>
            </a:r>
            <a:r>
              <a:rPr lang="en-US" sz="2600" dirty="0"/>
              <a:t>Program Discontinuations: Health Education and Tribal Management Grants Program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Mandatory </a:t>
            </a:r>
            <a:r>
              <a:rPr lang="en-US" sz="2600" dirty="0"/>
              <a:t>Funds: Special Diabetes Program for Indians</a:t>
            </a:r>
          </a:p>
          <a:p>
            <a:pPr marL="695833" lvl="1" indent="-403225">
              <a:buFont typeface="Wingdings" panose="05000000000000000000" pitchFamily="2" charset="2"/>
              <a:buChar char="§"/>
            </a:pPr>
            <a:r>
              <a:rPr lang="en-US" sz="2400" dirty="0" smtClean="0"/>
              <a:t>Proposed </a:t>
            </a:r>
            <a:r>
              <a:rPr lang="en-US" sz="2400" dirty="0" smtClean="0"/>
              <a:t>reauthorization for </a:t>
            </a:r>
            <a:r>
              <a:rPr lang="en-US" sz="2400" dirty="0" smtClean="0"/>
              <a:t>FYs </a:t>
            </a:r>
            <a:r>
              <a:rPr lang="en-US" sz="2400" dirty="0" smtClean="0"/>
              <a:t>2020 and </a:t>
            </a:r>
            <a:r>
              <a:rPr lang="en-US" sz="2400" dirty="0" smtClean="0"/>
              <a:t>2021; $150 million per year</a:t>
            </a:r>
            <a:endParaRPr lang="en-US" sz="2400" dirty="0" smtClean="0"/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Provide </a:t>
            </a:r>
            <a:r>
              <a:rPr lang="en-US" sz="2600" dirty="0" smtClean="0"/>
              <a:t>Federal Tort Claim Act coverage for IHS volunteers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Authorize IHS to establish concurrent Federal/State jurisdiction at IHS Federal enclave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4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1432005"/>
            <a:ext cx="3721908" cy="370197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Indian Health Service</a:t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Fiscal Year 2019 Budget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523" y="4682882"/>
            <a:ext cx="1293903" cy="116773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523" y="4682882"/>
            <a:ext cx="1149894" cy="1155985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Year 2019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74520"/>
            <a:ext cx="10058401" cy="413765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The enacted fiscal year (FY) 2019 budget includes a total discretionary budget authority of $5.8 billion, which is $266 million above the enacted FY 2018 funding level.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800" dirty="0" smtClean="0"/>
              <a:t>This includes three accounts: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Services: $4.1 billion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Facilities: $879 million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Contract Support Costs: $822 million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 Remains an indefinite discretionary appropriation for fully funding CSC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Increases </a:t>
            </a:r>
            <a:r>
              <a:rPr lang="en-US" sz="3600" i="1" dirty="0" smtClean="0"/>
              <a:t>(Services &amp; Facilities)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Autofit/>
          </a:bodyPr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$115 million for staffing and operating costs of newly-constructed healthcare facilities:</a:t>
            </a:r>
          </a:p>
          <a:p>
            <a:pPr lvl="3"/>
            <a:r>
              <a:rPr lang="en-US" sz="2600" dirty="0" smtClean="0"/>
              <a:t>Red </a:t>
            </a:r>
            <a:r>
              <a:rPr lang="en-US" sz="2600" dirty="0"/>
              <a:t>Tail Hawk Health Center in </a:t>
            </a:r>
            <a:r>
              <a:rPr lang="en-US" sz="2600" dirty="0" smtClean="0"/>
              <a:t>Arizona </a:t>
            </a:r>
            <a:r>
              <a:rPr lang="en-US" sz="2600" dirty="0"/>
              <a:t>(plus expanded staff for </a:t>
            </a:r>
            <a:r>
              <a:rPr lang="en-US" sz="2600" dirty="0" smtClean="0"/>
              <a:t>Phoenix Indian Medical Center in Arizona),</a:t>
            </a:r>
            <a:endParaRPr lang="en-US" sz="2600" dirty="0"/>
          </a:p>
          <a:p>
            <a:pPr lvl="3"/>
            <a:r>
              <a:rPr lang="en-US" sz="2600" dirty="0"/>
              <a:t>Fort Yuma Health Center in California, </a:t>
            </a:r>
          </a:p>
          <a:p>
            <a:pPr lvl="3"/>
            <a:r>
              <a:rPr lang="en-US" sz="2600" dirty="0"/>
              <a:t>Muskogee (Creek) Nation Health Center in Oklahoma (JVCP</a:t>
            </a:r>
            <a:r>
              <a:rPr lang="en-US" sz="2600" dirty="0" smtClean="0"/>
              <a:t>),</a:t>
            </a:r>
          </a:p>
          <a:p>
            <a:pPr lvl="3"/>
            <a:r>
              <a:rPr lang="en-US" sz="2600" dirty="0" smtClean="0"/>
              <a:t>Northern California Youth Regional Treatment Center in California,</a:t>
            </a:r>
          </a:p>
          <a:p>
            <a:pPr lvl="3"/>
            <a:r>
              <a:rPr lang="en-US" sz="2600" dirty="0" smtClean="0"/>
              <a:t>Yukon-Kuskokwim Primary Care Center in Alaska (JVCP), and</a:t>
            </a:r>
          </a:p>
          <a:p>
            <a:pPr lvl="3"/>
            <a:r>
              <a:rPr lang="en-US" sz="2600" dirty="0" smtClean="0"/>
              <a:t>Cherokee Nation Regional Health Center in Oklahoma (JVCP).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1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Program Increases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An increase of nearly $47 million includes: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$25 million for tribal clinic operational costs;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/>
              <a:t>$10 million for </a:t>
            </a:r>
            <a:r>
              <a:rPr lang="en-US" sz="2600" dirty="0" smtClean="0"/>
              <a:t>opioid prevention, treatment, and recovery services (Special Behavioral Health Pilot Program);</a:t>
            </a:r>
            <a:endParaRPr lang="en-US" sz="2400" dirty="0"/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/>
              <a:t>$8 million for Indian Health Professions and </a:t>
            </a:r>
            <a:r>
              <a:rPr lang="en-US" sz="2600" dirty="0" smtClean="0"/>
              <a:t>expansion of the Indians </a:t>
            </a:r>
            <a:r>
              <a:rPr lang="en-US" sz="2600" dirty="0"/>
              <a:t>into Medicine </a:t>
            </a:r>
            <a:r>
              <a:rPr lang="en-US" sz="2600" dirty="0" smtClean="0"/>
              <a:t>Program;</a:t>
            </a:r>
            <a:endParaRPr lang="en-US" sz="2600" dirty="0"/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$2 million for “new Tribes;” and</a:t>
            </a:r>
            <a:endParaRPr lang="en-US" sz="2600" dirty="0"/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$2 million for urban Indian health.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Budget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Autofit/>
          </a:bodyPr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Retains base funding levels and programs from FY 2018.</a:t>
            </a:r>
          </a:p>
          <a:p>
            <a:pPr marL="695833" lvl="1" indent="-403225">
              <a:buFont typeface="Wingdings" panose="05000000000000000000" pitchFamily="2" charset="2"/>
              <a:buChar char="§"/>
            </a:pPr>
            <a:r>
              <a:rPr lang="en-US" sz="2400" dirty="0" smtClean="0"/>
              <a:t>e.g. Community Health Representatives, Health Education, and Tribal Management Grants.</a:t>
            </a:r>
            <a:endParaRPr lang="en-US" sz="2400" dirty="0"/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Services technical adjustment: $800 thousand for backfilling vacant dental positions in Headquarters transfers from the Direct Operations budget line to Dental Services.</a:t>
            </a:r>
          </a:p>
          <a:p>
            <a:pPr marL="695833" lvl="1" indent="-403225">
              <a:buFont typeface="Wingdings" panose="05000000000000000000" pitchFamily="2" charset="2"/>
              <a:buChar char="§"/>
            </a:pPr>
            <a:r>
              <a:rPr lang="en-US" sz="2400" dirty="0" smtClean="0"/>
              <a:t>No changes to tribal shares.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9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Budget Highlights (</a:t>
            </a:r>
            <a:r>
              <a:rPr lang="en-US" i="1" dirty="0" smtClean="0"/>
              <a:t>Cont.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Autofit/>
          </a:bodyPr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The period of availability is changed for a majority of Services funds.</a:t>
            </a:r>
          </a:p>
          <a:p>
            <a:pPr marL="695833" lvl="1" indent="-403225">
              <a:buFont typeface="Wingdings" panose="05000000000000000000" pitchFamily="2" charset="2"/>
              <a:buChar char="§"/>
            </a:pPr>
            <a:r>
              <a:rPr lang="en-US" sz="2200" dirty="0" smtClean="0"/>
              <a:t>Funds previously available for one FY are now available for two FYs, expiring on September 30, 2020.</a:t>
            </a:r>
          </a:p>
          <a:p>
            <a:pPr marL="695833" lvl="1" indent="-403225">
              <a:buFont typeface="Wingdings" panose="05000000000000000000" pitchFamily="2" charset="2"/>
              <a:buChar char="§"/>
            </a:pPr>
            <a:r>
              <a:rPr lang="en-US" sz="2200" dirty="0" smtClean="0"/>
              <a:t>No changes to funds available until expended (no-year funds).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2600" dirty="0" smtClean="0"/>
              <a:t>The Special </a:t>
            </a:r>
            <a:r>
              <a:rPr lang="en-US" sz="2600" dirty="0"/>
              <a:t>Diabetes Program for </a:t>
            </a:r>
            <a:r>
              <a:rPr lang="en-US" sz="2600" dirty="0" smtClean="0"/>
              <a:t>Indians was previously reauthorized as a mandatory account through FY 2019 with a funding level of       $150 million.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1DE9F-E28D-4E3B-A004-1783DE9B32F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3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Indian Health Service</a:t>
            </a:r>
            <a:br>
              <a:rPr lang="en-US" sz="6000" dirty="0" smtClean="0"/>
            </a:b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Fiscal Year 2020 </a:t>
            </a:r>
            <a:b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President’s Budget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523" y="4682882"/>
            <a:ext cx="1293903" cy="116773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523" y="4682882"/>
            <a:ext cx="1149894" cy="1155985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Year 2020 Budget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74520"/>
            <a:ext cx="10058401" cy="4137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Fiscal Year (FY) 2020 Budget requests a total discretionary budget authority of $5.9 billion, which is $392 million above the FY 2019 annualized continuing resolution level.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800" dirty="0" smtClean="0"/>
              <a:t>This includes three accounts: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Services: $4.3 billion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Facilities: $803 million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Contract Support Costs: $855 million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/>
              <a:t>Remains an indefinite discretionary appropriation for fully funding </a:t>
            </a:r>
            <a:r>
              <a:rPr lang="en-US" sz="2100" dirty="0" smtClean="0"/>
              <a:t>CSC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2642</TotalTime>
  <Words>828</Words>
  <Application>Microsoft Office PowerPoint</Application>
  <PresentationFormat>Widescreen</PresentationFormat>
  <Paragraphs>108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Retrospect</vt:lpstr>
      <vt:lpstr>1_Retrospect</vt:lpstr>
      <vt:lpstr>Indian Health Service Budget Update</vt:lpstr>
      <vt:lpstr>Indian Health Service Fiscal Year 2019 Budget</vt:lpstr>
      <vt:lpstr>Fiscal Year 2019 Budget</vt:lpstr>
      <vt:lpstr>Funding Increases (Services &amp; Facilities)</vt:lpstr>
      <vt:lpstr>Services Program Increases</vt:lpstr>
      <vt:lpstr>Additional Budget Highlights</vt:lpstr>
      <vt:lpstr>Additional Budget Highlights (Cont.)</vt:lpstr>
      <vt:lpstr>Indian Health Service Fiscal Year 2020  President’s Budget</vt:lpstr>
      <vt:lpstr>Fiscal Year 2020 Budget Proposal</vt:lpstr>
      <vt:lpstr>Proposed Increases (Services &amp; Facilities)</vt:lpstr>
      <vt:lpstr>Proposed Changes (Services)</vt:lpstr>
      <vt:lpstr>Proposed Changes (Services Cont.)</vt:lpstr>
      <vt:lpstr>Proposed Changes (Facilities)</vt:lpstr>
      <vt:lpstr>Additional Budget Highlights</vt:lpstr>
      <vt:lpstr>PowerPoint Presentation</vt:lpstr>
    </vt:vector>
  </TitlesOfParts>
  <Company>Indian Health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Health Service Budget 101</dc:title>
  <dc:creator>Fowler, Elizabeth A. (IHS/HQ)</dc:creator>
  <cp:lastModifiedBy>Church, Ann M. (IHS/HQ)</cp:lastModifiedBy>
  <cp:revision>143</cp:revision>
  <cp:lastPrinted>2018-04-30T21:42:41Z</cp:lastPrinted>
  <dcterms:created xsi:type="dcterms:W3CDTF">2017-03-05T02:03:59Z</dcterms:created>
  <dcterms:modified xsi:type="dcterms:W3CDTF">2019-03-26T03:16:05Z</dcterms:modified>
</cp:coreProperties>
</file>