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3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4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94" r:id="rId9"/>
    <p:sldMasterId id="2147483811" r:id="rId10"/>
    <p:sldMasterId id="2147483826" r:id="rId11"/>
    <p:sldMasterId id="2147483841" r:id="rId12"/>
    <p:sldMasterId id="2147483856" r:id="rId13"/>
    <p:sldMasterId id="2147483871" r:id="rId14"/>
    <p:sldMasterId id="2147483886" r:id="rId15"/>
    <p:sldMasterId id="2147483901" r:id="rId16"/>
  </p:sldMasterIdLst>
  <p:notesMasterIdLst>
    <p:notesMasterId r:id="rId31"/>
  </p:notesMasterIdLst>
  <p:sldIdLst>
    <p:sldId id="276" r:id="rId17"/>
    <p:sldId id="277" r:id="rId18"/>
    <p:sldId id="265" r:id="rId19"/>
    <p:sldId id="268" r:id="rId20"/>
    <p:sldId id="269" r:id="rId21"/>
    <p:sldId id="270" r:id="rId22"/>
    <p:sldId id="266" r:id="rId23"/>
    <p:sldId id="267" r:id="rId24"/>
    <p:sldId id="271" r:id="rId25"/>
    <p:sldId id="278" r:id="rId26"/>
    <p:sldId id="262" r:id="rId27"/>
    <p:sldId id="279" r:id="rId28"/>
    <p:sldId id="280" r:id="rId29"/>
    <p:sldId id="263" r:id="rId30"/>
  </p:sldIdLst>
  <p:sldSz cx="10058400" cy="7772400"/>
  <p:notesSz cx="6858000" cy="9144000"/>
  <p:custDataLst>
    <p:tags r:id="rId33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96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1C6D-3FC1-401F-9823-F35F2E884998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76C6-EA95-47F5-A754-C02FDB7BF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BD8D-96D9-4ABA-B2C8-115BF2903F59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78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BD8D-96D9-4ABA-B2C8-115BF2903F59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78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4/2/19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<Relationship Id="rId15" Type="http://schemas.openxmlformats.org/officeDocument/2006/relationships/theme" Target="../theme/theme10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58.xml"/><Relationship Id="rId15" Type="http://schemas.openxmlformats.org/officeDocument/2006/relationships/theme" Target="../theme/theme11.xml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2.xml"/><Relationship Id="rId15" Type="http://schemas.openxmlformats.org/officeDocument/2006/relationships/theme" Target="../theme/theme12.xml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86.xml"/><Relationship Id="rId15" Type="http://schemas.openxmlformats.org/officeDocument/2006/relationships/theme" Target="../theme/theme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0.xml"/><Relationship Id="rId15" Type="http://schemas.openxmlformats.org/officeDocument/2006/relationships/theme" Target="../theme/theme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4.xml"/><Relationship Id="rId15" Type="http://schemas.openxmlformats.org/officeDocument/2006/relationships/theme" Target="../theme/theme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8.xml"/><Relationship Id="rId15" Type="http://schemas.openxmlformats.org/officeDocument/2006/relationships/theme" Target="../theme/theme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16" Type="http://schemas.openxmlformats.org/officeDocument/2006/relationships/image" Target="../media/image1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theme" Target="../theme/them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0.xml"/><Relationship Id="rId15" Type="http://schemas.openxmlformats.org/officeDocument/2006/relationships/theme" Target="../theme/them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4.xml"/><Relationship Id="rId15" Type="http://schemas.openxmlformats.org/officeDocument/2006/relationships/theme" Target="../theme/theme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30.xml"/><Relationship Id="rId17" Type="http://schemas.openxmlformats.org/officeDocument/2006/relationships/theme" Target="../theme/theme9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92" r:id="rId15"/>
    <p:sldLayoutId id="2147483793" r:id="rId16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9372600" cy="5105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140px-US-GovernmentAccountabilityOffice-Sea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3637975" cy="32766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51053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Risk Criteria and Federal Progress To-Date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2200"/>
            <a:ext cx="9144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26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Leadership Challenges at Interior and HHS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362201"/>
            <a:ext cx="9067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72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Remains To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root causes of problems</a:t>
            </a:r>
          </a:p>
          <a:p>
            <a:r>
              <a:rPr lang="en-US" dirty="0" smtClean="0"/>
              <a:t>Transform management to address these root causes</a:t>
            </a:r>
          </a:p>
          <a:p>
            <a:r>
              <a:rPr lang="en-US" dirty="0" smtClean="0"/>
              <a:t>Demonstrate steady progress in improving outcomes of programs</a:t>
            </a:r>
          </a:p>
          <a:p>
            <a:r>
              <a:rPr lang="en-US" dirty="0" smtClean="0"/>
              <a:t>Demonstrate a lasting commitment at the highest levels of management to ensure continued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and Coming Changes at GAO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Capacity To Evaluate Federal Programs Serving Tribes and Their Members</a:t>
            </a:r>
          </a:p>
          <a:p>
            <a:r>
              <a:rPr lang="en-US" dirty="0" smtClean="0"/>
              <a:t>Plan to Form and Work with a Tribal Advisory Group</a:t>
            </a:r>
          </a:p>
          <a:p>
            <a:r>
              <a:rPr lang="en-US" dirty="0" smtClean="0"/>
              <a:t>Created an Issue Area Devoted To Tribal issues</a:t>
            </a:r>
          </a:p>
          <a:p>
            <a:r>
              <a:rPr lang="en-US" dirty="0" smtClean="0"/>
              <a:t>Better Coordination Across GAO Teams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8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Introducing My Colleagues at GAO and Taking Questions or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GAO’s Work on Energy and Economic Development on Tribal and Indian Lands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Renewable Energy Potential on Tribal and Indian Lands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image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29803"/>
            <a:ext cx="8458200" cy="48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Wind Power Potential on Tribal and Indian Lands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image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8839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6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Potential on Tribal and Indian Lands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image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18677"/>
            <a:ext cx="7848600" cy="48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Potential on Tribal and Indian lands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image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7391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4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85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Indian Energy: Poor management By BIA Has Hindered Development of energy on Indian Lands     GAO-15-502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184" y="2514600"/>
            <a:ext cx="9372600" cy="4654296"/>
          </a:xfrm>
        </p:spPr>
        <p:txBody>
          <a:bodyPr/>
          <a:lstStyle/>
          <a:p>
            <a:r>
              <a:rPr lang="en-US" dirty="0" smtClean="0"/>
              <a:t>BIA does not have enough staff with the right skills in the right places to perform the tasks needed to assist tribes that choose to develop their energy resources.</a:t>
            </a:r>
          </a:p>
          <a:p>
            <a:r>
              <a:rPr lang="en-US" dirty="0" smtClean="0"/>
              <a:t>BIA does not measure how long it takes to approve leases, issue permits, or develop </a:t>
            </a:r>
            <a:r>
              <a:rPr lang="en-US" dirty="0" err="1" smtClean="0"/>
              <a:t>communitization</a:t>
            </a:r>
            <a:r>
              <a:rPr lang="en-US" dirty="0" smtClean="0"/>
              <a:t> agreements.  However these processes take far longer for BIA than for similar processes on federal, state, or private lands.</a:t>
            </a:r>
          </a:p>
          <a:p>
            <a:r>
              <a:rPr lang="en-US" dirty="0" smtClean="0"/>
              <a:t>As a result, tribes and their members have missed huge opportunities to generate income from energy development and to create good jobs for tribal members.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5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31368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Indian Programs: Interior Should Address factors Hindering Tribal Administration of Federal Programs  GAO-19-87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2438400"/>
            <a:ext cx="9372600" cy="4730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2019, we found, among other things, </a:t>
            </a:r>
          </a:p>
          <a:p>
            <a:r>
              <a:rPr lang="en-US" dirty="0" smtClean="0"/>
              <a:t>Inadequate Information Sharing By Interior</a:t>
            </a:r>
          </a:p>
          <a:p>
            <a:r>
              <a:rPr lang="en-US" dirty="0" smtClean="0"/>
              <a:t>Delays in Disbursing Contract and Compact Funds</a:t>
            </a:r>
          </a:p>
          <a:p>
            <a:r>
              <a:rPr lang="en-US" dirty="0" smtClean="0"/>
              <a:t>Lengthy Reviews of Proposed Tribal leasing Regulations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of these factors are barriers to greater tribal self-governance.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Moreover, delayed or missed economic development is also a deterrent because self-governance tribes often must supplement federal funds when taking over administration of federal functions.</a:t>
            </a:r>
          </a:p>
          <a:p>
            <a:endParaRPr lang="en-US" dirty="0"/>
          </a:p>
          <a:p>
            <a:pPr marL="50941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Programs that Serve Tribes and Their Members on GAO’s High Risk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Health Service</a:t>
            </a:r>
          </a:p>
          <a:p>
            <a:r>
              <a:rPr lang="en-US" dirty="0" smtClean="0"/>
              <a:t>Bureau of Indian Education</a:t>
            </a:r>
          </a:p>
          <a:p>
            <a:r>
              <a:rPr lang="en-US" dirty="0" smtClean="0"/>
              <a:t>BIA’s Administration of Energy and Economic Development Programs and Activities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GAO_Combined_Templates">
  <a:themeElements>
    <a:clrScheme name="GAO Powerpoint">
      <a:dk1>
        <a:srgbClr val="044F91"/>
      </a:dk1>
      <a:lt1>
        <a:sysClr val="window" lastClr="FFFFFF"/>
      </a:lt1>
      <a:dk2>
        <a:srgbClr val="A71930"/>
      </a:dk2>
      <a:lt2>
        <a:srgbClr val="FFFFFF"/>
      </a:lt2>
      <a:accent1>
        <a:srgbClr val="99CCFF"/>
      </a:accent1>
      <a:accent2>
        <a:srgbClr val="409993"/>
      </a:accent2>
      <a:accent3>
        <a:srgbClr val="044F91"/>
      </a:accent3>
      <a:accent4>
        <a:srgbClr val="330033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GAO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10-GAO_Combined_Templates">
  <a:themeElements>
    <a:clrScheme name="GAO Powerpoint">
      <a:dk1>
        <a:srgbClr val="044F91"/>
      </a:dk1>
      <a:lt1>
        <a:sysClr val="window" lastClr="FFFFFF"/>
      </a:lt1>
      <a:dk2>
        <a:srgbClr val="A71930"/>
      </a:dk2>
      <a:lt2>
        <a:srgbClr val="FFFFFF"/>
      </a:lt2>
      <a:accent1>
        <a:srgbClr val="99CCFF"/>
      </a:accent1>
      <a:accent2>
        <a:srgbClr val="409993"/>
      </a:accent2>
      <a:accent3>
        <a:srgbClr val="044F91"/>
      </a:accent3>
      <a:accent4>
        <a:srgbClr val="330033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GAO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GAO_Combined_Templates</Template>
  <TotalTime>1090</TotalTime>
  <Words>411</Words>
  <Application>Microsoft Macintosh PowerPoint</Application>
  <PresentationFormat>Custom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GAO_Combined_Templates</vt:lpstr>
      <vt:lpstr>GAO Color Final with Flag</vt:lpstr>
      <vt:lpstr>GAO B&amp;W Preliminary with Flag</vt:lpstr>
      <vt:lpstr>GAO B&amp;W Final with Flag</vt:lpstr>
      <vt:lpstr>GAO Color Preliminary w/o Flag</vt:lpstr>
      <vt:lpstr>GAO Color Final w/o Flag</vt:lpstr>
      <vt:lpstr>GAO B&amp;W Preliminary w/o Flag</vt:lpstr>
      <vt:lpstr>GAO B&amp;W Final w/o Flag</vt:lpstr>
      <vt:lpstr>2010-GAO_Combined_Templates</vt:lpstr>
      <vt:lpstr>1_GAO Color Final with Flag</vt:lpstr>
      <vt:lpstr>1_GAO B&amp;W Preliminary with Flag</vt:lpstr>
      <vt:lpstr>1_GAO B&amp;W Final with Flag</vt:lpstr>
      <vt:lpstr>1_GAO Color Preliminary w/o Flag</vt:lpstr>
      <vt:lpstr>1_GAO Color Final w/o Flag</vt:lpstr>
      <vt:lpstr>1_GAO B&amp;W Preliminary w/o Flag</vt:lpstr>
      <vt:lpstr>1_GAO B&amp;W Final w/o Flag</vt:lpstr>
      <vt:lpstr>PowerPoint Presentation</vt:lpstr>
      <vt:lpstr>GAO’s Work on Energy and Economic Development on Tribal and Indian Lands</vt:lpstr>
      <vt:lpstr>Renewable Energy Potential on Tribal and Indian Lands</vt:lpstr>
      <vt:lpstr>Wind Power Potential on Tribal and Indian Lands</vt:lpstr>
      <vt:lpstr>CSP Potential on Tribal and Indian Lands</vt:lpstr>
      <vt:lpstr>PV Potential on Tribal and Indian lands</vt:lpstr>
      <vt:lpstr>Indian Energy: Poor management By BIA Has Hindered Development of energy on Indian Lands     GAO-15-502</vt:lpstr>
      <vt:lpstr>Indian Programs: Interior Should Address factors Hindering Tribal Administration of Federal Programs  GAO-19-87</vt:lpstr>
      <vt:lpstr>Programs that Serve Tribes and Their Members on GAO’s High Risk List</vt:lpstr>
      <vt:lpstr>High Risk Criteria and Federal Progress To-Date</vt:lpstr>
      <vt:lpstr>Leadership Challenges at Interior and HHS</vt:lpstr>
      <vt:lpstr>What Remains To Be Done?</vt:lpstr>
      <vt:lpstr>Recent and Coming Changes at GAO</vt:lpstr>
      <vt:lpstr>Introducing My Colleagues at GAO and Taking Questions or Comments</vt:lpstr>
    </vt:vector>
  </TitlesOfParts>
  <Company>GAO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Babb</dc:creator>
  <cp:lastModifiedBy>FRANK RUSCO</cp:lastModifiedBy>
  <cp:revision>38</cp:revision>
  <dcterms:created xsi:type="dcterms:W3CDTF">2013-09-09T22:02:35Z</dcterms:created>
  <dcterms:modified xsi:type="dcterms:W3CDTF">2019-04-02T21:48:09Z</dcterms:modified>
</cp:coreProperties>
</file>