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0"/>
  </p:notesMasterIdLst>
  <p:sldIdLst>
    <p:sldId id="256" r:id="rId2"/>
    <p:sldId id="258" r:id="rId3"/>
    <p:sldId id="264" r:id="rId4"/>
    <p:sldId id="262" r:id="rId5"/>
    <p:sldId id="261" r:id="rId6"/>
    <p:sldId id="260" r:id="rId7"/>
    <p:sldId id="263" r:id="rId8"/>
    <p:sldId id="257" r:id="rId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C2D3B"/>
    <a:srgbClr val="7F293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835"/>
    <p:restoredTop sz="91457"/>
  </p:normalViewPr>
  <p:slideViewPr>
    <p:cSldViewPr snapToGrid="0" snapToObjects="1">
      <p:cViewPr varScale="1">
        <p:scale>
          <a:sx n="97" d="100"/>
          <a:sy n="97" d="100"/>
        </p:scale>
        <p:origin x="1000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927E2B0-4EFA-2743-A50F-F717F5A8F3CE}" type="datetimeFigureOut">
              <a:rPr lang="en-US" smtClean="0"/>
              <a:t>3/31/2019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C52338C-F273-2A4B-80B4-852AA8BA7A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37128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>
            <a:extLst>
              <a:ext uri="{FF2B5EF4-FFF2-40B4-BE49-F238E27FC236}">
                <a16:creationId xmlns:a16="http://schemas.microsoft.com/office/drawing/2014/main" id="{35BBEAC2-CA4F-3343-BC79-48189AC8D4A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36576" y="0"/>
            <a:ext cx="9179728" cy="68847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12654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C0AB5B-17E5-664C-B97B-AA6DEA12A6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16182" y="1709739"/>
            <a:ext cx="7194406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ECE3A2D-8E3A-4C41-B663-703787F3DB7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316182" y="4589464"/>
            <a:ext cx="7194406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7B1AF37-A026-8043-8215-5A82864009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B23BC9-64A8-9549-87CA-F6F54DE25F39}" type="datetimeFigureOut">
              <a:rPr lang="en-US" smtClean="0"/>
              <a:t>3/31/2019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9BD3FDF-A07C-D74F-BA25-63CEECA3CE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3CE6026-BA40-B14F-AD5A-2D576287AC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8ABA67-FC50-654E-8A96-218D4BBD5773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30196A2-5576-E549-A061-B0C0655F9CA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r="88030"/>
          <a:stretch/>
        </p:blipFill>
        <p:spPr>
          <a:xfrm>
            <a:off x="0" y="0"/>
            <a:ext cx="109450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62103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35EB49-3509-264B-8955-EED0DB639B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3317041-5B85-8949-A427-541178CEA8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398145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ECB4D51-2768-4840-9367-A8BDEE5FD1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B23BC9-64A8-9549-87CA-F6F54DE25F39}" type="datetimeFigureOut">
              <a:rPr lang="en-US" smtClean="0"/>
              <a:t>3/31/2019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FD88ACC-52F5-A740-A55E-6DC78B760A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0889C85-FA0E-014F-98C4-BA00AC2A44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8ABA67-FC50-654E-8A96-218D4BBD5773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BD3D19B-A672-2A41-B04E-B9CD85C0F4A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5943600"/>
            <a:ext cx="9144000" cy="9144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0E072C19-6F0A-524D-94A8-B9512F74187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85116"/>
          <a:stretch/>
        </p:blipFill>
        <p:spPr>
          <a:xfrm>
            <a:off x="0" y="0"/>
            <a:ext cx="9144000" cy="1360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59737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35EB49-3509-264B-8955-EED0DB639B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3317041-5B85-8949-A427-541178CEA8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398145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ECB4D51-2768-4840-9367-A8BDEE5FD1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B23BC9-64A8-9549-87CA-F6F54DE25F39}" type="datetimeFigureOut">
              <a:rPr lang="en-US" smtClean="0"/>
              <a:t>3/31/2019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FD88ACC-52F5-A740-A55E-6DC78B760A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0889C85-FA0E-014F-98C4-BA00AC2A44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8ABA67-FC50-654E-8A96-218D4BBD5773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E97AB403-CBE8-2F4B-A7C5-B5991F446AB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5942012"/>
            <a:ext cx="9144000" cy="9144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4971862B-DE00-F149-A28B-8AA5D508268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85448"/>
          <a:stretch/>
        </p:blipFill>
        <p:spPr>
          <a:xfrm>
            <a:off x="0" y="3461"/>
            <a:ext cx="9144000" cy="1330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05372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EFC929-17E1-1C4F-8ECF-5D67FB9F0D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99282DB-94A5-8543-AAF8-723EAE8E113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398145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12FDBEE-DC18-804E-855A-4D1F448FC68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398145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2D59F47-78A5-4349-9ABD-D551B145A4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B23BC9-64A8-9549-87CA-F6F54DE25F39}" type="datetimeFigureOut">
              <a:rPr lang="en-US" smtClean="0"/>
              <a:t>3/31/2019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8BFB891-9588-1E4F-BA37-6747750437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8AA831A-2E7F-0F4E-B06D-2429311396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8ABA67-FC50-654E-8A96-218D4BBD5773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A6D5F12-49FE-4442-8B76-D306DB5375A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5942012"/>
            <a:ext cx="91440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35562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1B15E9-3BA6-2D42-88E5-221FE44E52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57CF85E-07B0-F241-8887-931064ACFAF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CA9C2F2-3A38-E24E-98D8-2EFAF829D19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30200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B1ADDA0-F520-4E4B-848D-3668A3C13FC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81E883C-434E-9543-97B2-54D4A0BE02A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30200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EB121F0-45C9-C94B-A9FA-D62AD086CB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B23BC9-64A8-9549-87CA-F6F54DE25F39}" type="datetimeFigureOut">
              <a:rPr lang="en-US" smtClean="0"/>
              <a:t>3/31/2019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9C61E54-498B-8E49-8937-C58975D4EC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44E3E29-7C73-9246-BC37-9B5CA50D23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8ABA67-FC50-654E-8A96-218D4BBD5773}" type="slidenum">
              <a:rPr lang="en-US" smtClean="0"/>
              <a:t>‹#›</a:t>
            </a:fld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FFD1889C-F179-E244-A6C2-EF24FE81C37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5943600"/>
            <a:ext cx="91440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19823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AD5E71-9419-6B49-AEF7-D698C98D87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3BBA8DB-D8E1-3742-833B-3724D8AE24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B23BC9-64A8-9549-87CA-F6F54DE25F39}" type="datetimeFigureOut">
              <a:rPr lang="en-US" smtClean="0"/>
              <a:t>3/31/2019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9D390BE-240D-1E44-A4FB-19E244F364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A39E133-57DC-234C-955F-396A648D07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8ABA67-FC50-654E-8A96-218D4BBD5773}" type="slidenum">
              <a:rPr lang="en-US" smtClean="0"/>
              <a:t>‹#›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6213591-99B2-864A-B61A-E9C32F74C3D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5943600"/>
            <a:ext cx="91440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57076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E0DAACB-C77B-D84B-8B8E-EE8CA0FF66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B23BC9-64A8-9549-87CA-F6F54DE25F39}" type="datetimeFigureOut">
              <a:rPr lang="en-US" smtClean="0"/>
              <a:t>3/31/2019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9565D40-5AE6-DE47-9409-38A4B23A1A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4305310-CFF8-8042-8A4D-B10870B022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8ABA67-FC50-654E-8A96-218D4BBD5773}" type="slidenum">
              <a:rPr lang="en-US" smtClean="0"/>
              <a:t>‹#›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3D334EF-06D3-684F-B4F7-8EAD822CFCC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5942012"/>
            <a:ext cx="91440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95115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99CF5EA-E7F9-A24A-9C7C-346A219F1D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4E53BB1-CE02-2A42-9040-584ABD369CC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597CAA9-D28E-F347-A51E-0AD98F99AB9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B23BC9-64A8-9549-87CA-F6F54DE25F39}" type="datetimeFigureOut">
              <a:rPr lang="en-US" smtClean="0"/>
              <a:t>3/31/2019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E508DE6-CB5F-C24C-96A2-1B017B1212B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663050C-36F2-EA4D-B56F-B08E022EAD1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8ABA67-FC50-654E-8A96-218D4BBD57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38415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0" r:id="rId3"/>
    <p:sldLayoutId id="2147483660" r:id="rId4"/>
    <p:sldLayoutId id="2147483652" r:id="rId5"/>
    <p:sldLayoutId id="2147483653" r:id="rId6"/>
    <p:sldLayoutId id="2147483654" r:id="rId7"/>
    <p:sldLayoutId id="2147483655" r:id="rId8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b="1" i="0" kern="1200">
          <a:solidFill>
            <a:srgbClr val="9C2D3B"/>
          </a:solidFill>
          <a:latin typeface="Helvetica" pitchFamily="2" charset="0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b="0" i="0" kern="1200">
          <a:solidFill>
            <a:schemeClr val="tx1"/>
          </a:solidFill>
          <a:latin typeface="Helvetica" pitchFamily="2" charset="0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Helvetica" pitchFamily="2" charset="0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b="0" i="0" kern="1200">
          <a:solidFill>
            <a:schemeClr val="tx1"/>
          </a:solidFill>
          <a:latin typeface="Helvetica" pitchFamily="2" charset="0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b="0" i="0" kern="1200">
          <a:solidFill>
            <a:schemeClr val="tx1"/>
          </a:solidFill>
          <a:latin typeface="Helvetica" pitchFamily="2" charset="0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b="0" i="0" kern="1200">
          <a:solidFill>
            <a:schemeClr val="tx1"/>
          </a:solidFill>
          <a:latin typeface="Helvetica" pitchFamily="2" charset="0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hyperlink" Target="https://www.ihs.gov/hit/" TargetMode="Externa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hyperlink" Target="mailto:crowder@j2sg.org" TargetMode="External"/><Relationship Id="rId5" Type="http://schemas.openxmlformats.org/officeDocument/2006/relationships/hyperlink" Target="mailto:travis.mells@emergingsun.com" TargetMode="External"/><Relationship Id="rId4" Type="http://schemas.openxmlformats.org/officeDocument/2006/relationships/hyperlink" Target="mailto:maia.Laing@hhs.gov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754088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Picture 44">
            <a:extLst>
              <a:ext uri="{FF2B5EF4-FFF2-40B4-BE49-F238E27FC236}">
                <a16:creationId xmlns:a16="http://schemas.microsoft.com/office/drawing/2014/main" id="{7BC93AEC-FC88-0E4B-894A-BFB97910C78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40808" y="320754"/>
            <a:ext cx="9292523" cy="5172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788160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>
            <a:extLst>
              <a:ext uri="{FF2B5EF4-FFF2-40B4-BE49-F238E27FC236}">
                <a16:creationId xmlns:a16="http://schemas.microsoft.com/office/drawing/2014/main" id="{B5856931-19CA-8940-8CBB-5FBC32D321F6}"/>
              </a:ext>
            </a:extLst>
          </p:cNvPr>
          <p:cNvGrpSpPr/>
          <p:nvPr/>
        </p:nvGrpSpPr>
        <p:grpSpPr>
          <a:xfrm>
            <a:off x="-1" y="333793"/>
            <a:ext cx="9217321" cy="5130305"/>
            <a:chOff x="-1" y="333793"/>
            <a:chExt cx="9217321" cy="5130305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86F0DD6B-9087-1A41-9618-107C363EE4F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-1" y="333793"/>
              <a:ext cx="9217321" cy="5130305"/>
            </a:xfrm>
            <a:prstGeom prst="rect">
              <a:avLst/>
            </a:prstGeom>
          </p:spPr>
        </p:pic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D8AE64BC-341A-4B4E-962B-E63C336643F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40219" t="4667" b="-1"/>
            <a:stretch/>
          </p:blipFill>
          <p:spPr>
            <a:xfrm>
              <a:off x="4965404" y="2211572"/>
              <a:ext cx="63499" cy="1701214"/>
            </a:xfrm>
            <a:prstGeom prst="rect">
              <a:avLst/>
            </a:prstGeom>
          </p:spPr>
        </p:pic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57D95965-DF1A-7F4B-96AB-7501DA05846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399369" y="2211572"/>
              <a:ext cx="749300" cy="444500"/>
            </a:xfrm>
            <a:prstGeom prst="rect">
              <a:avLst/>
            </a:prstGeom>
          </p:spPr>
        </p:pic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4386FA07-1F9E-504C-A108-A6CD84BAF6EE}"/>
                </a:ext>
              </a:extLst>
            </p:cNvPr>
            <p:cNvGrpSpPr/>
            <p:nvPr/>
          </p:nvGrpSpPr>
          <p:grpSpPr>
            <a:xfrm>
              <a:off x="5434501" y="2315236"/>
              <a:ext cx="304800" cy="1650715"/>
              <a:chOff x="6122670" y="2400300"/>
              <a:chExt cx="304800" cy="1723699"/>
            </a:xfrm>
          </p:grpSpPr>
          <p:cxnSp>
            <p:nvCxnSpPr>
              <p:cNvPr id="10" name="Straight Connector 9">
                <a:extLst>
                  <a:ext uri="{FF2B5EF4-FFF2-40B4-BE49-F238E27FC236}">
                    <a16:creationId xmlns:a16="http://schemas.microsoft.com/office/drawing/2014/main" id="{50B7EE1F-F718-6547-B841-0871A0688720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285703" y="2592975"/>
                <a:ext cx="0" cy="1531024"/>
              </a:xfrm>
              <a:prstGeom prst="line">
                <a:avLst/>
              </a:prstGeom>
              <a:ln w="22225">
                <a:solidFill>
                  <a:srgbClr val="0070C0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1" name="5-Point Star 10">
                <a:extLst>
                  <a:ext uri="{FF2B5EF4-FFF2-40B4-BE49-F238E27FC236}">
                    <a16:creationId xmlns:a16="http://schemas.microsoft.com/office/drawing/2014/main" id="{3DBE6936-010A-9B4A-8B4B-DCD3E16A3C73}"/>
                  </a:ext>
                </a:extLst>
              </p:cNvPr>
              <p:cNvSpPr/>
              <p:nvPr/>
            </p:nvSpPr>
            <p:spPr>
              <a:xfrm>
                <a:off x="6122670" y="2400300"/>
                <a:ext cx="304800" cy="274320"/>
              </a:xfrm>
              <a:prstGeom prst="star5">
                <a:avLst/>
              </a:prstGeom>
              <a:solidFill>
                <a:srgbClr val="FFFF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02270821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Oval 18">
            <a:extLst>
              <a:ext uri="{FF2B5EF4-FFF2-40B4-BE49-F238E27FC236}">
                <a16:creationId xmlns:a16="http://schemas.microsoft.com/office/drawing/2014/main" id="{C3FF45DC-F786-4C41-876D-0FC4FA5B7B26}"/>
              </a:ext>
            </a:extLst>
          </p:cNvPr>
          <p:cNvSpPr/>
          <p:nvPr/>
        </p:nvSpPr>
        <p:spPr>
          <a:xfrm>
            <a:off x="2989521" y="2042557"/>
            <a:ext cx="3291840" cy="3294822"/>
          </a:xfrm>
          <a:prstGeom prst="ellipse">
            <a:avLst/>
          </a:prstGeom>
          <a:solidFill>
            <a:srgbClr val="C9C9C9">
              <a:lumMod val="40000"/>
              <a:lumOff val="60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6858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13FE025A-AEF0-A941-A094-A26958F8BC37}"/>
              </a:ext>
            </a:extLst>
          </p:cNvPr>
          <p:cNvSpPr txBox="1"/>
          <p:nvPr/>
        </p:nvSpPr>
        <p:spPr>
          <a:xfrm>
            <a:off x="227878" y="1246103"/>
            <a:ext cx="8207306" cy="523220"/>
          </a:xfrm>
          <a:prstGeom prst="rect">
            <a:avLst/>
          </a:prstGeom>
          <a:solidFill>
            <a:srgbClr val="000000"/>
          </a:solidFill>
        </p:spPr>
        <p:txBody>
          <a:bodyPr wrap="square" rtlCol="0">
            <a:spAutoFit/>
          </a:bodyPr>
          <a:lstStyle/>
          <a:p>
            <a:pPr marL="0" marR="0" lvl="0" indent="0" defTabSz="6858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venir Book" panose="02000503020000020003" pitchFamily="2" charset="0"/>
              </a:rPr>
              <a:t>Capturing and incorporating the voice of all stakeholders is vital to the success of the HHS // IHS HIT Modernization Project. The I/T/U community will have the opportunity to engage in the following ways:</a:t>
            </a:r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9F3A9E1B-5079-1E42-A845-B18F9BFE62AE}"/>
              </a:ext>
            </a:extLst>
          </p:cNvPr>
          <p:cNvGrpSpPr>
            <a:grpSpLocks noChangeAspect="1"/>
          </p:cNvGrpSpPr>
          <p:nvPr/>
        </p:nvGrpSpPr>
        <p:grpSpPr>
          <a:xfrm rot="18839196">
            <a:off x="3614347" y="2703312"/>
            <a:ext cx="2057480" cy="2057400"/>
            <a:chOff x="3807611" y="1127233"/>
            <a:chExt cx="4557176" cy="4556998"/>
          </a:xfrm>
        </p:grpSpPr>
        <p:sp>
          <p:nvSpPr>
            <p:cNvPr id="22" name="Freeform 21">
              <a:extLst>
                <a:ext uri="{FF2B5EF4-FFF2-40B4-BE49-F238E27FC236}">
                  <a16:creationId xmlns:a16="http://schemas.microsoft.com/office/drawing/2014/main" id="{B73C2FEA-4F1E-8645-A299-0F747905377C}"/>
                </a:ext>
              </a:extLst>
            </p:cNvPr>
            <p:cNvSpPr/>
            <p:nvPr/>
          </p:nvSpPr>
          <p:spPr>
            <a:xfrm>
              <a:off x="3807611" y="1132551"/>
              <a:ext cx="4551680" cy="4551680"/>
            </a:xfrm>
            <a:custGeom>
              <a:avLst/>
              <a:gdLst>
                <a:gd name="connsiteX0" fmla="*/ 2275840 w 4551680"/>
                <a:gd name="connsiteY0" fmla="*/ 0 h 4551680"/>
                <a:gd name="connsiteX1" fmla="*/ 4551680 w 4551680"/>
                <a:gd name="connsiteY1" fmla="*/ 2275840 h 4551680"/>
                <a:gd name="connsiteX2" fmla="*/ 2275840 w 4551680"/>
                <a:gd name="connsiteY2" fmla="*/ 2275840 h 4551680"/>
                <a:gd name="connsiteX3" fmla="*/ 2275840 w 4551680"/>
                <a:gd name="connsiteY3" fmla="*/ 0 h 45516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551680" h="4551680">
                  <a:moveTo>
                    <a:pt x="2275840" y="0"/>
                  </a:moveTo>
                  <a:cubicBezTo>
                    <a:pt x="3532752" y="0"/>
                    <a:pt x="4551680" y="1018928"/>
                    <a:pt x="4551680" y="2275840"/>
                  </a:cubicBezTo>
                  <a:lnTo>
                    <a:pt x="2275840" y="2275840"/>
                  </a:lnTo>
                  <a:lnTo>
                    <a:pt x="2275840" y="0"/>
                  </a:lnTo>
                  <a:close/>
                </a:path>
              </a:pathLst>
            </a:custGeom>
            <a:solidFill>
              <a:srgbClr val="FFFFFF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spcFirstLastPara="0" vert="horz" wrap="square" lIns="1862620" tIns="758025" rIns="392266" bIns="1821980" numCol="1" spcCol="1270" anchor="ctr" anchorCtr="0">
              <a:noAutofit/>
            </a:bodyPr>
            <a:lstStyle/>
            <a:p>
              <a:pPr marL="0" marR="0" lvl="0" indent="0" algn="ctr" defTabSz="1766888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975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3" name="Freeform 22">
              <a:extLst>
                <a:ext uri="{FF2B5EF4-FFF2-40B4-BE49-F238E27FC236}">
                  <a16:creationId xmlns:a16="http://schemas.microsoft.com/office/drawing/2014/main" id="{A86F6CF3-F6C2-A94B-895E-8A37CF3F8274}"/>
                </a:ext>
              </a:extLst>
            </p:cNvPr>
            <p:cNvSpPr/>
            <p:nvPr/>
          </p:nvSpPr>
          <p:spPr>
            <a:xfrm>
              <a:off x="3813106" y="1127233"/>
              <a:ext cx="4551680" cy="4551680"/>
            </a:xfrm>
            <a:custGeom>
              <a:avLst/>
              <a:gdLst>
                <a:gd name="connsiteX0" fmla="*/ 4551680 w 4551680"/>
                <a:gd name="connsiteY0" fmla="*/ 2275840 h 4551680"/>
                <a:gd name="connsiteX1" fmla="*/ 2275840 w 4551680"/>
                <a:gd name="connsiteY1" fmla="*/ 4551680 h 4551680"/>
                <a:gd name="connsiteX2" fmla="*/ 2275840 w 4551680"/>
                <a:gd name="connsiteY2" fmla="*/ 2275840 h 4551680"/>
                <a:gd name="connsiteX3" fmla="*/ 4551680 w 4551680"/>
                <a:gd name="connsiteY3" fmla="*/ 2275840 h 45516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551680" h="4551680">
                  <a:moveTo>
                    <a:pt x="4551680" y="2275840"/>
                  </a:moveTo>
                  <a:cubicBezTo>
                    <a:pt x="4551680" y="3532752"/>
                    <a:pt x="3532752" y="4551680"/>
                    <a:pt x="2275840" y="4551680"/>
                  </a:cubicBezTo>
                  <a:lnTo>
                    <a:pt x="2275840" y="2275840"/>
                  </a:lnTo>
                  <a:lnTo>
                    <a:pt x="4551680" y="2275840"/>
                  </a:lnTo>
                  <a:close/>
                </a:path>
              </a:pathLst>
            </a:custGeom>
            <a:solidFill>
              <a:srgbClr val="CB9914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spcFirstLastPara="0" vert="horz" wrap="square" lIns="1874050" tIns="1833410" rIns="403696" bIns="769455" numCol="1" spcCol="1270" anchor="ctr" anchorCtr="0">
              <a:noAutofit/>
            </a:bodyPr>
            <a:lstStyle/>
            <a:p>
              <a:pPr marL="0" marR="0" lvl="0" indent="0" algn="ctr" defTabSz="2166938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875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4" name="Freeform 23">
              <a:extLst>
                <a:ext uri="{FF2B5EF4-FFF2-40B4-BE49-F238E27FC236}">
                  <a16:creationId xmlns:a16="http://schemas.microsoft.com/office/drawing/2014/main" id="{2D493351-E139-C04A-AB9A-FCF2A70C18F7}"/>
                </a:ext>
              </a:extLst>
            </p:cNvPr>
            <p:cNvSpPr/>
            <p:nvPr/>
          </p:nvSpPr>
          <p:spPr>
            <a:xfrm>
              <a:off x="3813107" y="1127237"/>
              <a:ext cx="4551680" cy="4551680"/>
            </a:xfrm>
            <a:custGeom>
              <a:avLst/>
              <a:gdLst>
                <a:gd name="connsiteX0" fmla="*/ 2275840 w 4551680"/>
                <a:gd name="connsiteY0" fmla="*/ 4551680 h 4551680"/>
                <a:gd name="connsiteX1" fmla="*/ 0 w 4551680"/>
                <a:gd name="connsiteY1" fmla="*/ 2275840 h 4551680"/>
                <a:gd name="connsiteX2" fmla="*/ 2275840 w 4551680"/>
                <a:gd name="connsiteY2" fmla="*/ 2275840 h 4551680"/>
                <a:gd name="connsiteX3" fmla="*/ 2275840 w 4551680"/>
                <a:gd name="connsiteY3" fmla="*/ 4551680 h 45516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551680" h="4551680">
                  <a:moveTo>
                    <a:pt x="2275840" y="4551680"/>
                  </a:moveTo>
                  <a:cubicBezTo>
                    <a:pt x="1018928" y="4551680"/>
                    <a:pt x="0" y="3532752"/>
                    <a:pt x="0" y="2275840"/>
                  </a:cubicBezTo>
                  <a:lnTo>
                    <a:pt x="2275840" y="2275840"/>
                  </a:lnTo>
                  <a:lnTo>
                    <a:pt x="2275840" y="4551680"/>
                  </a:lnTo>
                  <a:close/>
                </a:path>
              </a:pathLst>
            </a:custGeom>
            <a:solidFill>
              <a:srgbClr val="8E0019">
                <a:hueOff val="0"/>
                <a:satOff val="0"/>
                <a:lumOff val="0"/>
                <a:alphaOff val="0"/>
              </a:srgb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spcFirstLastPara="0" vert="horz" wrap="square" lIns="392265" tIns="1821980" rIns="1862621" bIns="758025" numCol="1" spcCol="1270" anchor="ctr" anchorCtr="0">
              <a:noAutofit/>
            </a:bodyPr>
            <a:lstStyle/>
            <a:p>
              <a:pPr marL="0" marR="0" lvl="0" indent="0" algn="ctr" defTabSz="1766888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975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5" name="Freeform 24">
              <a:extLst>
                <a:ext uri="{FF2B5EF4-FFF2-40B4-BE49-F238E27FC236}">
                  <a16:creationId xmlns:a16="http://schemas.microsoft.com/office/drawing/2014/main" id="{9AAC744E-E6C7-5540-AF84-051DC7D2452E}"/>
                </a:ext>
              </a:extLst>
            </p:cNvPr>
            <p:cNvSpPr/>
            <p:nvPr/>
          </p:nvSpPr>
          <p:spPr>
            <a:xfrm>
              <a:off x="3813105" y="1127237"/>
              <a:ext cx="4551680" cy="4551680"/>
            </a:xfrm>
            <a:custGeom>
              <a:avLst/>
              <a:gdLst>
                <a:gd name="connsiteX0" fmla="*/ 0 w 4551680"/>
                <a:gd name="connsiteY0" fmla="*/ 2275840 h 4551680"/>
                <a:gd name="connsiteX1" fmla="*/ 2275840 w 4551680"/>
                <a:gd name="connsiteY1" fmla="*/ 0 h 4551680"/>
                <a:gd name="connsiteX2" fmla="*/ 2275840 w 4551680"/>
                <a:gd name="connsiteY2" fmla="*/ 2275840 h 4551680"/>
                <a:gd name="connsiteX3" fmla="*/ 0 w 4551680"/>
                <a:gd name="connsiteY3" fmla="*/ 2275840 h 45516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551680" h="4551680">
                  <a:moveTo>
                    <a:pt x="0" y="2275840"/>
                  </a:moveTo>
                  <a:cubicBezTo>
                    <a:pt x="0" y="1018928"/>
                    <a:pt x="1018928" y="0"/>
                    <a:pt x="2275840" y="0"/>
                  </a:cubicBezTo>
                  <a:lnTo>
                    <a:pt x="2275840" y="2275840"/>
                  </a:lnTo>
                  <a:lnTo>
                    <a:pt x="0" y="2275840"/>
                  </a:lnTo>
                  <a:close/>
                </a:path>
              </a:pathLst>
            </a:custGeom>
            <a:solidFill>
              <a:srgbClr val="00000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spcFirstLastPara="0" vert="horz" wrap="square" lIns="392265" tIns="758025" rIns="1862621" bIns="1821980" numCol="1" spcCol="1270" anchor="ctr" anchorCtr="0">
              <a:noAutofit/>
            </a:bodyPr>
            <a:lstStyle/>
            <a:p>
              <a:pPr marL="0" marR="0" lvl="0" indent="0" algn="ctr" defTabSz="1766888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975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26" name="Oval 25">
            <a:extLst>
              <a:ext uri="{FF2B5EF4-FFF2-40B4-BE49-F238E27FC236}">
                <a16:creationId xmlns:a16="http://schemas.microsoft.com/office/drawing/2014/main" id="{0C13FF6B-55BF-9846-81E1-2163033B0032}"/>
              </a:ext>
            </a:extLst>
          </p:cNvPr>
          <p:cNvSpPr>
            <a:spLocks noChangeAspect="1"/>
          </p:cNvSpPr>
          <p:nvPr/>
        </p:nvSpPr>
        <p:spPr>
          <a:xfrm flipV="1">
            <a:off x="6807434" y="5635369"/>
            <a:ext cx="69759" cy="68580"/>
          </a:xfrm>
          <a:prstGeom prst="ellipse">
            <a:avLst/>
          </a:prstGeom>
          <a:solidFill>
            <a:srgbClr val="8E0019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6858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A3B4B8C8-072C-524D-9898-0AE8419E2A89}"/>
              </a:ext>
            </a:extLst>
          </p:cNvPr>
          <p:cNvSpPr>
            <a:spLocks noChangeAspect="1"/>
          </p:cNvSpPr>
          <p:nvPr/>
        </p:nvSpPr>
        <p:spPr>
          <a:xfrm flipV="1">
            <a:off x="6902684" y="5635369"/>
            <a:ext cx="69759" cy="68580"/>
          </a:xfrm>
          <a:prstGeom prst="ellipse">
            <a:avLst/>
          </a:prstGeom>
          <a:solidFill>
            <a:srgbClr val="00000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6858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93D000A1-5D34-B844-81CB-B7CAEFA95049}"/>
              </a:ext>
            </a:extLst>
          </p:cNvPr>
          <p:cNvSpPr>
            <a:spLocks noChangeAspect="1"/>
          </p:cNvSpPr>
          <p:nvPr/>
        </p:nvSpPr>
        <p:spPr>
          <a:xfrm flipV="1">
            <a:off x="6712184" y="5635369"/>
            <a:ext cx="69759" cy="68580"/>
          </a:xfrm>
          <a:prstGeom prst="ellipse">
            <a:avLst/>
          </a:prstGeom>
          <a:solidFill>
            <a:srgbClr val="CB9914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6858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484C6718-85FA-2743-AAA0-B15377BC860C}"/>
              </a:ext>
            </a:extLst>
          </p:cNvPr>
          <p:cNvSpPr/>
          <p:nvPr/>
        </p:nvSpPr>
        <p:spPr>
          <a:xfrm>
            <a:off x="3853827" y="1924990"/>
            <a:ext cx="1616210" cy="611425"/>
          </a:xfrm>
          <a:prstGeom prst="rect">
            <a:avLst/>
          </a:prstGeom>
          <a:solidFill>
            <a:srgbClr val="378BAA">
              <a:alpha val="80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6858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5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Avenir Light" panose="020B0402020203020204" pitchFamily="34" charset="77"/>
                <a:ea typeface="+mn-ea"/>
                <a:cs typeface="+mn-cs"/>
              </a:rPr>
              <a:t>Actively engage in Community of Practice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CFA83404-318D-AE43-9BF2-86B55A09BE8B}"/>
              </a:ext>
            </a:extLst>
          </p:cNvPr>
          <p:cNvSpPr/>
          <p:nvPr/>
        </p:nvSpPr>
        <p:spPr>
          <a:xfrm>
            <a:off x="5823733" y="2637818"/>
            <a:ext cx="1616210" cy="611425"/>
          </a:xfrm>
          <a:prstGeom prst="rect">
            <a:avLst/>
          </a:prstGeom>
          <a:solidFill>
            <a:srgbClr val="378BAA">
              <a:alpha val="80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6858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5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Avenir Light" panose="020B0402020203020204" pitchFamily="34" charset="77"/>
                <a:ea typeface="+mn-ea"/>
                <a:cs typeface="+mn-cs"/>
              </a:rPr>
              <a:t>Representation on Technical Advisory Group</a:t>
            </a: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2ACBFE49-CF09-7A40-B952-644CCA976705}"/>
              </a:ext>
            </a:extLst>
          </p:cNvPr>
          <p:cNvSpPr/>
          <p:nvPr/>
        </p:nvSpPr>
        <p:spPr>
          <a:xfrm>
            <a:off x="5823733" y="4297774"/>
            <a:ext cx="1616210" cy="611425"/>
          </a:xfrm>
          <a:prstGeom prst="rect">
            <a:avLst/>
          </a:prstGeom>
          <a:solidFill>
            <a:srgbClr val="378BAA">
              <a:alpha val="80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6858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5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Avenir Light" panose="020B0402020203020204" pitchFamily="34" charset="77"/>
                <a:ea typeface="+mn-ea"/>
                <a:cs typeface="+mn-cs"/>
              </a:rPr>
              <a:t>Complete </a:t>
            </a:r>
          </a:p>
          <a:p>
            <a:pPr marL="0" marR="0" lvl="0" indent="0" algn="ctr" defTabSz="6858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5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Avenir Light" panose="020B0402020203020204" pitchFamily="34" charset="77"/>
                <a:ea typeface="+mn-ea"/>
                <a:cs typeface="+mn-cs"/>
              </a:rPr>
              <a:t>Data Call Questionnaire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0E0835ED-EEDD-9049-AAA6-E52CABB4ED12}"/>
              </a:ext>
            </a:extLst>
          </p:cNvPr>
          <p:cNvSpPr/>
          <p:nvPr/>
        </p:nvSpPr>
        <p:spPr>
          <a:xfrm>
            <a:off x="3853827" y="5022129"/>
            <a:ext cx="1616210" cy="611425"/>
          </a:xfrm>
          <a:prstGeom prst="rect">
            <a:avLst/>
          </a:prstGeom>
          <a:solidFill>
            <a:srgbClr val="378BAA">
              <a:alpha val="80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6858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5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Avenir Light" panose="020B0402020203020204" pitchFamily="34" charset="77"/>
                <a:ea typeface="+mn-ea"/>
                <a:cs typeface="+mn-cs"/>
              </a:rPr>
              <a:t>Participate in Site Visits</a:t>
            </a: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EFAA788F-B474-7446-8484-0AE75AE8764C}"/>
              </a:ext>
            </a:extLst>
          </p:cNvPr>
          <p:cNvSpPr/>
          <p:nvPr/>
        </p:nvSpPr>
        <p:spPr>
          <a:xfrm>
            <a:off x="1848300" y="4309568"/>
            <a:ext cx="1616210" cy="611425"/>
          </a:xfrm>
          <a:prstGeom prst="rect">
            <a:avLst/>
          </a:prstGeom>
          <a:solidFill>
            <a:srgbClr val="378BAA">
              <a:alpha val="80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6858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5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Avenir Light" panose="020B0402020203020204" pitchFamily="34" charset="77"/>
                <a:ea typeface="+mn-ea"/>
                <a:cs typeface="+mn-cs"/>
              </a:rPr>
              <a:t>Participate in Subject-specific Focus Sessions</a:t>
            </a: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2EC7DD3C-6A15-9140-B147-8E0ADD117D6C}"/>
              </a:ext>
            </a:extLst>
          </p:cNvPr>
          <p:cNvSpPr/>
          <p:nvPr/>
        </p:nvSpPr>
        <p:spPr>
          <a:xfrm>
            <a:off x="1865663" y="2637818"/>
            <a:ext cx="1616210" cy="611425"/>
          </a:xfrm>
          <a:prstGeom prst="rect">
            <a:avLst/>
          </a:prstGeom>
          <a:solidFill>
            <a:srgbClr val="378BAA">
              <a:alpha val="80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6858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5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Avenir Light" panose="020B0402020203020204" pitchFamily="34" charset="77"/>
                <a:ea typeface="+mn-ea"/>
                <a:cs typeface="+mn-cs"/>
              </a:rPr>
              <a:t>Participate in HIMSS Activities</a:t>
            </a:r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2736339D-C1CB-3A4B-98BF-4E950A4DA894}"/>
              </a:ext>
            </a:extLst>
          </p:cNvPr>
          <p:cNvSpPr/>
          <p:nvPr/>
        </p:nvSpPr>
        <p:spPr>
          <a:xfrm>
            <a:off x="6406494" y="5580020"/>
            <a:ext cx="2737506" cy="179279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r" defTabSz="6858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0" i="0" u="none" strike="noStrike" kern="0" cap="none" spc="0" normalizeH="0" baseline="0" noProof="0" dirty="0">
                <a:ln>
                  <a:noFill/>
                </a:ln>
                <a:solidFill>
                  <a:srgbClr val="1A495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HHS // IHS </a:t>
            </a:r>
            <a:r>
              <a:rPr kumimoji="0" lang="en-US" sz="1050" b="0" i="0" u="none" strike="noStrike" kern="0" cap="none" spc="0" normalizeH="0" baseline="0" noProof="0" dirty="0">
                <a:ln>
                  <a:noFill/>
                </a:ln>
                <a:solidFill>
                  <a:srgbClr val="6A6A6A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HIT Modernization</a:t>
            </a:r>
            <a:r>
              <a:rPr kumimoji="0" lang="en-US" sz="1050" b="0" i="0" u="none" strike="noStrike" kern="0" cap="none" spc="0" normalizeH="0" baseline="0" noProof="0" dirty="0">
                <a:ln>
                  <a:noFill/>
                </a:ln>
                <a:solidFill>
                  <a:srgbClr val="1A495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Project</a:t>
            </a:r>
          </a:p>
        </p:txBody>
      </p: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783CDE76-800D-824E-ACED-CD7F63CA61CF}"/>
              </a:ext>
            </a:extLst>
          </p:cNvPr>
          <p:cNvCxnSpPr>
            <a:cxnSpLocks/>
          </p:cNvCxnSpPr>
          <p:nvPr/>
        </p:nvCxnSpPr>
        <p:spPr>
          <a:xfrm>
            <a:off x="101196" y="1079794"/>
            <a:ext cx="8143007" cy="0"/>
          </a:xfrm>
          <a:prstGeom prst="line">
            <a:avLst/>
          </a:prstGeom>
          <a:noFill/>
          <a:ln w="34925" cap="flat" cmpd="sng" algn="ctr">
            <a:solidFill>
              <a:srgbClr val="8E0019"/>
            </a:solidFill>
            <a:prstDash val="solid"/>
            <a:miter lim="800000"/>
          </a:ln>
          <a:effectLst/>
        </p:spPr>
      </p:cxnSp>
      <p:pic>
        <p:nvPicPr>
          <p:cNvPr id="43" name="Picture 42">
            <a:extLst>
              <a:ext uri="{FF2B5EF4-FFF2-40B4-BE49-F238E27FC236}">
                <a16:creationId xmlns:a16="http://schemas.microsoft.com/office/drawing/2014/main" id="{00367278-439E-2649-9AD5-A5214BFBE33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20969"/>
          <a:stretch/>
        </p:blipFill>
        <p:spPr>
          <a:xfrm>
            <a:off x="8209912" y="402091"/>
            <a:ext cx="1000994" cy="1052157"/>
          </a:xfrm>
          <a:prstGeom prst="rect">
            <a:avLst/>
          </a:prstGeom>
        </p:spPr>
      </p:pic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id="{B3629DCC-DFBD-2945-A91A-DC955133BBC1}"/>
              </a:ext>
            </a:extLst>
          </p:cNvPr>
          <p:cNvCxnSpPr>
            <a:cxnSpLocks/>
          </p:cNvCxnSpPr>
          <p:nvPr/>
        </p:nvCxnSpPr>
        <p:spPr>
          <a:xfrm>
            <a:off x="227878" y="1168376"/>
            <a:ext cx="8143007" cy="0"/>
          </a:xfrm>
          <a:prstGeom prst="line">
            <a:avLst/>
          </a:prstGeom>
          <a:noFill/>
          <a:ln w="34925" cap="flat" cmpd="sng" algn="ctr">
            <a:solidFill>
              <a:srgbClr val="000000"/>
            </a:solidFill>
            <a:prstDash val="solid"/>
            <a:miter lim="800000"/>
          </a:ln>
          <a:effectLst/>
        </p:spPr>
      </p:cxnSp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id="{715BB0E7-48F3-284D-A43D-9379A69A1711}"/>
              </a:ext>
            </a:extLst>
          </p:cNvPr>
          <p:cNvCxnSpPr>
            <a:cxnSpLocks/>
          </p:cNvCxnSpPr>
          <p:nvPr/>
        </p:nvCxnSpPr>
        <p:spPr>
          <a:xfrm>
            <a:off x="159298" y="1122656"/>
            <a:ext cx="8143007" cy="0"/>
          </a:xfrm>
          <a:prstGeom prst="line">
            <a:avLst/>
          </a:prstGeom>
          <a:noFill/>
          <a:ln w="34925" cap="flat" cmpd="sng" algn="ctr">
            <a:solidFill>
              <a:srgbClr val="CB9914"/>
            </a:solidFill>
            <a:prstDash val="solid"/>
            <a:miter lim="800000"/>
          </a:ln>
          <a:effectLst/>
        </p:spPr>
      </p:cxnSp>
      <p:sp>
        <p:nvSpPr>
          <p:cNvPr id="46" name="TextBox 45">
            <a:extLst>
              <a:ext uri="{FF2B5EF4-FFF2-40B4-BE49-F238E27FC236}">
                <a16:creationId xmlns:a16="http://schemas.microsoft.com/office/drawing/2014/main" id="{8345CF6F-6362-EA41-8887-8BF4191BD730}"/>
              </a:ext>
            </a:extLst>
          </p:cNvPr>
          <p:cNvSpPr txBox="1"/>
          <p:nvPr/>
        </p:nvSpPr>
        <p:spPr>
          <a:xfrm>
            <a:off x="227879" y="402091"/>
            <a:ext cx="7888605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/>
            <a:r>
              <a:rPr lang="en-US" sz="3300" dirty="0">
                <a:solidFill>
                  <a:srgbClr val="000000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Stakeholder Engagement</a:t>
            </a:r>
          </a:p>
        </p:txBody>
      </p:sp>
    </p:spTree>
    <p:extLst>
      <p:ext uri="{BB962C8B-B14F-4D97-AF65-F5344CB8AC3E}">
        <p14:creationId xmlns:p14="http://schemas.microsoft.com/office/powerpoint/2010/main" val="12992210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D8B6E7E2-C1F5-5346-8021-077F5B58DF5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66481"/>
            <a:ext cx="9233924" cy="51533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473480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79C550F8-8D90-6C49-ADA7-622B6BB82B91}"/>
              </a:ext>
            </a:extLst>
          </p:cNvPr>
          <p:cNvGrpSpPr/>
          <p:nvPr/>
        </p:nvGrpSpPr>
        <p:grpSpPr>
          <a:xfrm>
            <a:off x="-1" y="304249"/>
            <a:ext cx="9270401" cy="5472083"/>
            <a:chOff x="-1" y="304249"/>
            <a:chExt cx="9270401" cy="5472083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157B19FC-B784-5248-8CD7-52DC8F0382C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-1" y="304249"/>
              <a:ext cx="9270401" cy="5159849"/>
            </a:xfrm>
            <a:prstGeom prst="rect">
              <a:avLst/>
            </a:prstGeom>
          </p:spPr>
        </p:pic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id="{2BB51993-9E7E-5B4B-823B-BD3FDFEE2E2E}"/>
                </a:ext>
              </a:extLst>
            </p:cNvPr>
            <p:cNvSpPr/>
            <p:nvPr/>
          </p:nvSpPr>
          <p:spPr>
            <a:xfrm>
              <a:off x="8307659" y="5263376"/>
              <a:ext cx="457200" cy="51295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577665F0-0E57-CC46-BEF2-4A0F3E77A183}"/>
                </a:ext>
              </a:extLst>
            </p:cNvPr>
            <p:cNvSpPr/>
            <p:nvPr/>
          </p:nvSpPr>
          <p:spPr>
            <a:xfrm>
              <a:off x="8530682" y="1260088"/>
              <a:ext cx="66907" cy="2884449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84416213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300780DE-9517-1D49-8EFA-1AAEBD93080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1095" b="77708"/>
          <a:stretch/>
        </p:blipFill>
        <p:spPr>
          <a:xfrm>
            <a:off x="-22303" y="327999"/>
            <a:ext cx="9166303" cy="1149928"/>
          </a:xfrm>
          <a:prstGeom prst="rect">
            <a:avLst/>
          </a:prstGeom>
        </p:spPr>
      </p:pic>
      <p:sp>
        <p:nvSpPr>
          <p:cNvPr id="29" name="TextBox 28">
            <a:extLst>
              <a:ext uri="{FF2B5EF4-FFF2-40B4-BE49-F238E27FC236}">
                <a16:creationId xmlns:a16="http://schemas.microsoft.com/office/drawing/2014/main" id="{58F4EB3F-8095-FD49-8385-EC153756BEC3}"/>
              </a:ext>
            </a:extLst>
          </p:cNvPr>
          <p:cNvSpPr txBox="1"/>
          <p:nvPr/>
        </p:nvSpPr>
        <p:spPr>
          <a:xfrm>
            <a:off x="0" y="1424768"/>
            <a:ext cx="9255837" cy="44935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2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 Recommendation will be going directly to HHS Office of CTO and shared with IHS Executive Management and Stakeholder groups </a:t>
            </a:r>
          </a:p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endParaRPr kumimoji="0" lang="en-US" sz="2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2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 Teams are actively working with Tribes and want to engage as many of these stakeholder groups possible for initiative-centric feedback</a:t>
            </a:r>
          </a:p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endParaRPr kumimoji="0" lang="en-US" sz="2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2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NIHB, DSTAC, TSGAC, and NCUIH have played a very helpful role in identifying and connecting the right tribal partners, which we value and hope for their continued support</a:t>
            </a:r>
          </a:p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endParaRPr kumimoji="0" lang="en-US" sz="2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2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 Team is focused on Qualitive and Quantitative analysis with a priority of aligning the communities’ needs with Innovative solutions</a:t>
            </a:r>
          </a:p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endParaRPr kumimoji="0" lang="en-US" sz="2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79D3CA47-C55D-CD42-B825-EE2747F01905}"/>
              </a:ext>
            </a:extLst>
          </p:cNvPr>
          <p:cNvSpPr>
            <a:spLocks noChangeAspect="1"/>
          </p:cNvSpPr>
          <p:nvPr/>
        </p:nvSpPr>
        <p:spPr>
          <a:xfrm flipV="1">
            <a:off x="6764902" y="5731066"/>
            <a:ext cx="69759" cy="68580"/>
          </a:xfrm>
          <a:prstGeom prst="ellipse">
            <a:avLst/>
          </a:prstGeom>
          <a:solidFill>
            <a:srgbClr val="8E0019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6858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08451F2C-96B6-344F-92FC-A131A97493FE}"/>
              </a:ext>
            </a:extLst>
          </p:cNvPr>
          <p:cNvSpPr>
            <a:spLocks noChangeAspect="1"/>
          </p:cNvSpPr>
          <p:nvPr/>
        </p:nvSpPr>
        <p:spPr>
          <a:xfrm flipV="1">
            <a:off x="6860152" y="5731066"/>
            <a:ext cx="69759" cy="68580"/>
          </a:xfrm>
          <a:prstGeom prst="ellipse">
            <a:avLst/>
          </a:prstGeom>
          <a:solidFill>
            <a:srgbClr val="00000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6858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id="{EAB87195-529D-A940-A534-10545C2B5027}"/>
              </a:ext>
            </a:extLst>
          </p:cNvPr>
          <p:cNvSpPr>
            <a:spLocks noChangeAspect="1"/>
          </p:cNvSpPr>
          <p:nvPr/>
        </p:nvSpPr>
        <p:spPr>
          <a:xfrm flipV="1">
            <a:off x="6669652" y="5731066"/>
            <a:ext cx="69759" cy="68580"/>
          </a:xfrm>
          <a:prstGeom prst="ellipse">
            <a:avLst/>
          </a:prstGeom>
          <a:solidFill>
            <a:srgbClr val="CB9914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6858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61258ED6-3512-6047-8B8C-813DD7DA3B32}"/>
              </a:ext>
            </a:extLst>
          </p:cNvPr>
          <p:cNvSpPr/>
          <p:nvPr/>
        </p:nvSpPr>
        <p:spPr>
          <a:xfrm>
            <a:off x="6363962" y="5675717"/>
            <a:ext cx="2737506" cy="179279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r" defTabSz="6858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0" i="0" u="none" strike="noStrike" kern="0" cap="none" spc="0" normalizeH="0" baseline="0" noProof="0" dirty="0">
                <a:ln>
                  <a:noFill/>
                </a:ln>
                <a:solidFill>
                  <a:srgbClr val="1A495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HHS // IHS </a:t>
            </a:r>
            <a:r>
              <a:rPr kumimoji="0" lang="en-US" sz="1050" b="0" i="0" u="none" strike="noStrike" kern="0" cap="none" spc="0" normalizeH="0" baseline="0" noProof="0" dirty="0">
                <a:ln>
                  <a:noFill/>
                </a:ln>
                <a:solidFill>
                  <a:srgbClr val="6A6A6A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HIT Modernization</a:t>
            </a:r>
            <a:r>
              <a:rPr kumimoji="0" lang="en-US" sz="1050" b="0" i="0" u="none" strike="noStrike" kern="0" cap="none" spc="0" normalizeH="0" baseline="0" noProof="0" dirty="0">
                <a:ln>
                  <a:noFill/>
                </a:ln>
                <a:solidFill>
                  <a:srgbClr val="1A495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Project</a:t>
            </a:r>
          </a:p>
        </p:txBody>
      </p:sp>
    </p:spTree>
    <p:extLst>
      <p:ext uri="{BB962C8B-B14F-4D97-AF65-F5344CB8AC3E}">
        <p14:creationId xmlns:p14="http://schemas.microsoft.com/office/powerpoint/2010/main" val="221315279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D0CC7E14-3E88-B24D-A3D0-F655F9B4D1C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-1" t="1" r="-1064" b="85573"/>
          <a:stretch/>
        </p:blipFill>
        <p:spPr>
          <a:xfrm>
            <a:off x="1169366" y="1"/>
            <a:ext cx="7696842" cy="844951"/>
          </a:xfrm>
          <a:prstGeom prst="rect">
            <a:avLst/>
          </a:prstGeom>
        </p:spPr>
      </p:pic>
      <p:sp>
        <p:nvSpPr>
          <p:cNvPr id="14" name="Google Shape;239;p29">
            <a:extLst>
              <a:ext uri="{FF2B5EF4-FFF2-40B4-BE49-F238E27FC236}">
                <a16:creationId xmlns:a16="http://schemas.microsoft.com/office/drawing/2014/main" id="{33BECF39-07B3-B542-AAF1-B154B5CD1EF6}"/>
              </a:ext>
            </a:extLst>
          </p:cNvPr>
          <p:cNvSpPr txBox="1">
            <a:spLocks/>
          </p:cNvSpPr>
          <p:nvPr/>
        </p:nvSpPr>
        <p:spPr>
          <a:xfrm>
            <a:off x="6585995" y="97359"/>
            <a:ext cx="2558005" cy="40431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b="1" i="0" kern="1200">
                <a:solidFill>
                  <a:srgbClr val="9C2D3B"/>
                </a:solidFill>
                <a:latin typeface="Helvetica" pitchFamily="2" charset="0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</a:pPr>
            <a:r>
              <a:rPr lang="en-US" sz="1000" dirty="0">
                <a:solidFill>
                  <a:schemeClr val="tx1"/>
                </a:solidFill>
              </a:rPr>
              <a:t>Project Group Email:</a:t>
            </a:r>
            <a:br>
              <a:rPr lang="en-US" sz="1000" dirty="0">
                <a:solidFill>
                  <a:schemeClr val="tx1"/>
                </a:solidFill>
              </a:rPr>
            </a:br>
            <a:r>
              <a:rPr lang="en-US" sz="1000" dirty="0" err="1">
                <a:solidFill>
                  <a:schemeClr val="tx1"/>
                </a:solidFill>
              </a:rPr>
              <a:t>HITModernization@emergingsun.com</a:t>
            </a:r>
            <a:endParaRPr lang="en-US" sz="1000" dirty="0">
              <a:solidFill>
                <a:schemeClr val="tx1"/>
              </a:solidFill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3FE1B364-A752-434E-9FE7-0EAC9809B76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20969"/>
          <a:stretch/>
        </p:blipFill>
        <p:spPr>
          <a:xfrm>
            <a:off x="6776846" y="3982264"/>
            <a:ext cx="1969852" cy="2070538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EF7922BF-B978-7E4B-82C4-421B36BC5BBC}"/>
              </a:ext>
            </a:extLst>
          </p:cNvPr>
          <p:cNvSpPr txBox="1"/>
          <p:nvPr/>
        </p:nvSpPr>
        <p:spPr>
          <a:xfrm>
            <a:off x="1278539" y="1997728"/>
            <a:ext cx="708073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/>
              <a:t>Maia Z. Laing</a:t>
            </a:r>
            <a:endParaRPr lang="en-US" sz="1600" dirty="0"/>
          </a:p>
          <a:p>
            <a:r>
              <a:rPr lang="en-US" sz="1600" dirty="0"/>
              <a:t>Office of the Chief Technology Officer | Immediate Office of the Secretary</a:t>
            </a:r>
          </a:p>
          <a:p>
            <a:r>
              <a:rPr lang="en-US" sz="1600" dirty="0"/>
              <a:t>U.S. Department of Health and Human Services</a:t>
            </a:r>
          </a:p>
          <a:p>
            <a:r>
              <a:rPr lang="en-US" sz="1600" dirty="0"/>
              <a:t>e: </a:t>
            </a:r>
            <a:r>
              <a:rPr lang="en-US" sz="1600" u="sng" dirty="0">
                <a:hlinkClick r:id="rId4"/>
              </a:rPr>
              <a:t>maia.laing@hhs.gov</a:t>
            </a:r>
            <a:r>
              <a:rPr lang="en-US" sz="1600" dirty="0"/>
              <a:t>  | w: 202.774.2304  |  m: 202.684.5424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2DCBD64D-58FF-0A44-8091-62C398042AFA}"/>
              </a:ext>
            </a:extLst>
          </p:cNvPr>
          <p:cNvSpPr txBox="1"/>
          <p:nvPr/>
        </p:nvSpPr>
        <p:spPr>
          <a:xfrm>
            <a:off x="1278539" y="3196804"/>
            <a:ext cx="549830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" sz="1600" b="1" dirty="0"/>
              <a:t>Travis Mells</a:t>
            </a:r>
          </a:p>
          <a:p>
            <a:r>
              <a:rPr lang="sv" sz="1600" dirty="0"/>
              <a:t>HHS IHS HIT MOD Project | Program Delivery Manager </a:t>
            </a:r>
          </a:p>
          <a:p>
            <a:r>
              <a:rPr lang="sv" sz="1600" dirty="0"/>
              <a:t>Emerging Sun, LLC</a:t>
            </a:r>
          </a:p>
          <a:p>
            <a:r>
              <a:rPr lang="sv" sz="1600" dirty="0"/>
              <a:t>e: </a:t>
            </a:r>
            <a:r>
              <a:rPr lang="sv" sz="1600" u="sng" dirty="0">
                <a:hlinkClick r:id="rId5"/>
              </a:rPr>
              <a:t>travis.mells@emergingsun.com</a:t>
            </a:r>
            <a:r>
              <a:rPr lang="sv" sz="1600" dirty="0"/>
              <a:t> | m: 301</a:t>
            </a:r>
            <a:r>
              <a:rPr lang="en-US" sz="1600" dirty="0"/>
              <a:t>.</a:t>
            </a:r>
            <a:r>
              <a:rPr lang="sv" sz="1600" dirty="0"/>
              <a:t>541</a:t>
            </a:r>
            <a:r>
              <a:rPr lang="en-US" sz="1600" dirty="0"/>
              <a:t>.</a:t>
            </a:r>
            <a:r>
              <a:rPr lang="sv" sz="1600" dirty="0"/>
              <a:t>7730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4CE4444A-E4E8-EE43-A7FC-391F16D8EA2D}"/>
              </a:ext>
            </a:extLst>
          </p:cNvPr>
          <p:cNvSpPr txBox="1"/>
          <p:nvPr/>
        </p:nvSpPr>
        <p:spPr>
          <a:xfrm>
            <a:off x="1278539" y="798652"/>
            <a:ext cx="778278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/>
              <a:t>Mitchell </a:t>
            </a:r>
            <a:r>
              <a:rPr lang="en-US" sz="1600" b="1" dirty="0" err="1"/>
              <a:t>Thornbrugh</a:t>
            </a:r>
            <a:endParaRPr lang="en-US" sz="1600" dirty="0"/>
          </a:p>
          <a:p>
            <a:r>
              <a:rPr lang="en-US" sz="1600" dirty="0"/>
              <a:t>Acting Chief Information Officer Acting Director, Office of Information Technology </a:t>
            </a:r>
            <a:br>
              <a:rPr lang="en-US" sz="1600" dirty="0"/>
            </a:br>
            <a:r>
              <a:rPr lang="en-US" sz="1600" dirty="0"/>
              <a:t>Department of Health and Human Services - Indian Health Services (IHS)</a:t>
            </a:r>
          </a:p>
          <a:p>
            <a:r>
              <a:rPr lang="en-US" sz="1600" dirty="0"/>
              <a:t>e: </a:t>
            </a:r>
            <a:r>
              <a:rPr lang="en-US" sz="1600" u="sng" dirty="0" err="1">
                <a:solidFill>
                  <a:srgbClr val="0070C0"/>
                </a:solidFill>
              </a:rPr>
              <a:t>mitchell.thornbrugh@ihs.gov</a:t>
            </a:r>
            <a:r>
              <a:rPr lang="en-US" sz="1600" dirty="0"/>
              <a:t>   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3E6325CB-5057-7441-ABD1-F32A7F633EB6}"/>
              </a:ext>
            </a:extLst>
          </p:cNvPr>
          <p:cNvSpPr txBox="1"/>
          <p:nvPr/>
        </p:nvSpPr>
        <p:spPr>
          <a:xfrm>
            <a:off x="1278539" y="4395880"/>
            <a:ext cx="549830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/>
              <a:t>Carolyn Crowder</a:t>
            </a:r>
            <a:endParaRPr lang="en-US" sz="1600" dirty="0"/>
          </a:p>
          <a:p>
            <a:r>
              <a:rPr lang="sv" sz="1600" dirty="0"/>
              <a:t>HHS IHS HIT MOD Project | </a:t>
            </a:r>
            <a:r>
              <a:rPr lang="en-US" sz="1600" dirty="0"/>
              <a:t>Subject Matter Expert</a:t>
            </a:r>
            <a:endParaRPr lang="sv" sz="1600" dirty="0"/>
          </a:p>
          <a:p>
            <a:r>
              <a:rPr lang="en-US" sz="1600" dirty="0"/>
              <a:t>Crown Consulting &amp; Management</a:t>
            </a:r>
          </a:p>
          <a:p>
            <a:r>
              <a:rPr lang="sv" sz="1600" dirty="0"/>
              <a:t>e: </a:t>
            </a:r>
            <a:r>
              <a:rPr lang="en-US" sz="1600" u="sng" dirty="0">
                <a:hlinkClick r:id="rId6"/>
              </a:rPr>
              <a:t>crowder@j2sg.org</a:t>
            </a:r>
            <a:r>
              <a:rPr lang="sv" sz="1600" dirty="0"/>
              <a:t>| m: </a:t>
            </a:r>
            <a:r>
              <a:rPr lang="en-US" sz="1600" dirty="0"/>
              <a:t>907.952.4184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9EFA4F99-C16A-D843-A7BA-4F957A113E71}"/>
              </a:ext>
            </a:extLst>
          </p:cNvPr>
          <p:cNvSpPr txBox="1"/>
          <p:nvPr/>
        </p:nvSpPr>
        <p:spPr>
          <a:xfrm>
            <a:off x="1278539" y="5594955"/>
            <a:ext cx="758655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/>
              <a:t>Website </a:t>
            </a:r>
            <a:endParaRPr lang="en-US" sz="1600" dirty="0"/>
          </a:p>
          <a:p>
            <a:r>
              <a:rPr lang="en-US" sz="1600" dirty="0"/>
              <a:t>HHS OCTO Indian Health Service Health </a:t>
            </a:r>
          </a:p>
          <a:p>
            <a:r>
              <a:rPr lang="en-US" sz="1600" dirty="0"/>
              <a:t>Information Technology Modernization Initiative </a:t>
            </a:r>
          </a:p>
          <a:p>
            <a:pPr>
              <a:spcBef>
                <a:spcPts val="0"/>
              </a:spcBef>
            </a:pPr>
            <a:r>
              <a:rPr lang="en-US" sz="1600" dirty="0">
                <a:hlinkClick r:id="rId7"/>
              </a:rPr>
              <a:t>https://www.ihs.gov/hit/</a:t>
            </a:r>
            <a:endParaRPr lang="en-US" sz="1600" dirty="0"/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C033FEDF-D36F-FC42-B792-4246C1B70D1B}"/>
              </a:ext>
            </a:extLst>
          </p:cNvPr>
          <p:cNvSpPr>
            <a:spLocks noChangeAspect="1"/>
          </p:cNvSpPr>
          <p:nvPr/>
        </p:nvSpPr>
        <p:spPr>
          <a:xfrm flipV="1">
            <a:off x="6028387" y="6588773"/>
            <a:ext cx="93012" cy="91440"/>
          </a:xfrm>
          <a:prstGeom prst="ellipse">
            <a:avLst/>
          </a:prstGeom>
          <a:solidFill>
            <a:srgbClr val="8E0019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03548DD9-649A-4747-A004-D4AE9BAABBEB}"/>
              </a:ext>
            </a:extLst>
          </p:cNvPr>
          <p:cNvSpPr/>
          <p:nvPr/>
        </p:nvSpPr>
        <p:spPr>
          <a:xfrm>
            <a:off x="5493992" y="6502273"/>
            <a:ext cx="3650008" cy="239039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1A495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HHS // IHS </a:t>
            </a: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6A6A6A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HIT Modernization</a:t>
            </a: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1A495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Project</a:t>
            </a:r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8401C55F-6BA2-ED40-A53A-A27319EE69B9}"/>
              </a:ext>
            </a:extLst>
          </p:cNvPr>
          <p:cNvSpPr>
            <a:spLocks noChangeAspect="1"/>
          </p:cNvSpPr>
          <p:nvPr/>
        </p:nvSpPr>
        <p:spPr>
          <a:xfrm flipV="1">
            <a:off x="6155387" y="6588773"/>
            <a:ext cx="93012" cy="91440"/>
          </a:xfrm>
          <a:prstGeom prst="ellipse">
            <a:avLst/>
          </a:prstGeom>
          <a:solidFill>
            <a:srgbClr val="00000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id="{6A855FB5-EEC4-0C4A-9F44-1ABBF713C118}"/>
              </a:ext>
            </a:extLst>
          </p:cNvPr>
          <p:cNvSpPr>
            <a:spLocks noChangeAspect="1"/>
          </p:cNvSpPr>
          <p:nvPr/>
        </p:nvSpPr>
        <p:spPr>
          <a:xfrm flipV="1">
            <a:off x="5901387" y="6588773"/>
            <a:ext cx="93012" cy="91440"/>
          </a:xfrm>
          <a:prstGeom prst="ellipse">
            <a:avLst/>
          </a:prstGeom>
          <a:solidFill>
            <a:srgbClr val="CB9914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269426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394</TotalTime>
  <Words>306</Words>
  <Application>Microsoft Office PowerPoint</Application>
  <PresentationFormat>On-screen Show (4:3)</PresentationFormat>
  <Paragraphs>39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4" baseType="lpstr">
      <vt:lpstr>Arial</vt:lpstr>
      <vt:lpstr>Avenir Book</vt:lpstr>
      <vt:lpstr>Avenir Light</vt:lpstr>
      <vt:lpstr>Calibri</vt:lpstr>
      <vt:lpstr>Helvetica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Ricki McCarroll</dc:creator>
  <cp:lastModifiedBy>Daniel Dickerson</cp:lastModifiedBy>
  <cp:revision>17</cp:revision>
  <dcterms:created xsi:type="dcterms:W3CDTF">2019-02-06T18:23:49Z</dcterms:created>
  <dcterms:modified xsi:type="dcterms:W3CDTF">2019-03-31T21:37:43Z</dcterms:modified>
</cp:coreProperties>
</file>