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9" r:id="rId2"/>
    <p:sldId id="271" r:id="rId3"/>
    <p:sldId id="315" r:id="rId4"/>
    <p:sldId id="308" r:id="rId5"/>
    <p:sldId id="310" r:id="rId6"/>
    <p:sldId id="311" r:id="rId7"/>
    <p:sldId id="312" r:id="rId8"/>
    <p:sldId id="313" r:id="rId9"/>
    <p:sldId id="316" r:id="rId10"/>
    <p:sldId id="30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15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0" autoAdjust="0"/>
    <p:restoredTop sz="93979" autoAdjust="0"/>
  </p:normalViewPr>
  <p:slideViewPr>
    <p:cSldViewPr snapToGrid="0" snapToObjects="1">
      <p:cViewPr>
        <p:scale>
          <a:sx n="66" d="100"/>
          <a:sy n="66" d="100"/>
        </p:scale>
        <p:origin x="808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8E2A8-3725-144E-803D-27667AA9AE2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A3994-C116-1C4B-840A-3CB646EF96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53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A3994-C116-1C4B-840A-3CB646EF96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02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imperative to keep water and sewer</a:t>
            </a:r>
            <a:r>
              <a:rPr lang="en-US" baseline="0" dirty="0" smtClean="0"/>
              <a:t> </a:t>
            </a:r>
            <a:r>
              <a:rPr lang="en-US" dirty="0" smtClean="0"/>
              <a:t>systems</a:t>
            </a:r>
            <a:r>
              <a:rPr lang="en-US" baseline="0" dirty="0" smtClean="0"/>
              <a:t> operating</a:t>
            </a:r>
          </a:p>
          <a:p>
            <a:r>
              <a:rPr lang="en-US" baseline="0" dirty="0" smtClean="0"/>
              <a:t>Homes revert back to honey-buckets and the risk of exposure to harmful pathogens increases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F5F24-FB37-482C-8A24-DC8279F80F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56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A3994-C116-1C4B-840A-3CB646EF96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6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A3994-C116-1C4B-840A-3CB646EF96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60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A3994-C116-1C4B-840A-3CB646EF96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07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A3994-C116-1C4B-840A-3CB646EF962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8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A3994-C116-1C4B-840A-3CB646EF96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A3994-C116-1C4B-840A-3CB646EF96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07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AABE-8765-1F4E-B47A-530E08D1B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0B53-094D-324C-8CE2-F6182BAF3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720DD-8543-914C-9726-D5EE3E216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38B9A-050B-DF48-A555-4A2805163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77FC-746D-9D4C-BE4D-1B7B004F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81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D586-6F30-6242-B7F4-AE965DC82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D1D59E-1B12-3641-9392-D8B925EFA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40900-F589-FE48-A23E-DD4764BCE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31BC7-9C96-154B-9B2A-8255B8DD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088A8-614D-6143-A9F7-62A65FA41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8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2CF85D-F835-5A42-8D13-C8B3427032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4BCBB-8895-A54F-AF75-14B2D99C4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7A9D8-16B4-7E44-9AF6-D20C4B89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260F3-029E-764A-BBBE-5F2385614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DD7FA-AC8E-454E-941F-92010954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0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7970E-9B5A-E545-9475-17F596DE0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B3178-E0BB-6A4E-B9EF-3C87CE7CF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1FA31-FB5B-BF4B-BF65-CF71877FF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8B811-2AF2-D646-A5FA-D0F3D65F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0A7AC-17F3-E046-A945-9993D2CF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75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236FA-EDAD-9E4C-992C-5432E048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9C53B-D67D-F348-B693-163A2B1A1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3962-20CB-A44B-8F7A-08AE4E0E0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B891F-1C33-2040-93AA-A19FCCD1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10064-387F-CF48-AFE8-068B20C31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7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E1E3A-5FCA-504A-A987-A2B304F8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CFCC8-D5B1-0646-BAF5-109F23CB6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A5EBF-9179-D242-BD95-F46056E47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E68CD-8901-6941-91C6-8D7E54D06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2217AE-A5A8-7B4C-B631-542ECFAD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015B4-EC87-7041-984B-7F4C1482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88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D6BDE-F421-DB49-9B85-881AFDA2E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B35C0-66CC-E34B-83DE-20E1F985B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B8F14-8A5E-AB44-8866-DA78DECCF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A3398F-2BD7-D943-870E-34148A93F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DC085E-5362-A64D-8240-F8A63479D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2428B8-064A-EF43-B1AC-5BCB69F71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11B496-30CC-894A-9E63-0104E7AD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5037CD-D217-BB45-BD2B-FAEE7275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1B383-EDAF-1E4B-BA1E-0D7FAECE8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38ED14-BBF5-AF41-8C77-4CC1EE8C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61F1A-C4CD-9342-BA26-03D59755F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8B10B8-5987-564C-9060-B4CFA223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599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15225-1459-BC40-A8EC-C41F1C1B9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91A0B-0053-E64A-9B6C-76F4A1DA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FFC11-8BE1-1C43-85E9-6D537208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1AD3-55B7-0C42-9377-C9C7F5600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B386F-D9DC-BC4D-9C7C-4AA6B2F3F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84B445-BAE4-844A-81E5-996C2FCCF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B441C-0090-524B-9A82-4BC4F861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6FC83-E4F4-8444-BA91-51EBF64D8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6B1398-376A-2D4C-8843-E60252ABC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7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6FF5-0A8D-E846-B5A6-6955C8CCB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D6659-1E80-4F4C-BEF4-562DE32A95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774F6-E5B6-A841-9CAF-49A10F16C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D84E0B-511B-844A-9550-A17DF6F1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1982A-F9E2-1E48-A01B-9BD37E64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FF725-8DB6-6F48-974A-DDA709790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0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703020-0E94-D34F-96E5-E5E21E2B4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BAAAB-442B-2840-AB21-6CF16C071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F52DA-CEFF-F840-82A1-F41BEBB985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EB794-1053-FA4B-90A3-E114A3A5772F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5CE00-27AC-6A46-BCD3-044B18EE5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C67FE-D1A5-FB4B-8BB4-3FA42B792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34AFA-15FC-084A-809C-D8D42D29EA8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2435AB-6F5F-F142-B31A-3B6A2AB38C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7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l9IunrqjhAhVGjp4KHXb2ALcQjRx6BAgBEAU&amp;url=https://www.uaf.edu/anla/map&amp;psig=AOvVaw2niN2mWLUsbJEpjDaO2cIu&amp;ust=1553983630855955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E5B3D2-6C3C-2445-814D-0938470ED8E4}"/>
              </a:ext>
            </a:extLst>
          </p:cNvPr>
          <p:cNvSpPr txBox="1"/>
          <p:nvPr/>
        </p:nvSpPr>
        <p:spPr>
          <a:xfrm>
            <a:off x="4176346" y="650631"/>
            <a:ext cx="7869116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Impact and Opportunity:</a:t>
            </a:r>
          </a:p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Proposed Changes to the IHS Sanitation </a:t>
            </a:r>
            <a:r>
              <a:rPr lang="en-US" sz="2400" b="1" dirty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Deficiency </a:t>
            </a:r>
            <a:r>
              <a:rPr lang="en-US" sz="2400" b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System (</a:t>
            </a:r>
            <a:r>
              <a:rPr lang="en-US" sz="2400" b="1" dirty="0" err="1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SDS</a:t>
            </a:r>
            <a:r>
              <a:rPr lang="en-US" sz="2400" b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) Guideline</a:t>
            </a:r>
            <a:endParaRPr lang="en-US" sz="2400" b="1" dirty="0">
              <a:solidFill>
                <a:srgbClr val="0089BB"/>
              </a:solidFill>
              <a:latin typeface="Gill Sans MT" panose="020B0502020104020203" pitchFamily="34" charset="0"/>
              <a:cs typeface="Agenda Medium"/>
            </a:endParaRPr>
          </a:p>
          <a:p>
            <a:pPr algn="ctr">
              <a:lnSpc>
                <a:spcPct val="120000"/>
              </a:lnSpc>
            </a:pPr>
            <a:endParaRPr lang="en-US" sz="2400" b="1" dirty="0">
              <a:solidFill>
                <a:srgbClr val="0089BB"/>
              </a:solidFill>
              <a:latin typeface="Gill Sans MT" panose="020B0502020104020203" pitchFamily="34" charset="0"/>
              <a:cs typeface="Agenda Medium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2019 Tribal Self Governance Consultation Conference</a:t>
            </a:r>
          </a:p>
          <a:p>
            <a:pPr algn="ctr">
              <a:lnSpc>
                <a:spcPct val="120000"/>
              </a:lnSpc>
            </a:pPr>
            <a:endParaRPr lang="en-US" sz="2400" b="1" dirty="0" smtClean="0">
              <a:solidFill>
                <a:srgbClr val="0089BB"/>
              </a:solidFill>
              <a:latin typeface="Gill Sans MT" panose="020B0502020104020203" pitchFamily="34" charset="0"/>
              <a:cs typeface="Agenda Medium"/>
            </a:endParaRPr>
          </a:p>
          <a:p>
            <a:pPr algn="ctr">
              <a:lnSpc>
                <a:spcPct val="120000"/>
              </a:lnSpc>
            </a:pPr>
            <a:r>
              <a:rPr lang="en-US" sz="2400" b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April 1, 2019</a:t>
            </a:r>
          </a:p>
          <a:p>
            <a:pPr algn="ctr">
              <a:lnSpc>
                <a:spcPct val="120000"/>
              </a:lnSpc>
            </a:pPr>
            <a:endParaRPr lang="en-US" sz="2400" b="1" i="1" dirty="0">
              <a:solidFill>
                <a:srgbClr val="0089BB"/>
              </a:solidFill>
              <a:latin typeface="Gill Sans MT" panose="020B0502020104020203" pitchFamily="34" charset="0"/>
              <a:cs typeface="Agenda Medium"/>
            </a:endParaRPr>
          </a:p>
          <a:p>
            <a:pPr algn="ctr">
              <a:lnSpc>
                <a:spcPct val="120000"/>
              </a:lnSpc>
            </a:pPr>
            <a:r>
              <a:rPr lang="en-US" sz="2000" b="1" i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CAPT David </a:t>
            </a:r>
            <a:r>
              <a:rPr lang="en-US" sz="2000" b="1" i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Beveridge, </a:t>
            </a:r>
            <a:r>
              <a:rPr lang="en-US" sz="2000" b="1" i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PE</a:t>
            </a:r>
            <a:endParaRPr lang="en-US" sz="2000" b="1" i="1" dirty="0" smtClean="0">
              <a:solidFill>
                <a:srgbClr val="0089BB"/>
              </a:solidFill>
              <a:latin typeface="Gill Sans MT" panose="020B0502020104020203" pitchFamily="34" charset="0"/>
              <a:cs typeface="Agenda Medium"/>
            </a:endParaRPr>
          </a:p>
          <a:p>
            <a:pPr algn="ctr">
              <a:lnSpc>
                <a:spcPct val="120000"/>
              </a:lnSpc>
            </a:pPr>
            <a:r>
              <a:rPr lang="en-US" sz="2000" b="1" i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Director </a:t>
            </a:r>
            <a:r>
              <a:rPr lang="en-US" sz="2000" b="1" i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of Operations, </a:t>
            </a:r>
            <a:endParaRPr lang="en-US" sz="2000" b="1" i="1" dirty="0" smtClean="0">
              <a:solidFill>
                <a:srgbClr val="0089BB"/>
              </a:solidFill>
              <a:latin typeface="Gill Sans MT" panose="020B0502020104020203" pitchFamily="34" charset="0"/>
              <a:cs typeface="Agenda Medium"/>
            </a:endParaRPr>
          </a:p>
          <a:p>
            <a:pPr algn="ctr">
              <a:lnSpc>
                <a:spcPct val="120000"/>
              </a:lnSpc>
            </a:pPr>
            <a:r>
              <a:rPr lang="en-US" sz="2000" b="1" i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Environmental </a:t>
            </a:r>
            <a:r>
              <a:rPr lang="en-US" sz="2000" b="1" i="1" dirty="0" smtClean="0">
                <a:solidFill>
                  <a:srgbClr val="0089BB"/>
                </a:solidFill>
                <a:latin typeface="Gill Sans MT" panose="020B0502020104020203" pitchFamily="34" charset="0"/>
                <a:cs typeface="Agenda Medium"/>
              </a:rPr>
              <a:t>Health &amp; Engineering ANTHC</a:t>
            </a:r>
            <a:endParaRPr lang="en-US" sz="2000" b="1" i="1" dirty="0">
              <a:solidFill>
                <a:srgbClr val="0089BB"/>
              </a:solidFill>
              <a:latin typeface="Gill Sans MT" panose="020B0502020104020203" pitchFamily="34" charset="0"/>
              <a:cs typeface="Agenda Medium"/>
            </a:endParaRPr>
          </a:p>
        </p:txBody>
      </p:sp>
      <p:pic>
        <p:nvPicPr>
          <p:cNvPr id="3" name="Picture 5" descr="Misty May 11-16-2004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446" y="650631"/>
            <a:ext cx="3708098" cy="46482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665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2ECA-D68A-6B4F-ACA3-D345D765C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487270"/>
            <a:ext cx="11064239" cy="108027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89BB"/>
                </a:solidFill>
                <a:latin typeface="Gill Sans MT" panose="020B0502020104020203" pitchFamily="34" charset="0"/>
              </a:rPr>
              <a:t>Thank You</a:t>
            </a:r>
            <a:endParaRPr lang="en-US" sz="3600" b="1" dirty="0">
              <a:solidFill>
                <a:srgbClr val="0089BB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38" y="1668493"/>
            <a:ext cx="4882662" cy="366199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759" y="1749090"/>
            <a:ext cx="4775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98897" y="5336543"/>
            <a:ext cx="434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Akiachak</a:t>
            </a:r>
            <a:r>
              <a:rPr lang="en-US" dirty="0" smtClean="0"/>
              <a:t> – First Service (Sewage Lift Station)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87362" y="5327372"/>
            <a:ext cx="4243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Hoonah – Replacement Wastewater Outfall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6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2ECA-D68A-6B4F-ACA3-D345D765C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0"/>
            <a:ext cx="11064239" cy="1080272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rgbClr val="0089BB"/>
                </a:solidFill>
                <a:latin typeface="Gill Sans MT" panose="020B0502020104020203" pitchFamily="34" charset="0"/>
              </a:rPr>
              <a:t>Alaska Native Tribal Health Consortium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700A4-7282-824F-9234-28E970ACB4BA}"/>
              </a:ext>
            </a:extLst>
          </p:cNvPr>
          <p:cNvSpPr txBox="1">
            <a:spLocks/>
          </p:cNvSpPr>
          <p:nvPr/>
        </p:nvSpPr>
        <p:spPr>
          <a:xfrm>
            <a:off x="5344356" y="1345473"/>
            <a:ext cx="6268523" cy="4780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22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51514B"/>
                </a:solidFill>
                <a:latin typeface="Gill Sans MT" panose="020B0502020104020203" pitchFamily="34" charset="0"/>
              </a:rPr>
              <a:t>Created in 1998 with Congressional authorization</a:t>
            </a:r>
          </a:p>
          <a:p>
            <a:pPr marL="457200" indent="-457200" algn="l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51514B"/>
                </a:solidFill>
                <a:latin typeface="Gill Sans MT" panose="020B0502020104020203" pitchFamily="34" charset="0"/>
              </a:rPr>
              <a:t>Provides statewide health </a:t>
            </a:r>
            <a:r>
              <a:rPr lang="en-US" sz="32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services (incl. </a:t>
            </a:r>
            <a:r>
              <a:rPr lang="en-US" sz="32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Sanitation Facilities Construction Program)</a:t>
            </a:r>
            <a:endParaRPr lang="en-US" sz="32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457200" algn="l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51514B"/>
                </a:solidFill>
                <a:latin typeface="Gill Sans MT" panose="020B0502020104020203" pitchFamily="34" charset="0"/>
              </a:rPr>
              <a:t>Supports all Alaska Tribal health organizations and communities</a:t>
            </a:r>
          </a:p>
          <a:p>
            <a:pPr lvl="1" algn="l">
              <a:spcBef>
                <a:spcPts val="1600"/>
              </a:spcBef>
              <a:defRPr/>
            </a:pPr>
            <a:endParaRPr lang="en-US" sz="2800" dirty="0">
              <a:latin typeface="Gill Sans MT" panose="020B05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E970B-2B84-D048-9D2D-12B16B4B43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" y="1345474"/>
            <a:ext cx="4493877" cy="29981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2556B-8FB5-6049-9C1F-292D26E5B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52" y="1345473"/>
            <a:ext cx="4491165" cy="319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6637211"/>
              </p:ext>
            </p:extLst>
          </p:nvPr>
        </p:nvGraphicFramePr>
        <p:xfrm>
          <a:off x="1480593" y="1857676"/>
          <a:ext cx="8086919" cy="5497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Chart" r:id="rId4" imgW="12344696" imgH="6743897" progId="MSGraph.Chart.8">
                  <p:embed followColorScheme="full"/>
                </p:oleObj>
              </mc:Choice>
              <mc:Fallback>
                <p:oleObj name="Chart" r:id="rId4" imgW="12344696" imgH="6743897" progId="MSGraph.Chart.8">
                  <p:embed followColorScheme="full"/>
                  <p:pic>
                    <p:nvPicPr>
                      <p:cNvPr id="4" name="Content Placeholder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0593" y="1857676"/>
                        <a:ext cx="8086919" cy="54976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438275" y="129411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solidFill>
                  <a:prstClr val="black"/>
                </a:solidFill>
              </a:rPr>
              <a:t>Infant Hospitalization Rates in Villages with &lt;10% of Homes with Water Service* Compared with U.S. Infants**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2841925" y="5613372"/>
            <a:ext cx="243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 dirty="0">
                <a:solidFill>
                  <a:prstClr val="black"/>
                </a:solidFill>
              </a:rPr>
              <a:t>*YK Region, Alaska, 1999-2004</a:t>
            </a:r>
            <a:br>
              <a:rPr lang="en-US" altLang="en-US" sz="900" dirty="0">
                <a:solidFill>
                  <a:prstClr val="black"/>
                </a:solidFill>
              </a:rPr>
            </a:br>
            <a:r>
              <a:rPr lang="en-US" altLang="en-US" sz="900" dirty="0">
                <a:solidFill>
                  <a:prstClr val="black"/>
                </a:solidFill>
              </a:rPr>
              <a:t>**All U.S., 1999-2001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 rot="16200000">
            <a:off x="797772" y="3313989"/>
            <a:ext cx="174759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350" dirty="0">
                <a:solidFill>
                  <a:prstClr val="black"/>
                </a:solidFill>
              </a:rPr>
              <a:t>Rate per 1,000 births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880594" y="784318"/>
            <a:ext cx="8608629" cy="4698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 baseline="0">
                <a:solidFill>
                  <a:srgbClr val="0099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70C0"/>
                </a:solidFill>
                <a:latin typeface="Gill Sans MT" panose="020B0502020104020203" pitchFamily="34" charset="0"/>
                <a:cs typeface="Museo Slab 500"/>
              </a:rPr>
              <a:t>The Value of Rural Sanitation Investments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0141" y="2224728"/>
            <a:ext cx="2292295" cy="345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02971" y="1420776"/>
            <a:ext cx="5709072" cy="3593986"/>
            <a:chOff x="2607156" y="1381125"/>
            <a:chExt cx="6851195" cy="44022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156" y="1381125"/>
              <a:ext cx="6851195" cy="44022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158893" y="4798646"/>
              <a:ext cx="257908" cy="414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 rot="2237211" flipV="1">
              <a:off x="3537345" y="4406586"/>
              <a:ext cx="550856" cy="6115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 rot="1714498" flipH="1">
              <a:off x="3482816" y="4186226"/>
              <a:ext cx="119552" cy="6656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69991" y="1795153"/>
            <a:ext cx="3995028" cy="2629129"/>
            <a:chOff x="3574167" y="1909585"/>
            <a:chExt cx="5090442" cy="3519984"/>
          </a:xfrm>
        </p:grpSpPr>
        <p:pic>
          <p:nvPicPr>
            <p:cNvPr id="10" name="Picture 9" descr="Image result for map of alaska cultures">
              <a:hlinkClick r:id="rId3"/>
            </p:cNvPr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1326" l="4703" r="96531">
                          <a14:foregroundMark x1="34456" y1="35326" x2="34456" y2="35326"/>
                          <a14:foregroundMark x1="28386" y1="35461" x2="28386" y2="35461"/>
                          <a14:foregroundMark x1="25150" y1="31640" x2="25150" y2="31640"/>
                          <a14:foregroundMark x1="23249" y1="28090" x2="23249" y2="28090"/>
                          <a14:foregroundMark x1="29653" y1="25124" x2="29653" y2="25124"/>
                          <a14:foregroundMark x1="34690" y1="27955" x2="34690" y2="27955"/>
                          <a14:foregroundMark x1="27852" y1="14966" x2="27852" y2="14966"/>
                          <a14:foregroundMark x1="28486" y1="12854" x2="28486" y2="12854"/>
                          <a14:foregroundMark x1="35090" y1="7191" x2="35090" y2="7191"/>
                          <a14:foregroundMark x1="67578" y1="58472" x2="67578" y2="58472"/>
                          <a14:foregroundMark x1="64009" y1="58472" x2="64009" y2="58472"/>
                          <a14:foregroundMark x1="61374" y1="56944" x2="61374" y2="56944"/>
                          <a14:foregroundMark x1="58439" y1="55775" x2="58439" y2="55775"/>
                          <a14:foregroundMark x1="57839" y1="60180" x2="57839" y2="60180"/>
                          <a14:foregroundMark x1="53836" y1="62157" x2="53936" y2="62157"/>
                          <a14:foregroundMark x1="50500" y1="64989" x2="50500" y2="64539"/>
                          <a14:foregroundMark x1="50600" y1="62697" x2="50600" y2="62562"/>
                          <a14:foregroundMark x1="45264" y1="66112" x2="45264" y2="66112"/>
                          <a14:foregroundMark x1="46731" y1="67236" x2="46731" y2="67236"/>
                          <a14:foregroundMark x1="43696" y1="72045" x2="43696" y2="72045"/>
                          <a14:foregroundMark x1="38225" y1="77843" x2="38225" y2="77843"/>
                          <a14:foregroundMark x1="32789" y1="82787" x2="32789" y2="82787"/>
                          <a14:foregroundMark x1="28185" y1="86022" x2="28185" y2="86022"/>
                          <a14:foregroundMark x1="23149" y1="87281" x2="23149" y2="87281"/>
                          <a14:foregroundMark x1="17378" y1="90966" x2="17378" y2="90831"/>
                          <a14:foregroundMark x1="10907" y1="93213" x2="10907" y2="93213"/>
                          <a14:foregroundMark x1="6271" y1="92539" x2="6404" y2="92360"/>
                          <a14:foregroundMark x1="12775" y1="89843" x2="12775" y2="89843"/>
                          <a14:foregroundMark x1="16344" y1="87865" x2="16344" y2="88000"/>
                          <a14:foregroundMark x1="22748" y1="84629" x2="22748" y2="84629"/>
                          <a14:foregroundMark x1="30053" y1="80225" x2="30053" y2="80225"/>
                          <a14:foregroundMark x1="35524" y1="75865" x2="35524" y2="75865"/>
                          <a14:foregroundMark x1="38459" y1="72180" x2="38459" y2="72180"/>
                          <a14:foregroundMark x1="38559" y1="69483" x2="38559" y2="69483"/>
                          <a14:foregroundMark x1="19813" y1="55775" x2="19813" y2="55775"/>
                          <a14:foregroundMark x1="23349" y1="59056" x2="23349" y2="59056"/>
                          <a14:foregroundMark x1="61274" y1="7640" x2="61274" y2="7640"/>
                          <a14:foregroundMark x1="63276" y1="9034" x2="63276" y2="9034"/>
                          <a14:foregroundMark x1="64443" y1="13124" x2="64443" y2="13124"/>
                          <a14:foregroundMark x1="47565" y1="5528" x2="47565" y2="5528"/>
                          <a14:foregroundMark x1="42628" y1="1843" x2="42628" y2="1843"/>
                          <a14:foregroundMark x1="70714" y1="59191" x2="70714" y2="59191"/>
                          <a14:foregroundMark x1="76584" y1="61573" x2="76584" y2="61573"/>
                          <a14:foregroundMark x1="82455" y1="67640" x2="82455" y2="67640"/>
                          <a14:foregroundMark x1="89460" y1="76854" x2="89460" y2="76854"/>
                          <a14:foregroundMark x1="92495" y1="84045" x2="92495" y2="84045"/>
                          <a14:foregroundMark x1="98165" y1="90247" x2="98165" y2="90247"/>
                          <a14:foregroundMark x1="97231" y1="89124" x2="97231" y2="89124"/>
                          <a14:foregroundMark x1="96164" y1="85753" x2="96164" y2="85753"/>
                          <a14:foregroundMark x1="94797" y1="80360" x2="94797" y2="80360"/>
                          <a14:foregroundMark x1="93562" y1="75730" x2="93562" y2="75730"/>
                          <a14:foregroundMark x1="45264" y1="78112" x2="45264" y2="78112"/>
                          <a14:foregroundMark x1="49867" y1="69483" x2="49867" y2="69483"/>
                          <a14:foregroundMark x1="48699" y1="74562" x2="48699" y2="74562"/>
                          <a14:foregroundMark x1="45997" y1="71056" x2="45997" y2="71056"/>
                          <a14:foregroundMark x1="37625" y1="77708" x2="37625" y2="77708"/>
                          <a14:foregroundMark x1="38125" y1="78112" x2="43362" y2="71910"/>
                          <a14:foregroundMark x1="38025" y1="78517" x2="27552" y2="85753"/>
                          <a14:foregroundMark x1="23349" y1="87416" x2="11107" y2="92944"/>
                          <a14:foregroundMark x1="6271" y1="92539" x2="11107" y2="93213"/>
                          <a14:foregroundMark x1="23249" y1="84449" x2="31021" y2="80090"/>
                          <a14:foregroundMark x1="46197" y1="71191" x2="49967" y2="68944"/>
                          <a14:foregroundMark x1="48833" y1="74562" x2="50400" y2="70067"/>
                          <a14:foregroundMark x1="54169" y1="62022" x2="57605" y2="60045"/>
                          <a14:foregroundMark x1="61174" y1="56944" x2="67979" y2="58472"/>
                          <a14:foregroundMark x1="89360" y1="76989" x2="92728" y2="83640"/>
                          <a14:foregroundMark x1="66311" y1="29079" x2="66311" y2="29079"/>
                          <a14:foregroundMark x1="69780" y1="55236" x2="69780" y2="55101"/>
                          <a14:foregroundMark x1="59706" y1="41933" x2="65877" y2="28944"/>
                          <a14:foregroundMark x1="70080" y1="54652" x2="58773" y2="40674"/>
                          <a14:foregroundMark x1="64310" y1="47865" x2="66111" y2="29393"/>
                          <a14:foregroundMark x1="64643" y1="47596" x2="69046" y2="46067"/>
                          <a14:foregroundMark x1="66611" y1="29079" x2="66611" y2="29079"/>
                          <a14:foregroundMark x1="70280" y1="54517" x2="70280" y2="54517"/>
                          <a14:foregroundMark x1="66744" y1="29393" x2="64209" y2="47326"/>
                          <a14:foregroundMark x1="65043" y1="47730" x2="68946" y2="45213"/>
                          <a14:foregroundMark x1="69146" y1="45753" x2="65277" y2="28539"/>
                          <a14:foregroundMark x1="70714" y1="59596" x2="83489" y2="68225"/>
                          <a14:foregroundMark x1="83089" y1="66966" x2="84323" y2="59191"/>
                          <a14:foregroundMark x1="85057" y1="59326" x2="70280" y2="54112"/>
                          <a14:foregroundMark x1="77852" y1="57213" x2="90294" y2="64539"/>
                          <a14:backgroundMark x1="63476" y1="8494" x2="63476" y2="8494"/>
                          <a14:backgroundMark x1="70080" y1="54787" x2="70280" y2="54652"/>
                          <a14:backgroundMark x1="70280" y1="54787" x2="63576" y2="7506"/>
                          <a14:backgroundMark x1="94163" y1="3551" x2="94163" y2="3551"/>
                          <a14:backgroundMark x1="99733" y1="3371" x2="99733" y2="3371"/>
                          <a14:backgroundMark x1="94063" y1="3236" x2="98366" y2="65843"/>
                          <a14:backgroundMark x1="98466" y1="65393" x2="70414" y2="53798"/>
                          <a14:backgroundMark x1="63809" y1="7640" x2="76051" y2="989"/>
                          <a14:backgroundMark x1="70614" y1="59326" x2="76584" y2="61438"/>
                          <a14:backgroundMark x1="76785" y1="62157" x2="82655" y2="67506"/>
                          <a14:backgroundMark x1="82655" y1="68629" x2="68813" y2="62022"/>
                          <a14:backgroundMark x1="70414" y1="60045" x2="69680" y2="61888"/>
                          <a14:backgroundMark x1="70080" y1="61169" x2="76785" y2="61438"/>
                          <a14:backgroundMark x1="76584" y1="62157" x2="78052" y2="66831"/>
                          <a14:backgroundMark x1="63709" y1="8315" x2="63709" y2="8315"/>
                          <a14:backgroundMark x1="63376" y1="8315" x2="75751" y2="989"/>
                          <a14:backgroundMark x1="76151" y1="2697" x2="97965" y2="2112"/>
                          <a14:backgroundMark x1="99833" y1="4225" x2="98266" y2="64404"/>
                          <a14:backgroundMark x1="98466" y1="64539" x2="70514" y2="53528"/>
                          <a14:backgroundMark x1="69880" y1="53978" x2="64209" y2="6787"/>
                          <a14:backgroundMark x1="67345" y1="29079" x2="98165" y2="220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51250">
              <a:off x="4074357" y="1909585"/>
              <a:ext cx="4590252" cy="3519984"/>
            </a:xfrm>
            <a:prstGeom prst="rect">
              <a:avLst/>
            </a:prstGeom>
            <a:noFill/>
            <a:extLst/>
          </p:spPr>
        </p:pic>
        <p:sp>
          <p:nvSpPr>
            <p:cNvPr id="11" name="Oval 10"/>
            <p:cNvSpPr/>
            <p:nvPr/>
          </p:nvSpPr>
          <p:spPr>
            <a:xfrm rot="1701294" flipV="1">
              <a:off x="3757353" y="4619680"/>
              <a:ext cx="367324" cy="4571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1714498" flipH="1">
              <a:off x="3574167" y="4463668"/>
              <a:ext cx="119552" cy="4571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/>
          <p:cNvSpPr/>
          <p:nvPr/>
        </p:nvSpPr>
        <p:spPr>
          <a:xfrm>
            <a:off x="528085" y="432746"/>
            <a:ext cx="877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89BB"/>
                </a:solidFill>
                <a:latin typeface="Gill Sans MT" panose="020B0502020104020203" pitchFamily="34" charset="0"/>
              </a:rPr>
              <a:t>Many Nations – One Goal, Self Governance</a:t>
            </a:r>
            <a:endParaRPr lang="en-US" sz="3200" dirty="0"/>
          </a:p>
        </p:txBody>
      </p:sp>
      <p:sp>
        <p:nvSpPr>
          <p:cNvPr id="20" name="Rectangle 19"/>
          <p:cNvSpPr/>
          <p:nvPr/>
        </p:nvSpPr>
        <p:spPr>
          <a:xfrm>
            <a:off x="6420050" y="1449280"/>
            <a:ext cx="503749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>
              <a:defRPr/>
            </a:pP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Creating a data collection and scoring system that allows Tribes to address the unique challenges they face.</a:t>
            </a:r>
          </a:p>
          <a:p>
            <a:pPr marL="182880"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Consultation process for Tribes to provide comments on proposed SDS guideline.</a:t>
            </a:r>
          </a:p>
          <a:p>
            <a:pPr marL="182880">
              <a:defRPr/>
            </a:pP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55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2ECA-D68A-6B4F-ACA3-D345D765C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487270"/>
            <a:ext cx="11064239" cy="56780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0089BB"/>
                </a:solidFill>
                <a:latin typeface="Gill Sans MT" panose="020B0502020104020203" pitchFamily="34" charset="0"/>
              </a:rPr>
              <a:t>Alaska Experience with SDS - General </a:t>
            </a:r>
            <a:endParaRPr lang="en-US" sz="3600" b="1" dirty="0">
              <a:solidFill>
                <a:srgbClr val="0089BB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700A4-7282-824F-9234-28E970ACB4BA}"/>
              </a:ext>
            </a:extLst>
          </p:cNvPr>
          <p:cNvSpPr txBox="1">
            <a:spLocks/>
          </p:cNvSpPr>
          <p:nvPr/>
        </p:nvSpPr>
        <p:spPr>
          <a:xfrm>
            <a:off x="5424854" y="560661"/>
            <a:ext cx="6020971" cy="529149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7432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 </a:t>
            </a: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 algn="l"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868680" indent="-685800" algn="l">
              <a:buFont typeface="Wingdings" panose="05000000000000000000" pitchFamily="2" charset="2"/>
              <a:buChar char="§"/>
              <a:defRPr/>
            </a:pPr>
            <a:r>
              <a:rPr lang="en-US" sz="5100" dirty="0">
                <a:solidFill>
                  <a:srgbClr val="51514B"/>
                </a:solidFill>
                <a:latin typeface="Gill Sans MT" panose="020B0502020104020203" pitchFamily="34" charset="0"/>
              </a:rPr>
              <a:t>Unprecedented </a:t>
            </a:r>
            <a:r>
              <a:rPr lang="en-US" sz="5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National </a:t>
            </a:r>
          </a:p>
          <a:p>
            <a:pPr marL="182880" algn="l">
              <a:defRPr/>
            </a:pPr>
            <a:r>
              <a:rPr lang="en-US" sz="5100" dirty="0">
                <a:solidFill>
                  <a:srgbClr val="51514B"/>
                </a:solidFill>
                <a:latin typeface="Gill Sans MT" panose="020B0502020104020203" pitchFamily="34" charset="0"/>
              </a:rPr>
              <a:t>	</a:t>
            </a:r>
            <a:r>
              <a:rPr lang="en-US" sz="5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IHS SFC Funding FY18/FY19</a:t>
            </a:r>
            <a:endParaRPr lang="en-US" sz="51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868680" indent="-685800" algn="l">
              <a:buFont typeface="Wingdings" panose="05000000000000000000" pitchFamily="2" charset="2"/>
              <a:buChar char="§"/>
              <a:defRPr/>
            </a:pPr>
            <a:endParaRPr lang="en-US" sz="4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868680" indent="-685800" algn="l">
              <a:buFont typeface="Wingdings" panose="05000000000000000000" pitchFamily="2" charset="2"/>
              <a:buChar char="§"/>
              <a:defRPr/>
            </a:pPr>
            <a:r>
              <a:rPr lang="en-US" sz="5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180+ communities in SDS</a:t>
            </a: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r>
              <a:rPr lang="en-US" sz="4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ANTHC Maintains data</a:t>
            </a: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r>
              <a:rPr lang="en-US" sz="4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SDS List used for other funding</a:t>
            </a:r>
          </a:p>
          <a:p>
            <a:pPr marL="182880" algn="l">
              <a:defRPr/>
            </a:pPr>
            <a:endParaRPr lang="en-US" sz="4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868680" indent="-685800" algn="l">
              <a:buFont typeface="Wingdings" panose="05000000000000000000" pitchFamily="2" charset="2"/>
              <a:buChar char="§"/>
              <a:defRPr/>
            </a:pPr>
            <a:r>
              <a:rPr lang="en-US" sz="5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FY19 Funding (IHS &amp; EPA)</a:t>
            </a: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r>
              <a:rPr lang="en-US" sz="4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44 Projects (24 require contributions)</a:t>
            </a: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r>
              <a:rPr lang="en-US" sz="4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39 Communities</a:t>
            </a: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r>
              <a:rPr lang="en-US" sz="4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90% Native Population</a:t>
            </a: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r>
              <a:rPr lang="en-US" sz="4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&gt;95% Native Households</a:t>
            </a: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1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5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60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60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33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93" y="1161048"/>
            <a:ext cx="4629929" cy="34724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" y="4679913"/>
            <a:ext cx="569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Eek </a:t>
            </a:r>
            <a:r>
              <a:rPr lang="en-US" dirty="0" smtClean="0"/>
              <a:t>– </a:t>
            </a:r>
            <a:r>
              <a:rPr lang="en-US" dirty="0" smtClean="0"/>
              <a:t>Pop 293, 99% Native</a:t>
            </a:r>
          </a:p>
          <a:p>
            <a:r>
              <a:rPr lang="en-US" dirty="0" smtClean="0"/>
              <a:t>First </a:t>
            </a:r>
            <a:r>
              <a:rPr lang="en-US" dirty="0" smtClean="0"/>
              <a:t>Service Water and Sewer 2018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8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2ECA-D68A-6B4F-ACA3-D345D765C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487270"/>
            <a:ext cx="11064239" cy="56780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0089BB"/>
                </a:solidFill>
                <a:latin typeface="Gill Sans MT" panose="020B0502020104020203" pitchFamily="34" charset="0"/>
              </a:rPr>
              <a:t>Alaska Experience with SDS – Contributions </a:t>
            </a:r>
            <a:endParaRPr lang="en-US" sz="3600" b="1" dirty="0">
              <a:solidFill>
                <a:srgbClr val="0089BB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700A4-7282-824F-9234-28E970ACB4BA}"/>
              </a:ext>
            </a:extLst>
          </p:cNvPr>
          <p:cNvSpPr txBox="1">
            <a:spLocks/>
          </p:cNvSpPr>
          <p:nvPr/>
        </p:nvSpPr>
        <p:spPr>
          <a:xfrm>
            <a:off x="5424854" y="560661"/>
            <a:ext cx="6269841" cy="4742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Amounts vary based on usage</a:t>
            </a: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School may be only connection</a:t>
            </a: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Local ability to pay limited</a:t>
            </a: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51514B"/>
                </a:solidFill>
                <a:latin typeface="Gill Sans MT" panose="020B0502020104020203" pitchFamily="34" charset="0"/>
              </a:rPr>
              <a:t>Criteria (and willingness) of funding agency</a:t>
            </a: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Need time to secure</a:t>
            </a: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Consider non-cash, in-kind</a:t>
            </a: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868680" indent="-685800" algn="l">
              <a:buFont typeface="Wingdings" panose="05000000000000000000" pitchFamily="2" charset="2"/>
              <a:buChar char="§"/>
              <a:defRPr/>
            </a:pPr>
            <a:endParaRPr lang="en-US" sz="3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 algn="l"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 algn="l">
              <a:defRPr/>
            </a:pPr>
            <a:endParaRPr lang="en-US" sz="4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1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5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60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60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33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6860" y="5011615"/>
            <a:ext cx="5693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</a:t>
            </a:r>
            <a:r>
              <a:rPr lang="en-US" dirty="0" err="1" smtClean="0"/>
              <a:t>washeteria</a:t>
            </a:r>
            <a:r>
              <a:rPr lang="en-US" dirty="0" smtClean="0"/>
              <a:t> and watering point – Unserved  </a:t>
            </a:r>
            <a:endParaRPr lang="en-US" dirty="0"/>
          </a:p>
        </p:txBody>
      </p:sp>
      <p:pic>
        <p:nvPicPr>
          <p:cNvPr id="8" name="Picture 2" descr="Watering Point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288" y="1178169"/>
            <a:ext cx="4947139" cy="37103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2726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2ECA-D68A-6B4F-ACA3-D345D765C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487270"/>
            <a:ext cx="11064239" cy="56780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0089BB"/>
                </a:solidFill>
                <a:latin typeface="Gill Sans MT" panose="020B0502020104020203" pitchFamily="34" charset="0"/>
              </a:rPr>
              <a:t>Alaska Experience with SDS – Allowable Unit Costs </a:t>
            </a:r>
            <a:endParaRPr lang="en-US" sz="3600" b="1" dirty="0">
              <a:solidFill>
                <a:srgbClr val="0089BB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700A4-7282-824F-9234-28E970ACB4BA}"/>
              </a:ext>
            </a:extLst>
          </p:cNvPr>
          <p:cNvSpPr txBox="1">
            <a:spLocks/>
          </p:cNvSpPr>
          <p:nvPr/>
        </p:nvSpPr>
        <p:spPr>
          <a:xfrm>
            <a:off x="6204501" y="1076723"/>
            <a:ext cx="6269841" cy="474285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3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Lower priority projects funded</a:t>
            </a:r>
          </a:p>
          <a:p>
            <a:pPr marL="1097280" lvl="1" indent="-457200" algn="l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3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Barrier for some first service </a:t>
            </a:r>
          </a:p>
          <a:p>
            <a:pPr marL="1554480" lvl="2" indent="-45720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30 Unserved communities</a:t>
            </a:r>
          </a:p>
          <a:p>
            <a:pPr marL="1097280" lvl="1" indent="-457200" algn="l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en-US" sz="3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Should be developed by Areas</a:t>
            </a:r>
          </a:p>
          <a:p>
            <a:pPr marL="1554480" lvl="2" indent="-45720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Logistics</a:t>
            </a:r>
          </a:p>
          <a:p>
            <a:pPr marL="1554480" lvl="2" indent="-45720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Actual costs</a:t>
            </a:r>
          </a:p>
          <a:p>
            <a:pPr marL="1554480" lvl="2" indent="-457200" algn="l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1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Other relevant systems  </a:t>
            </a:r>
          </a:p>
          <a:p>
            <a:pPr marL="1554480" lvl="2" indent="-457200" algn="l">
              <a:buFont typeface="Arial" panose="020B0604020202020204" pitchFamily="34" charset="0"/>
              <a:buChar char="•"/>
              <a:defRPr/>
            </a:pPr>
            <a:endParaRPr lang="en-US" sz="3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 </a:t>
            </a: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868680" indent="-685800" algn="l">
              <a:buFont typeface="Wingdings" panose="05000000000000000000" pitchFamily="2" charset="2"/>
              <a:buChar char="§"/>
              <a:defRPr/>
            </a:pPr>
            <a:endParaRPr lang="en-US" sz="3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 algn="l"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 algn="l">
              <a:defRPr/>
            </a:pPr>
            <a:endParaRPr lang="en-US" sz="4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1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5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60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60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33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9798" y="4365284"/>
            <a:ext cx="5693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Akutan</a:t>
            </a:r>
            <a:r>
              <a:rPr lang="en-US" dirty="0" smtClean="0"/>
              <a:t> – Aleutian Chain 2018</a:t>
            </a:r>
          </a:p>
          <a:p>
            <a:r>
              <a:rPr lang="en-US" dirty="0" smtClean="0"/>
              <a:t>New Intake &amp; Transmission</a:t>
            </a:r>
          </a:p>
          <a:p>
            <a:r>
              <a:rPr lang="en-US" dirty="0" smtClean="0"/>
              <a:t>Same allowable cost as Anchorage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0" y="1284309"/>
            <a:ext cx="3085738" cy="2314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30" y="3598612"/>
            <a:ext cx="3116178" cy="2337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30" y="1283121"/>
            <a:ext cx="3116178" cy="227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2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2ECA-D68A-6B4F-ACA3-D345D765C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487270"/>
            <a:ext cx="11064239" cy="56780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0089BB"/>
                </a:solidFill>
                <a:latin typeface="Gill Sans MT" panose="020B0502020104020203" pitchFamily="34" charset="0"/>
              </a:rPr>
              <a:t>Alaska Experience with SDS – Existing Need Only</a:t>
            </a:r>
            <a:endParaRPr lang="en-US" sz="3600" b="1" dirty="0">
              <a:solidFill>
                <a:srgbClr val="0089BB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700A4-7282-824F-9234-28E970ACB4BA}"/>
              </a:ext>
            </a:extLst>
          </p:cNvPr>
          <p:cNvSpPr txBox="1">
            <a:spLocks/>
          </p:cNvSpPr>
          <p:nvPr/>
        </p:nvSpPr>
        <p:spPr>
          <a:xfrm>
            <a:off x="6204501" y="560661"/>
            <a:ext cx="6269841" cy="47428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SDS - limited</a:t>
            </a: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Climate change</a:t>
            </a: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Water quality</a:t>
            </a: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Permafrost degradation</a:t>
            </a: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Erosion</a:t>
            </a: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Flooding (loss of sea ice)</a:t>
            </a:r>
          </a:p>
          <a:p>
            <a:pPr marL="640080" lvl="1" algn="l"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 </a:t>
            </a: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868680" indent="-685800" algn="l">
              <a:buFont typeface="Wingdings" panose="05000000000000000000" pitchFamily="2" charset="2"/>
              <a:buChar char="§"/>
              <a:defRPr/>
            </a:pPr>
            <a:endParaRPr lang="en-US" sz="3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 algn="l"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 algn="l">
              <a:defRPr/>
            </a:pPr>
            <a:endParaRPr lang="en-US" sz="4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1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5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60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60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33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645" y="5303520"/>
            <a:ext cx="5693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Selawik</a:t>
            </a:r>
            <a:r>
              <a:rPr lang="en-US" dirty="0" smtClean="0"/>
              <a:t> River – </a:t>
            </a:r>
            <a:r>
              <a:rPr lang="en-US" dirty="0" err="1" smtClean="0"/>
              <a:t>Thermocarst</a:t>
            </a:r>
            <a:endParaRPr lang="en-US" dirty="0" smtClean="0"/>
          </a:p>
          <a:p>
            <a:r>
              <a:rPr lang="en-US" dirty="0" smtClean="0"/>
              <a:t>(Permafrost degradation)</a:t>
            </a:r>
            <a:endParaRPr lang="en-US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47" y="1334625"/>
            <a:ext cx="2192550" cy="2788249"/>
          </a:xfrm>
          <a:prstGeom prst="rect">
            <a:avLst/>
          </a:prstGeom>
        </p:spPr>
      </p:pic>
      <p:pic>
        <p:nvPicPr>
          <p:cNvPr id="11" name="Picture 10" descr="Image result for selawik thermocars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115" y="3834180"/>
            <a:ext cx="3206386" cy="203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32" y="1055077"/>
            <a:ext cx="3215827" cy="24118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007" y="4079326"/>
            <a:ext cx="2021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Huslia</a:t>
            </a:r>
            <a:r>
              <a:rPr lang="en-US" dirty="0" smtClean="0"/>
              <a:t> Bank Erosion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95533" y="3446279"/>
            <a:ext cx="2152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Kotlik</a:t>
            </a:r>
            <a:r>
              <a:rPr lang="en-US" dirty="0" smtClean="0"/>
              <a:t> Storm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0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2ECA-D68A-6B4F-ACA3-D345D765C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487270"/>
            <a:ext cx="11064239" cy="567807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solidFill>
                  <a:srgbClr val="0089BB"/>
                </a:solidFill>
                <a:latin typeface="Gill Sans MT" panose="020B0502020104020203" pitchFamily="34" charset="0"/>
              </a:rPr>
              <a:t>Some things you can do</a:t>
            </a:r>
            <a:endParaRPr lang="en-US" sz="3600" b="1" dirty="0">
              <a:solidFill>
                <a:srgbClr val="0089BB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5700A4-7282-824F-9234-28E970ACB4BA}"/>
              </a:ext>
            </a:extLst>
          </p:cNvPr>
          <p:cNvSpPr txBox="1">
            <a:spLocks/>
          </p:cNvSpPr>
          <p:nvPr/>
        </p:nvSpPr>
        <p:spPr>
          <a:xfrm>
            <a:off x="1443942" y="771173"/>
            <a:ext cx="8864715" cy="5562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en-US" sz="60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74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Engage with your IHS Staff on sanitation needs</a:t>
            </a:r>
          </a:p>
          <a:p>
            <a:pPr marL="1097280" lvl="1" indent="-45720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en-US" sz="74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74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Learn </a:t>
            </a:r>
            <a:r>
              <a:rPr lang="en-US" sz="7400" dirty="0">
                <a:solidFill>
                  <a:srgbClr val="51514B"/>
                </a:solidFill>
                <a:latin typeface="Gill Sans MT" panose="020B0502020104020203" pitchFamily="34" charset="0"/>
              </a:rPr>
              <a:t>the funding </a:t>
            </a:r>
            <a:r>
              <a:rPr lang="en-US" sz="74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rules – ask for training</a:t>
            </a:r>
            <a:endParaRPr lang="en-US" sz="74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en-US" sz="74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74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Look for ways make contributions</a:t>
            </a:r>
          </a:p>
          <a:p>
            <a:pPr marL="1097280" lvl="1" indent="-45720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en-US" sz="74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74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Participate in project planning, design and construction</a:t>
            </a:r>
          </a:p>
          <a:p>
            <a:pPr marL="1097280" lvl="1" indent="-45720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endParaRPr lang="en-US" sz="74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74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Participate </a:t>
            </a:r>
            <a:r>
              <a:rPr lang="en-US" sz="7400" dirty="0">
                <a:solidFill>
                  <a:srgbClr val="51514B"/>
                </a:solidFill>
                <a:latin typeface="Gill Sans MT" panose="020B0502020104020203" pitchFamily="34" charset="0"/>
              </a:rPr>
              <a:t>on Tribal Advisory groups</a:t>
            </a: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endParaRPr lang="en-US" sz="60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r>
              <a:rPr lang="en-US" sz="2800" dirty="0" smtClean="0">
                <a:solidFill>
                  <a:srgbClr val="51514B"/>
                </a:solidFill>
                <a:latin typeface="Gill Sans MT" panose="020B0502020104020203" pitchFamily="34" charset="0"/>
              </a:rPr>
              <a:t> </a:t>
            </a:r>
          </a:p>
          <a:p>
            <a:pPr marL="1097280" lvl="1" indent="-457200" algn="l">
              <a:buFont typeface="Arial" panose="020B0604020202020204" pitchFamily="34" charset="0"/>
              <a:buChar char="•"/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868680" indent="-685800" algn="l">
              <a:buFont typeface="Wingdings" panose="05000000000000000000" pitchFamily="2" charset="2"/>
              <a:buChar char="§"/>
              <a:defRPr/>
            </a:pPr>
            <a:endParaRPr lang="en-US" sz="3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 algn="l">
              <a:defRPr/>
            </a:pPr>
            <a:endParaRPr lang="en-US" sz="28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182880" algn="l">
              <a:defRPr/>
            </a:pPr>
            <a:endParaRPr lang="en-US" sz="4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1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640080" lvl="1" algn="l">
              <a:defRPr/>
            </a:pPr>
            <a:endParaRPr lang="en-US" sz="51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914400" lvl="1" indent="-274320" algn="l">
              <a:buFont typeface="Arial" panose="020B0604020202020204" pitchFamily="34" charset="0"/>
              <a:buChar char="•"/>
              <a:defRPr/>
            </a:pPr>
            <a:endParaRPr lang="en-US" sz="56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60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6000" dirty="0">
              <a:solidFill>
                <a:srgbClr val="51514B"/>
              </a:solidFill>
              <a:latin typeface="Gill Sans MT" panose="020B0502020104020203" pitchFamily="34" charset="0"/>
            </a:endParaRPr>
          </a:p>
          <a:p>
            <a:pPr marL="457200" indent="-274320" algn="l">
              <a:buFont typeface="Arial" panose="020B0604020202020204" pitchFamily="34" charset="0"/>
              <a:buChar char="•"/>
              <a:defRPr/>
            </a:pPr>
            <a:endParaRPr lang="en-US" sz="3300" dirty="0" smtClean="0">
              <a:solidFill>
                <a:srgbClr val="51514B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4905</TotalTime>
  <Words>388</Words>
  <Application>Microsoft Office PowerPoint</Application>
  <PresentationFormat>Widescreen</PresentationFormat>
  <Paragraphs>157</Paragraphs>
  <Slides>10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Agenda Medium</vt:lpstr>
      <vt:lpstr>Arial</vt:lpstr>
      <vt:lpstr>Book Antiqua</vt:lpstr>
      <vt:lpstr>Calibri</vt:lpstr>
      <vt:lpstr>Calibri Light</vt:lpstr>
      <vt:lpstr>Gill Sans MT</vt:lpstr>
      <vt:lpstr>Museo Slab 500</vt:lpstr>
      <vt:lpstr>Wingdings</vt:lpstr>
      <vt:lpstr>Office Theme</vt:lpstr>
      <vt:lpstr>Chart</vt:lpstr>
      <vt:lpstr>PowerPoint Presentation</vt:lpstr>
      <vt:lpstr>Alaska Native Tribal Health Consortium </vt:lpstr>
      <vt:lpstr>PowerPoint Presentation</vt:lpstr>
      <vt:lpstr>PowerPoint Presentation</vt:lpstr>
      <vt:lpstr>Alaska Experience with SDS - General </vt:lpstr>
      <vt:lpstr>Alaska Experience with SDS – Contributions </vt:lpstr>
      <vt:lpstr>Alaska Experience with SDS – Allowable Unit Costs </vt:lpstr>
      <vt:lpstr>Alaska Experience with SDS – Existing Need Only</vt:lpstr>
      <vt:lpstr>Some things you can do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Beveridge, David</cp:lastModifiedBy>
  <cp:revision>103</cp:revision>
  <dcterms:created xsi:type="dcterms:W3CDTF">2018-06-06T00:07:16Z</dcterms:created>
  <dcterms:modified xsi:type="dcterms:W3CDTF">2019-04-01T02:52:00Z</dcterms:modified>
</cp:coreProperties>
</file>