
<file path=[Content_Types].xml><?xml version="1.0" encoding="utf-8"?>
<Types xmlns="http://schemas.openxmlformats.org/package/2006/content-types">
  <Default Extension="emf" ContentType="image/x-emf"/>
  <Default Extension="jpeg" ContentType="image/jpeg"/>
  <Default Extension="jpg" ContentType="image/jp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omments/modernComment_169_3D8E0381.xml" ContentType="application/vnd.ms-powerpoint.comments+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5.xml" ContentType="application/vnd.openxmlformats-officedocument.presentationml.notesSlide+xml"/>
  <Override PartName="/ppt/comments/modernComment_103_0.xml" ContentType="application/vnd.ms-powerpoint.comments+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comments/modernComment_17A_2B791FD1.xml" ContentType="application/vnd.ms-powerpoint.comments+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comments/modernComment_177_5419576D.xml" ContentType="application/vnd.ms-powerpoint.comments+xml"/>
  <Override PartName="/ppt/notesSlides/notesSlide16.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4"/>
  </p:sldMasterIdLst>
  <p:notesMasterIdLst>
    <p:notesMasterId r:id="rId25"/>
  </p:notesMasterIdLst>
  <p:sldIdLst>
    <p:sldId id="256" r:id="rId5"/>
    <p:sldId id="258" r:id="rId6"/>
    <p:sldId id="372" r:id="rId7"/>
    <p:sldId id="299" r:id="rId8"/>
    <p:sldId id="377" r:id="rId9"/>
    <p:sldId id="361" r:id="rId10"/>
    <p:sldId id="259" r:id="rId11"/>
    <p:sldId id="386" r:id="rId12"/>
    <p:sldId id="374" r:id="rId13"/>
    <p:sldId id="389" r:id="rId14"/>
    <p:sldId id="390" r:id="rId15"/>
    <p:sldId id="378" r:id="rId16"/>
    <p:sldId id="391" r:id="rId17"/>
    <p:sldId id="385" r:id="rId18"/>
    <p:sldId id="380" r:id="rId19"/>
    <p:sldId id="370" r:id="rId20"/>
    <p:sldId id="375" r:id="rId21"/>
    <p:sldId id="381" r:id="rId22"/>
    <p:sldId id="314" r:id="rId23"/>
    <p:sldId id="268" r:id="rId24"/>
  </p:sldIdLst>
  <p:sldSz cx="12192000" cy="6858000"/>
  <p:notesSz cx="12192000" cy="6858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9AF1C101-DCD2-4714-BE91-24859090BAAF}" name="Miskovich, Christopher" initials="MC" userId="S::christopher.miskovich@indianaffairs.gov::5f659466-7e62-4b5f-b5e8-76c5497f2ab4" providerId="AD"/>
  <p188:author id="{980ED501-A36C-1435-291C-8007711B4193}" name="Omps, Sharon P" initials="OP" userId="S::sharon.omps@indianaffairs.gov::06e086ff-1be2-4eba-8ee4-89f98eef93a6" providerId="AD"/>
  <p188:author id="{04948311-C527-F61E-9915-6C596C909A78}" name="Brooks, Jeannine" initials="BJ" userId="S::jeannine.brooks@indianaffairs.gov::6212ddfc-e159-4ee4-a4af-7b5b7c33189d" providerId="AD"/>
  <p188:author id="{C037662E-8FA0-DF71-8D8F-D2C3BA9A3363}" name="Fortney, Melissa" initials="FM" userId="S::melissa.fortney@indianaffairs.gov::b9a7df7c-416b-4309-ab0c-b4b6916502c1" providerId="AD"/>
  <p188:author id="{FB636E4A-DECF-142A-4FAA-65F353F1356B}" name="Probst, Peter" initials="PP" userId="S::peter.probst@indianaffairs.gov::0546c504-d54f-489e-9e49-f1663af00f35" providerId="AD"/>
  <p188:author id="{E4363879-34CF-28C3-A6F0-0E57CAB45154}" name="Sullivan, Jack" initials="SJ" userId="S::jack.sullivan@indianaffairs.gov::a7b36286-f413-4907-a9c9-941aefa2f611" providerId="AD"/>
  <p188:author id="{571B32B1-EAF1-EA3D-5EB8-B7864E1838E3}" name="Wright, Daniel A" initials="WDA" userId="S::dwright@ios.doi.gov::0869c97e-697a-435e-9e7f-f5a1258ca38f" providerId="AD"/>
  <p188:author id="{7C6280C4-928C-9160-6749-FA399B28020E}" name="Mahooty, David N" initials="MN" userId="S::david.mahooty@indianaffairs.gov::46a5c943-ccb7-4a54-af9b-7d19b1e737b4" providerId="AD"/>
  <p188:author id="{9AEE81DF-C236-C806-8275-002DA81CF037}" name="Kinzie, Holly" initials="KH" userId="S::holly.kinzie@indianaffairs.gov::17ef0823-b73c-43cd-a22e-381aacb42ada" providerId="AD"/>
  <p188:author id="{420506FC-465B-BCF6-3E30-819A761173FD}" name="Ross, John R" initials="RR" userId="S::john.ross@indianaffairs.gov::0eabaa91-408d-4f3a-b007-ceb635713091"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Snider, Vanessa P" initials="SVP" lastIdx="5" clrIdx="0">
    <p:extLst>
      <p:ext uri="{19B8F6BF-5375-455C-9EA6-DF929625EA0E}">
        <p15:presenceInfo xmlns:p15="http://schemas.microsoft.com/office/powerpoint/2012/main" userId="S::vanessa.snider@indianaffairs.gov::78624090-d4a3-4653-90a0-5e48a2ea00ab" providerId="AD"/>
      </p:ext>
    </p:extLst>
  </p:cmAuthor>
  <p:cmAuthor id="2" name="Omps, Sharon P" initials="OP" lastIdx="9" clrIdx="1">
    <p:extLst>
      <p:ext uri="{19B8F6BF-5375-455C-9EA6-DF929625EA0E}">
        <p15:presenceInfo xmlns:p15="http://schemas.microsoft.com/office/powerpoint/2012/main" userId="S::sharon.omps@indianaffairs.gov::06e086ff-1be2-4eba-8ee4-89f98eef93a6" providerId="AD"/>
      </p:ext>
    </p:extLst>
  </p:cmAuthor>
  <p:cmAuthor id="3" name="Freihage, Jason E" initials="FE" lastIdx="4" clrIdx="2">
    <p:extLst>
      <p:ext uri="{19B8F6BF-5375-455C-9EA6-DF929625EA0E}">
        <p15:presenceInfo xmlns:p15="http://schemas.microsoft.com/office/powerpoint/2012/main" userId="S::jason.freihage@indianaffairs.gov::c89d4119-ac9d-4854-a92d-e0d93b28da22" providerId="AD"/>
      </p:ext>
    </p:extLst>
  </p:cmAuthor>
  <p:cmAuthor id="4" name="Fortney, Melissa" initials="FM" lastIdx="4" clrIdx="3">
    <p:extLst>
      <p:ext uri="{19B8F6BF-5375-455C-9EA6-DF929625EA0E}">
        <p15:presenceInfo xmlns:p15="http://schemas.microsoft.com/office/powerpoint/2012/main" userId="S::melissa.fortney@indianaffairs.gov::b9a7df7c-416b-4309-ab0c-b4b6916502c1"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6499"/>
    <a:srgbClr val="FF9900"/>
    <a:srgbClr val="5F5F5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88" d="100"/>
          <a:sy n="88" d="100"/>
        </p:scale>
        <p:origin x="725" y="82"/>
      </p:cViewPr>
      <p:guideLst>
        <p:guide orient="horz" pos="2880"/>
        <p:guide pos="216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commentAuthors" Target="commentAuthor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31" Type="http://schemas.microsoft.com/office/2018/10/relationships/authors" Target="author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presProps" Target="presProps.xml"/><Relationship Id="rId30"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a:t>Indian</a:t>
            </a:r>
            <a:r>
              <a:rPr lang="en-US" baseline="0"/>
              <a:t> Affairs </a:t>
            </a:r>
          </a:p>
          <a:p>
            <a:pPr>
              <a:defRPr/>
            </a:pPr>
            <a:r>
              <a:rPr lang="en-US" baseline="0"/>
              <a:t>Direct Appropriated Amounts </a:t>
            </a:r>
          </a:p>
          <a:p>
            <a:pPr>
              <a:defRPr/>
            </a:pPr>
            <a:r>
              <a:rPr lang="en-US" baseline="0"/>
              <a:t> Year to Year Comparison</a:t>
            </a:r>
            <a:endParaRPr lang="en-US"/>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4"/>
          <c:order val="0"/>
          <c:tx>
            <c:strRef>
              <c:f>'Funding History'!$B$1</c:f>
              <c:strCache>
                <c:ptCount val="1"/>
                <c:pt idx="0">
                  <c:v>Tribal Request</c:v>
                </c:pt>
              </c:strCache>
            </c:strRef>
          </c:tx>
          <c:spPr>
            <a:solidFill>
              <a:schemeClr val="accent4">
                <a:lumMod val="60000"/>
              </a:schemeClr>
            </a:solidFill>
            <a:ln>
              <a:noFill/>
            </a:ln>
            <a:effectLst/>
          </c:spPr>
          <c:invertIfNegative val="0"/>
          <c:cat>
            <c:numRef>
              <c:f>'Funding History'!$A$6:$A$10</c:f>
              <c:numCache>
                <c:formatCode>General</c:formatCode>
                <c:ptCount val="5"/>
                <c:pt idx="0">
                  <c:v>2020</c:v>
                </c:pt>
                <c:pt idx="1">
                  <c:v>2021</c:v>
                </c:pt>
                <c:pt idx="2">
                  <c:v>2022</c:v>
                </c:pt>
                <c:pt idx="3">
                  <c:v>2023</c:v>
                </c:pt>
                <c:pt idx="4">
                  <c:v>2024</c:v>
                </c:pt>
              </c:numCache>
            </c:numRef>
          </c:cat>
          <c:val>
            <c:numRef>
              <c:f>'Funding History'!$B$6:$B$10</c:f>
              <c:numCache>
                <c:formatCode>#,##0</c:formatCode>
                <c:ptCount val="5"/>
                <c:pt idx="0">
                  <c:v>3003428</c:v>
                </c:pt>
                <c:pt idx="1">
                  <c:v>3574110</c:v>
                </c:pt>
                <c:pt idx="2">
                  <c:v>4072809</c:v>
                </c:pt>
                <c:pt idx="3">
                  <c:v>5294652</c:v>
                </c:pt>
                <c:pt idx="4">
                  <c:v>20965417</c:v>
                </c:pt>
              </c:numCache>
            </c:numRef>
          </c:val>
          <c:extLst>
            <c:ext xmlns:c16="http://schemas.microsoft.com/office/drawing/2014/chart" uri="{C3380CC4-5D6E-409C-BE32-E72D297353CC}">
              <c16:uniqueId val="{00000000-5A71-4B96-A34B-058DFD6DEB51}"/>
            </c:ext>
          </c:extLst>
        </c:ser>
        <c:ser>
          <c:idx val="0"/>
          <c:order val="1"/>
          <c:tx>
            <c:strRef>
              <c:f>'Funding History'!$C$1</c:f>
              <c:strCache>
                <c:ptCount val="1"/>
                <c:pt idx="0">
                  <c:v>Request</c:v>
                </c:pt>
              </c:strCache>
            </c:strRef>
          </c:tx>
          <c:spPr>
            <a:solidFill>
              <a:schemeClr val="accent2"/>
            </a:solidFill>
            <a:ln>
              <a:noFill/>
            </a:ln>
            <a:effectLst/>
          </c:spPr>
          <c:invertIfNegative val="0"/>
          <c:cat>
            <c:numRef>
              <c:f>'Funding History'!$A$6:$A$10</c:f>
              <c:numCache>
                <c:formatCode>General</c:formatCode>
                <c:ptCount val="5"/>
                <c:pt idx="0">
                  <c:v>2020</c:v>
                </c:pt>
                <c:pt idx="1">
                  <c:v>2021</c:v>
                </c:pt>
                <c:pt idx="2">
                  <c:v>2022</c:v>
                </c:pt>
                <c:pt idx="3">
                  <c:v>2023</c:v>
                </c:pt>
                <c:pt idx="4">
                  <c:v>2024</c:v>
                </c:pt>
              </c:numCache>
            </c:numRef>
          </c:cat>
          <c:val>
            <c:numRef>
              <c:f>'Funding History'!$C$6:$C$10</c:f>
              <c:numCache>
                <c:formatCode>#,##0</c:formatCode>
                <c:ptCount val="5"/>
                <c:pt idx="0">
                  <c:v>2894576</c:v>
                </c:pt>
                <c:pt idx="1">
                  <c:v>2911353</c:v>
                </c:pt>
                <c:pt idx="2">
                  <c:v>4072809</c:v>
                </c:pt>
                <c:pt idx="3">
                  <c:v>4422674</c:v>
                </c:pt>
                <c:pt idx="4">
                  <c:v>4642087</c:v>
                </c:pt>
              </c:numCache>
            </c:numRef>
          </c:val>
          <c:extLst>
            <c:ext xmlns:c16="http://schemas.microsoft.com/office/drawing/2014/chart" uri="{C3380CC4-5D6E-409C-BE32-E72D297353CC}">
              <c16:uniqueId val="{00000001-5A71-4B96-A34B-058DFD6DEB51}"/>
            </c:ext>
          </c:extLst>
        </c:ser>
        <c:ser>
          <c:idx val="1"/>
          <c:order val="2"/>
          <c:tx>
            <c:strRef>
              <c:f>'Funding History'!$D$1</c:f>
              <c:strCache>
                <c:ptCount val="1"/>
                <c:pt idx="0">
                  <c:v>Enacted</c:v>
                </c:pt>
              </c:strCache>
            </c:strRef>
          </c:tx>
          <c:spPr>
            <a:solidFill>
              <a:schemeClr val="accent4"/>
            </a:solidFill>
            <a:ln>
              <a:noFill/>
            </a:ln>
            <a:effectLst/>
          </c:spPr>
          <c:invertIfNegative val="0"/>
          <c:cat>
            <c:numRef>
              <c:f>'Funding History'!$A$6:$A$10</c:f>
              <c:numCache>
                <c:formatCode>General</c:formatCode>
                <c:ptCount val="5"/>
                <c:pt idx="0">
                  <c:v>2020</c:v>
                </c:pt>
                <c:pt idx="1">
                  <c:v>2021</c:v>
                </c:pt>
                <c:pt idx="2">
                  <c:v>2022</c:v>
                </c:pt>
                <c:pt idx="3">
                  <c:v>2023</c:v>
                </c:pt>
                <c:pt idx="4">
                  <c:v>2024</c:v>
                </c:pt>
              </c:numCache>
            </c:numRef>
          </c:cat>
          <c:val>
            <c:numRef>
              <c:f>'Funding History'!$D$6:$D$10</c:f>
              <c:numCache>
                <c:formatCode>#,##0</c:formatCode>
                <c:ptCount val="5"/>
                <c:pt idx="0">
                  <c:v>3379640</c:v>
                </c:pt>
                <c:pt idx="1">
                  <c:v>3391330</c:v>
                </c:pt>
                <c:pt idx="2">
                  <c:v>3640490</c:v>
                </c:pt>
                <c:pt idx="3">
                  <c:v>3953727</c:v>
                </c:pt>
              </c:numCache>
            </c:numRef>
          </c:val>
          <c:extLst>
            <c:ext xmlns:c16="http://schemas.microsoft.com/office/drawing/2014/chart" uri="{C3380CC4-5D6E-409C-BE32-E72D297353CC}">
              <c16:uniqueId val="{00000002-5A71-4B96-A34B-058DFD6DEB51}"/>
            </c:ext>
          </c:extLst>
        </c:ser>
        <c:ser>
          <c:idx val="2"/>
          <c:order val="3"/>
          <c:tx>
            <c:strRef>
              <c:f>'Funding History'!$E$1</c:f>
              <c:strCache>
                <c:ptCount val="1"/>
                <c:pt idx="0">
                  <c:v> House </c:v>
                </c:pt>
              </c:strCache>
            </c:strRef>
          </c:tx>
          <c:spPr>
            <a:solidFill>
              <a:schemeClr val="accent6"/>
            </a:solidFill>
            <a:ln>
              <a:noFill/>
            </a:ln>
            <a:effectLst/>
          </c:spPr>
          <c:invertIfNegative val="0"/>
          <c:cat>
            <c:numRef>
              <c:f>'Funding History'!$A$6:$A$10</c:f>
              <c:numCache>
                <c:formatCode>General</c:formatCode>
                <c:ptCount val="5"/>
                <c:pt idx="0">
                  <c:v>2020</c:v>
                </c:pt>
                <c:pt idx="1">
                  <c:v>2021</c:v>
                </c:pt>
                <c:pt idx="2">
                  <c:v>2022</c:v>
                </c:pt>
                <c:pt idx="3">
                  <c:v>2023</c:v>
                </c:pt>
                <c:pt idx="4">
                  <c:v>2024</c:v>
                </c:pt>
              </c:numCache>
            </c:numRef>
          </c:cat>
          <c:val>
            <c:numRef>
              <c:f>'Funding History'!$E$6:$E$10</c:f>
              <c:numCache>
                <c:formatCode>General</c:formatCode>
                <c:ptCount val="5"/>
                <c:pt idx="4" formatCode="_(* #,##0_);_(* \(#,##0\);_(* &quot;-&quot;??_);_(@_)">
                  <c:v>4086132</c:v>
                </c:pt>
              </c:numCache>
            </c:numRef>
          </c:val>
          <c:extLst>
            <c:ext xmlns:c16="http://schemas.microsoft.com/office/drawing/2014/chart" uri="{C3380CC4-5D6E-409C-BE32-E72D297353CC}">
              <c16:uniqueId val="{00000003-5A71-4B96-A34B-058DFD6DEB51}"/>
            </c:ext>
          </c:extLst>
        </c:ser>
        <c:ser>
          <c:idx val="3"/>
          <c:order val="4"/>
          <c:tx>
            <c:strRef>
              <c:f>'Funding History'!$F$1</c:f>
              <c:strCache>
                <c:ptCount val="1"/>
                <c:pt idx="0">
                  <c:v> Senate </c:v>
                </c:pt>
              </c:strCache>
            </c:strRef>
          </c:tx>
          <c:spPr>
            <a:solidFill>
              <a:schemeClr val="accent2">
                <a:lumMod val="60000"/>
              </a:schemeClr>
            </a:solidFill>
            <a:ln>
              <a:noFill/>
            </a:ln>
            <a:effectLst/>
          </c:spPr>
          <c:invertIfNegative val="0"/>
          <c:cat>
            <c:numRef>
              <c:f>'Funding History'!$A$6:$A$10</c:f>
              <c:numCache>
                <c:formatCode>General</c:formatCode>
                <c:ptCount val="5"/>
                <c:pt idx="0">
                  <c:v>2020</c:v>
                </c:pt>
                <c:pt idx="1">
                  <c:v>2021</c:v>
                </c:pt>
                <c:pt idx="2">
                  <c:v>2022</c:v>
                </c:pt>
                <c:pt idx="3">
                  <c:v>2023</c:v>
                </c:pt>
                <c:pt idx="4">
                  <c:v>2024</c:v>
                </c:pt>
              </c:numCache>
            </c:numRef>
          </c:cat>
          <c:val>
            <c:numRef>
              <c:f>'Funding History'!$F$6:$F$10</c:f>
              <c:numCache>
                <c:formatCode>General</c:formatCode>
                <c:ptCount val="5"/>
                <c:pt idx="4" formatCode="_(* #,##0_);_(* \(#,##0\);_(* &quot;-&quot;??_);_(@_)">
                  <c:v>4030444</c:v>
                </c:pt>
              </c:numCache>
            </c:numRef>
          </c:val>
          <c:extLst>
            <c:ext xmlns:c16="http://schemas.microsoft.com/office/drawing/2014/chart" uri="{C3380CC4-5D6E-409C-BE32-E72D297353CC}">
              <c16:uniqueId val="{00000004-5A71-4B96-A34B-058DFD6DEB51}"/>
            </c:ext>
          </c:extLst>
        </c:ser>
        <c:dLbls>
          <c:showLegendKey val="0"/>
          <c:showVal val="0"/>
          <c:showCatName val="0"/>
          <c:showSerName val="0"/>
          <c:showPercent val="0"/>
          <c:showBubbleSize val="0"/>
        </c:dLbls>
        <c:gapWidth val="219"/>
        <c:overlap val="-27"/>
        <c:axId val="456680208"/>
        <c:axId val="456679552"/>
      </c:barChart>
      <c:catAx>
        <c:axId val="45668020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456679552"/>
        <c:crosses val="autoZero"/>
        <c:auto val="1"/>
        <c:lblAlgn val="ctr"/>
        <c:lblOffset val="100"/>
        <c:noMultiLvlLbl val="0"/>
      </c:catAx>
      <c:valAx>
        <c:axId val="456679552"/>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456680208"/>
        <c:crosses val="autoZero"/>
        <c:crossBetween val="between"/>
        <c:dispUnits>
          <c:builtInUnit val="thousands"/>
          <c:dispUnitsLbl>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dispUnitsLbl>
        </c:dispUnits>
      </c:valAx>
      <c:spPr>
        <a:noFill/>
        <a:ln>
          <a:noFill/>
        </a:ln>
        <a:effectLst/>
      </c:spPr>
    </c:plotArea>
    <c:legend>
      <c:legendPos val="b"/>
      <c:layout>
        <c:manualLayout>
          <c:xMode val="edge"/>
          <c:yMode val="edge"/>
          <c:x val="0.30334749167316777"/>
          <c:y val="0.9091576873931142"/>
          <c:w val="0.42296852932337381"/>
          <c:h val="7.4657104532457316E-2"/>
        </c:manualLayout>
      </c:layout>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2">
  <a:schemeClr val="accent2"/>
  <a:schemeClr val="accent4"/>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omments/modernComment_103_0.xml><?xml version="1.0" encoding="utf-8"?>
<p188:cmLst xmlns:a="http://schemas.openxmlformats.org/drawingml/2006/main" xmlns:r="http://schemas.openxmlformats.org/officeDocument/2006/relationships" xmlns:p188="http://schemas.microsoft.com/office/powerpoint/2018/8/main">
  <p188:cm id="{21AE628C-7EBC-4F0D-BC43-6F1C281D523B}" authorId="{980ED501-A36C-1435-291C-8007711B4193}" status="resolved" created="2023-07-11T21:13:25.516" complete="100000">
    <ac:txMkLst xmlns:ac="http://schemas.microsoft.com/office/drawing/2013/main/command">
      <pc:docMk xmlns:pc="http://schemas.microsoft.com/office/powerpoint/2013/main/command"/>
      <pc:sldMk xmlns:pc="http://schemas.microsoft.com/office/powerpoint/2013/main/command" cId="0" sldId="259"/>
      <ac:spMk id="4" creationId="{00000000-0000-0000-0000-000000000000}"/>
      <ac:txMk cp="23">
        <ac:context len="28" hash="645821058"/>
      </ac:txMk>
    </ac:txMkLst>
    <p188:pos x="3852707" y="259491"/>
    <p188:txBody>
      <a:bodyPr/>
      <a:lstStyle/>
      <a:p>
        <a:r>
          <a:rPr lang="en-US"/>
          <a:t>[@Fortney, Melissa] If the House report is released before TIBC, please update to include House Markup.</a:t>
        </a:r>
      </a:p>
    </p188:txBody>
  </p188:cm>
  <p188:cm id="{CC74B672-E207-4C1D-89BD-84518F45B8B0}" authorId="{E4363879-34CF-28C3-A6F0-0E57CAB45154}" status="resolved" created="2023-07-25T17:30:07.194" complete="100000">
    <pc:sldMkLst xmlns:pc="http://schemas.microsoft.com/office/powerpoint/2013/main/command">
      <pc:docMk/>
      <pc:sldMk cId="0" sldId="259"/>
    </pc:sldMkLst>
    <p188:txBody>
      <a:bodyPr/>
      <a:lstStyle/>
      <a:p>
        <a:r>
          <a:rPr lang="en-US"/>
          <a:t>[@Fortney, Melissa] I switched tables to include the House mark.  Everything look okay to you?</a:t>
        </a:r>
      </a:p>
    </p188:txBody>
  </p188:cm>
</p188:cmLst>
</file>

<file path=ppt/comments/modernComment_169_3D8E0381.xml><?xml version="1.0" encoding="utf-8"?>
<p188:cmLst xmlns:a="http://schemas.openxmlformats.org/drawingml/2006/main" xmlns:r="http://schemas.openxmlformats.org/officeDocument/2006/relationships" xmlns:p188="http://schemas.microsoft.com/office/powerpoint/2018/8/main">
  <p188:cm id="{BCA74E84-064E-4D20-87A4-0C091BFE4E43}" authorId="{980ED501-A36C-1435-291C-8007711B4193}" created="2023-07-11T21:13:05.278">
    <ac:txMkLst xmlns:ac="http://schemas.microsoft.com/office/drawing/2013/main/command">
      <pc:docMk xmlns:pc="http://schemas.microsoft.com/office/powerpoint/2013/main/command"/>
      <pc:sldMk xmlns:pc="http://schemas.microsoft.com/office/powerpoint/2013/main/command" cId="1032717185" sldId="361"/>
      <ac:spMk id="11" creationId="{3BA88658-B509-473D-A6C7-938178B8C72A}"/>
      <ac:txMk cp="32" len="7">
        <ac:context len="40" hash="947678677"/>
      </ac:txMk>
    </ac:txMkLst>
    <p188:pos x="7153410" y="257901"/>
    <p188:txBody>
      <a:bodyPr/>
      <a:lstStyle/>
      <a:p>
        <a:r>
          <a:rPr lang="en-US"/>
          <a:t>Source file located here in SharePoint folder: https://doimspp.sharepoint.com/:x:/r/sites/BudgetDatacalls-OBPM/Shared%20Documents/General/2023/TIBC%20Meetings/RequestvsEnacted_5%20year.xlsx?d=w10e5c01319c74cc5a4f5756d8530c962&amp;csf=1&amp;web=1&amp;e=UQZQSJ</a:t>
        </a:r>
      </a:p>
    </p188:txBody>
  </p188:cm>
</p188:cmLst>
</file>

<file path=ppt/comments/modernComment_177_5419576D.xml><?xml version="1.0" encoding="utf-8"?>
<p188:cmLst xmlns:a="http://schemas.openxmlformats.org/drawingml/2006/main" xmlns:r="http://schemas.openxmlformats.org/officeDocument/2006/relationships" xmlns:p188="http://schemas.microsoft.com/office/powerpoint/2018/8/main">
  <p188:cm id="{E98D460F-72C1-4444-928F-D70F084F2114}" authorId="{980ED501-A36C-1435-291C-8007711B4193}" created="2023-07-11T21:14:40.812">
    <ac:txMkLst xmlns:ac="http://schemas.microsoft.com/office/drawing/2013/main/command">
      <pc:docMk xmlns:pc="http://schemas.microsoft.com/office/powerpoint/2013/main/command"/>
      <pc:sldMk xmlns:pc="http://schemas.microsoft.com/office/powerpoint/2013/main/command" cId="1410946925" sldId="375"/>
      <ac:spMk id="11" creationId="{3BA88658-B509-473D-A6C7-938178B8C72A}"/>
      <ac:txMk cp="12" len="8">
        <ac:context len="21" hash="3894031485"/>
      </ac:txMk>
    </ac:txMkLst>
    <p188:pos x="3593400" y="254637"/>
    <p188:replyLst>
      <p188:reply id="{9188889B-FF73-4E27-8AA0-27EC3FF4A4FB}" authorId="{04948311-C527-F61E-9915-6C596C909A78}" created="2023-07-17T18:44:53.249">
        <p188:txBody>
          <a:bodyPr/>
          <a:lstStyle/>
          <a:p>
            <a:r>
              <a:rPr lang="en-US"/>
              <a:t>[@Miskovich, Christopher] [@Kinzie, Holly] [@Kimball, Mark C] I want a column added to the end of the regular table that Mark can populate with how much funding the regions have outlined for obligation from their spend plans, so we can see what is truly not accounted for.</a:t>
            </a:r>
          </a:p>
        </p188:txBody>
      </p188:reply>
      <p188:reply id="{0ED874D2-7DA2-44CC-BBE7-0700A8C61901}" authorId="{9AF1C101-DCD2-4714-BE91-24859090BAAF}" created="2023-07-21T12:03:51.872">
        <p188:txBody>
          <a:bodyPr/>
          <a:lstStyle/>
          <a:p>
            <a:r>
              <a:rPr lang="en-US"/>
              <a:t>[@Omps, Sharon P] [@Brooks, Jeannine] [@Kinzie, Holly] [@Kimball, Mark C] [@Mahooty, David N] Tables have been added to the presentation let me know if you need any changes.</a:t>
            </a:r>
          </a:p>
        </p188:txBody>
      </p188:reply>
      <p188:reply id="{8335A155-4FD3-49F5-826A-CF0E30BFBF59}" authorId="{7C6280C4-928C-9160-6749-FA399B28020E}" created="2023-07-27T05:35:54.283">
        <p188:txBody>
          <a:bodyPr/>
          <a:lstStyle/>
          <a:p>
            <a:r>
              <a:rPr lang="en-US"/>
              <a:t>have the numbers changed since last week?</a:t>
            </a:r>
          </a:p>
        </p188:txBody>
      </p188:reply>
      <p188:reply id="{3469B5FD-6424-40D0-A434-17E56DFEC88E}" authorId="{9AF1C101-DCD2-4714-BE91-24859090BAAF}" created="2023-07-27T11:58:29.275">
        <p188:txBody>
          <a:bodyPr/>
          <a:lstStyle/>
          <a:p>
            <a:r>
              <a:rPr lang="en-US"/>
              <a:t>We can update the amounts today.</a:t>
            </a:r>
          </a:p>
        </p188:txBody>
      </p188:reply>
      <p188:reply id="{F38B425B-53B0-4E03-98DB-EC8229BC7459}" authorId="{9AEE81DF-C236-C806-8275-002DA81CF037}" created="2023-07-27T15:17:45.733">
        <p188:txBody>
          <a:bodyPr/>
          <a:lstStyle/>
          <a:p>
            <a:r>
              <a:rPr lang="en-US"/>
              <a:t>[@Miskovich, Christopher] [@Mahooty, David N] Expiring Funds numbers are updated. </a:t>
            </a:r>
          </a:p>
        </p188:txBody>
      </p188:reply>
      <p188:reply id="{2A4EECA8-0AD8-4C31-B3E7-EEB605841D1D}" authorId="{9AF1C101-DCD2-4714-BE91-24859090BAAF}" created="2023-07-27T15:33:56.794">
        <p188:txBody>
          <a:bodyPr/>
          <a:lstStyle/>
          <a:p>
            <a:r>
              <a:rPr lang="en-US"/>
              <a:t>[@Kinzie, Holly] [@Mahooty, David N] I did some formatting and updated files.
Thank you [@Kinzie, Holly] </a:t>
            </a:r>
          </a:p>
        </p188:txBody>
      </p188:reply>
      <p188:reply id="{327B3D5A-3726-46CC-A865-A4CC963E5C23}" authorId="{7C6280C4-928C-9160-6749-FA399B28020E}" created="2023-07-27T16:24:11.474">
        <p188:txBody>
          <a:bodyPr/>
          <a:lstStyle/>
          <a:p>
            <a:r>
              <a:rPr lang="en-US"/>
              <a:t>Thanks all!</a:t>
            </a:r>
          </a:p>
        </p188:txBody>
      </p188:reply>
      <p188:reply id="{3929A5C8-1ED4-40DF-A7BF-7F3AA26984CB}" authorId="{9AEE81DF-C236-C806-8275-002DA81CF037}" created="2023-07-27T16:28:38.676">
        <p188:txBody>
          <a:bodyPr/>
          <a:lstStyle/>
          <a:p>
            <a:r>
              <a:rPr lang="en-US"/>
              <a:t>[@Miskovich, Christopher] Thank you!</a:t>
            </a:r>
          </a:p>
        </p188:txBody>
      </p188:reply>
    </p188:replyLst>
    <p188:txBody>
      <a:bodyPr/>
      <a:lstStyle/>
      <a:p>
        <a:r>
          <a:rPr lang="en-US"/>
          <a:t>[@Miskovich, Christopher] [@Kinzie, Holly] Next week on Monday please add table of expiring funds by programs and regions. Please include an as of date. Thank you.</a:t>
        </a:r>
      </a:p>
    </p188:txBody>
  </p188:cm>
</p188:cmLst>
</file>

<file path=ppt/comments/modernComment_17A_2B791FD1.xml><?xml version="1.0" encoding="utf-8"?>
<p188:cmLst xmlns:a="http://schemas.openxmlformats.org/drawingml/2006/main" xmlns:r="http://schemas.openxmlformats.org/officeDocument/2006/relationships" xmlns:p188="http://schemas.microsoft.com/office/powerpoint/2018/8/main">
  <p188:cm id="{85B84497-9FA5-4B3A-8456-29B594A56A18}" authorId="{980ED501-A36C-1435-291C-8007711B4193}" status="resolved" created="2023-07-14T18:05:18.434" complete="100000">
    <ac:deMkLst xmlns:ac="http://schemas.microsoft.com/office/drawing/2013/main/command">
      <pc:docMk xmlns:pc="http://schemas.microsoft.com/office/powerpoint/2013/main/command"/>
      <pc:sldMk xmlns:pc="http://schemas.microsoft.com/office/powerpoint/2013/main/command" cId="729358289" sldId="378"/>
      <ac:picMk id="6" creationId="{602C823A-8AE2-282B-E890-DB31BA76AD25}"/>
    </ac:deMkLst>
    <p188:txBody>
      <a:bodyPr/>
      <a:lstStyle/>
      <a:p>
        <a:r>
          <a:rPr lang="en-US"/>
          <a:t>[@Fortney, Melissa] Please add a BIE table (feel free to request one from BIE)</a:t>
        </a:r>
      </a:p>
    </p188:txBody>
  </p188:cm>
</p188:cmLst>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5283200" cy="3444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6905625" y="0"/>
            <a:ext cx="5283200" cy="344488"/>
          </a:xfrm>
          <a:prstGeom prst="rect">
            <a:avLst/>
          </a:prstGeom>
        </p:spPr>
        <p:txBody>
          <a:bodyPr vert="horz" lIns="91440" tIns="45720" rIns="91440" bIns="45720" rtlCol="0"/>
          <a:lstStyle>
            <a:lvl1pPr algn="r">
              <a:defRPr sz="1200"/>
            </a:lvl1pPr>
          </a:lstStyle>
          <a:p>
            <a:fld id="{0B2607FA-48E2-45EB-B7EC-B8B6A478D733}" type="datetimeFigureOut">
              <a:rPr lang="en-US" smtClean="0"/>
              <a:t>8/28/2023</a:t>
            </a:fld>
            <a:endParaRPr lang="en-US"/>
          </a:p>
        </p:txBody>
      </p:sp>
      <p:sp>
        <p:nvSpPr>
          <p:cNvPr id="4" name="Slide Image Placeholder 3"/>
          <p:cNvSpPr>
            <a:spLocks noGrp="1" noRot="1" noChangeAspect="1"/>
          </p:cNvSpPr>
          <p:nvPr>
            <p:ph type="sldImg" idx="2"/>
          </p:nvPr>
        </p:nvSpPr>
        <p:spPr>
          <a:xfrm>
            <a:off x="4038600" y="857250"/>
            <a:ext cx="4114800" cy="2314575"/>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1219200" y="3300413"/>
            <a:ext cx="9753600" cy="2700337"/>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6513513"/>
            <a:ext cx="5283200" cy="3444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6905625" y="6513513"/>
            <a:ext cx="5283200" cy="344487"/>
          </a:xfrm>
          <a:prstGeom prst="rect">
            <a:avLst/>
          </a:prstGeom>
        </p:spPr>
        <p:txBody>
          <a:bodyPr vert="horz" lIns="91440" tIns="45720" rIns="91440" bIns="45720" rtlCol="0" anchor="b"/>
          <a:lstStyle>
            <a:lvl1pPr algn="r">
              <a:defRPr sz="1200"/>
            </a:lvl1pPr>
          </a:lstStyle>
          <a:p>
            <a:fld id="{6990FC38-D6EC-4F4B-9288-423E877B3CEF}" type="slidenum">
              <a:rPr lang="en-US" smtClean="0"/>
              <a:t>‹#›</a:t>
            </a:fld>
            <a:endParaRPr lang="en-US"/>
          </a:p>
        </p:txBody>
      </p:sp>
    </p:spTree>
    <p:extLst>
      <p:ext uri="{BB962C8B-B14F-4D97-AF65-F5344CB8AC3E}">
        <p14:creationId xmlns:p14="http://schemas.microsoft.com/office/powerpoint/2010/main" val="187418628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990FC38-D6EC-4F4B-9288-423E877B3CEF}" type="slidenum">
              <a:rPr lang="en-US" smtClean="0"/>
              <a:t>3</a:t>
            </a:fld>
            <a:endParaRPr lang="en-US"/>
          </a:p>
        </p:txBody>
      </p:sp>
    </p:spTree>
    <p:extLst>
      <p:ext uri="{BB962C8B-B14F-4D97-AF65-F5344CB8AC3E}">
        <p14:creationId xmlns:p14="http://schemas.microsoft.com/office/powerpoint/2010/main" val="328128249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990FC38-D6EC-4F4B-9288-423E877B3CEF}" type="slidenum">
              <a:rPr lang="en-US" smtClean="0"/>
              <a:t>12</a:t>
            </a:fld>
            <a:endParaRPr lang="en-US"/>
          </a:p>
        </p:txBody>
      </p:sp>
    </p:spTree>
    <p:extLst>
      <p:ext uri="{BB962C8B-B14F-4D97-AF65-F5344CB8AC3E}">
        <p14:creationId xmlns:p14="http://schemas.microsoft.com/office/powerpoint/2010/main" val="282732945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House leaves BIE lines flat with the exception of a $1.9M reduction to ISEP.</a:t>
            </a:r>
          </a:p>
        </p:txBody>
      </p:sp>
      <p:sp>
        <p:nvSpPr>
          <p:cNvPr id="4" name="Slide Number Placeholder 3"/>
          <p:cNvSpPr>
            <a:spLocks noGrp="1"/>
          </p:cNvSpPr>
          <p:nvPr>
            <p:ph type="sldNum" sz="quarter" idx="5"/>
          </p:nvPr>
        </p:nvSpPr>
        <p:spPr/>
        <p:txBody>
          <a:bodyPr/>
          <a:lstStyle/>
          <a:p>
            <a:fld id="{6990FC38-D6EC-4F4B-9288-423E877B3CEF}" type="slidenum">
              <a:rPr lang="en-US" smtClean="0"/>
              <a:t>13</a:t>
            </a:fld>
            <a:endParaRPr lang="en-US"/>
          </a:p>
        </p:txBody>
      </p:sp>
    </p:spTree>
    <p:extLst>
      <p:ext uri="{BB962C8B-B14F-4D97-AF65-F5344CB8AC3E}">
        <p14:creationId xmlns:p14="http://schemas.microsoft.com/office/powerpoint/2010/main" val="65270832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990FC38-D6EC-4F4B-9288-423E877B3CEF}" type="slidenum">
              <a:rPr lang="en-US" smtClean="0"/>
              <a:t>14</a:t>
            </a:fld>
            <a:endParaRPr lang="en-US"/>
          </a:p>
        </p:txBody>
      </p:sp>
    </p:spTree>
    <p:extLst>
      <p:ext uri="{BB962C8B-B14F-4D97-AF65-F5344CB8AC3E}">
        <p14:creationId xmlns:p14="http://schemas.microsoft.com/office/powerpoint/2010/main" val="64170421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990FC38-D6EC-4F4B-9288-423E877B3CEF}" type="slidenum">
              <a:rPr lang="en-US" smtClean="0"/>
              <a:t>15</a:t>
            </a:fld>
            <a:endParaRPr lang="en-US"/>
          </a:p>
        </p:txBody>
      </p:sp>
    </p:spTree>
    <p:extLst>
      <p:ext uri="{BB962C8B-B14F-4D97-AF65-F5344CB8AC3E}">
        <p14:creationId xmlns:p14="http://schemas.microsoft.com/office/powerpoint/2010/main" val="343745898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990FC38-D6EC-4F4B-9288-423E877B3CEF}" type="slidenum">
              <a:rPr lang="en-US" smtClean="0"/>
              <a:t>16</a:t>
            </a:fld>
            <a:endParaRPr lang="en-US"/>
          </a:p>
        </p:txBody>
      </p:sp>
    </p:spTree>
    <p:extLst>
      <p:ext uri="{BB962C8B-B14F-4D97-AF65-F5344CB8AC3E}">
        <p14:creationId xmlns:p14="http://schemas.microsoft.com/office/powerpoint/2010/main" val="216325008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990FC38-D6EC-4F4B-9288-423E877B3CEF}" type="slidenum">
              <a:rPr lang="en-US" smtClean="0"/>
              <a:t>17</a:t>
            </a:fld>
            <a:endParaRPr lang="en-US"/>
          </a:p>
        </p:txBody>
      </p:sp>
    </p:spTree>
    <p:extLst>
      <p:ext uri="{BB962C8B-B14F-4D97-AF65-F5344CB8AC3E}">
        <p14:creationId xmlns:p14="http://schemas.microsoft.com/office/powerpoint/2010/main" val="82822261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990FC38-D6EC-4F4B-9288-423E877B3CEF}" type="slidenum">
              <a:rPr lang="en-US" smtClean="0"/>
              <a:t>18</a:t>
            </a:fld>
            <a:endParaRPr lang="en-US"/>
          </a:p>
        </p:txBody>
      </p:sp>
    </p:spTree>
    <p:extLst>
      <p:ext uri="{BB962C8B-B14F-4D97-AF65-F5344CB8AC3E}">
        <p14:creationId xmlns:p14="http://schemas.microsoft.com/office/powerpoint/2010/main" val="15881215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990FC38-D6EC-4F4B-9288-423E877B3CEF}" type="slidenum">
              <a:rPr lang="en-US" smtClean="0"/>
              <a:t>4</a:t>
            </a:fld>
            <a:endParaRPr lang="en-US"/>
          </a:p>
        </p:txBody>
      </p:sp>
    </p:spTree>
    <p:extLst>
      <p:ext uri="{BB962C8B-B14F-4D97-AF65-F5344CB8AC3E}">
        <p14:creationId xmlns:p14="http://schemas.microsoft.com/office/powerpoint/2010/main" val="70615415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990FC38-D6EC-4F4B-9288-423E877B3CEF}" type="slidenum">
              <a:rPr lang="en-US" smtClean="0"/>
              <a:t>5</a:t>
            </a:fld>
            <a:endParaRPr lang="en-US"/>
          </a:p>
        </p:txBody>
      </p:sp>
    </p:spTree>
    <p:extLst>
      <p:ext uri="{BB962C8B-B14F-4D97-AF65-F5344CB8AC3E}">
        <p14:creationId xmlns:p14="http://schemas.microsoft.com/office/powerpoint/2010/main" val="301233364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990FC38-D6EC-4F4B-9288-423E877B3CEF}"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8594410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990FC38-D6EC-4F4B-9288-423E877B3CEF}" type="slidenum">
              <a:rPr lang="en-US" smtClean="0"/>
              <a:t>7</a:t>
            </a:fld>
            <a:endParaRPr lang="en-US"/>
          </a:p>
        </p:txBody>
      </p:sp>
    </p:spTree>
    <p:extLst>
      <p:ext uri="{BB962C8B-B14F-4D97-AF65-F5344CB8AC3E}">
        <p14:creationId xmlns:p14="http://schemas.microsoft.com/office/powerpoint/2010/main" val="298147064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990FC38-D6EC-4F4B-9288-423E877B3CEF}" type="slidenum">
              <a:rPr lang="en-US" smtClean="0"/>
              <a:t>8</a:t>
            </a:fld>
            <a:endParaRPr lang="en-US"/>
          </a:p>
        </p:txBody>
      </p:sp>
    </p:spTree>
    <p:extLst>
      <p:ext uri="{BB962C8B-B14F-4D97-AF65-F5344CB8AC3E}">
        <p14:creationId xmlns:p14="http://schemas.microsoft.com/office/powerpoint/2010/main" val="141022491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Bullet 1 – CI&amp;P 22.6m; Detention 15.7m; 500K Tribal Justice Support PL 280</a:t>
            </a:r>
          </a:p>
        </p:txBody>
      </p:sp>
      <p:sp>
        <p:nvSpPr>
          <p:cNvPr id="4" name="Slide Number Placeholder 3"/>
          <p:cNvSpPr>
            <a:spLocks noGrp="1"/>
          </p:cNvSpPr>
          <p:nvPr>
            <p:ph type="sldNum" sz="quarter" idx="5"/>
          </p:nvPr>
        </p:nvSpPr>
        <p:spPr/>
        <p:txBody>
          <a:bodyPr/>
          <a:lstStyle/>
          <a:p>
            <a:fld id="{6990FC38-D6EC-4F4B-9288-423E877B3CEF}" type="slidenum">
              <a:rPr lang="en-US" smtClean="0"/>
              <a:t>9</a:t>
            </a:fld>
            <a:endParaRPr lang="en-US"/>
          </a:p>
        </p:txBody>
      </p:sp>
    </p:spTree>
    <p:extLst>
      <p:ext uri="{BB962C8B-B14F-4D97-AF65-F5344CB8AC3E}">
        <p14:creationId xmlns:p14="http://schemas.microsoft.com/office/powerpoint/2010/main" val="305115862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 includes $5M CI&amp;P; $4M Detention; $1M Tribal Justice Sup; $1M MMIP</a:t>
            </a:r>
          </a:p>
          <a:p>
            <a:r>
              <a:rPr lang="en-US" dirty="0"/>
              <a:t>RPI $1M CRITFC Access Sites; $300K Pacific Salmon; $500K general for hunting fishing gathering rights,</a:t>
            </a:r>
          </a:p>
          <a:p>
            <a:r>
              <a:rPr lang="en-US" dirty="0"/>
              <a:t>TMDP-general increase</a:t>
            </a:r>
          </a:p>
        </p:txBody>
      </p:sp>
      <p:sp>
        <p:nvSpPr>
          <p:cNvPr id="4" name="Slide Number Placeholder 3"/>
          <p:cNvSpPr>
            <a:spLocks noGrp="1"/>
          </p:cNvSpPr>
          <p:nvPr>
            <p:ph type="sldNum" sz="quarter" idx="5"/>
          </p:nvPr>
        </p:nvSpPr>
        <p:spPr/>
        <p:txBody>
          <a:bodyPr/>
          <a:lstStyle/>
          <a:p>
            <a:fld id="{6990FC38-D6EC-4F4B-9288-423E877B3CEF}" type="slidenum">
              <a:rPr lang="en-US" smtClean="0"/>
              <a:t>10</a:t>
            </a:fld>
            <a:endParaRPr lang="en-US"/>
          </a:p>
        </p:txBody>
      </p:sp>
    </p:spTree>
    <p:extLst>
      <p:ext uri="{BB962C8B-B14F-4D97-AF65-F5344CB8AC3E}">
        <p14:creationId xmlns:p14="http://schemas.microsoft.com/office/powerpoint/2010/main" val="127598240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Bullet 1 – Senate report includes language that outlines that court decisions find that payments for contract support and tribal leases appear to create a type of budgetary entitlement not typically funded through discretionary appropriations. Reclassifying these programs as mandatory has been under discussion since the 2012 Decision.</a:t>
            </a:r>
          </a:p>
        </p:txBody>
      </p:sp>
      <p:sp>
        <p:nvSpPr>
          <p:cNvPr id="4" name="Slide Number Placeholder 3"/>
          <p:cNvSpPr>
            <a:spLocks noGrp="1"/>
          </p:cNvSpPr>
          <p:nvPr>
            <p:ph type="sldNum" sz="quarter" idx="5"/>
          </p:nvPr>
        </p:nvSpPr>
        <p:spPr/>
        <p:txBody>
          <a:bodyPr/>
          <a:lstStyle/>
          <a:p>
            <a:fld id="{6990FC38-D6EC-4F4B-9288-423E877B3CEF}" type="slidenum">
              <a:rPr lang="en-US" smtClean="0"/>
              <a:t>11</a:t>
            </a:fld>
            <a:endParaRPr lang="en-US"/>
          </a:p>
        </p:txBody>
      </p:sp>
    </p:spTree>
    <p:extLst>
      <p:ext uri="{BB962C8B-B14F-4D97-AF65-F5344CB8AC3E}">
        <p14:creationId xmlns:p14="http://schemas.microsoft.com/office/powerpoint/2010/main" val="153873144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3.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7.jpg"/><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3.png"/></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obj" preserve="1">
  <p:cSld name="Title Slide">
    <p:bg>
      <p:bgPr>
        <a:solidFill>
          <a:schemeClr val="bg1"/>
        </a:solidFill>
        <a:effectLst/>
      </p:bgPr>
    </p:bg>
    <p:spTree>
      <p:nvGrpSpPr>
        <p:cNvPr id="1" name=""/>
        <p:cNvGrpSpPr/>
        <p:nvPr/>
      </p:nvGrpSpPr>
      <p:grpSpPr>
        <a:xfrm>
          <a:off x="0" y="0"/>
          <a:ext cx="0" cy="0"/>
          <a:chOff x="0" y="0"/>
          <a:chExt cx="0" cy="0"/>
        </a:xfrm>
      </p:grpSpPr>
      <p:pic>
        <p:nvPicPr>
          <p:cNvPr id="16" name="bg object 16"/>
          <p:cNvPicPr/>
          <p:nvPr/>
        </p:nvPicPr>
        <p:blipFill>
          <a:blip r:embed="rId2" cstate="print"/>
          <a:stretch>
            <a:fillRect/>
          </a:stretch>
        </p:blipFill>
        <p:spPr>
          <a:xfrm>
            <a:off x="0" y="0"/>
            <a:ext cx="12169139" cy="6858000"/>
          </a:xfrm>
          <a:prstGeom prst="rect">
            <a:avLst/>
          </a:prstGeom>
        </p:spPr>
      </p:pic>
      <p:sp>
        <p:nvSpPr>
          <p:cNvPr id="17" name="bg object 17"/>
          <p:cNvSpPr/>
          <p:nvPr/>
        </p:nvSpPr>
        <p:spPr>
          <a:xfrm>
            <a:off x="4093464" y="404622"/>
            <a:ext cx="4005579" cy="4857750"/>
          </a:xfrm>
          <a:custGeom>
            <a:avLst/>
            <a:gdLst/>
            <a:ahLst/>
            <a:cxnLst/>
            <a:rect l="l" t="t" r="r" b="b"/>
            <a:pathLst>
              <a:path w="4005579" h="4857750">
                <a:moveTo>
                  <a:pt x="0" y="4857750"/>
                </a:moveTo>
                <a:lnTo>
                  <a:pt x="4005072" y="4857750"/>
                </a:lnTo>
                <a:lnTo>
                  <a:pt x="4005072" y="0"/>
                </a:lnTo>
                <a:lnTo>
                  <a:pt x="0" y="0"/>
                </a:lnTo>
                <a:lnTo>
                  <a:pt x="0" y="4857750"/>
                </a:lnTo>
                <a:close/>
              </a:path>
            </a:pathLst>
          </a:custGeom>
          <a:solidFill>
            <a:srgbClr val="006499"/>
          </a:solidFill>
        </p:spPr>
        <p:txBody>
          <a:bodyPr wrap="square" lIns="0" tIns="0" rIns="0" bIns="0" rtlCol="0"/>
          <a:lstStyle/>
          <a:p>
            <a:endParaRPr/>
          </a:p>
        </p:txBody>
      </p:sp>
      <p:sp>
        <p:nvSpPr>
          <p:cNvPr id="18" name="bg object 18"/>
          <p:cNvSpPr/>
          <p:nvPr/>
        </p:nvSpPr>
        <p:spPr>
          <a:xfrm>
            <a:off x="0" y="2065781"/>
            <a:ext cx="12192000" cy="3973829"/>
          </a:xfrm>
          <a:custGeom>
            <a:avLst/>
            <a:gdLst/>
            <a:ahLst/>
            <a:cxnLst/>
            <a:rect l="l" t="t" r="r" b="b"/>
            <a:pathLst>
              <a:path w="12192000" h="3973829">
                <a:moveTo>
                  <a:pt x="12192000" y="3196590"/>
                </a:moveTo>
                <a:lnTo>
                  <a:pt x="0" y="3196590"/>
                </a:lnTo>
                <a:lnTo>
                  <a:pt x="0" y="3973830"/>
                </a:lnTo>
                <a:lnTo>
                  <a:pt x="12192000" y="3973830"/>
                </a:lnTo>
                <a:lnTo>
                  <a:pt x="12192000" y="3196590"/>
                </a:lnTo>
                <a:close/>
              </a:path>
              <a:path w="12192000" h="3973829">
                <a:moveTo>
                  <a:pt x="12192000" y="0"/>
                </a:moveTo>
                <a:lnTo>
                  <a:pt x="4922520" y="0"/>
                </a:lnTo>
                <a:lnTo>
                  <a:pt x="4922520" y="201168"/>
                </a:lnTo>
                <a:lnTo>
                  <a:pt x="12192000" y="201168"/>
                </a:lnTo>
                <a:lnTo>
                  <a:pt x="12192000" y="0"/>
                </a:lnTo>
                <a:close/>
              </a:path>
            </a:pathLst>
          </a:custGeom>
          <a:solidFill>
            <a:srgbClr val="FFBD2D"/>
          </a:solidFill>
        </p:spPr>
        <p:txBody>
          <a:bodyPr wrap="square" lIns="0" tIns="0" rIns="0" bIns="0" rtlCol="0"/>
          <a:lstStyle/>
          <a:p>
            <a:endParaRPr/>
          </a:p>
        </p:txBody>
      </p:sp>
      <p:pic>
        <p:nvPicPr>
          <p:cNvPr id="19" name="bg object 19"/>
          <p:cNvPicPr/>
          <p:nvPr/>
        </p:nvPicPr>
        <p:blipFill>
          <a:blip r:embed="rId3" cstate="print"/>
          <a:stretch>
            <a:fillRect/>
          </a:stretch>
        </p:blipFill>
        <p:spPr>
          <a:xfrm>
            <a:off x="5361243" y="493828"/>
            <a:ext cx="1404352" cy="1402788"/>
          </a:xfrm>
          <a:prstGeom prst="rect">
            <a:avLst/>
          </a:prstGeom>
        </p:spPr>
      </p:pic>
      <p:pic>
        <p:nvPicPr>
          <p:cNvPr id="20" name="bg object 20"/>
          <p:cNvPicPr/>
          <p:nvPr/>
        </p:nvPicPr>
        <p:blipFill>
          <a:blip r:embed="rId4" cstate="print"/>
          <a:stretch>
            <a:fillRect/>
          </a:stretch>
        </p:blipFill>
        <p:spPr>
          <a:xfrm>
            <a:off x="3752731" y="528147"/>
            <a:ext cx="1393697" cy="1371599"/>
          </a:xfrm>
          <a:prstGeom prst="rect">
            <a:avLst/>
          </a:prstGeom>
        </p:spPr>
      </p:pic>
      <p:sp>
        <p:nvSpPr>
          <p:cNvPr id="2" name="Holder 2"/>
          <p:cNvSpPr>
            <a:spLocks noGrp="1"/>
          </p:cNvSpPr>
          <p:nvPr>
            <p:ph type="ctrTitle"/>
          </p:nvPr>
        </p:nvSpPr>
        <p:spPr>
          <a:xfrm>
            <a:off x="5032279" y="2572056"/>
            <a:ext cx="2127440" cy="1717039"/>
          </a:xfrm>
          <a:prstGeom prst="rect">
            <a:avLst/>
          </a:prstGeom>
        </p:spPr>
        <p:txBody>
          <a:bodyPr wrap="square" lIns="0" tIns="0" rIns="0" bIns="0">
            <a:spAutoFit/>
          </a:bodyPr>
          <a:lstStyle>
            <a:lvl1pPr>
              <a:defRPr b="0" i="0">
                <a:solidFill>
                  <a:schemeClr val="tx1"/>
                </a:solidFill>
              </a:defRPr>
            </a:lvl1pPr>
          </a:lstStyle>
          <a:p>
            <a:endParaRPr/>
          </a:p>
        </p:txBody>
      </p:sp>
      <p:sp>
        <p:nvSpPr>
          <p:cNvPr id="3" name="Holder 3"/>
          <p:cNvSpPr>
            <a:spLocks noGrp="1"/>
          </p:cNvSpPr>
          <p:nvPr>
            <p:ph type="subTitle" idx="4"/>
          </p:nvPr>
        </p:nvSpPr>
        <p:spPr>
          <a:xfrm>
            <a:off x="1828800" y="3840480"/>
            <a:ext cx="8534400" cy="1714500"/>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D90888CF-53CE-485F-A68B-96681E32AE96}" type="datetime1">
              <a:rPr lang="en-US" smtClean="0"/>
              <a:t>8/28/2023</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pic>
        <p:nvPicPr>
          <p:cNvPr id="7" name="Picture 6">
            <a:extLst>
              <a:ext uri="{FF2B5EF4-FFF2-40B4-BE49-F238E27FC236}">
                <a16:creationId xmlns:a16="http://schemas.microsoft.com/office/drawing/2014/main" id="{CB1FF1B5-D0FC-497E-8755-71B2799046C2}"/>
              </a:ext>
            </a:extLst>
          </p:cNvPr>
          <p:cNvPicPr>
            <a:picLocks noChangeAspect="1"/>
          </p:cNvPicPr>
          <p:nvPr userDrawn="1"/>
        </p:nvPicPr>
        <p:blipFill>
          <a:blip r:embed="rId5"/>
          <a:stretch>
            <a:fillRect/>
          </a:stretch>
        </p:blipFill>
        <p:spPr>
          <a:xfrm>
            <a:off x="6971282" y="520323"/>
            <a:ext cx="1408298" cy="1408298"/>
          </a:xfrm>
          <a:prstGeom prst="rect">
            <a:avLst/>
          </a:prstGeom>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3200" b="0" i="0">
                <a:solidFill>
                  <a:srgbClr val="006499"/>
                </a:solidFill>
                <a:latin typeface="Calibri Light"/>
                <a:cs typeface="Calibri Light"/>
              </a:defRPr>
            </a:lvl1pPr>
          </a:lstStyle>
          <a:p>
            <a:endParaRPr/>
          </a:p>
        </p:txBody>
      </p:sp>
      <p:sp>
        <p:nvSpPr>
          <p:cNvPr id="3" name="Holder 3"/>
          <p:cNvSpPr>
            <a:spLocks noGrp="1"/>
          </p:cNvSpPr>
          <p:nvPr>
            <p:ph type="body" idx="1"/>
          </p:nvPr>
        </p:nvSpPr>
        <p:spPr/>
        <p:txBody>
          <a:bodyPr lIns="0" tIns="0" rIns="0" bIns="0"/>
          <a:lstStyle>
            <a:lvl1pPr>
              <a:defRPr sz="2400" b="1" i="0">
                <a:solidFill>
                  <a:srgbClr val="666666"/>
                </a:solidFill>
                <a:latin typeface="Calibri"/>
                <a:cs typeface="Calibri"/>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FEEF9AE2-8621-4381-B33F-8E76D7C9F6BE}" type="datetime1">
              <a:rPr lang="en-US" smtClean="0"/>
              <a:t>8/28/2023</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obj" preserve="1">
  <p:cSld name="Two Content">
    <p:bg>
      <p:bgPr>
        <a:solidFill>
          <a:schemeClr val="bg1"/>
        </a:solidFill>
        <a:effectLst/>
      </p:bgPr>
    </p:bg>
    <p:spTree>
      <p:nvGrpSpPr>
        <p:cNvPr id="1" name=""/>
        <p:cNvGrpSpPr/>
        <p:nvPr/>
      </p:nvGrpSpPr>
      <p:grpSpPr>
        <a:xfrm>
          <a:off x="0" y="0"/>
          <a:ext cx="0" cy="0"/>
          <a:chOff x="0" y="0"/>
          <a:chExt cx="0" cy="0"/>
        </a:xfrm>
      </p:grpSpPr>
      <p:sp>
        <p:nvSpPr>
          <p:cNvPr id="16" name="bg object 16"/>
          <p:cNvSpPr/>
          <p:nvPr/>
        </p:nvSpPr>
        <p:spPr>
          <a:xfrm>
            <a:off x="0" y="1700783"/>
            <a:ext cx="4210050" cy="201295"/>
          </a:xfrm>
          <a:custGeom>
            <a:avLst/>
            <a:gdLst/>
            <a:ahLst/>
            <a:cxnLst/>
            <a:rect l="l" t="t" r="r" b="b"/>
            <a:pathLst>
              <a:path w="4210050" h="201294">
                <a:moveTo>
                  <a:pt x="4210050" y="0"/>
                </a:moveTo>
                <a:lnTo>
                  <a:pt x="0" y="0"/>
                </a:lnTo>
                <a:lnTo>
                  <a:pt x="0" y="201167"/>
                </a:lnTo>
                <a:lnTo>
                  <a:pt x="4210050" y="201167"/>
                </a:lnTo>
                <a:lnTo>
                  <a:pt x="4210050" y="0"/>
                </a:lnTo>
                <a:close/>
              </a:path>
            </a:pathLst>
          </a:custGeom>
          <a:solidFill>
            <a:srgbClr val="FFBD2D"/>
          </a:solidFill>
        </p:spPr>
        <p:txBody>
          <a:bodyPr wrap="square" lIns="0" tIns="0" rIns="0" bIns="0" rtlCol="0"/>
          <a:lstStyle/>
          <a:p>
            <a:endParaRPr/>
          </a:p>
        </p:txBody>
      </p:sp>
      <p:pic>
        <p:nvPicPr>
          <p:cNvPr id="17" name="bg object 17"/>
          <p:cNvPicPr/>
          <p:nvPr/>
        </p:nvPicPr>
        <p:blipFill>
          <a:blip r:embed="rId2" cstate="print"/>
          <a:stretch>
            <a:fillRect/>
          </a:stretch>
        </p:blipFill>
        <p:spPr>
          <a:xfrm>
            <a:off x="329945" y="6169152"/>
            <a:ext cx="1835658" cy="557783"/>
          </a:xfrm>
          <a:prstGeom prst="rect">
            <a:avLst/>
          </a:prstGeom>
        </p:spPr>
      </p:pic>
      <p:sp>
        <p:nvSpPr>
          <p:cNvPr id="2" name="Holder 2"/>
          <p:cNvSpPr>
            <a:spLocks noGrp="1"/>
          </p:cNvSpPr>
          <p:nvPr>
            <p:ph type="title"/>
          </p:nvPr>
        </p:nvSpPr>
        <p:spPr/>
        <p:txBody>
          <a:bodyPr lIns="0" tIns="0" rIns="0" bIns="0"/>
          <a:lstStyle>
            <a:lvl1pPr>
              <a:defRPr sz="3200" b="0" i="0">
                <a:solidFill>
                  <a:srgbClr val="006499"/>
                </a:solidFill>
                <a:latin typeface="Calibri Light"/>
                <a:cs typeface="Calibri Light"/>
              </a:defRPr>
            </a:lvl1pPr>
          </a:lstStyle>
          <a:p>
            <a:endParaRPr/>
          </a:p>
        </p:txBody>
      </p:sp>
      <p:sp>
        <p:nvSpPr>
          <p:cNvPr id="3" name="Holder 3"/>
          <p:cNvSpPr>
            <a:spLocks noGrp="1"/>
          </p:cNvSpPr>
          <p:nvPr>
            <p:ph sz="half" idx="2"/>
          </p:nvPr>
        </p:nvSpPr>
        <p:spPr>
          <a:xfrm>
            <a:off x="609600" y="1577340"/>
            <a:ext cx="5303520" cy="4526280"/>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6278880" y="1577340"/>
            <a:ext cx="5303520" cy="4526280"/>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A00AC3F-A577-4608-90D2-BCF1CCDC9EBD}" type="datetime1">
              <a:rPr lang="en-US" smtClean="0"/>
              <a:t>8/28/2023</a:t>
            </a:fld>
            <a:endParaRPr lang="en-US"/>
          </a:p>
        </p:txBody>
      </p:sp>
      <p:sp>
        <p:nvSpPr>
          <p:cNvPr id="7" name="Holder 7"/>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obj" preserve="1">
  <p:cSld name="Title Only">
    <p:bg>
      <p:bgPr>
        <a:solidFill>
          <a:schemeClr val="bg1"/>
        </a:solidFill>
        <a:effectLst/>
      </p:bgPr>
    </p:bg>
    <p:spTree>
      <p:nvGrpSpPr>
        <p:cNvPr id="1" name=""/>
        <p:cNvGrpSpPr/>
        <p:nvPr/>
      </p:nvGrpSpPr>
      <p:grpSpPr>
        <a:xfrm>
          <a:off x="0" y="0"/>
          <a:ext cx="0" cy="0"/>
          <a:chOff x="0" y="0"/>
          <a:chExt cx="0" cy="0"/>
        </a:xfrm>
      </p:grpSpPr>
      <p:pic>
        <p:nvPicPr>
          <p:cNvPr id="16" name="bg object 16"/>
          <p:cNvPicPr/>
          <p:nvPr/>
        </p:nvPicPr>
        <p:blipFill>
          <a:blip r:embed="rId2" cstate="print"/>
          <a:stretch>
            <a:fillRect/>
          </a:stretch>
        </p:blipFill>
        <p:spPr>
          <a:xfrm>
            <a:off x="4509516" y="0"/>
            <a:ext cx="7682482" cy="6857999"/>
          </a:xfrm>
          <a:prstGeom prst="rect">
            <a:avLst/>
          </a:prstGeom>
        </p:spPr>
      </p:pic>
      <p:sp>
        <p:nvSpPr>
          <p:cNvPr id="17" name="bg object 17"/>
          <p:cNvSpPr/>
          <p:nvPr/>
        </p:nvSpPr>
        <p:spPr>
          <a:xfrm>
            <a:off x="808481" y="2839973"/>
            <a:ext cx="5951220" cy="3535679"/>
          </a:xfrm>
          <a:custGeom>
            <a:avLst/>
            <a:gdLst/>
            <a:ahLst/>
            <a:cxnLst/>
            <a:rect l="l" t="t" r="r" b="b"/>
            <a:pathLst>
              <a:path w="5951220" h="3535679">
                <a:moveTo>
                  <a:pt x="5951220" y="0"/>
                </a:moveTo>
                <a:lnTo>
                  <a:pt x="0" y="0"/>
                </a:lnTo>
                <a:lnTo>
                  <a:pt x="0" y="3535679"/>
                </a:lnTo>
                <a:lnTo>
                  <a:pt x="5951220" y="3535679"/>
                </a:lnTo>
                <a:lnTo>
                  <a:pt x="5951220" y="0"/>
                </a:lnTo>
                <a:close/>
              </a:path>
            </a:pathLst>
          </a:custGeom>
          <a:solidFill>
            <a:srgbClr val="006499"/>
          </a:solidFill>
        </p:spPr>
        <p:txBody>
          <a:bodyPr wrap="square" lIns="0" tIns="0" rIns="0" bIns="0" rtlCol="0"/>
          <a:lstStyle/>
          <a:p>
            <a:endParaRPr/>
          </a:p>
        </p:txBody>
      </p:sp>
      <p:sp>
        <p:nvSpPr>
          <p:cNvPr id="18" name="bg object 18"/>
          <p:cNvSpPr/>
          <p:nvPr/>
        </p:nvSpPr>
        <p:spPr>
          <a:xfrm>
            <a:off x="1265681" y="4956809"/>
            <a:ext cx="10926445" cy="201295"/>
          </a:xfrm>
          <a:custGeom>
            <a:avLst/>
            <a:gdLst/>
            <a:ahLst/>
            <a:cxnLst/>
            <a:rect l="l" t="t" r="r" b="b"/>
            <a:pathLst>
              <a:path w="10926445" h="201295">
                <a:moveTo>
                  <a:pt x="10926318" y="0"/>
                </a:moveTo>
                <a:lnTo>
                  <a:pt x="0" y="0"/>
                </a:lnTo>
                <a:lnTo>
                  <a:pt x="0" y="201168"/>
                </a:lnTo>
                <a:lnTo>
                  <a:pt x="10926318" y="201168"/>
                </a:lnTo>
                <a:lnTo>
                  <a:pt x="10926318" y="0"/>
                </a:lnTo>
                <a:close/>
              </a:path>
            </a:pathLst>
          </a:custGeom>
          <a:solidFill>
            <a:srgbClr val="FFBD2D"/>
          </a:solidFill>
        </p:spPr>
        <p:txBody>
          <a:bodyPr wrap="square" lIns="0" tIns="0" rIns="0" bIns="0" rtlCol="0"/>
          <a:lstStyle/>
          <a:p>
            <a:endParaRPr/>
          </a:p>
        </p:txBody>
      </p:sp>
      <p:pic>
        <p:nvPicPr>
          <p:cNvPr id="19" name="bg object 19"/>
          <p:cNvPicPr/>
          <p:nvPr/>
        </p:nvPicPr>
        <p:blipFill>
          <a:blip r:embed="rId3" cstate="print"/>
          <a:stretch>
            <a:fillRect/>
          </a:stretch>
        </p:blipFill>
        <p:spPr>
          <a:xfrm>
            <a:off x="446531" y="242316"/>
            <a:ext cx="1835658" cy="557783"/>
          </a:xfrm>
          <a:prstGeom prst="rect">
            <a:avLst/>
          </a:prstGeom>
        </p:spPr>
      </p:pic>
      <p:sp>
        <p:nvSpPr>
          <p:cNvPr id="2" name="Holder 2"/>
          <p:cNvSpPr>
            <a:spLocks noGrp="1"/>
          </p:cNvSpPr>
          <p:nvPr>
            <p:ph type="title"/>
          </p:nvPr>
        </p:nvSpPr>
        <p:spPr/>
        <p:txBody>
          <a:bodyPr lIns="0" tIns="0" rIns="0" bIns="0"/>
          <a:lstStyle>
            <a:lvl1pPr>
              <a:defRPr sz="3200" b="0" i="0">
                <a:solidFill>
                  <a:srgbClr val="006499"/>
                </a:solidFill>
                <a:latin typeface="Calibri Light"/>
                <a:cs typeface="Calibri Light"/>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EB0EF6D6-0929-43AE-986F-622C8C0F34D1}" type="datetime1">
              <a:rPr lang="en-US" smtClean="0"/>
              <a:t>8/28/2023</a:t>
            </a:fld>
            <a:endParaRPr lang="en-US"/>
          </a:p>
        </p:txBody>
      </p:sp>
      <p:sp>
        <p:nvSpPr>
          <p:cNvPr id="5" name="Holder 5"/>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obj" preserve="1">
  <p:cSld name="Blank">
    <p:bg>
      <p:bgPr>
        <a:solidFill>
          <a:schemeClr val="bg1"/>
        </a:solidFill>
        <a:effectLst/>
      </p:bgPr>
    </p:bg>
    <p:spTree>
      <p:nvGrpSpPr>
        <p:cNvPr id="1" name=""/>
        <p:cNvGrpSpPr/>
        <p:nvPr/>
      </p:nvGrpSpPr>
      <p:grpSpPr>
        <a:xfrm>
          <a:off x="0" y="0"/>
          <a:ext cx="0" cy="0"/>
          <a:chOff x="0" y="0"/>
          <a:chExt cx="0" cy="0"/>
        </a:xfrm>
      </p:grpSpPr>
      <p:pic>
        <p:nvPicPr>
          <p:cNvPr id="16" name="bg object 16"/>
          <p:cNvPicPr/>
          <p:nvPr/>
        </p:nvPicPr>
        <p:blipFill>
          <a:blip r:embed="rId2" cstate="print"/>
          <a:stretch>
            <a:fillRect/>
          </a:stretch>
        </p:blipFill>
        <p:spPr>
          <a:xfrm>
            <a:off x="0" y="0"/>
            <a:ext cx="12191999" cy="6858000"/>
          </a:xfrm>
          <a:prstGeom prst="rect">
            <a:avLst/>
          </a:prstGeom>
        </p:spPr>
      </p:pic>
      <p:sp>
        <p:nvSpPr>
          <p:cNvPr id="17" name="bg object 17"/>
          <p:cNvSpPr/>
          <p:nvPr/>
        </p:nvSpPr>
        <p:spPr>
          <a:xfrm>
            <a:off x="2343150" y="404622"/>
            <a:ext cx="7086600" cy="6251575"/>
          </a:xfrm>
          <a:custGeom>
            <a:avLst/>
            <a:gdLst/>
            <a:ahLst/>
            <a:cxnLst/>
            <a:rect l="l" t="t" r="r" b="b"/>
            <a:pathLst>
              <a:path w="7086600" h="6251575">
                <a:moveTo>
                  <a:pt x="7086600" y="0"/>
                </a:moveTo>
                <a:lnTo>
                  <a:pt x="0" y="0"/>
                </a:lnTo>
                <a:lnTo>
                  <a:pt x="0" y="6251448"/>
                </a:lnTo>
                <a:lnTo>
                  <a:pt x="7086600" y="6251448"/>
                </a:lnTo>
                <a:lnTo>
                  <a:pt x="7086600" y="0"/>
                </a:lnTo>
                <a:close/>
              </a:path>
            </a:pathLst>
          </a:custGeom>
          <a:solidFill>
            <a:srgbClr val="006499"/>
          </a:solidFill>
        </p:spPr>
        <p:txBody>
          <a:bodyPr wrap="square" lIns="0" tIns="0" rIns="0" bIns="0" rtlCol="0"/>
          <a:lstStyle/>
          <a:p>
            <a:endParaRPr/>
          </a:p>
        </p:txBody>
      </p:sp>
      <p:sp>
        <p:nvSpPr>
          <p:cNvPr id="18" name="bg object 18"/>
          <p:cNvSpPr/>
          <p:nvPr/>
        </p:nvSpPr>
        <p:spPr>
          <a:xfrm>
            <a:off x="0" y="5095494"/>
            <a:ext cx="7269480" cy="201295"/>
          </a:xfrm>
          <a:custGeom>
            <a:avLst/>
            <a:gdLst/>
            <a:ahLst/>
            <a:cxnLst/>
            <a:rect l="l" t="t" r="r" b="b"/>
            <a:pathLst>
              <a:path w="7269480" h="201295">
                <a:moveTo>
                  <a:pt x="7269480" y="0"/>
                </a:moveTo>
                <a:lnTo>
                  <a:pt x="0" y="0"/>
                </a:lnTo>
                <a:lnTo>
                  <a:pt x="0" y="201167"/>
                </a:lnTo>
                <a:lnTo>
                  <a:pt x="7269480" y="201167"/>
                </a:lnTo>
                <a:lnTo>
                  <a:pt x="7269480" y="0"/>
                </a:lnTo>
                <a:close/>
              </a:path>
            </a:pathLst>
          </a:custGeom>
          <a:solidFill>
            <a:srgbClr val="FFBD2D"/>
          </a:solidFill>
        </p:spPr>
        <p:txBody>
          <a:bodyPr wrap="square" lIns="0" tIns="0" rIns="0" bIns="0" rtlCol="0"/>
          <a:lstStyle/>
          <a:p>
            <a:endParaRPr/>
          </a:p>
        </p:txBody>
      </p:sp>
      <p:pic>
        <p:nvPicPr>
          <p:cNvPr id="19" name="bg object 19"/>
          <p:cNvPicPr/>
          <p:nvPr/>
        </p:nvPicPr>
        <p:blipFill>
          <a:blip r:embed="rId3" cstate="print"/>
          <a:stretch>
            <a:fillRect/>
          </a:stretch>
        </p:blipFill>
        <p:spPr>
          <a:xfrm>
            <a:off x="5206785" y="561848"/>
            <a:ext cx="1403603" cy="1402788"/>
          </a:xfrm>
          <a:prstGeom prst="rect">
            <a:avLst/>
          </a:prstGeom>
        </p:spPr>
      </p:pic>
      <p:sp>
        <p:nvSpPr>
          <p:cNvPr id="20" name="bg object 20"/>
          <p:cNvSpPr/>
          <p:nvPr/>
        </p:nvSpPr>
        <p:spPr>
          <a:xfrm>
            <a:off x="4922520" y="2164842"/>
            <a:ext cx="7269480" cy="201295"/>
          </a:xfrm>
          <a:custGeom>
            <a:avLst/>
            <a:gdLst/>
            <a:ahLst/>
            <a:cxnLst/>
            <a:rect l="l" t="t" r="r" b="b"/>
            <a:pathLst>
              <a:path w="7269480" h="201294">
                <a:moveTo>
                  <a:pt x="7269480" y="0"/>
                </a:moveTo>
                <a:lnTo>
                  <a:pt x="0" y="0"/>
                </a:lnTo>
                <a:lnTo>
                  <a:pt x="0" y="201167"/>
                </a:lnTo>
                <a:lnTo>
                  <a:pt x="7269480" y="201167"/>
                </a:lnTo>
                <a:lnTo>
                  <a:pt x="7269480" y="0"/>
                </a:lnTo>
                <a:close/>
              </a:path>
            </a:pathLst>
          </a:custGeom>
          <a:solidFill>
            <a:srgbClr val="FFBD2D"/>
          </a:solidFill>
        </p:spPr>
        <p:txBody>
          <a:bodyPr wrap="square" lIns="0" tIns="0" rIns="0" bIns="0" rtlCol="0"/>
          <a:lstStyle/>
          <a:p>
            <a:endParaRPr/>
          </a:p>
        </p:txBody>
      </p:sp>
      <p:pic>
        <p:nvPicPr>
          <p:cNvPr id="21" name="bg object 21"/>
          <p:cNvPicPr/>
          <p:nvPr/>
        </p:nvPicPr>
        <p:blipFill>
          <a:blip r:embed="rId4" cstate="print"/>
          <a:stretch>
            <a:fillRect/>
          </a:stretch>
        </p:blipFill>
        <p:spPr>
          <a:xfrm>
            <a:off x="3509049" y="575309"/>
            <a:ext cx="1393697" cy="1371599"/>
          </a:xfrm>
          <a:prstGeom prst="rect">
            <a:avLst/>
          </a:prstGeom>
        </p:spPr>
      </p:pic>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20C0A093-55E0-44E6-A554-6C4C3B9604FB}" type="datetime1">
              <a:rPr lang="en-US" smtClean="0"/>
              <a:t>8/28/2023</a:t>
            </a:fld>
            <a:endParaRPr lang="en-US"/>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pic>
        <p:nvPicPr>
          <p:cNvPr id="5" name="Picture 4">
            <a:extLst>
              <a:ext uri="{FF2B5EF4-FFF2-40B4-BE49-F238E27FC236}">
                <a16:creationId xmlns:a16="http://schemas.microsoft.com/office/drawing/2014/main" id="{EA5274D4-D91F-4C8B-A005-B4B1153BFB3C}"/>
              </a:ext>
            </a:extLst>
          </p:cNvPr>
          <p:cNvPicPr>
            <a:picLocks noChangeAspect="1"/>
          </p:cNvPicPr>
          <p:nvPr userDrawn="1"/>
        </p:nvPicPr>
        <p:blipFill>
          <a:blip r:embed="rId5"/>
          <a:stretch>
            <a:fillRect/>
          </a:stretch>
        </p:blipFill>
        <p:spPr>
          <a:xfrm>
            <a:off x="6895015" y="575309"/>
            <a:ext cx="1408298" cy="1408298"/>
          </a:xfrm>
          <a:prstGeom prst="rect">
            <a:avLst/>
          </a:prstGeom>
        </p:spPr>
      </p:pic>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title"/>
          </p:nvPr>
        </p:nvSpPr>
        <p:spPr>
          <a:xfrm>
            <a:off x="825500" y="390999"/>
            <a:ext cx="4873625" cy="513080"/>
          </a:xfrm>
          <a:prstGeom prst="rect">
            <a:avLst/>
          </a:prstGeom>
        </p:spPr>
        <p:txBody>
          <a:bodyPr wrap="square" lIns="0" tIns="0" rIns="0" bIns="0">
            <a:spAutoFit/>
          </a:bodyPr>
          <a:lstStyle>
            <a:lvl1pPr>
              <a:defRPr sz="3200" b="0" i="0">
                <a:solidFill>
                  <a:srgbClr val="006499"/>
                </a:solidFill>
                <a:latin typeface="Calibri Light"/>
                <a:cs typeface="Calibri Light"/>
              </a:defRPr>
            </a:lvl1pPr>
          </a:lstStyle>
          <a:p>
            <a:endParaRPr/>
          </a:p>
        </p:txBody>
      </p:sp>
      <p:sp>
        <p:nvSpPr>
          <p:cNvPr id="3" name="Holder 3"/>
          <p:cNvSpPr>
            <a:spLocks noGrp="1"/>
          </p:cNvSpPr>
          <p:nvPr>
            <p:ph type="body" idx="1"/>
          </p:nvPr>
        </p:nvSpPr>
        <p:spPr>
          <a:xfrm>
            <a:off x="903443" y="2112336"/>
            <a:ext cx="10385112" cy="3827779"/>
          </a:xfrm>
          <a:prstGeom prst="rect">
            <a:avLst/>
          </a:prstGeom>
        </p:spPr>
        <p:txBody>
          <a:bodyPr wrap="square" lIns="0" tIns="0" rIns="0" bIns="0">
            <a:spAutoFit/>
          </a:bodyPr>
          <a:lstStyle>
            <a:lvl1pPr>
              <a:defRPr sz="2400" b="1" i="0">
                <a:solidFill>
                  <a:srgbClr val="666666"/>
                </a:solidFill>
                <a:latin typeface="Calibri"/>
                <a:cs typeface="Calibri"/>
              </a:defRPr>
            </a:lvl1pPr>
          </a:lstStyle>
          <a:p>
            <a:endParaRPr/>
          </a:p>
        </p:txBody>
      </p:sp>
      <p:sp>
        <p:nvSpPr>
          <p:cNvPr id="4" name="Holder 4"/>
          <p:cNvSpPr>
            <a:spLocks noGrp="1"/>
          </p:cNvSpPr>
          <p:nvPr>
            <p:ph type="ftr" sz="quarter" idx="5"/>
          </p:nvPr>
        </p:nvSpPr>
        <p:spPr>
          <a:xfrm>
            <a:off x="4145280" y="6377940"/>
            <a:ext cx="3901440" cy="342900"/>
          </a:xfrm>
          <a:prstGeom prst="rect">
            <a:avLst/>
          </a:prstGeom>
        </p:spPr>
        <p:txBody>
          <a:bodyPr wrap="square" lIns="0" tIns="0" rIns="0" bIns="0">
            <a:spAutoFit/>
          </a:bodyPr>
          <a:lstStyle>
            <a:lvl1pPr algn="ctr">
              <a:defRPr>
                <a:solidFill>
                  <a:schemeClr val="tx1">
                    <a:tint val="75000"/>
                  </a:schemeClr>
                </a:solidFill>
              </a:defRPr>
            </a:lvl1pPr>
          </a:lstStyle>
          <a:p>
            <a:endParaRPr/>
          </a:p>
        </p:txBody>
      </p:sp>
      <p:sp>
        <p:nvSpPr>
          <p:cNvPr id="5" name="Holder 5"/>
          <p:cNvSpPr>
            <a:spLocks noGrp="1"/>
          </p:cNvSpPr>
          <p:nvPr>
            <p:ph type="dt" sz="half" idx="6"/>
          </p:nvPr>
        </p:nvSpPr>
        <p:spPr>
          <a:xfrm>
            <a:off x="609600" y="6377940"/>
            <a:ext cx="2804160" cy="342900"/>
          </a:xfrm>
          <a:prstGeom prst="rect">
            <a:avLst/>
          </a:prstGeom>
        </p:spPr>
        <p:txBody>
          <a:bodyPr wrap="square" lIns="0" tIns="0" rIns="0" bIns="0">
            <a:spAutoFit/>
          </a:bodyPr>
          <a:lstStyle>
            <a:lvl1pPr algn="l">
              <a:defRPr>
                <a:solidFill>
                  <a:schemeClr val="tx1">
                    <a:tint val="75000"/>
                  </a:schemeClr>
                </a:solidFill>
              </a:defRPr>
            </a:lvl1pPr>
          </a:lstStyle>
          <a:p>
            <a:fld id="{CEBFF41A-5AAA-4D9A-8F67-1E240FC94DEB}" type="datetime1">
              <a:rPr lang="en-US" smtClean="0"/>
              <a:t>8/28/2023</a:t>
            </a:fld>
            <a:endParaRPr lang="en-US"/>
          </a:p>
        </p:txBody>
      </p:sp>
      <p:sp>
        <p:nvSpPr>
          <p:cNvPr id="6" name="Holder 6"/>
          <p:cNvSpPr>
            <a:spLocks noGrp="1"/>
          </p:cNvSpPr>
          <p:nvPr>
            <p:ph type="sldNum" sz="quarter" idx="7"/>
          </p:nvPr>
        </p:nvSpPr>
        <p:spPr>
          <a:xfrm>
            <a:off x="8778240" y="6377940"/>
            <a:ext cx="2804160" cy="342900"/>
          </a:xfrm>
          <a:prstGeom prst="rect">
            <a:avLst/>
          </a:prstGeom>
        </p:spPr>
        <p:txBody>
          <a:bodyPr wrap="square" lIns="0" tIns="0" rIns="0" bIns="0">
            <a:spAutoFit/>
          </a:bodyPr>
          <a:lstStyle>
            <a:lvl1pPr algn="r">
              <a:defRPr>
                <a:solidFill>
                  <a:schemeClr val="tx1">
                    <a:tint val="75000"/>
                  </a:schemeClr>
                </a:solidFill>
              </a:defRPr>
            </a:lvl1pPr>
          </a:lstStyle>
          <a:p>
            <a:fld id="{B6F15528-21DE-4FAA-801E-634DDDAF4B2B}" type="slidenum">
              <a:t>‹#›</a:t>
            </a:fld>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Lst>
  <p:hf hdr="0" ftr="0" dt="0"/>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12.xml.rels><?xml version="1.0" encoding="UTF-8" standalone="yes"?>
<Relationships xmlns="http://schemas.openxmlformats.org/package/2006/relationships"><Relationship Id="rId3" Type="http://schemas.microsoft.com/office/2018/10/relationships/comments" Target="../comments/modernComment_17A_2B791FD1.xml"/><Relationship Id="rId2" Type="http://schemas.openxmlformats.org/officeDocument/2006/relationships/notesSlide" Target="../notesSlides/notesSlide10.xml"/><Relationship Id="rId1" Type="http://schemas.openxmlformats.org/officeDocument/2006/relationships/slideLayout" Target="../slideLayouts/slideLayout3.xml"/><Relationship Id="rId6" Type="http://schemas.openxmlformats.org/officeDocument/2006/relationships/image" Target="../media/image15.emf"/><Relationship Id="rId5" Type="http://schemas.openxmlformats.org/officeDocument/2006/relationships/image" Target="../media/image5.png"/><Relationship Id="rId4" Type="http://schemas.openxmlformats.org/officeDocument/2006/relationships/image" Target="../media/image13.png"/></Relationships>
</file>

<file path=ppt/slides/_rels/slide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1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1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3.xml"/><Relationship Id="rId1" Type="http://schemas.openxmlformats.org/officeDocument/2006/relationships/slideLayout" Target="../slideLayouts/slideLayout3.xml"/><Relationship Id="rId5" Type="http://schemas.openxmlformats.org/officeDocument/2006/relationships/image" Target="../media/image16.emf"/><Relationship Id="rId4" Type="http://schemas.openxmlformats.org/officeDocument/2006/relationships/image" Target="../media/image13.png"/></Relationships>
</file>

<file path=ppt/slides/_rels/slide1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17.xml.rels><?xml version="1.0" encoding="UTF-8" standalone="yes"?>
<Relationships xmlns="http://schemas.openxmlformats.org/package/2006/relationships"><Relationship Id="rId3" Type="http://schemas.microsoft.com/office/2018/10/relationships/comments" Target="../comments/modernComment_177_5419576D.xml"/><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image" Target="../media/image17.png"/><Relationship Id="rId5" Type="http://schemas.openxmlformats.org/officeDocument/2006/relationships/image" Target="../media/image9.png"/><Relationship Id="rId4" Type="http://schemas.openxmlformats.org/officeDocument/2006/relationships/image" Target="../media/image5.png"/></Relationships>
</file>

<file path=ppt/slides/_rels/slide1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6.xml"/><Relationship Id="rId1" Type="http://schemas.openxmlformats.org/officeDocument/2006/relationships/slideLayout" Target="../slideLayouts/slideLayout2.xml"/><Relationship Id="rId5" Type="http://schemas.openxmlformats.org/officeDocument/2006/relationships/image" Target="../media/image18.png"/><Relationship Id="rId4" Type="http://schemas.openxmlformats.org/officeDocument/2006/relationships/image" Target="../media/image9.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10.emf"/><Relationship Id="rId4" Type="http://schemas.openxmlformats.org/officeDocument/2006/relationships/image" Target="../media/image9.png"/></Relationships>
</file>

<file path=ppt/slides/_rels/slide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xml"/><Relationship Id="rId1" Type="http://schemas.openxmlformats.org/officeDocument/2006/relationships/slideLayout" Target="../slideLayouts/slideLayout3.xml"/><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6.xml.rels><?xml version="1.0" encoding="UTF-8" standalone="yes"?>
<Relationships xmlns="http://schemas.openxmlformats.org/package/2006/relationships"><Relationship Id="rId3" Type="http://schemas.microsoft.com/office/2018/10/relationships/comments" Target="../comments/modernComment_169_3D8E0381.xm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chart" Target="../charts/chart1.xml"/><Relationship Id="rId5" Type="http://schemas.openxmlformats.org/officeDocument/2006/relationships/image" Target="../media/image12.png"/><Relationship Id="rId4" Type="http://schemas.openxmlformats.org/officeDocument/2006/relationships/image" Target="../media/image5.png"/></Relationships>
</file>

<file path=ppt/slides/_rels/slide7.xml.rels><?xml version="1.0" encoding="UTF-8" standalone="yes"?>
<Relationships xmlns="http://schemas.openxmlformats.org/package/2006/relationships"><Relationship Id="rId3" Type="http://schemas.microsoft.com/office/2018/10/relationships/comments" Target="../comments/modernComment_103_0.xml"/><Relationship Id="rId2" Type="http://schemas.openxmlformats.org/officeDocument/2006/relationships/notesSlide" Target="../notesSlides/notesSlide5.xml"/><Relationship Id="rId1" Type="http://schemas.openxmlformats.org/officeDocument/2006/relationships/slideLayout" Target="../slideLayouts/slideLayout3.xml"/><Relationship Id="rId6" Type="http://schemas.openxmlformats.org/officeDocument/2006/relationships/image" Target="../media/image14.emf"/><Relationship Id="rId5" Type="http://schemas.openxmlformats.org/officeDocument/2006/relationships/image" Target="../media/image13.png"/><Relationship Id="rId4" Type="http://schemas.openxmlformats.org/officeDocument/2006/relationships/image" Target="../media/image5.png"/></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3.xml"/><Relationship Id="rId5" Type="http://schemas.openxmlformats.org/officeDocument/2006/relationships/image" Target="../media/image14.emf"/><Relationship Id="rId4" Type="http://schemas.openxmlformats.org/officeDocument/2006/relationships/image" Target="../media/image13.png"/></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2895600" y="2743200"/>
            <a:ext cx="6172200" cy="1708801"/>
          </a:xfrm>
          <a:prstGeom prst="rect">
            <a:avLst/>
          </a:prstGeom>
        </p:spPr>
        <p:txBody>
          <a:bodyPr vert="horz" wrap="square" lIns="0" tIns="114935" rIns="0" bIns="0" rtlCol="0" anchor="t">
            <a:spAutoFit/>
          </a:bodyPr>
          <a:lstStyle/>
          <a:p>
            <a:pPr marL="12065" marR="5080" indent="1270" algn="ctr">
              <a:lnSpc>
                <a:spcPts val="4490"/>
              </a:lnSpc>
              <a:spcBef>
                <a:spcPts val="905"/>
              </a:spcBef>
            </a:pPr>
            <a:r>
              <a:rPr lang="en-US" sz="4400" spc="-50" dirty="0">
                <a:solidFill>
                  <a:srgbClr val="FFFFFF"/>
                </a:solidFill>
                <a:latin typeface="Calibri Light"/>
                <a:cs typeface="Calibri Light"/>
              </a:rPr>
              <a:t>IA Budget Update</a:t>
            </a:r>
            <a:endParaRPr sz="4400" dirty="0">
              <a:latin typeface="Calibri Light"/>
              <a:cs typeface="Calibri Light"/>
            </a:endParaRPr>
          </a:p>
          <a:p>
            <a:pPr marL="69850" algn="ctr">
              <a:spcBef>
                <a:spcPts val="3559"/>
              </a:spcBef>
            </a:pPr>
            <a:r>
              <a:rPr lang="en-US" sz="3600" spc="-15" dirty="0">
                <a:solidFill>
                  <a:srgbClr val="FFFFFF"/>
                </a:solidFill>
                <a:latin typeface="Calibri"/>
                <a:cs typeface="Calibri"/>
              </a:rPr>
              <a:t>August 29, 2023</a:t>
            </a:r>
            <a:endParaRPr sz="3600" dirty="0">
              <a:latin typeface="Calibri"/>
              <a:cs typeface="Calibri"/>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0" y="674209"/>
            <a:ext cx="4210050" cy="201295"/>
          </a:xfrm>
          <a:custGeom>
            <a:avLst/>
            <a:gdLst/>
            <a:ahLst/>
            <a:cxnLst/>
            <a:rect l="l" t="t" r="r" b="b"/>
            <a:pathLst>
              <a:path w="4210050" h="201294">
                <a:moveTo>
                  <a:pt x="4210050" y="0"/>
                </a:moveTo>
                <a:lnTo>
                  <a:pt x="0" y="0"/>
                </a:lnTo>
                <a:lnTo>
                  <a:pt x="0" y="201167"/>
                </a:lnTo>
                <a:lnTo>
                  <a:pt x="4210050" y="201167"/>
                </a:lnTo>
                <a:lnTo>
                  <a:pt x="4210050" y="0"/>
                </a:lnTo>
                <a:close/>
              </a:path>
            </a:pathLst>
          </a:custGeom>
          <a:solidFill>
            <a:srgbClr val="FFBD2D"/>
          </a:solidFill>
        </p:spPr>
        <p:txBody>
          <a:bodyPr wrap="square" lIns="0" tIns="0" rIns="0" bIns="0" rtlCol="0"/>
          <a:lstStyle/>
          <a:p>
            <a:endParaRPr/>
          </a:p>
        </p:txBody>
      </p:sp>
      <p:pic>
        <p:nvPicPr>
          <p:cNvPr id="3" name="object 3"/>
          <p:cNvPicPr/>
          <p:nvPr/>
        </p:nvPicPr>
        <p:blipFill>
          <a:blip r:embed="rId3" cstate="print"/>
          <a:stretch>
            <a:fillRect/>
          </a:stretch>
        </p:blipFill>
        <p:spPr>
          <a:xfrm>
            <a:off x="329945" y="6169152"/>
            <a:ext cx="1835658" cy="557783"/>
          </a:xfrm>
          <a:prstGeom prst="rect">
            <a:avLst/>
          </a:prstGeom>
        </p:spPr>
      </p:pic>
      <p:sp>
        <p:nvSpPr>
          <p:cNvPr id="7" name="Slide Number Placeholder 6">
            <a:extLst>
              <a:ext uri="{FF2B5EF4-FFF2-40B4-BE49-F238E27FC236}">
                <a16:creationId xmlns:a16="http://schemas.microsoft.com/office/drawing/2014/main" id="{B98D9551-082B-4B8A-885F-48209023C1D0}"/>
              </a:ext>
            </a:extLst>
          </p:cNvPr>
          <p:cNvSpPr>
            <a:spLocks noGrp="1"/>
          </p:cNvSpPr>
          <p:nvPr>
            <p:ph type="sldNum" sz="quarter" idx="7"/>
          </p:nvPr>
        </p:nvSpPr>
        <p:spPr>
          <a:xfrm>
            <a:off x="8778240" y="6377940"/>
            <a:ext cx="2804160" cy="215444"/>
          </a:xfrm>
        </p:spPr>
        <p:txBody>
          <a:bodyPr/>
          <a:lstStyle/>
          <a:p>
            <a:fld id="{B6F15528-21DE-4FAA-801E-634DDDAF4B2B}" type="slidenum">
              <a:rPr lang="en-US" sz="1400" smtClean="0"/>
              <a:t>10</a:t>
            </a:fld>
            <a:endParaRPr lang="en-US" sz="1400"/>
          </a:p>
        </p:txBody>
      </p:sp>
      <p:sp>
        <p:nvSpPr>
          <p:cNvPr id="4" name="Rectangle 3">
            <a:extLst>
              <a:ext uri="{FF2B5EF4-FFF2-40B4-BE49-F238E27FC236}">
                <a16:creationId xmlns:a16="http://schemas.microsoft.com/office/drawing/2014/main" id="{8999CE98-04A0-4A81-A594-BCD598E0269F}"/>
              </a:ext>
            </a:extLst>
          </p:cNvPr>
          <p:cNvSpPr/>
          <p:nvPr/>
        </p:nvSpPr>
        <p:spPr>
          <a:xfrm>
            <a:off x="164488" y="881715"/>
            <a:ext cx="11344044" cy="5078313"/>
          </a:xfrm>
          <a:prstGeom prst="rect">
            <a:avLst/>
          </a:prstGeom>
        </p:spPr>
        <p:txBody>
          <a:bodyPr wrap="square" lIns="91440" tIns="45720" rIns="91440" bIns="45720" anchor="t">
            <a:spAutoFit/>
          </a:bodyPr>
          <a:lstStyle/>
          <a:p>
            <a:pPr>
              <a:spcBef>
                <a:spcPts val="600"/>
              </a:spcBef>
              <a:spcAft>
                <a:spcPts val="600"/>
              </a:spcAft>
              <a:tabLst>
                <a:tab pos="876935" algn="l"/>
              </a:tabLst>
            </a:pPr>
            <a:r>
              <a:rPr lang="en-US" sz="2400" i="1" dirty="0">
                <a:solidFill>
                  <a:srgbClr val="006499"/>
                </a:solidFill>
                <a:cs typeface="Calibri"/>
              </a:rPr>
              <a:t>SENATE</a:t>
            </a:r>
            <a:endParaRPr lang="en-US" sz="2400" dirty="0">
              <a:cs typeface="Calibri"/>
            </a:endParaRPr>
          </a:p>
          <a:p>
            <a:pPr marL="800100" lvl="1" indent="-342900">
              <a:spcBef>
                <a:spcPts val="600"/>
              </a:spcBef>
              <a:spcAft>
                <a:spcPts val="600"/>
              </a:spcAft>
              <a:buFont typeface="Wingdings" panose="05000000000000000000" pitchFamily="2" charset="2"/>
              <a:buChar char="Ø"/>
              <a:tabLst>
                <a:tab pos="876935" algn="l"/>
              </a:tabLst>
            </a:pPr>
            <a:r>
              <a:rPr lang="en-US" sz="2000" i="1" dirty="0">
                <a:solidFill>
                  <a:srgbClr val="006499"/>
                </a:solidFill>
                <a:cs typeface="Calibri"/>
              </a:rPr>
              <a:t>All programs and sub-activities included are continued at enacted levels</a:t>
            </a:r>
          </a:p>
          <a:p>
            <a:pPr marL="800100" lvl="1" indent="-342900">
              <a:spcBef>
                <a:spcPts val="600"/>
              </a:spcBef>
              <a:spcAft>
                <a:spcPts val="600"/>
              </a:spcAft>
              <a:buFont typeface="Wingdings" panose="05000000000000000000" pitchFamily="2" charset="2"/>
              <a:buChar char="Ø"/>
              <a:tabLst>
                <a:tab pos="876935" algn="l"/>
              </a:tabLst>
            </a:pPr>
            <a:r>
              <a:rPr lang="en-US" sz="2000" i="1" dirty="0">
                <a:solidFill>
                  <a:srgbClr val="006499"/>
                </a:solidFill>
                <a:cs typeface="Calibri"/>
              </a:rPr>
              <a:t>Internal transfers are reflected</a:t>
            </a:r>
          </a:p>
          <a:p>
            <a:pPr marL="800100" lvl="1" indent="-342900">
              <a:spcBef>
                <a:spcPts val="600"/>
              </a:spcBef>
              <a:spcAft>
                <a:spcPts val="600"/>
              </a:spcAft>
              <a:buFont typeface="Wingdings" panose="05000000000000000000" pitchFamily="2" charset="2"/>
              <a:buChar char="Ø"/>
              <a:tabLst>
                <a:tab pos="876935" algn="l"/>
              </a:tabLst>
            </a:pPr>
            <a:r>
              <a:rPr lang="en-US" sz="2000" dirty="0">
                <a:solidFill>
                  <a:srgbClr val="006499"/>
                </a:solidFill>
                <a:cs typeface="Calibri"/>
              </a:rPr>
              <a:t>Highlights –</a:t>
            </a:r>
          </a:p>
          <a:p>
            <a:pPr marL="1257300" lvl="2" indent="-342900">
              <a:spcBef>
                <a:spcPts val="600"/>
              </a:spcBef>
              <a:spcAft>
                <a:spcPts val="600"/>
              </a:spcAft>
              <a:buFont typeface="Wingdings" panose="05000000000000000000" pitchFamily="2" charset="2"/>
              <a:buChar char="Ø"/>
              <a:tabLst>
                <a:tab pos="876935" algn="l"/>
              </a:tabLst>
            </a:pPr>
            <a:r>
              <a:rPr lang="en-US" sz="2000" i="1" dirty="0">
                <a:solidFill>
                  <a:srgbClr val="006499"/>
                </a:solidFill>
                <a:cs typeface="Calibri"/>
              </a:rPr>
              <a:t>+$1.0M for Small Tribes Supplement.</a:t>
            </a:r>
          </a:p>
          <a:p>
            <a:pPr marL="1257300" lvl="2" indent="-342900">
              <a:spcBef>
                <a:spcPts val="600"/>
              </a:spcBef>
              <a:spcAft>
                <a:spcPts val="600"/>
              </a:spcAft>
              <a:buFont typeface="Wingdings" panose="05000000000000000000" pitchFamily="2" charset="2"/>
              <a:buChar char="Ø"/>
              <a:tabLst>
                <a:tab pos="876935" algn="l"/>
              </a:tabLst>
            </a:pPr>
            <a:r>
              <a:rPr lang="en-US" sz="2000" i="1" dirty="0">
                <a:solidFill>
                  <a:srgbClr val="006499"/>
                </a:solidFill>
                <a:cs typeface="Calibri"/>
              </a:rPr>
              <a:t>+$11.5M for Law Enforcement programs.</a:t>
            </a:r>
          </a:p>
          <a:p>
            <a:pPr marL="1257300" indent="-342900">
              <a:spcBef>
                <a:spcPts val="600"/>
              </a:spcBef>
              <a:spcAft>
                <a:spcPts val="600"/>
              </a:spcAft>
              <a:buFont typeface="Wingdings" panose="05000000000000000000" pitchFamily="2" charset="2"/>
              <a:buChar char="Ø"/>
              <a:tabLst>
                <a:tab pos="876935" algn="l"/>
              </a:tabLst>
            </a:pPr>
            <a:r>
              <a:rPr lang="en-US" sz="2000" i="1" dirty="0">
                <a:solidFill>
                  <a:srgbClr val="006499"/>
                </a:solidFill>
                <a:cs typeface="Calibri"/>
              </a:rPr>
              <a:t>+$2.0M for Indian Child Family Violence Prevention activities.</a:t>
            </a:r>
          </a:p>
          <a:p>
            <a:pPr marL="1257300" indent="-342900">
              <a:spcBef>
                <a:spcPts val="600"/>
              </a:spcBef>
              <a:spcAft>
                <a:spcPts val="600"/>
              </a:spcAft>
              <a:buFont typeface="Wingdings" panose="05000000000000000000" pitchFamily="2" charset="2"/>
              <a:buChar char="Ø"/>
              <a:tabLst>
                <a:tab pos="876935" algn="l"/>
              </a:tabLst>
            </a:pPr>
            <a:r>
              <a:rPr lang="en-US" sz="2000" i="1" dirty="0">
                <a:solidFill>
                  <a:srgbClr val="006499"/>
                </a:solidFill>
                <a:cs typeface="Calibri"/>
              </a:rPr>
              <a:t>+1.0M for ICWA grants to assist AI/AN sovereignty.</a:t>
            </a:r>
          </a:p>
          <a:p>
            <a:pPr marL="1257300" indent="-342900">
              <a:spcBef>
                <a:spcPts val="600"/>
              </a:spcBef>
              <a:spcAft>
                <a:spcPts val="600"/>
              </a:spcAft>
              <a:buFont typeface="Wingdings" panose="05000000000000000000" pitchFamily="2" charset="2"/>
              <a:buChar char="Ø"/>
              <a:tabLst>
                <a:tab pos="876935" algn="l"/>
              </a:tabLst>
            </a:pPr>
            <a:r>
              <a:rPr lang="en-US" sz="2000" i="1" dirty="0">
                <a:solidFill>
                  <a:srgbClr val="006499"/>
                </a:solidFill>
                <a:cs typeface="Calibri"/>
              </a:rPr>
              <a:t>+$1.0M to support housing units and applicants.</a:t>
            </a:r>
          </a:p>
          <a:p>
            <a:pPr marL="1257300" indent="-342900">
              <a:spcBef>
                <a:spcPts val="600"/>
              </a:spcBef>
              <a:spcAft>
                <a:spcPts val="600"/>
              </a:spcAft>
              <a:buFont typeface="Wingdings" panose="05000000000000000000" pitchFamily="2" charset="2"/>
              <a:buChar char="Ø"/>
              <a:tabLst>
                <a:tab pos="876935" algn="l"/>
              </a:tabLst>
            </a:pPr>
            <a:r>
              <a:rPr lang="en-US" sz="2000" i="1" dirty="0">
                <a:solidFill>
                  <a:srgbClr val="006499"/>
                </a:solidFill>
                <a:cs typeface="Calibri"/>
              </a:rPr>
              <a:t>+$1.8M RPI</a:t>
            </a:r>
          </a:p>
          <a:p>
            <a:pPr marL="1257300" indent="-342900">
              <a:spcBef>
                <a:spcPts val="600"/>
              </a:spcBef>
              <a:spcAft>
                <a:spcPts val="600"/>
              </a:spcAft>
              <a:buFont typeface="Wingdings" panose="05000000000000000000" pitchFamily="2" charset="2"/>
              <a:buChar char="Ø"/>
              <a:tabLst>
                <a:tab pos="876935" algn="l"/>
              </a:tabLst>
            </a:pPr>
            <a:r>
              <a:rPr lang="en-US" sz="2000" i="1" dirty="0">
                <a:solidFill>
                  <a:srgbClr val="006499"/>
                </a:solidFill>
                <a:cs typeface="Calibri"/>
              </a:rPr>
              <a:t>+$614K for Tribal Management Development Program.</a:t>
            </a:r>
          </a:p>
        </p:txBody>
      </p:sp>
      <p:pic>
        <p:nvPicPr>
          <p:cNvPr id="6" name="Picture 5">
            <a:extLst>
              <a:ext uri="{FF2B5EF4-FFF2-40B4-BE49-F238E27FC236}">
                <a16:creationId xmlns:a16="http://schemas.microsoft.com/office/drawing/2014/main" id="{258CCF36-846B-4D88-8B88-BA295D37D55D}"/>
              </a:ext>
            </a:extLst>
          </p:cNvPr>
          <p:cNvPicPr>
            <a:picLocks noChangeAspect="1"/>
          </p:cNvPicPr>
          <p:nvPr/>
        </p:nvPicPr>
        <p:blipFill>
          <a:blip r:embed="rId4"/>
          <a:stretch>
            <a:fillRect/>
          </a:stretch>
        </p:blipFill>
        <p:spPr>
          <a:xfrm>
            <a:off x="6207255" y="148072"/>
            <a:ext cx="5687984" cy="1001322"/>
          </a:xfrm>
          <a:prstGeom prst="rect">
            <a:avLst/>
          </a:prstGeom>
        </p:spPr>
      </p:pic>
      <p:sp>
        <p:nvSpPr>
          <p:cNvPr id="5" name="object 4">
            <a:extLst>
              <a:ext uri="{FF2B5EF4-FFF2-40B4-BE49-F238E27FC236}">
                <a16:creationId xmlns:a16="http://schemas.microsoft.com/office/drawing/2014/main" id="{F360FBE4-9A40-56B7-321D-48F9BAD05F78}"/>
              </a:ext>
            </a:extLst>
          </p:cNvPr>
          <p:cNvSpPr txBox="1">
            <a:spLocks noGrp="1"/>
          </p:cNvSpPr>
          <p:nvPr>
            <p:ph type="title"/>
          </p:nvPr>
        </p:nvSpPr>
        <p:spPr>
          <a:xfrm>
            <a:off x="164488" y="107387"/>
            <a:ext cx="8160527" cy="566822"/>
          </a:xfrm>
          <a:prstGeom prst="rect">
            <a:avLst/>
          </a:prstGeom>
        </p:spPr>
        <p:txBody>
          <a:bodyPr vert="horz" wrap="square" lIns="0" tIns="12700" rIns="0" bIns="0" rtlCol="0" anchor="t">
            <a:spAutoFit/>
          </a:bodyPr>
          <a:lstStyle/>
          <a:p>
            <a:pPr marL="12700">
              <a:spcBef>
                <a:spcPts val="100"/>
              </a:spcBef>
            </a:pPr>
            <a:r>
              <a:rPr lang="en-US" sz="3600" spc="-25" dirty="0"/>
              <a:t>BIA Committee Mark Overview</a:t>
            </a:r>
            <a:endParaRPr sz="3600" i="1" dirty="0"/>
          </a:p>
        </p:txBody>
      </p:sp>
    </p:spTree>
    <p:extLst>
      <p:ext uri="{BB962C8B-B14F-4D97-AF65-F5344CB8AC3E}">
        <p14:creationId xmlns:p14="http://schemas.microsoft.com/office/powerpoint/2010/main" val="221119795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0" y="678705"/>
            <a:ext cx="4210050" cy="201295"/>
          </a:xfrm>
          <a:custGeom>
            <a:avLst/>
            <a:gdLst/>
            <a:ahLst/>
            <a:cxnLst/>
            <a:rect l="l" t="t" r="r" b="b"/>
            <a:pathLst>
              <a:path w="4210050" h="201294">
                <a:moveTo>
                  <a:pt x="4210050" y="0"/>
                </a:moveTo>
                <a:lnTo>
                  <a:pt x="0" y="0"/>
                </a:lnTo>
                <a:lnTo>
                  <a:pt x="0" y="201167"/>
                </a:lnTo>
                <a:lnTo>
                  <a:pt x="4210050" y="201167"/>
                </a:lnTo>
                <a:lnTo>
                  <a:pt x="4210050" y="0"/>
                </a:lnTo>
                <a:close/>
              </a:path>
            </a:pathLst>
          </a:custGeom>
          <a:solidFill>
            <a:srgbClr val="FFBD2D"/>
          </a:solidFill>
        </p:spPr>
        <p:txBody>
          <a:bodyPr wrap="square" lIns="0" tIns="0" rIns="0" bIns="0" rtlCol="0"/>
          <a:lstStyle/>
          <a:p>
            <a:endParaRPr/>
          </a:p>
        </p:txBody>
      </p:sp>
      <p:pic>
        <p:nvPicPr>
          <p:cNvPr id="3" name="object 3"/>
          <p:cNvPicPr/>
          <p:nvPr/>
        </p:nvPicPr>
        <p:blipFill>
          <a:blip r:embed="rId3" cstate="print"/>
          <a:stretch>
            <a:fillRect/>
          </a:stretch>
        </p:blipFill>
        <p:spPr>
          <a:xfrm>
            <a:off x="329945" y="6169152"/>
            <a:ext cx="1835658" cy="557783"/>
          </a:xfrm>
          <a:prstGeom prst="rect">
            <a:avLst/>
          </a:prstGeom>
        </p:spPr>
      </p:pic>
      <p:sp>
        <p:nvSpPr>
          <p:cNvPr id="7" name="Slide Number Placeholder 6">
            <a:extLst>
              <a:ext uri="{FF2B5EF4-FFF2-40B4-BE49-F238E27FC236}">
                <a16:creationId xmlns:a16="http://schemas.microsoft.com/office/drawing/2014/main" id="{B98D9551-082B-4B8A-885F-48209023C1D0}"/>
              </a:ext>
            </a:extLst>
          </p:cNvPr>
          <p:cNvSpPr>
            <a:spLocks noGrp="1"/>
          </p:cNvSpPr>
          <p:nvPr>
            <p:ph type="sldNum" sz="quarter" idx="7"/>
          </p:nvPr>
        </p:nvSpPr>
        <p:spPr>
          <a:xfrm>
            <a:off x="8778240" y="6377940"/>
            <a:ext cx="2804160" cy="215444"/>
          </a:xfrm>
        </p:spPr>
        <p:txBody>
          <a:bodyPr/>
          <a:lstStyle/>
          <a:p>
            <a:fld id="{B6F15528-21DE-4FAA-801E-634DDDAF4B2B}" type="slidenum">
              <a:rPr lang="en-US" sz="1400" smtClean="0"/>
              <a:t>11</a:t>
            </a:fld>
            <a:endParaRPr lang="en-US" sz="1400"/>
          </a:p>
        </p:txBody>
      </p:sp>
      <p:sp>
        <p:nvSpPr>
          <p:cNvPr id="4" name="Rectangle 3">
            <a:extLst>
              <a:ext uri="{FF2B5EF4-FFF2-40B4-BE49-F238E27FC236}">
                <a16:creationId xmlns:a16="http://schemas.microsoft.com/office/drawing/2014/main" id="{8999CE98-04A0-4A81-A594-BCD598E0269F}"/>
              </a:ext>
            </a:extLst>
          </p:cNvPr>
          <p:cNvSpPr/>
          <p:nvPr/>
        </p:nvSpPr>
        <p:spPr>
          <a:xfrm>
            <a:off x="164488" y="880000"/>
            <a:ext cx="11344044" cy="5355312"/>
          </a:xfrm>
          <a:prstGeom prst="rect">
            <a:avLst/>
          </a:prstGeom>
        </p:spPr>
        <p:txBody>
          <a:bodyPr wrap="square" lIns="91440" tIns="45720" rIns="91440" bIns="45720" anchor="t">
            <a:spAutoFit/>
          </a:bodyPr>
          <a:lstStyle/>
          <a:p>
            <a:pPr>
              <a:spcBef>
                <a:spcPts val="600"/>
              </a:spcBef>
              <a:spcAft>
                <a:spcPts val="600"/>
              </a:spcAft>
              <a:tabLst>
                <a:tab pos="876935" algn="l"/>
              </a:tabLst>
            </a:pPr>
            <a:r>
              <a:rPr lang="en-US" sz="2400" i="1" dirty="0">
                <a:solidFill>
                  <a:srgbClr val="006499"/>
                </a:solidFill>
                <a:cs typeface="Calibri"/>
              </a:rPr>
              <a:t>HOUSE &amp; SENATE both:</a:t>
            </a:r>
            <a:endParaRPr lang="en-US" sz="2000" i="1" dirty="0">
              <a:solidFill>
                <a:srgbClr val="006499"/>
              </a:solidFill>
              <a:ea typeface="+mn-lt"/>
              <a:cs typeface="+mn-lt"/>
            </a:endParaRPr>
          </a:p>
          <a:p>
            <a:pPr marL="1257300" lvl="2" indent="-342900">
              <a:spcBef>
                <a:spcPts val="600"/>
              </a:spcBef>
              <a:spcAft>
                <a:spcPts val="600"/>
              </a:spcAft>
              <a:buFont typeface="Wingdings,Sans-Serif"/>
              <a:buChar char="Ø"/>
              <a:tabLst>
                <a:tab pos="876935" algn="l"/>
              </a:tabLst>
            </a:pPr>
            <a:r>
              <a:rPr lang="en-US" sz="2000" i="1" dirty="0">
                <a:solidFill>
                  <a:srgbClr val="006499"/>
                </a:solidFill>
                <a:ea typeface="+mn-lt"/>
                <a:cs typeface="+mn-lt"/>
              </a:rPr>
              <a:t>Rejects the Administration’s proposal to reclassify Contract Support Costs and Payments for Tribal Leases as mandatory funding.</a:t>
            </a:r>
            <a:endParaRPr lang="en-US" sz="2000" dirty="0">
              <a:ea typeface="+mn-lt"/>
              <a:cs typeface="+mn-lt"/>
            </a:endParaRPr>
          </a:p>
          <a:p>
            <a:pPr marL="1257300" lvl="2" indent="-342900">
              <a:spcBef>
                <a:spcPts val="600"/>
              </a:spcBef>
              <a:spcAft>
                <a:spcPts val="600"/>
              </a:spcAft>
              <a:buFont typeface="Wingdings,Sans-Serif"/>
              <a:buChar char="Ø"/>
              <a:tabLst>
                <a:tab pos="876935" algn="l"/>
              </a:tabLst>
            </a:pPr>
            <a:r>
              <a:rPr lang="en-US" sz="2000" i="1" dirty="0">
                <a:solidFill>
                  <a:srgbClr val="006499"/>
                </a:solidFill>
                <a:ea typeface="+mn-lt"/>
                <a:cs typeface="+mn-lt"/>
              </a:rPr>
              <a:t>Accept proposal to move the Office of Hearings and Appeals (OHA) under BIA.</a:t>
            </a:r>
          </a:p>
          <a:p>
            <a:pPr marL="1257300" lvl="2" indent="-342900">
              <a:spcBef>
                <a:spcPts val="600"/>
              </a:spcBef>
              <a:spcAft>
                <a:spcPts val="600"/>
              </a:spcAft>
              <a:buFont typeface="Wingdings,Sans-Serif"/>
              <a:buChar char="Ø"/>
              <a:tabLst>
                <a:tab pos="876935" algn="l"/>
              </a:tabLst>
            </a:pPr>
            <a:r>
              <a:rPr lang="en-US" sz="2000" i="1" dirty="0">
                <a:solidFill>
                  <a:srgbClr val="006499"/>
                </a:solidFill>
                <a:ea typeface="+mn-lt"/>
                <a:cs typeface="+mn-lt"/>
              </a:rPr>
              <a:t>Do not provide funding for LWCF Tribal Land Acquisition.</a:t>
            </a:r>
          </a:p>
          <a:p>
            <a:pPr marL="1257300" lvl="2" indent="-342900">
              <a:spcBef>
                <a:spcPts val="600"/>
              </a:spcBef>
              <a:spcAft>
                <a:spcPts val="600"/>
              </a:spcAft>
              <a:buFont typeface="Wingdings,Sans-Serif"/>
              <a:buChar char="Ø"/>
              <a:tabLst>
                <a:tab pos="876935" algn="l"/>
              </a:tabLst>
            </a:pPr>
            <a:r>
              <a:rPr lang="en-US" sz="2000" i="1" dirty="0">
                <a:solidFill>
                  <a:srgbClr val="006499"/>
                </a:solidFill>
                <a:ea typeface="+mn-lt"/>
                <a:cs typeface="+mn-lt"/>
              </a:rPr>
              <a:t>Reject request for funding to support the power system of the San Carlos Irrigation Project.</a:t>
            </a:r>
          </a:p>
          <a:p>
            <a:pPr marL="1257300" lvl="2" indent="-342900">
              <a:spcBef>
                <a:spcPts val="600"/>
              </a:spcBef>
              <a:spcAft>
                <a:spcPts val="600"/>
              </a:spcAft>
              <a:buFont typeface="Wingdings,Sans-Serif"/>
              <a:buChar char="Ø"/>
              <a:tabLst>
                <a:tab pos="876935" algn="l"/>
              </a:tabLst>
            </a:pPr>
            <a:r>
              <a:rPr lang="en-US" sz="2000" i="1" dirty="0">
                <a:solidFill>
                  <a:srgbClr val="006499"/>
                </a:solidFill>
                <a:ea typeface="+mn-lt"/>
                <a:cs typeface="+mn-lt"/>
              </a:rPr>
              <a:t>Accept proposal for transfer authority to provide funds to the Office of the Secretary for trust, probate, and administrative functions.</a:t>
            </a:r>
          </a:p>
          <a:p>
            <a:pPr>
              <a:spcBef>
                <a:spcPts val="600"/>
              </a:spcBef>
              <a:spcAft>
                <a:spcPts val="600"/>
              </a:spcAft>
              <a:tabLst>
                <a:tab pos="876935" algn="l"/>
              </a:tabLst>
            </a:pPr>
            <a:r>
              <a:rPr lang="en-US" sz="2400" i="1" dirty="0">
                <a:solidFill>
                  <a:srgbClr val="006499"/>
                </a:solidFill>
                <a:ea typeface="+mn-lt"/>
                <a:cs typeface="+mn-lt"/>
              </a:rPr>
              <a:t>HOUSE:</a:t>
            </a:r>
            <a:endParaRPr lang="en-US" sz="2400" dirty="0">
              <a:ea typeface="+mn-lt"/>
              <a:cs typeface="+mn-lt"/>
            </a:endParaRPr>
          </a:p>
          <a:p>
            <a:pPr marL="1257300" lvl="2" indent="-342900">
              <a:spcBef>
                <a:spcPts val="600"/>
              </a:spcBef>
              <a:spcAft>
                <a:spcPts val="600"/>
              </a:spcAft>
              <a:buFont typeface="Wingdings,Sans-Serif"/>
              <a:buChar char="Ø"/>
              <a:tabLst>
                <a:tab pos="876935" algn="l"/>
              </a:tabLst>
            </a:pPr>
            <a:r>
              <a:rPr lang="en-US" sz="2000" i="1" dirty="0">
                <a:solidFill>
                  <a:srgbClr val="006499"/>
                </a:solidFill>
                <a:ea typeface="+mn-lt"/>
                <a:cs typeface="+mn-lt"/>
              </a:rPr>
              <a:t>Does not provide funding for Indian Land Consolidation.</a:t>
            </a:r>
          </a:p>
          <a:p>
            <a:pPr>
              <a:spcBef>
                <a:spcPts val="600"/>
              </a:spcBef>
              <a:spcAft>
                <a:spcPts val="600"/>
              </a:spcAft>
              <a:tabLst>
                <a:tab pos="876935" algn="l"/>
              </a:tabLst>
            </a:pPr>
            <a:r>
              <a:rPr lang="en-US" sz="2400" i="1" dirty="0">
                <a:solidFill>
                  <a:srgbClr val="006499"/>
                </a:solidFill>
                <a:ea typeface="+mn-lt"/>
                <a:cs typeface="+mn-lt"/>
              </a:rPr>
              <a:t>SENATE includes:</a:t>
            </a:r>
          </a:p>
          <a:p>
            <a:pPr marL="1200150" lvl="2" indent="-285750">
              <a:spcBef>
                <a:spcPts val="600"/>
              </a:spcBef>
              <a:spcAft>
                <a:spcPts val="600"/>
              </a:spcAft>
              <a:buFont typeface="Wingdings" panose="05000000000000000000" pitchFamily="2" charset="2"/>
              <a:buChar char="Ø"/>
              <a:tabLst>
                <a:tab pos="876935" algn="l"/>
              </a:tabLst>
            </a:pPr>
            <a:r>
              <a:rPr lang="en-US" sz="2000" i="1" dirty="0">
                <a:solidFill>
                  <a:srgbClr val="006499"/>
                </a:solidFill>
                <a:ea typeface="+mn-lt"/>
                <a:cs typeface="+mn-lt"/>
              </a:rPr>
              <a:t>Transfer of Office of Subsistence Management out of FWS to Office of the Secretary.</a:t>
            </a:r>
            <a:endParaRPr lang="en-US" sz="2000" dirty="0">
              <a:cs typeface="Calibri"/>
            </a:endParaRPr>
          </a:p>
        </p:txBody>
      </p:sp>
      <p:pic>
        <p:nvPicPr>
          <p:cNvPr id="6" name="Picture 5">
            <a:extLst>
              <a:ext uri="{FF2B5EF4-FFF2-40B4-BE49-F238E27FC236}">
                <a16:creationId xmlns:a16="http://schemas.microsoft.com/office/drawing/2014/main" id="{258CCF36-846B-4D88-8B88-BA295D37D55D}"/>
              </a:ext>
            </a:extLst>
          </p:cNvPr>
          <p:cNvPicPr>
            <a:picLocks noChangeAspect="1"/>
          </p:cNvPicPr>
          <p:nvPr/>
        </p:nvPicPr>
        <p:blipFill>
          <a:blip r:embed="rId4"/>
          <a:stretch>
            <a:fillRect/>
          </a:stretch>
        </p:blipFill>
        <p:spPr>
          <a:xfrm>
            <a:off x="6207255" y="148072"/>
            <a:ext cx="5687984" cy="1001322"/>
          </a:xfrm>
          <a:prstGeom prst="rect">
            <a:avLst/>
          </a:prstGeom>
        </p:spPr>
      </p:pic>
      <p:sp>
        <p:nvSpPr>
          <p:cNvPr id="5" name="object 4">
            <a:extLst>
              <a:ext uri="{FF2B5EF4-FFF2-40B4-BE49-F238E27FC236}">
                <a16:creationId xmlns:a16="http://schemas.microsoft.com/office/drawing/2014/main" id="{DD957305-FA35-73A8-41B4-5D6BF5CF7266}"/>
              </a:ext>
            </a:extLst>
          </p:cNvPr>
          <p:cNvSpPr txBox="1">
            <a:spLocks noGrp="1"/>
          </p:cNvSpPr>
          <p:nvPr>
            <p:ph type="title"/>
          </p:nvPr>
        </p:nvSpPr>
        <p:spPr>
          <a:xfrm>
            <a:off x="164488" y="107387"/>
            <a:ext cx="8160527" cy="566822"/>
          </a:xfrm>
          <a:prstGeom prst="rect">
            <a:avLst/>
          </a:prstGeom>
        </p:spPr>
        <p:txBody>
          <a:bodyPr vert="horz" wrap="square" lIns="0" tIns="12700" rIns="0" bIns="0" rtlCol="0" anchor="t">
            <a:spAutoFit/>
          </a:bodyPr>
          <a:lstStyle/>
          <a:p>
            <a:pPr marL="12700">
              <a:spcBef>
                <a:spcPts val="100"/>
              </a:spcBef>
            </a:pPr>
            <a:r>
              <a:rPr lang="en-US" sz="3600" spc="-25" dirty="0"/>
              <a:t>Bill Language Overview</a:t>
            </a:r>
            <a:endParaRPr sz="3600" i="1" dirty="0"/>
          </a:p>
        </p:txBody>
      </p:sp>
    </p:spTree>
    <p:extLst>
      <p:ext uri="{BB962C8B-B14F-4D97-AF65-F5344CB8AC3E}">
        <p14:creationId xmlns:p14="http://schemas.microsoft.com/office/powerpoint/2010/main" val="412636092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0" y="708385"/>
            <a:ext cx="4210050" cy="162023"/>
          </a:xfrm>
          <a:custGeom>
            <a:avLst/>
            <a:gdLst/>
            <a:ahLst/>
            <a:cxnLst/>
            <a:rect l="l" t="t" r="r" b="b"/>
            <a:pathLst>
              <a:path w="4210050" h="201294">
                <a:moveTo>
                  <a:pt x="4210050" y="0"/>
                </a:moveTo>
                <a:lnTo>
                  <a:pt x="0" y="0"/>
                </a:lnTo>
                <a:lnTo>
                  <a:pt x="0" y="201167"/>
                </a:lnTo>
                <a:lnTo>
                  <a:pt x="4210050" y="201167"/>
                </a:lnTo>
                <a:lnTo>
                  <a:pt x="4210050" y="0"/>
                </a:lnTo>
                <a:close/>
              </a:path>
            </a:pathLst>
          </a:custGeom>
          <a:solidFill>
            <a:srgbClr val="FFBD2D"/>
          </a:solidFill>
        </p:spPr>
        <p:txBody>
          <a:bodyPr wrap="square" lIns="0" tIns="0" rIns="0" bIns="0" rtlCol="0"/>
          <a:lstStyle/>
          <a:p>
            <a:endParaRPr/>
          </a:p>
        </p:txBody>
      </p:sp>
      <p:sp>
        <p:nvSpPr>
          <p:cNvPr id="4" name="object 4"/>
          <p:cNvSpPr txBox="1">
            <a:spLocks noGrp="1"/>
          </p:cNvSpPr>
          <p:nvPr>
            <p:ph type="title"/>
          </p:nvPr>
        </p:nvSpPr>
        <p:spPr>
          <a:xfrm>
            <a:off x="164489" y="150207"/>
            <a:ext cx="6379434" cy="566822"/>
          </a:xfrm>
          <a:prstGeom prst="rect">
            <a:avLst/>
          </a:prstGeom>
        </p:spPr>
        <p:txBody>
          <a:bodyPr vert="horz" wrap="square" lIns="0" tIns="12700" rIns="0" bIns="0" rtlCol="0" anchor="t">
            <a:spAutoFit/>
          </a:bodyPr>
          <a:lstStyle/>
          <a:p>
            <a:pPr marL="12700">
              <a:spcBef>
                <a:spcPts val="100"/>
              </a:spcBef>
            </a:pPr>
            <a:r>
              <a:rPr lang="en-US" sz="3600" spc="-25" dirty="0"/>
              <a:t>BIE Committee Mark Overview</a:t>
            </a:r>
            <a:endParaRPr sz="3600" dirty="0"/>
          </a:p>
        </p:txBody>
      </p:sp>
      <p:sp>
        <p:nvSpPr>
          <p:cNvPr id="7" name="Slide Number Placeholder 6">
            <a:extLst>
              <a:ext uri="{FF2B5EF4-FFF2-40B4-BE49-F238E27FC236}">
                <a16:creationId xmlns:a16="http://schemas.microsoft.com/office/drawing/2014/main" id="{A7784AAF-B925-40CD-A1DF-1E3385C3A087}"/>
              </a:ext>
            </a:extLst>
          </p:cNvPr>
          <p:cNvSpPr>
            <a:spLocks noGrp="1"/>
          </p:cNvSpPr>
          <p:nvPr>
            <p:ph type="sldNum" sz="quarter" idx="7"/>
          </p:nvPr>
        </p:nvSpPr>
        <p:spPr/>
        <p:txBody>
          <a:bodyPr/>
          <a:lstStyle/>
          <a:p>
            <a:fld id="{B6F15528-21DE-4FAA-801E-634DDDAF4B2B}" type="slidenum">
              <a:rPr lang="en-US" sz="1400" smtClean="0"/>
              <a:t>12</a:t>
            </a:fld>
            <a:endParaRPr lang="en-US" sz="1400"/>
          </a:p>
        </p:txBody>
      </p:sp>
      <p:sp>
        <p:nvSpPr>
          <p:cNvPr id="5" name="object 5"/>
          <p:cNvSpPr txBox="1"/>
          <p:nvPr/>
        </p:nvSpPr>
        <p:spPr>
          <a:xfrm>
            <a:off x="0" y="2020869"/>
            <a:ext cx="5526157" cy="4203074"/>
          </a:xfrm>
          <a:prstGeom prst="rect">
            <a:avLst/>
          </a:prstGeom>
          <a:solidFill>
            <a:schemeClr val="bg1"/>
          </a:solidFill>
        </p:spPr>
        <p:txBody>
          <a:bodyPr vert="horz" wrap="square" lIns="0" tIns="200025" rIns="0" bIns="0" rtlCol="0" anchor="t">
            <a:spAutoFit/>
          </a:bodyPr>
          <a:lstStyle/>
          <a:p>
            <a:pPr marL="355600" indent="-342900">
              <a:buFont typeface="Wingdings,Sans-Serif" panose="05000000000000000000" pitchFamily="2" charset="2"/>
              <a:buChar char="Ø"/>
              <a:tabLst>
                <a:tab pos="876935" algn="l"/>
              </a:tabLst>
            </a:pPr>
            <a:r>
              <a:rPr lang="en-US" sz="2000" b="1" i="1" dirty="0">
                <a:solidFill>
                  <a:srgbClr val="006499"/>
                </a:solidFill>
                <a:latin typeface="Calibri"/>
                <a:cs typeface="Calibri"/>
              </a:rPr>
              <a:t>Operation of Indian Education Programs</a:t>
            </a:r>
          </a:p>
          <a:p>
            <a:pPr marL="812800" lvl="1" indent="-342900">
              <a:buFont typeface="Wingdings,Sans-Serif" panose="05000000000000000000" pitchFamily="2" charset="2"/>
              <a:buChar char="Ø"/>
              <a:tabLst>
                <a:tab pos="876935" algn="l"/>
              </a:tabLst>
            </a:pPr>
            <a:r>
              <a:rPr lang="en-US" sz="2000" b="1" i="1" dirty="0">
                <a:solidFill>
                  <a:srgbClr val="006499"/>
                </a:solidFill>
                <a:latin typeface="Calibri"/>
                <a:cs typeface="Calibri"/>
              </a:rPr>
              <a:t>House</a:t>
            </a:r>
            <a:r>
              <a:rPr lang="en-US" sz="2000" i="1" dirty="0">
                <a:solidFill>
                  <a:srgbClr val="006499"/>
                </a:solidFill>
                <a:latin typeface="Calibri"/>
                <a:cs typeface="Calibri"/>
              </a:rPr>
              <a:t> is </a:t>
            </a:r>
            <a:r>
              <a:rPr lang="en-US" sz="2000" b="1" i="1" dirty="0">
                <a:solidFill>
                  <a:srgbClr val="006499"/>
                </a:solidFill>
                <a:latin typeface="Calibri"/>
                <a:cs typeface="Calibri"/>
              </a:rPr>
              <a:t>$1.131B</a:t>
            </a:r>
            <a:endParaRPr lang="en-US" sz="2000" i="1" dirty="0">
              <a:solidFill>
                <a:srgbClr val="006499"/>
              </a:solidFill>
              <a:latin typeface="Calibri"/>
              <a:cs typeface="Calibri"/>
            </a:endParaRPr>
          </a:p>
          <a:p>
            <a:pPr marL="1270000" lvl="2" indent="-342900">
              <a:buFont typeface="Wingdings,Sans-Serif" panose="05000000000000000000" pitchFamily="2" charset="2"/>
              <a:buChar char="Ø"/>
              <a:tabLst>
                <a:tab pos="876935" algn="l"/>
              </a:tabLst>
            </a:pPr>
            <a:r>
              <a:rPr lang="en-US" sz="2000" b="1" i="1" dirty="0">
                <a:solidFill>
                  <a:srgbClr val="006499"/>
                </a:solidFill>
                <a:latin typeface="Calibri"/>
                <a:cs typeface="Calibri"/>
              </a:rPr>
              <a:t>-$1.9M below </a:t>
            </a:r>
            <a:r>
              <a:rPr lang="en-US" sz="2000" i="1" dirty="0">
                <a:solidFill>
                  <a:srgbClr val="006499"/>
                </a:solidFill>
                <a:latin typeface="Calibri"/>
                <a:cs typeface="Calibri"/>
              </a:rPr>
              <a:t>FY 2023 Enacted.</a:t>
            </a:r>
          </a:p>
          <a:p>
            <a:pPr marL="1270000" lvl="2" indent="-342900">
              <a:buFont typeface="Wingdings" panose="05000000000000000000" pitchFamily="2" charset="2"/>
              <a:buChar char="Ø"/>
              <a:tabLst>
                <a:tab pos="876935" algn="l"/>
              </a:tabLst>
            </a:pPr>
            <a:r>
              <a:rPr lang="en-US" sz="2000" i="1" dirty="0">
                <a:solidFill>
                  <a:srgbClr val="006499"/>
                </a:solidFill>
                <a:latin typeface="Calibri"/>
                <a:cs typeface="Calibri"/>
              </a:rPr>
              <a:t>-</a:t>
            </a:r>
            <a:r>
              <a:rPr lang="en-US" sz="2000" b="1" i="1" dirty="0">
                <a:solidFill>
                  <a:srgbClr val="006499"/>
                </a:solidFill>
                <a:latin typeface="Calibri"/>
                <a:cs typeface="Calibri"/>
              </a:rPr>
              <a:t>$62.8M below</a:t>
            </a:r>
            <a:r>
              <a:rPr lang="en-US" sz="2000" i="1" dirty="0">
                <a:solidFill>
                  <a:srgbClr val="006499"/>
                </a:solidFill>
                <a:latin typeface="Calibri"/>
                <a:cs typeface="Calibri"/>
              </a:rPr>
              <a:t> the President’s budget.</a:t>
            </a:r>
          </a:p>
          <a:p>
            <a:pPr marL="812800" lvl="1" indent="-342900">
              <a:buFont typeface="Wingdings" panose="05000000000000000000" pitchFamily="2" charset="2"/>
              <a:buChar char="Ø"/>
              <a:tabLst>
                <a:tab pos="876935" algn="l"/>
              </a:tabLst>
            </a:pPr>
            <a:r>
              <a:rPr lang="en-US" sz="2000" b="1" i="1" dirty="0">
                <a:solidFill>
                  <a:srgbClr val="006499"/>
                </a:solidFill>
                <a:latin typeface="Calibri"/>
                <a:cs typeface="Calibri"/>
              </a:rPr>
              <a:t>Senate</a:t>
            </a:r>
            <a:r>
              <a:rPr lang="en-US" sz="2000" i="1" dirty="0">
                <a:solidFill>
                  <a:srgbClr val="006499"/>
                </a:solidFill>
                <a:latin typeface="Calibri"/>
                <a:cs typeface="Calibri"/>
              </a:rPr>
              <a:t> is </a:t>
            </a:r>
            <a:r>
              <a:rPr lang="en-US" sz="2000" b="1" i="1" dirty="0">
                <a:solidFill>
                  <a:srgbClr val="006499"/>
                </a:solidFill>
                <a:latin typeface="Calibri"/>
                <a:cs typeface="Calibri"/>
              </a:rPr>
              <a:t>$1.136B</a:t>
            </a:r>
          </a:p>
          <a:p>
            <a:pPr marL="1270000" lvl="2" indent="-342900">
              <a:buFont typeface="Wingdings" panose="05000000000000000000" pitchFamily="2" charset="2"/>
              <a:buChar char="Ø"/>
              <a:tabLst>
                <a:tab pos="876935" algn="l"/>
              </a:tabLst>
            </a:pPr>
            <a:r>
              <a:rPr lang="en-US" sz="2000" b="1" i="1" dirty="0">
                <a:solidFill>
                  <a:srgbClr val="006499"/>
                </a:solidFill>
                <a:latin typeface="Calibri"/>
                <a:cs typeface="Calibri"/>
              </a:rPr>
              <a:t>+3.2M above </a:t>
            </a:r>
            <a:r>
              <a:rPr lang="en-US" sz="2000" i="1" dirty="0">
                <a:solidFill>
                  <a:srgbClr val="006499"/>
                </a:solidFill>
                <a:latin typeface="Calibri"/>
                <a:cs typeface="Calibri"/>
              </a:rPr>
              <a:t>FY 2023 Enacted.</a:t>
            </a:r>
          </a:p>
          <a:p>
            <a:pPr marL="1270000" lvl="2" indent="-342900">
              <a:buFont typeface="Wingdings" panose="05000000000000000000" pitchFamily="2" charset="2"/>
              <a:buChar char="Ø"/>
              <a:tabLst>
                <a:tab pos="876935" algn="l"/>
              </a:tabLst>
            </a:pPr>
            <a:r>
              <a:rPr lang="en-US" sz="2000" i="1" dirty="0">
                <a:solidFill>
                  <a:srgbClr val="006499"/>
                </a:solidFill>
                <a:latin typeface="Calibri"/>
                <a:cs typeface="Calibri"/>
              </a:rPr>
              <a:t>-</a:t>
            </a:r>
            <a:r>
              <a:rPr lang="en-US" sz="2000" b="1" i="1" dirty="0">
                <a:solidFill>
                  <a:srgbClr val="006499"/>
                </a:solidFill>
                <a:latin typeface="Calibri"/>
                <a:cs typeface="Calibri"/>
              </a:rPr>
              <a:t>$57.7M below</a:t>
            </a:r>
            <a:r>
              <a:rPr lang="en-US" sz="2000" i="1" dirty="0">
                <a:solidFill>
                  <a:srgbClr val="006499"/>
                </a:solidFill>
                <a:latin typeface="Calibri"/>
                <a:cs typeface="Calibri"/>
              </a:rPr>
              <a:t> the President’s budget.</a:t>
            </a:r>
          </a:p>
          <a:p>
            <a:pPr marL="355600" indent="-342900">
              <a:buFont typeface="Wingdings" panose="05000000000000000000" pitchFamily="2" charset="2"/>
              <a:buChar char="Ø"/>
              <a:tabLst>
                <a:tab pos="876935" algn="l"/>
              </a:tabLst>
            </a:pPr>
            <a:r>
              <a:rPr lang="en-US" sz="2000" b="1" i="1" dirty="0">
                <a:solidFill>
                  <a:srgbClr val="006499"/>
                </a:solidFill>
                <a:latin typeface="Calibri"/>
                <a:cs typeface="Calibri"/>
              </a:rPr>
              <a:t>Education Construction</a:t>
            </a:r>
          </a:p>
          <a:p>
            <a:pPr marL="812800" lvl="1" indent="-342900">
              <a:buFont typeface="Wingdings" panose="05000000000000000000" pitchFamily="2" charset="2"/>
              <a:buChar char="Ø"/>
              <a:tabLst>
                <a:tab pos="876935" algn="l"/>
              </a:tabLst>
            </a:pPr>
            <a:r>
              <a:rPr lang="en-US" sz="2000" b="1" i="1" dirty="0">
                <a:solidFill>
                  <a:srgbClr val="006499"/>
                </a:solidFill>
                <a:latin typeface="Calibri"/>
                <a:cs typeface="Calibri"/>
              </a:rPr>
              <a:t>House </a:t>
            </a:r>
            <a:r>
              <a:rPr lang="en-US" sz="2000" i="1" dirty="0">
                <a:solidFill>
                  <a:srgbClr val="006499"/>
                </a:solidFill>
                <a:latin typeface="Calibri"/>
                <a:cs typeface="Calibri"/>
              </a:rPr>
              <a:t>is level with FY 2023 Enacted.</a:t>
            </a:r>
          </a:p>
          <a:p>
            <a:pPr marL="812800" lvl="1" indent="-342900">
              <a:buFont typeface="Wingdings" panose="05000000000000000000" pitchFamily="2" charset="2"/>
              <a:buChar char="Ø"/>
              <a:tabLst>
                <a:tab pos="876935" algn="l"/>
              </a:tabLst>
            </a:pPr>
            <a:r>
              <a:rPr lang="en-US" sz="2000" b="1" i="1" dirty="0">
                <a:solidFill>
                  <a:srgbClr val="006499"/>
                </a:solidFill>
                <a:latin typeface="Calibri"/>
                <a:cs typeface="Calibri"/>
              </a:rPr>
              <a:t>Senate</a:t>
            </a:r>
            <a:r>
              <a:rPr lang="en-US" sz="2000" i="1" dirty="0">
                <a:solidFill>
                  <a:srgbClr val="006499"/>
                </a:solidFill>
                <a:latin typeface="Calibri"/>
                <a:cs typeface="Calibri"/>
              </a:rPr>
              <a:t> is </a:t>
            </a:r>
            <a:r>
              <a:rPr lang="en-US" sz="2000" b="1" i="1" dirty="0">
                <a:solidFill>
                  <a:srgbClr val="006499"/>
                </a:solidFill>
                <a:latin typeface="Calibri"/>
                <a:cs typeface="Calibri"/>
              </a:rPr>
              <a:t>$270.3M</a:t>
            </a:r>
          </a:p>
          <a:p>
            <a:pPr marL="1270000" lvl="2" indent="-342900">
              <a:buFont typeface="Wingdings" panose="05000000000000000000" pitchFamily="2" charset="2"/>
              <a:buChar char="Ø"/>
              <a:tabLst>
                <a:tab pos="876935" algn="l"/>
              </a:tabLst>
            </a:pPr>
            <a:r>
              <a:rPr lang="en-US" sz="2000" b="1" i="1" dirty="0">
                <a:solidFill>
                  <a:srgbClr val="006499"/>
                </a:solidFill>
                <a:latin typeface="Calibri"/>
                <a:cs typeface="Calibri"/>
              </a:rPr>
              <a:t>+$2.4M above</a:t>
            </a:r>
            <a:r>
              <a:rPr lang="en-US" sz="2000" i="1" dirty="0">
                <a:solidFill>
                  <a:srgbClr val="006499"/>
                </a:solidFill>
                <a:latin typeface="Calibri"/>
                <a:cs typeface="Calibri"/>
              </a:rPr>
              <a:t> FY 2023 Enacted.</a:t>
            </a:r>
          </a:p>
          <a:p>
            <a:pPr marL="1270000" lvl="2" indent="-342900">
              <a:buFont typeface="Wingdings" panose="05000000000000000000" pitchFamily="2" charset="2"/>
              <a:buChar char="Ø"/>
              <a:tabLst>
                <a:tab pos="876935" algn="l"/>
              </a:tabLst>
            </a:pPr>
            <a:r>
              <a:rPr lang="en-US" sz="2000" b="1" i="1" dirty="0">
                <a:solidFill>
                  <a:srgbClr val="006499"/>
                </a:solidFill>
                <a:latin typeface="Calibri"/>
                <a:cs typeface="Calibri"/>
              </a:rPr>
              <a:t>-$145.9M below </a:t>
            </a:r>
            <a:r>
              <a:rPr lang="en-US" sz="2000" i="1" dirty="0">
                <a:solidFill>
                  <a:srgbClr val="006499"/>
                </a:solidFill>
                <a:latin typeface="Calibri"/>
                <a:cs typeface="Calibri"/>
              </a:rPr>
              <a:t>the President’s budget.</a:t>
            </a:r>
            <a:endParaRPr lang="en-US" sz="2000" b="1" i="1" dirty="0">
              <a:solidFill>
                <a:srgbClr val="006499"/>
              </a:solidFill>
              <a:latin typeface="Calibri"/>
              <a:cs typeface="Calibri"/>
            </a:endParaRPr>
          </a:p>
          <a:p>
            <a:pPr marL="355600" indent="-342900">
              <a:buFont typeface="Wingdings,Sans-Serif" panose="05000000000000000000" pitchFamily="2" charset="2"/>
              <a:buChar char="Ø"/>
              <a:tabLst>
                <a:tab pos="876935" algn="l"/>
              </a:tabLst>
            </a:pPr>
            <a:endParaRPr lang="en-US" sz="2000" dirty="0">
              <a:solidFill>
                <a:srgbClr val="000000"/>
              </a:solidFill>
              <a:latin typeface="Calibri"/>
              <a:cs typeface="Calibri"/>
            </a:endParaRPr>
          </a:p>
        </p:txBody>
      </p:sp>
      <p:pic>
        <p:nvPicPr>
          <p:cNvPr id="13" name="Picture 12">
            <a:extLst>
              <a:ext uri="{FF2B5EF4-FFF2-40B4-BE49-F238E27FC236}">
                <a16:creationId xmlns:a16="http://schemas.microsoft.com/office/drawing/2014/main" id="{C4259946-FA6E-4C21-A1C7-52FB093CAABE}"/>
              </a:ext>
            </a:extLst>
          </p:cNvPr>
          <p:cNvPicPr>
            <a:picLocks noChangeAspect="1"/>
          </p:cNvPicPr>
          <p:nvPr/>
        </p:nvPicPr>
        <p:blipFill>
          <a:blip r:embed="rId4"/>
          <a:stretch>
            <a:fillRect/>
          </a:stretch>
        </p:blipFill>
        <p:spPr>
          <a:xfrm>
            <a:off x="9372600" y="125666"/>
            <a:ext cx="2575413" cy="1447800"/>
          </a:xfrm>
          <a:prstGeom prst="rect">
            <a:avLst/>
          </a:prstGeom>
        </p:spPr>
      </p:pic>
      <p:pic>
        <p:nvPicPr>
          <p:cNvPr id="3" name="object 3"/>
          <p:cNvPicPr/>
          <p:nvPr/>
        </p:nvPicPr>
        <p:blipFill>
          <a:blip r:embed="rId5" cstate="print"/>
          <a:stretch>
            <a:fillRect/>
          </a:stretch>
        </p:blipFill>
        <p:spPr>
          <a:xfrm>
            <a:off x="329945" y="6169152"/>
            <a:ext cx="1835658" cy="557783"/>
          </a:xfrm>
          <a:prstGeom prst="rect">
            <a:avLst/>
          </a:prstGeom>
        </p:spPr>
      </p:pic>
      <p:pic>
        <p:nvPicPr>
          <p:cNvPr id="112" name="Picture 111">
            <a:extLst>
              <a:ext uri="{FF2B5EF4-FFF2-40B4-BE49-F238E27FC236}">
                <a16:creationId xmlns:a16="http://schemas.microsoft.com/office/drawing/2014/main" id="{1678B3C6-2F80-E968-07E7-66BB9F1CDD0A}"/>
              </a:ext>
            </a:extLst>
          </p:cNvPr>
          <p:cNvPicPr>
            <a:picLocks noChangeAspect="1"/>
          </p:cNvPicPr>
          <p:nvPr/>
        </p:nvPicPr>
        <p:blipFill rotWithShape="1">
          <a:blip r:embed="rId6"/>
          <a:srcRect b="4784"/>
          <a:stretch/>
        </p:blipFill>
        <p:spPr>
          <a:xfrm>
            <a:off x="5296375" y="1867490"/>
            <a:ext cx="6811649" cy="2135344"/>
          </a:xfrm>
          <a:prstGeom prst="rect">
            <a:avLst/>
          </a:prstGeom>
        </p:spPr>
      </p:pic>
    </p:spTree>
    <p:extLst>
      <p:ext uri="{BB962C8B-B14F-4D97-AF65-F5344CB8AC3E}">
        <p14:creationId xmlns:p14="http://schemas.microsoft.com/office/powerpoint/2010/main" val="729358289"/>
      </p:ext>
    </p:extLst>
  </p:cSld>
  <p:clrMapOvr>
    <a:masterClrMapping/>
  </p:clrMapOvr>
  <p:extLst>
    <p:ext uri="{6950BFC3-D8DA-4A85-94F7-54DA5524770B}">
      <p188:commentRel xmlns:p188="http://schemas.microsoft.com/office/powerpoint/2018/8/main" r:id="rId3"/>
    </p:ext>
  </p:extLs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0" y="674209"/>
            <a:ext cx="4210050" cy="201295"/>
          </a:xfrm>
          <a:custGeom>
            <a:avLst/>
            <a:gdLst/>
            <a:ahLst/>
            <a:cxnLst/>
            <a:rect l="l" t="t" r="r" b="b"/>
            <a:pathLst>
              <a:path w="4210050" h="201294">
                <a:moveTo>
                  <a:pt x="4210050" y="0"/>
                </a:moveTo>
                <a:lnTo>
                  <a:pt x="0" y="0"/>
                </a:lnTo>
                <a:lnTo>
                  <a:pt x="0" y="201167"/>
                </a:lnTo>
                <a:lnTo>
                  <a:pt x="4210050" y="201167"/>
                </a:lnTo>
                <a:lnTo>
                  <a:pt x="4210050" y="0"/>
                </a:lnTo>
                <a:close/>
              </a:path>
            </a:pathLst>
          </a:custGeom>
          <a:solidFill>
            <a:srgbClr val="FFBD2D"/>
          </a:solidFill>
        </p:spPr>
        <p:txBody>
          <a:bodyPr wrap="square" lIns="0" tIns="0" rIns="0" bIns="0" rtlCol="0"/>
          <a:lstStyle/>
          <a:p>
            <a:endParaRPr/>
          </a:p>
        </p:txBody>
      </p:sp>
      <p:pic>
        <p:nvPicPr>
          <p:cNvPr id="3" name="object 3"/>
          <p:cNvPicPr/>
          <p:nvPr/>
        </p:nvPicPr>
        <p:blipFill>
          <a:blip r:embed="rId3" cstate="print"/>
          <a:stretch>
            <a:fillRect/>
          </a:stretch>
        </p:blipFill>
        <p:spPr>
          <a:xfrm>
            <a:off x="329945" y="6169152"/>
            <a:ext cx="1835658" cy="557783"/>
          </a:xfrm>
          <a:prstGeom prst="rect">
            <a:avLst/>
          </a:prstGeom>
        </p:spPr>
      </p:pic>
      <p:sp>
        <p:nvSpPr>
          <p:cNvPr id="7" name="Slide Number Placeholder 6">
            <a:extLst>
              <a:ext uri="{FF2B5EF4-FFF2-40B4-BE49-F238E27FC236}">
                <a16:creationId xmlns:a16="http://schemas.microsoft.com/office/drawing/2014/main" id="{B98D9551-082B-4B8A-885F-48209023C1D0}"/>
              </a:ext>
            </a:extLst>
          </p:cNvPr>
          <p:cNvSpPr>
            <a:spLocks noGrp="1"/>
          </p:cNvSpPr>
          <p:nvPr>
            <p:ph type="sldNum" sz="quarter" idx="7"/>
          </p:nvPr>
        </p:nvSpPr>
        <p:spPr>
          <a:xfrm>
            <a:off x="8778240" y="6377940"/>
            <a:ext cx="2804160" cy="215444"/>
          </a:xfrm>
        </p:spPr>
        <p:txBody>
          <a:bodyPr/>
          <a:lstStyle/>
          <a:p>
            <a:fld id="{B6F15528-21DE-4FAA-801E-634DDDAF4B2B}" type="slidenum">
              <a:rPr lang="en-US" sz="1400" smtClean="0"/>
              <a:t>13</a:t>
            </a:fld>
            <a:endParaRPr lang="en-US" sz="1400"/>
          </a:p>
        </p:txBody>
      </p:sp>
      <p:sp>
        <p:nvSpPr>
          <p:cNvPr id="4" name="Rectangle 3">
            <a:extLst>
              <a:ext uri="{FF2B5EF4-FFF2-40B4-BE49-F238E27FC236}">
                <a16:creationId xmlns:a16="http://schemas.microsoft.com/office/drawing/2014/main" id="{8999CE98-04A0-4A81-A594-BCD598E0269F}"/>
              </a:ext>
            </a:extLst>
          </p:cNvPr>
          <p:cNvSpPr/>
          <p:nvPr/>
        </p:nvSpPr>
        <p:spPr>
          <a:xfrm>
            <a:off x="164488" y="881715"/>
            <a:ext cx="11344044" cy="5478423"/>
          </a:xfrm>
          <a:prstGeom prst="rect">
            <a:avLst/>
          </a:prstGeom>
        </p:spPr>
        <p:txBody>
          <a:bodyPr wrap="square" lIns="91440" tIns="45720" rIns="91440" bIns="45720" anchor="t">
            <a:spAutoFit/>
          </a:bodyPr>
          <a:lstStyle/>
          <a:p>
            <a:pPr marL="800100" lvl="1" indent="-342900">
              <a:spcBef>
                <a:spcPts val="600"/>
              </a:spcBef>
              <a:spcAft>
                <a:spcPts val="600"/>
              </a:spcAft>
              <a:buFont typeface="Wingdings" panose="05000000000000000000" pitchFamily="2" charset="2"/>
              <a:buChar char="Ø"/>
              <a:tabLst>
                <a:tab pos="876935" algn="l"/>
              </a:tabLst>
            </a:pPr>
            <a:r>
              <a:rPr lang="en-US" sz="2000" i="1" dirty="0">
                <a:solidFill>
                  <a:srgbClr val="006499"/>
                </a:solidFill>
                <a:cs typeface="Calibri"/>
              </a:rPr>
              <a:t>HOUSE Highlights –</a:t>
            </a:r>
          </a:p>
          <a:p>
            <a:pPr marL="1257300" lvl="2" indent="-342900">
              <a:spcBef>
                <a:spcPts val="600"/>
              </a:spcBef>
              <a:spcAft>
                <a:spcPts val="600"/>
              </a:spcAft>
              <a:buFont typeface="Wingdings" panose="05000000000000000000" pitchFamily="2" charset="2"/>
              <a:buChar char="Ø"/>
              <a:tabLst>
                <a:tab pos="876935" algn="l"/>
              </a:tabLst>
            </a:pPr>
            <a:r>
              <a:rPr lang="en-US" sz="2000" i="1" dirty="0">
                <a:solidFill>
                  <a:srgbClr val="006499"/>
                </a:solidFill>
                <a:cs typeface="Calibri"/>
              </a:rPr>
              <a:t>All lines at 2023 enacted level except $1.9M reduction to ISEP.</a:t>
            </a:r>
          </a:p>
          <a:p>
            <a:pPr marL="800100" lvl="1" indent="-342900">
              <a:spcBef>
                <a:spcPts val="600"/>
              </a:spcBef>
              <a:spcAft>
                <a:spcPts val="600"/>
              </a:spcAft>
              <a:buFont typeface="Wingdings" panose="05000000000000000000" pitchFamily="2" charset="2"/>
              <a:buChar char="Ø"/>
              <a:tabLst>
                <a:tab pos="876935" algn="l"/>
              </a:tabLst>
            </a:pPr>
            <a:r>
              <a:rPr lang="en-US" sz="2000" i="1" dirty="0">
                <a:solidFill>
                  <a:srgbClr val="006499"/>
                </a:solidFill>
                <a:cs typeface="Calibri"/>
              </a:rPr>
              <a:t>SENATE Highlights –</a:t>
            </a:r>
          </a:p>
          <a:p>
            <a:pPr marL="1257300" lvl="2" indent="-342900">
              <a:spcBef>
                <a:spcPts val="600"/>
              </a:spcBef>
              <a:spcAft>
                <a:spcPts val="600"/>
              </a:spcAft>
              <a:buFont typeface="Wingdings" panose="05000000000000000000" pitchFamily="2" charset="2"/>
              <a:buChar char="Ø"/>
              <a:tabLst>
                <a:tab pos="876935" algn="l"/>
              </a:tabLst>
            </a:pPr>
            <a:r>
              <a:rPr lang="en-US" sz="2000" i="1" dirty="0">
                <a:solidFill>
                  <a:srgbClr val="006499"/>
                </a:solidFill>
                <a:cs typeface="Calibri"/>
              </a:rPr>
              <a:t>+$3.6M for ISEP.</a:t>
            </a:r>
          </a:p>
          <a:p>
            <a:pPr marL="1257300" lvl="2" indent="-342900">
              <a:spcBef>
                <a:spcPts val="600"/>
              </a:spcBef>
              <a:spcAft>
                <a:spcPts val="600"/>
              </a:spcAft>
              <a:buFont typeface="Wingdings" panose="05000000000000000000" pitchFamily="2" charset="2"/>
              <a:buChar char="Ø"/>
              <a:tabLst>
                <a:tab pos="876935" algn="l"/>
              </a:tabLst>
            </a:pPr>
            <a:r>
              <a:rPr lang="en-US" sz="2000" i="1" dirty="0">
                <a:solidFill>
                  <a:srgbClr val="006499"/>
                </a:solidFill>
                <a:cs typeface="Calibri"/>
              </a:rPr>
              <a:t>+$500K for ISEP Adjustments.</a:t>
            </a:r>
          </a:p>
          <a:p>
            <a:pPr marL="1257300" indent="-342900">
              <a:spcBef>
                <a:spcPts val="600"/>
              </a:spcBef>
              <a:spcAft>
                <a:spcPts val="600"/>
              </a:spcAft>
              <a:buFont typeface="Wingdings" panose="05000000000000000000" pitchFamily="2" charset="2"/>
              <a:buChar char="Ø"/>
              <a:tabLst>
                <a:tab pos="876935" algn="l"/>
              </a:tabLst>
            </a:pPr>
            <a:r>
              <a:rPr lang="en-US" sz="2000" i="1" dirty="0">
                <a:solidFill>
                  <a:srgbClr val="006499"/>
                </a:solidFill>
                <a:cs typeface="Calibri"/>
              </a:rPr>
              <a:t>+$500K for Enhancements – Native Language</a:t>
            </a:r>
          </a:p>
          <a:p>
            <a:pPr marL="1257300" indent="-342900">
              <a:spcBef>
                <a:spcPts val="600"/>
              </a:spcBef>
              <a:spcAft>
                <a:spcPts val="600"/>
              </a:spcAft>
              <a:buFont typeface="Wingdings" panose="05000000000000000000" pitchFamily="2" charset="2"/>
              <a:buChar char="Ø"/>
              <a:tabLst>
                <a:tab pos="876935" algn="l"/>
              </a:tabLst>
            </a:pPr>
            <a:r>
              <a:rPr lang="en-US" sz="2000" i="1" dirty="0">
                <a:solidFill>
                  <a:srgbClr val="006499"/>
                </a:solidFill>
                <a:cs typeface="Calibri"/>
              </a:rPr>
              <a:t>+$500K Student Transportation</a:t>
            </a:r>
          </a:p>
          <a:p>
            <a:pPr marL="1257300" indent="-342900">
              <a:spcBef>
                <a:spcPts val="600"/>
              </a:spcBef>
              <a:spcAft>
                <a:spcPts val="600"/>
              </a:spcAft>
              <a:buFont typeface="Wingdings" panose="05000000000000000000" pitchFamily="2" charset="2"/>
              <a:buChar char="Ø"/>
              <a:tabLst>
                <a:tab pos="876935" algn="l"/>
              </a:tabLst>
            </a:pPr>
            <a:r>
              <a:rPr lang="en-US" sz="2000" i="1" dirty="0">
                <a:solidFill>
                  <a:srgbClr val="006499"/>
                </a:solidFill>
                <a:cs typeface="Calibri"/>
              </a:rPr>
              <a:t>-$555K Transfer of Juvenile Detention funding to Corrections</a:t>
            </a:r>
          </a:p>
          <a:p>
            <a:pPr marL="1257300" indent="-342900">
              <a:spcBef>
                <a:spcPts val="600"/>
              </a:spcBef>
              <a:spcAft>
                <a:spcPts val="600"/>
              </a:spcAft>
              <a:buFont typeface="Wingdings" panose="05000000000000000000" pitchFamily="2" charset="2"/>
              <a:buChar char="Ø"/>
              <a:tabLst>
                <a:tab pos="876935" algn="l"/>
              </a:tabLst>
            </a:pPr>
            <a:r>
              <a:rPr lang="en-US" sz="2000" i="1" dirty="0">
                <a:solidFill>
                  <a:srgbClr val="006499"/>
                </a:solidFill>
                <a:cs typeface="Calibri"/>
              </a:rPr>
              <a:t>-$1M JOM</a:t>
            </a:r>
          </a:p>
          <a:p>
            <a:pPr marL="1257300" indent="-342900">
              <a:spcBef>
                <a:spcPts val="600"/>
              </a:spcBef>
              <a:spcAft>
                <a:spcPts val="600"/>
              </a:spcAft>
              <a:buFont typeface="Wingdings" panose="05000000000000000000" pitchFamily="2" charset="2"/>
              <a:buChar char="Ø"/>
              <a:tabLst>
                <a:tab pos="876935" algn="l"/>
              </a:tabLst>
            </a:pPr>
            <a:r>
              <a:rPr lang="en-US" sz="2000" i="1" dirty="0">
                <a:solidFill>
                  <a:srgbClr val="006499"/>
                </a:solidFill>
                <a:cs typeface="Calibri"/>
              </a:rPr>
              <a:t>-$343K Scholarships &amp; Adult Ed</a:t>
            </a:r>
          </a:p>
          <a:p>
            <a:pPr marL="1257300" indent="-342900">
              <a:spcBef>
                <a:spcPts val="600"/>
              </a:spcBef>
              <a:spcAft>
                <a:spcPts val="600"/>
              </a:spcAft>
              <a:buFont typeface="Wingdings" panose="05000000000000000000" pitchFamily="2" charset="2"/>
              <a:buChar char="Ø"/>
              <a:tabLst>
                <a:tab pos="876935" algn="l"/>
              </a:tabLst>
            </a:pPr>
            <a:r>
              <a:rPr lang="en-US" sz="2000" i="1" dirty="0">
                <a:solidFill>
                  <a:srgbClr val="006499"/>
                </a:solidFill>
                <a:cs typeface="Calibri"/>
              </a:rPr>
              <a:t>+$1.4M Replacement School Construction</a:t>
            </a:r>
          </a:p>
          <a:p>
            <a:pPr marL="1257300" indent="-342900">
              <a:spcBef>
                <a:spcPts val="600"/>
              </a:spcBef>
              <a:spcAft>
                <a:spcPts val="600"/>
              </a:spcAft>
              <a:buFont typeface="Wingdings" panose="05000000000000000000" pitchFamily="2" charset="2"/>
              <a:buChar char="Ø"/>
              <a:tabLst>
                <a:tab pos="876935" algn="l"/>
              </a:tabLst>
            </a:pPr>
            <a:r>
              <a:rPr lang="en-US" sz="2000" i="1" dirty="0">
                <a:solidFill>
                  <a:srgbClr val="006499"/>
                </a:solidFill>
                <a:cs typeface="Calibri"/>
              </a:rPr>
              <a:t>+$500K each to FI&amp;R and Tribal College FI&amp;R</a:t>
            </a:r>
          </a:p>
        </p:txBody>
      </p:sp>
      <p:pic>
        <p:nvPicPr>
          <p:cNvPr id="6" name="Picture 5">
            <a:extLst>
              <a:ext uri="{FF2B5EF4-FFF2-40B4-BE49-F238E27FC236}">
                <a16:creationId xmlns:a16="http://schemas.microsoft.com/office/drawing/2014/main" id="{258CCF36-846B-4D88-8B88-BA295D37D55D}"/>
              </a:ext>
            </a:extLst>
          </p:cNvPr>
          <p:cNvPicPr>
            <a:picLocks noChangeAspect="1"/>
          </p:cNvPicPr>
          <p:nvPr/>
        </p:nvPicPr>
        <p:blipFill>
          <a:blip r:embed="rId4"/>
          <a:stretch>
            <a:fillRect/>
          </a:stretch>
        </p:blipFill>
        <p:spPr>
          <a:xfrm>
            <a:off x="6207255" y="148072"/>
            <a:ext cx="5687984" cy="1001322"/>
          </a:xfrm>
          <a:prstGeom prst="rect">
            <a:avLst/>
          </a:prstGeom>
        </p:spPr>
      </p:pic>
      <p:sp>
        <p:nvSpPr>
          <p:cNvPr id="5" name="object 4">
            <a:extLst>
              <a:ext uri="{FF2B5EF4-FFF2-40B4-BE49-F238E27FC236}">
                <a16:creationId xmlns:a16="http://schemas.microsoft.com/office/drawing/2014/main" id="{F360FBE4-9A40-56B7-321D-48F9BAD05F78}"/>
              </a:ext>
            </a:extLst>
          </p:cNvPr>
          <p:cNvSpPr txBox="1">
            <a:spLocks noGrp="1"/>
          </p:cNvSpPr>
          <p:nvPr>
            <p:ph type="title"/>
          </p:nvPr>
        </p:nvSpPr>
        <p:spPr>
          <a:xfrm>
            <a:off x="164488" y="107387"/>
            <a:ext cx="8160527" cy="566822"/>
          </a:xfrm>
          <a:prstGeom prst="rect">
            <a:avLst/>
          </a:prstGeom>
        </p:spPr>
        <p:txBody>
          <a:bodyPr vert="horz" wrap="square" lIns="0" tIns="12700" rIns="0" bIns="0" rtlCol="0" anchor="t">
            <a:spAutoFit/>
          </a:bodyPr>
          <a:lstStyle/>
          <a:p>
            <a:pPr marL="12700">
              <a:spcBef>
                <a:spcPts val="100"/>
              </a:spcBef>
            </a:pPr>
            <a:r>
              <a:rPr lang="en-US" sz="3600" spc="-25" dirty="0"/>
              <a:t>BIA Committee Mark Overview</a:t>
            </a:r>
            <a:endParaRPr sz="3600" i="1" dirty="0"/>
          </a:p>
        </p:txBody>
      </p:sp>
    </p:spTree>
    <p:extLst>
      <p:ext uri="{BB962C8B-B14F-4D97-AF65-F5344CB8AC3E}">
        <p14:creationId xmlns:p14="http://schemas.microsoft.com/office/powerpoint/2010/main" val="61252625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0" y="797440"/>
            <a:ext cx="4210050" cy="201295"/>
          </a:xfrm>
          <a:custGeom>
            <a:avLst/>
            <a:gdLst/>
            <a:ahLst/>
            <a:cxnLst/>
            <a:rect l="l" t="t" r="r" b="b"/>
            <a:pathLst>
              <a:path w="4210050" h="201294">
                <a:moveTo>
                  <a:pt x="4210050" y="0"/>
                </a:moveTo>
                <a:lnTo>
                  <a:pt x="0" y="0"/>
                </a:lnTo>
                <a:lnTo>
                  <a:pt x="0" y="201167"/>
                </a:lnTo>
                <a:lnTo>
                  <a:pt x="4210050" y="201167"/>
                </a:lnTo>
                <a:lnTo>
                  <a:pt x="4210050" y="0"/>
                </a:lnTo>
                <a:close/>
              </a:path>
            </a:pathLst>
          </a:custGeom>
          <a:solidFill>
            <a:srgbClr val="FFBD2D"/>
          </a:solidFill>
        </p:spPr>
        <p:txBody>
          <a:bodyPr wrap="square" lIns="0" tIns="0" rIns="0" bIns="0" rtlCol="0"/>
          <a:lstStyle/>
          <a:p>
            <a:endParaRPr/>
          </a:p>
        </p:txBody>
      </p:sp>
      <p:pic>
        <p:nvPicPr>
          <p:cNvPr id="3" name="object 3"/>
          <p:cNvPicPr/>
          <p:nvPr/>
        </p:nvPicPr>
        <p:blipFill>
          <a:blip r:embed="rId3" cstate="print"/>
          <a:stretch>
            <a:fillRect/>
          </a:stretch>
        </p:blipFill>
        <p:spPr>
          <a:xfrm>
            <a:off x="329945" y="6169152"/>
            <a:ext cx="1835658" cy="557783"/>
          </a:xfrm>
          <a:prstGeom prst="rect">
            <a:avLst/>
          </a:prstGeom>
        </p:spPr>
      </p:pic>
      <p:sp>
        <p:nvSpPr>
          <p:cNvPr id="7" name="Slide Number Placeholder 6">
            <a:extLst>
              <a:ext uri="{FF2B5EF4-FFF2-40B4-BE49-F238E27FC236}">
                <a16:creationId xmlns:a16="http://schemas.microsoft.com/office/drawing/2014/main" id="{B98D9551-082B-4B8A-885F-48209023C1D0}"/>
              </a:ext>
            </a:extLst>
          </p:cNvPr>
          <p:cNvSpPr>
            <a:spLocks noGrp="1"/>
          </p:cNvSpPr>
          <p:nvPr>
            <p:ph type="sldNum" sz="quarter" idx="7"/>
          </p:nvPr>
        </p:nvSpPr>
        <p:spPr>
          <a:xfrm>
            <a:off x="8778240" y="6377940"/>
            <a:ext cx="2804160" cy="215444"/>
          </a:xfrm>
        </p:spPr>
        <p:txBody>
          <a:bodyPr/>
          <a:lstStyle/>
          <a:p>
            <a:fld id="{B6F15528-21DE-4FAA-801E-634DDDAF4B2B}" type="slidenum">
              <a:rPr lang="en-US" sz="1400" smtClean="0"/>
              <a:t>14</a:t>
            </a:fld>
            <a:endParaRPr lang="en-US" sz="1400"/>
          </a:p>
        </p:txBody>
      </p:sp>
      <p:sp>
        <p:nvSpPr>
          <p:cNvPr id="4" name="Rectangle 3">
            <a:extLst>
              <a:ext uri="{FF2B5EF4-FFF2-40B4-BE49-F238E27FC236}">
                <a16:creationId xmlns:a16="http://schemas.microsoft.com/office/drawing/2014/main" id="{8999CE98-04A0-4A81-A594-BCD598E0269F}"/>
              </a:ext>
            </a:extLst>
          </p:cNvPr>
          <p:cNvSpPr/>
          <p:nvPr/>
        </p:nvSpPr>
        <p:spPr>
          <a:xfrm>
            <a:off x="228587" y="1306841"/>
            <a:ext cx="11353813" cy="7478970"/>
          </a:xfrm>
          <a:prstGeom prst="rect">
            <a:avLst/>
          </a:prstGeom>
        </p:spPr>
        <p:txBody>
          <a:bodyPr wrap="square" lIns="91440" tIns="45720" rIns="91440" bIns="45720" anchor="t">
            <a:spAutoFit/>
          </a:bodyPr>
          <a:lstStyle/>
          <a:p>
            <a:pPr marL="457200">
              <a:spcBef>
                <a:spcPts val="600"/>
              </a:spcBef>
              <a:spcAft>
                <a:spcPts val="600"/>
              </a:spcAft>
              <a:tabLst>
                <a:tab pos="876935" algn="l"/>
              </a:tabLst>
            </a:pPr>
            <a:r>
              <a:rPr lang="en-US" sz="2400" i="1" dirty="0">
                <a:solidFill>
                  <a:srgbClr val="006499"/>
                </a:solidFill>
                <a:ea typeface="+mn-lt"/>
                <a:cs typeface="+mn-lt"/>
              </a:rPr>
              <a:t>HOUSE:</a:t>
            </a:r>
            <a:endParaRPr lang="en-US" sz="2400" dirty="0">
              <a:solidFill>
                <a:srgbClr val="000000"/>
              </a:solidFill>
              <a:ea typeface="+mn-lt"/>
              <a:cs typeface="+mn-lt"/>
            </a:endParaRPr>
          </a:p>
          <a:p>
            <a:pPr marL="800100" lvl="1" indent="-342900">
              <a:spcBef>
                <a:spcPts val="600"/>
              </a:spcBef>
              <a:spcAft>
                <a:spcPts val="600"/>
              </a:spcAft>
              <a:buFont typeface="Wingdings,Sans-Serif"/>
              <a:buChar char="Ø"/>
              <a:tabLst>
                <a:tab pos="876935" algn="l"/>
              </a:tabLst>
            </a:pPr>
            <a:r>
              <a:rPr lang="en-US" sz="2400" i="1" dirty="0">
                <a:solidFill>
                  <a:srgbClr val="006499"/>
                </a:solidFill>
                <a:ea typeface="+mn-lt"/>
                <a:cs typeface="+mn-lt"/>
              </a:rPr>
              <a:t> Includes language limiting the number of schools and grade expansions.</a:t>
            </a:r>
          </a:p>
          <a:p>
            <a:pPr marL="800100" lvl="1" indent="-342900">
              <a:spcBef>
                <a:spcPts val="600"/>
              </a:spcBef>
              <a:spcAft>
                <a:spcPts val="600"/>
              </a:spcAft>
              <a:buFont typeface="Wingdings,Sans-Serif"/>
              <a:buChar char="Ø"/>
              <a:tabLst>
                <a:tab pos="876935" algn="l"/>
              </a:tabLst>
            </a:pPr>
            <a:endParaRPr lang="en-US" sz="1200" i="1" dirty="0">
              <a:solidFill>
                <a:srgbClr val="006499"/>
              </a:solidFill>
              <a:ea typeface="+mn-lt"/>
              <a:cs typeface="+mn-lt"/>
            </a:endParaRPr>
          </a:p>
          <a:p>
            <a:pPr>
              <a:spcBef>
                <a:spcPts val="600"/>
              </a:spcBef>
              <a:spcAft>
                <a:spcPts val="600"/>
              </a:spcAft>
              <a:tabLst>
                <a:tab pos="876935" algn="l"/>
              </a:tabLst>
            </a:pPr>
            <a:r>
              <a:rPr lang="en-US" sz="2400" i="1" dirty="0">
                <a:solidFill>
                  <a:srgbClr val="006499"/>
                </a:solidFill>
                <a:ea typeface="+mn-lt"/>
                <a:cs typeface="+mn-lt"/>
              </a:rPr>
              <a:t>     SENATE:  </a:t>
            </a:r>
          </a:p>
          <a:p>
            <a:pPr marL="800100" lvl="1" indent="-342900">
              <a:spcBef>
                <a:spcPts val="600"/>
              </a:spcBef>
              <a:spcAft>
                <a:spcPts val="600"/>
              </a:spcAft>
              <a:buFont typeface="Wingdings" panose="05000000000000000000" pitchFamily="2" charset="2"/>
              <a:buChar char="Ø"/>
              <a:tabLst>
                <a:tab pos="876935" algn="l"/>
              </a:tabLst>
            </a:pPr>
            <a:r>
              <a:rPr lang="en-US" sz="2400" i="1" dirty="0">
                <a:solidFill>
                  <a:srgbClr val="006499"/>
                </a:solidFill>
                <a:ea typeface="+mn-lt"/>
                <a:cs typeface="+mn-lt"/>
              </a:rPr>
              <a:t>Does not include any language on number or expansion of schools.</a:t>
            </a:r>
          </a:p>
          <a:p>
            <a:pPr marL="800100" lvl="1" indent="-342900">
              <a:spcBef>
                <a:spcPts val="600"/>
              </a:spcBef>
              <a:spcAft>
                <a:spcPts val="600"/>
              </a:spcAft>
              <a:buFont typeface="Wingdings" panose="05000000000000000000" pitchFamily="2" charset="2"/>
              <a:buChar char="Ø"/>
              <a:tabLst>
                <a:tab pos="876935" algn="l"/>
              </a:tabLst>
            </a:pPr>
            <a:r>
              <a:rPr lang="en-US" sz="2400" i="1" dirty="0">
                <a:solidFill>
                  <a:srgbClr val="006499"/>
                </a:solidFill>
                <a:ea typeface="+mn-lt"/>
                <a:cs typeface="+mn-lt"/>
              </a:rPr>
              <a:t>Directed reports</a:t>
            </a:r>
          </a:p>
          <a:p>
            <a:pPr marL="1257300" lvl="2" indent="-342900">
              <a:spcBef>
                <a:spcPts val="600"/>
              </a:spcBef>
              <a:spcAft>
                <a:spcPts val="600"/>
              </a:spcAft>
              <a:buFont typeface="Wingdings" panose="05000000000000000000" pitchFamily="2" charset="2"/>
              <a:buChar char="Ø"/>
              <a:tabLst>
                <a:tab pos="876935" algn="l"/>
              </a:tabLst>
            </a:pPr>
            <a:r>
              <a:rPr lang="en-US" sz="2400" i="1" dirty="0">
                <a:solidFill>
                  <a:srgbClr val="006499"/>
                </a:solidFill>
                <a:ea typeface="+mn-lt"/>
                <a:cs typeface="+mn-lt"/>
              </a:rPr>
              <a:t>JOM</a:t>
            </a:r>
          </a:p>
          <a:p>
            <a:pPr marL="1257300" lvl="2" indent="-342900">
              <a:spcBef>
                <a:spcPts val="600"/>
              </a:spcBef>
              <a:spcAft>
                <a:spcPts val="600"/>
              </a:spcAft>
              <a:buFont typeface="Wingdings" panose="05000000000000000000" pitchFamily="2" charset="2"/>
              <a:buChar char="Ø"/>
              <a:tabLst>
                <a:tab pos="876935" algn="l"/>
              </a:tabLst>
            </a:pPr>
            <a:r>
              <a:rPr lang="en-US" sz="2400" i="1" dirty="0">
                <a:solidFill>
                  <a:srgbClr val="006499"/>
                </a:solidFill>
                <a:ea typeface="+mn-lt"/>
                <a:cs typeface="+mn-lt"/>
              </a:rPr>
              <a:t>FERS-Salaries</a:t>
            </a:r>
          </a:p>
          <a:p>
            <a:pPr marL="1257300" lvl="2" indent="-342900">
              <a:spcBef>
                <a:spcPts val="600"/>
              </a:spcBef>
              <a:spcAft>
                <a:spcPts val="600"/>
              </a:spcAft>
              <a:buFont typeface="Wingdings" panose="05000000000000000000" pitchFamily="2" charset="2"/>
              <a:buChar char="Ø"/>
              <a:tabLst>
                <a:tab pos="876935" algn="l"/>
              </a:tabLst>
            </a:pPr>
            <a:r>
              <a:rPr lang="en-US" sz="2400" i="1" dirty="0">
                <a:solidFill>
                  <a:srgbClr val="006499"/>
                </a:solidFill>
                <a:ea typeface="+mn-lt"/>
                <a:cs typeface="+mn-lt"/>
              </a:rPr>
              <a:t>Native Language Programs</a:t>
            </a:r>
          </a:p>
          <a:p>
            <a:pPr marL="1257300" lvl="2" indent="-342900">
              <a:spcBef>
                <a:spcPts val="600"/>
              </a:spcBef>
              <a:spcAft>
                <a:spcPts val="600"/>
              </a:spcAft>
              <a:buFont typeface="Wingdings" panose="05000000000000000000" pitchFamily="2" charset="2"/>
              <a:buChar char="Ø"/>
              <a:tabLst>
                <a:tab pos="876935" algn="l"/>
              </a:tabLst>
            </a:pPr>
            <a:r>
              <a:rPr lang="en-US" sz="2400" i="1" dirty="0">
                <a:solidFill>
                  <a:srgbClr val="006499"/>
                </a:solidFill>
                <a:ea typeface="+mn-lt"/>
                <a:cs typeface="+mn-lt"/>
              </a:rPr>
              <a:t>Student attendance data and tracking</a:t>
            </a:r>
          </a:p>
          <a:p>
            <a:pPr lvl="1">
              <a:spcBef>
                <a:spcPts val="600"/>
              </a:spcBef>
              <a:spcAft>
                <a:spcPts val="600"/>
              </a:spcAft>
              <a:tabLst>
                <a:tab pos="876935" algn="l"/>
              </a:tabLst>
            </a:pPr>
            <a:endParaRPr lang="en-US" sz="2000" i="1" dirty="0">
              <a:solidFill>
                <a:srgbClr val="006499"/>
              </a:solidFill>
              <a:cs typeface="Calibri"/>
            </a:endParaRPr>
          </a:p>
          <a:p>
            <a:pPr marL="800100" lvl="1" indent="-342900">
              <a:spcBef>
                <a:spcPts val="600"/>
              </a:spcBef>
              <a:spcAft>
                <a:spcPts val="600"/>
              </a:spcAft>
              <a:buFont typeface="Wingdings" panose="05000000000000000000" pitchFamily="2" charset="2"/>
              <a:buChar char="Ø"/>
              <a:tabLst>
                <a:tab pos="876935" algn="l"/>
              </a:tabLst>
            </a:pPr>
            <a:endParaRPr lang="en-US" sz="2000" i="1" dirty="0">
              <a:solidFill>
                <a:srgbClr val="006499"/>
              </a:solidFill>
              <a:cs typeface="Calibri"/>
            </a:endParaRPr>
          </a:p>
          <a:p>
            <a:pPr marL="342900" indent="-342900">
              <a:spcBef>
                <a:spcPts val="600"/>
              </a:spcBef>
              <a:spcAft>
                <a:spcPts val="600"/>
              </a:spcAft>
              <a:buFont typeface="Wingdings" panose="05000000000000000000" pitchFamily="2" charset="2"/>
              <a:buChar char="Ø"/>
              <a:tabLst>
                <a:tab pos="876935" algn="l"/>
              </a:tabLst>
            </a:pPr>
            <a:endParaRPr lang="en-US" sz="2000" i="1" dirty="0">
              <a:solidFill>
                <a:srgbClr val="006499"/>
              </a:solidFill>
              <a:cs typeface="Calibri"/>
            </a:endParaRPr>
          </a:p>
          <a:p>
            <a:pPr marL="342900" indent="-342900">
              <a:spcBef>
                <a:spcPts val="600"/>
              </a:spcBef>
              <a:spcAft>
                <a:spcPts val="600"/>
              </a:spcAft>
              <a:buFont typeface="Wingdings" panose="05000000000000000000" pitchFamily="2" charset="2"/>
              <a:buChar char="Ø"/>
              <a:tabLst>
                <a:tab pos="876935" algn="l"/>
              </a:tabLst>
            </a:pPr>
            <a:endParaRPr lang="en-US" sz="2000" i="1" dirty="0">
              <a:solidFill>
                <a:srgbClr val="006499"/>
              </a:solidFill>
              <a:cs typeface="Calibri"/>
            </a:endParaRPr>
          </a:p>
          <a:p>
            <a:pPr marL="342900" indent="-342900">
              <a:spcBef>
                <a:spcPts val="600"/>
              </a:spcBef>
              <a:spcAft>
                <a:spcPts val="600"/>
              </a:spcAft>
              <a:buFont typeface="Wingdings" panose="05000000000000000000" pitchFamily="2" charset="2"/>
              <a:buChar char="Ø"/>
              <a:tabLst>
                <a:tab pos="876935" algn="l"/>
              </a:tabLst>
            </a:pPr>
            <a:endParaRPr lang="en-US" sz="2000" i="1" dirty="0">
              <a:solidFill>
                <a:srgbClr val="006499"/>
              </a:solidFill>
              <a:cs typeface="Calibri"/>
            </a:endParaRPr>
          </a:p>
        </p:txBody>
      </p:sp>
      <p:pic>
        <p:nvPicPr>
          <p:cNvPr id="6" name="Picture 5">
            <a:extLst>
              <a:ext uri="{FF2B5EF4-FFF2-40B4-BE49-F238E27FC236}">
                <a16:creationId xmlns:a16="http://schemas.microsoft.com/office/drawing/2014/main" id="{258CCF36-846B-4D88-8B88-BA295D37D55D}"/>
              </a:ext>
            </a:extLst>
          </p:cNvPr>
          <p:cNvPicPr>
            <a:picLocks noChangeAspect="1"/>
          </p:cNvPicPr>
          <p:nvPr/>
        </p:nvPicPr>
        <p:blipFill>
          <a:blip r:embed="rId4"/>
          <a:stretch>
            <a:fillRect/>
          </a:stretch>
        </p:blipFill>
        <p:spPr>
          <a:xfrm>
            <a:off x="6207255" y="148072"/>
            <a:ext cx="5687984" cy="1001322"/>
          </a:xfrm>
          <a:prstGeom prst="rect">
            <a:avLst/>
          </a:prstGeom>
        </p:spPr>
      </p:pic>
      <p:sp>
        <p:nvSpPr>
          <p:cNvPr id="5" name="object 4">
            <a:extLst>
              <a:ext uri="{FF2B5EF4-FFF2-40B4-BE49-F238E27FC236}">
                <a16:creationId xmlns:a16="http://schemas.microsoft.com/office/drawing/2014/main" id="{D1F5ABA3-C15F-29E5-9D17-A1CF7FED8BBB}"/>
              </a:ext>
            </a:extLst>
          </p:cNvPr>
          <p:cNvSpPr txBox="1">
            <a:spLocks noGrp="1"/>
          </p:cNvSpPr>
          <p:nvPr>
            <p:ph type="title"/>
          </p:nvPr>
        </p:nvSpPr>
        <p:spPr>
          <a:xfrm>
            <a:off x="164489" y="150207"/>
            <a:ext cx="6379434" cy="566822"/>
          </a:xfrm>
          <a:prstGeom prst="rect">
            <a:avLst/>
          </a:prstGeom>
        </p:spPr>
        <p:txBody>
          <a:bodyPr vert="horz" wrap="square" lIns="0" tIns="12700" rIns="0" bIns="0" rtlCol="0" anchor="t">
            <a:spAutoFit/>
          </a:bodyPr>
          <a:lstStyle/>
          <a:p>
            <a:pPr marL="12700">
              <a:spcBef>
                <a:spcPts val="100"/>
              </a:spcBef>
            </a:pPr>
            <a:r>
              <a:rPr lang="en-US" sz="3600" spc="-25" dirty="0"/>
              <a:t>Bill Language Overview</a:t>
            </a:r>
            <a:endParaRPr sz="3600" dirty="0"/>
          </a:p>
        </p:txBody>
      </p:sp>
    </p:spTree>
    <p:extLst>
      <p:ext uri="{BB962C8B-B14F-4D97-AF65-F5344CB8AC3E}">
        <p14:creationId xmlns:p14="http://schemas.microsoft.com/office/powerpoint/2010/main" val="97142172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0" y="848237"/>
            <a:ext cx="4210050" cy="162023"/>
          </a:xfrm>
          <a:custGeom>
            <a:avLst/>
            <a:gdLst/>
            <a:ahLst/>
            <a:cxnLst/>
            <a:rect l="l" t="t" r="r" b="b"/>
            <a:pathLst>
              <a:path w="4210050" h="201294">
                <a:moveTo>
                  <a:pt x="4210050" y="0"/>
                </a:moveTo>
                <a:lnTo>
                  <a:pt x="0" y="0"/>
                </a:lnTo>
                <a:lnTo>
                  <a:pt x="0" y="201167"/>
                </a:lnTo>
                <a:lnTo>
                  <a:pt x="4210050" y="201167"/>
                </a:lnTo>
                <a:lnTo>
                  <a:pt x="4210050" y="0"/>
                </a:lnTo>
                <a:close/>
              </a:path>
            </a:pathLst>
          </a:custGeom>
          <a:solidFill>
            <a:srgbClr val="FFBD2D"/>
          </a:solidFill>
        </p:spPr>
        <p:txBody>
          <a:bodyPr wrap="square" lIns="0" tIns="0" rIns="0" bIns="0" rtlCol="0"/>
          <a:lstStyle/>
          <a:p>
            <a:endParaRPr/>
          </a:p>
        </p:txBody>
      </p:sp>
      <p:pic>
        <p:nvPicPr>
          <p:cNvPr id="3" name="object 3"/>
          <p:cNvPicPr/>
          <p:nvPr/>
        </p:nvPicPr>
        <p:blipFill>
          <a:blip r:embed="rId3" cstate="print"/>
          <a:stretch>
            <a:fillRect/>
          </a:stretch>
        </p:blipFill>
        <p:spPr>
          <a:xfrm>
            <a:off x="329945" y="6169152"/>
            <a:ext cx="1835658" cy="557783"/>
          </a:xfrm>
          <a:prstGeom prst="rect">
            <a:avLst/>
          </a:prstGeom>
        </p:spPr>
      </p:pic>
      <p:sp>
        <p:nvSpPr>
          <p:cNvPr id="4" name="object 4"/>
          <p:cNvSpPr txBox="1">
            <a:spLocks noGrp="1"/>
          </p:cNvSpPr>
          <p:nvPr>
            <p:ph type="title"/>
          </p:nvPr>
        </p:nvSpPr>
        <p:spPr>
          <a:xfrm>
            <a:off x="164489" y="284363"/>
            <a:ext cx="7203588" cy="566822"/>
          </a:xfrm>
          <a:prstGeom prst="rect">
            <a:avLst/>
          </a:prstGeom>
        </p:spPr>
        <p:txBody>
          <a:bodyPr vert="horz" wrap="square" lIns="0" tIns="12700" rIns="0" bIns="0" rtlCol="0">
            <a:spAutoFit/>
          </a:bodyPr>
          <a:lstStyle/>
          <a:p>
            <a:pPr marL="12700">
              <a:lnSpc>
                <a:spcPct val="100000"/>
              </a:lnSpc>
              <a:spcBef>
                <a:spcPts val="100"/>
              </a:spcBef>
            </a:pPr>
            <a:r>
              <a:rPr lang="en-US" sz="3600" spc="-25" dirty="0"/>
              <a:t>BTFA Committee Mark-Up Overview</a:t>
            </a:r>
            <a:endParaRPr sz="3600" dirty="0"/>
          </a:p>
        </p:txBody>
      </p:sp>
      <p:sp>
        <p:nvSpPr>
          <p:cNvPr id="7" name="Slide Number Placeholder 6">
            <a:extLst>
              <a:ext uri="{FF2B5EF4-FFF2-40B4-BE49-F238E27FC236}">
                <a16:creationId xmlns:a16="http://schemas.microsoft.com/office/drawing/2014/main" id="{A7784AAF-B925-40CD-A1DF-1E3385C3A087}"/>
              </a:ext>
            </a:extLst>
          </p:cNvPr>
          <p:cNvSpPr>
            <a:spLocks noGrp="1"/>
          </p:cNvSpPr>
          <p:nvPr>
            <p:ph type="sldNum" sz="quarter" idx="7"/>
          </p:nvPr>
        </p:nvSpPr>
        <p:spPr/>
        <p:txBody>
          <a:bodyPr/>
          <a:lstStyle/>
          <a:p>
            <a:fld id="{B6F15528-21DE-4FAA-801E-634DDDAF4B2B}" type="slidenum">
              <a:rPr lang="en-US" sz="1400" smtClean="0"/>
              <a:t>15</a:t>
            </a:fld>
            <a:endParaRPr lang="en-US" sz="1400"/>
          </a:p>
        </p:txBody>
      </p:sp>
      <p:sp>
        <p:nvSpPr>
          <p:cNvPr id="5" name="object 5"/>
          <p:cNvSpPr txBox="1"/>
          <p:nvPr/>
        </p:nvSpPr>
        <p:spPr>
          <a:xfrm>
            <a:off x="329945" y="4087814"/>
            <a:ext cx="10525469" cy="2151230"/>
          </a:xfrm>
          <a:prstGeom prst="rect">
            <a:avLst/>
          </a:prstGeom>
          <a:solidFill>
            <a:schemeClr val="bg1"/>
          </a:solidFill>
        </p:spPr>
        <p:txBody>
          <a:bodyPr vert="horz" wrap="square" lIns="0" tIns="200025" rIns="0" bIns="0" rtlCol="0" anchor="t">
            <a:spAutoFit/>
          </a:bodyPr>
          <a:lstStyle/>
          <a:p>
            <a:pPr marL="812800" lvl="1" indent="-342900">
              <a:spcBef>
                <a:spcPts val="1575"/>
              </a:spcBef>
              <a:buFont typeface="Wingdings" panose="05000000000000000000" pitchFamily="2" charset="2"/>
              <a:buChar char="Ø"/>
              <a:tabLst>
                <a:tab pos="876935" algn="l"/>
              </a:tabLst>
            </a:pPr>
            <a:endParaRPr lang="en-US" sz="2000" i="1" dirty="0">
              <a:solidFill>
                <a:srgbClr val="006499"/>
              </a:solidFill>
              <a:latin typeface="Calibri"/>
              <a:cs typeface="Calibri"/>
            </a:endParaRPr>
          </a:p>
          <a:p>
            <a:pPr marL="812800" lvl="1" indent="-342900">
              <a:spcBef>
                <a:spcPts val="1575"/>
              </a:spcBef>
              <a:buFont typeface="Wingdings" panose="05000000000000000000" pitchFamily="2" charset="2"/>
              <a:buChar char="Ø"/>
              <a:tabLst>
                <a:tab pos="876935" algn="l"/>
              </a:tabLst>
            </a:pPr>
            <a:r>
              <a:rPr lang="en-US" sz="2000" i="1" dirty="0">
                <a:solidFill>
                  <a:srgbClr val="006499"/>
                </a:solidFill>
                <a:latin typeface="Calibri"/>
                <a:cs typeface="Calibri"/>
              </a:rPr>
              <a:t>The </a:t>
            </a:r>
            <a:r>
              <a:rPr lang="en-US" sz="2000" b="1" i="1" dirty="0">
                <a:solidFill>
                  <a:srgbClr val="006499"/>
                </a:solidFill>
                <a:latin typeface="Calibri"/>
                <a:cs typeface="Calibri"/>
              </a:rPr>
              <a:t>House</a:t>
            </a:r>
            <a:r>
              <a:rPr lang="en-US" sz="2000" i="1" dirty="0">
                <a:solidFill>
                  <a:srgbClr val="006499"/>
                </a:solidFill>
                <a:latin typeface="Calibri"/>
                <a:cs typeface="Calibri"/>
              </a:rPr>
              <a:t> bill </a:t>
            </a:r>
            <a:r>
              <a:rPr lang="en-US" sz="2000" i="1" dirty="0">
                <a:solidFill>
                  <a:srgbClr val="006499"/>
                </a:solidFill>
                <a:ea typeface="+mn-lt"/>
                <a:cs typeface="+mn-lt"/>
              </a:rPr>
              <a:t>Appropriates funding under the Bureau of Trust Funds Administration heading, as requested; Senate does not.</a:t>
            </a:r>
            <a:endParaRPr lang="en-US" sz="2000" i="1" dirty="0">
              <a:solidFill>
                <a:srgbClr val="006499"/>
              </a:solidFill>
              <a:latin typeface="Calibri"/>
              <a:cs typeface="Calibri"/>
            </a:endParaRPr>
          </a:p>
          <a:p>
            <a:pPr marL="812800" lvl="1" indent="-342900">
              <a:spcBef>
                <a:spcPts val="1575"/>
              </a:spcBef>
              <a:buFont typeface="Wingdings" panose="05000000000000000000" pitchFamily="2" charset="2"/>
              <a:buChar char="Ø"/>
              <a:tabLst>
                <a:tab pos="876935" algn="l"/>
              </a:tabLst>
            </a:pPr>
            <a:r>
              <a:rPr lang="en-US" sz="2000" b="1" i="1" dirty="0">
                <a:solidFill>
                  <a:srgbClr val="006499"/>
                </a:solidFill>
                <a:latin typeface="Calibri"/>
                <a:cs typeface="Calibri"/>
              </a:rPr>
              <a:t>House</a:t>
            </a:r>
            <a:r>
              <a:rPr lang="en-US" sz="2000" i="1" dirty="0">
                <a:solidFill>
                  <a:srgbClr val="006499"/>
                </a:solidFill>
                <a:latin typeface="Calibri"/>
                <a:cs typeface="Calibri"/>
              </a:rPr>
              <a:t> and </a:t>
            </a:r>
            <a:r>
              <a:rPr lang="en-US" sz="2000" b="1" i="1" dirty="0">
                <a:solidFill>
                  <a:srgbClr val="006499"/>
                </a:solidFill>
                <a:latin typeface="Calibri"/>
                <a:cs typeface="Calibri"/>
              </a:rPr>
              <a:t>Senate</a:t>
            </a:r>
            <a:r>
              <a:rPr lang="en-US" sz="2000" i="1" dirty="0">
                <a:solidFill>
                  <a:srgbClr val="006499"/>
                </a:solidFill>
                <a:latin typeface="Calibri"/>
                <a:cs typeface="Calibri"/>
              </a:rPr>
              <a:t> fund BTFA at </a:t>
            </a:r>
            <a:r>
              <a:rPr lang="en-US" sz="2000" b="1" i="1" dirty="0">
                <a:solidFill>
                  <a:srgbClr val="006499"/>
                </a:solidFill>
                <a:latin typeface="Calibri"/>
                <a:cs typeface="Calibri"/>
              </a:rPr>
              <a:t>$104.2M</a:t>
            </a:r>
            <a:r>
              <a:rPr lang="en-US" sz="2000" i="1" dirty="0">
                <a:solidFill>
                  <a:srgbClr val="006499"/>
                </a:solidFill>
                <a:latin typeface="Calibri"/>
                <a:cs typeface="Calibri"/>
              </a:rPr>
              <a:t>, which is effectively FY 2023 Enacted less the transfer of OHA funding (</a:t>
            </a:r>
            <a:r>
              <a:rPr lang="en-US" sz="2000" b="1" i="1" dirty="0">
                <a:solidFill>
                  <a:srgbClr val="006499"/>
                </a:solidFill>
                <a:latin typeface="Calibri"/>
                <a:cs typeface="Calibri"/>
              </a:rPr>
              <a:t>$7.1M</a:t>
            </a:r>
            <a:r>
              <a:rPr lang="en-US" sz="2000" i="1" dirty="0">
                <a:solidFill>
                  <a:srgbClr val="006499"/>
                </a:solidFill>
                <a:latin typeface="Calibri"/>
                <a:cs typeface="Calibri"/>
              </a:rPr>
              <a:t>) to BIA.</a:t>
            </a:r>
          </a:p>
        </p:txBody>
      </p:sp>
      <p:pic>
        <p:nvPicPr>
          <p:cNvPr id="13" name="Picture 12">
            <a:extLst>
              <a:ext uri="{FF2B5EF4-FFF2-40B4-BE49-F238E27FC236}">
                <a16:creationId xmlns:a16="http://schemas.microsoft.com/office/drawing/2014/main" id="{C4259946-FA6E-4C21-A1C7-52FB093CAABE}"/>
              </a:ext>
            </a:extLst>
          </p:cNvPr>
          <p:cNvPicPr>
            <a:picLocks noChangeAspect="1"/>
          </p:cNvPicPr>
          <p:nvPr/>
        </p:nvPicPr>
        <p:blipFill>
          <a:blip r:embed="rId4"/>
          <a:stretch>
            <a:fillRect/>
          </a:stretch>
        </p:blipFill>
        <p:spPr>
          <a:xfrm>
            <a:off x="9372600" y="125666"/>
            <a:ext cx="2575413" cy="1447800"/>
          </a:xfrm>
          <a:prstGeom prst="rect">
            <a:avLst/>
          </a:prstGeom>
        </p:spPr>
      </p:pic>
      <p:pic>
        <p:nvPicPr>
          <p:cNvPr id="8" name="Picture 7">
            <a:extLst>
              <a:ext uri="{FF2B5EF4-FFF2-40B4-BE49-F238E27FC236}">
                <a16:creationId xmlns:a16="http://schemas.microsoft.com/office/drawing/2014/main" id="{42AACB51-5F74-FABB-07DB-5CC4076FFA2D}"/>
              </a:ext>
            </a:extLst>
          </p:cNvPr>
          <p:cNvPicPr>
            <a:picLocks noChangeAspect="1"/>
          </p:cNvPicPr>
          <p:nvPr/>
        </p:nvPicPr>
        <p:blipFill>
          <a:blip r:embed="rId5"/>
          <a:stretch>
            <a:fillRect/>
          </a:stretch>
        </p:blipFill>
        <p:spPr>
          <a:xfrm>
            <a:off x="952107" y="1940112"/>
            <a:ext cx="9813090" cy="2767469"/>
          </a:xfrm>
          <a:prstGeom prst="rect">
            <a:avLst/>
          </a:prstGeom>
        </p:spPr>
      </p:pic>
    </p:spTree>
    <p:extLst>
      <p:ext uri="{BB962C8B-B14F-4D97-AF65-F5344CB8AC3E}">
        <p14:creationId xmlns:p14="http://schemas.microsoft.com/office/powerpoint/2010/main" val="421651744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0" y="998160"/>
            <a:ext cx="4210050" cy="201295"/>
          </a:xfrm>
          <a:custGeom>
            <a:avLst/>
            <a:gdLst/>
            <a:ahLst/>
            <a:cxnLst/>
            <a:rect l="l" t="t" r="r" b="b"/>
            <a:pathLst>
              <a:path w="4210050" h="201294">
                <a:moveTo>
                  <a:pt x="4210050" y="0"/>
                </a:moveTo>
                <a:lnTo>
                  <a:pt x="0" y="0"/>
                </a:lnTo>
                <a:lnTo>
                  <a:pt x="0" y="201167"/>
                </a:lnTo>
                <a:lnTo>
                  <a:pt x="4210050" y="201167"/>
                </a:lnTo>
                <a:lnTo>
                  <a:pt x="4210050" y="0"/>
                </a:lnTo>
                <a:close/>
              </a:path>
            </a:pathLst>
          </a:custGeom>
          <a:solidFill>
            <a:srgbClr val="FFBD2D"/>
          </a:solidFill>
        </p:spPr>
        <p:txBody>
          <a:bodyPr wrap="square" lIns="0" tIns="0" rIns="0" bIns="0" rtlCol="0"/>
          <a:lstStyle/>
          <a:p>
            <a:endParaRPr/>
          </a:p>
        </p:txBody>
      </p:sp>
      <p:pic>
        <p:nvPicPr>
          <p:cNvPr id="3" name="object 3"/>
          <p:cNvPicPr/>
          <p:nvPr/>
        </p:nvPicPr>
        <p:blipFill>
          <a:blip r:embed="rId3" cstate="print"/>
          <a:stretch>
            <a:fillRect/>
          </a:stretch>
        </p:blipFill>
        <p:spPr>
          <a:xfrm>
            <a:off x="329945" y="6169152"/>
            <a:ext cx="1835658" cy="557783"/>
          </a:xfrm>
          <a:prstGeom prst="rect">
            <a:avLst/>
          </a:prstGeom>
        </p:spPr>
      </p:pic>
      <p:sp>
        <p:nvSpPr>
          <p:cNvPr id="7" name="Slide Number Placeholder 6">
            <a:extLst>
              <a:ext uri="{FF2B5EF4-FFF2-40B4-BE49-F238E27FC236}">
                <a16:creationId xmlns:a16="http://schemas.microsoft.com/office/drawing/2014/main" id="{B98D9551-082B-4B8A-885F-48209023C1D0}"/>
              </a:ext>
            </a:extLst>
          </p:cNvPr>
          <p:cNvSpPr>
            <a:spLocks noGrp="1"/>
          </p:cNvSpPr>
          <p:nvPr>
            <p:ph type="sldNum" sz="quarter" idx="7"/>
          </p:nvPr>
        </p:nvSpPr>
        <p:spPr>
          <a:xfrm>
            <a:off x="8778240" y="6377940"/>
            <a:ext cx="2804160" cy="215444"/>
          </a:xfrm>
        </p:spPr>
        <p:txBody>
          <a:bodyPr/>
          <a:lstStyle/>
          <a:p>
            <a:fld id="{B6F15528-21DE-4FAA-801E-634DDDAF4B2B}" type="slidenum">
              <a:rPr lang="en-US" sz="1400" smtClean="0"/>
              <a:t>16</a:t>
            </a:fld>
            <a:endParaRPr lang="en-US" sz="1400"/>
          </a:p>
        </p:txBody>
      </p:sp>
      <p:sp>
        <p:nvSpPr>
          <p:cNvPr id="11" name="object 4">
            <a:extLst>
              <a:ext uri="{FF2B5EF4-FFF2-40B4-BE49-F238E27FC236}">
                <a16:creationId xmlns:a16="http://schemas.microsoft.com/office/drawing/2014/main" id="{3BA88658-B509-473D-A6C7-938178B8C72A}"/>
              </a:ext>
            </a:extLst>
          </p:cNvPr>
          <p:cNvSpPr txBox="1">
            <a:spLocks/>
          </p:cNvSpPr>
          <p:nvPr/>
        </p:nvSpPr>
        <p:spPr>
          <a:xfrm>
            <a:off x="228587" y="279619"/>
            <a:ext cx="5766056" cy="566822"/>
          </a:xfrm>
          <a:prstGeom prst="rect">
            <a:avLst/>
          </a:prstGeom>
        </p:spPr>
        <p:txBody>
          <a:bodyPr vert="horz" wrap="square" lIns="0" tIns="12700" rIns="0" bIns="0" rtlCol="0" anchor="t">
            <a:spAutoFit/>
          </a:bodyPr>
          <a:lstStyle>
            <a:lvl1pPr>
              <a:defRPr sz="3200" b="0" i="0">
                <a:solidFill>
                  <a:srgbClr val="006499"/>
                </a:solidFill>
                <a:latin typeface="Calibri Light"/>
                <a:ea typeface="+mj-ea"/>
                <a:cs typeface="Calibri Light"/>
              </a:defRPr>
            </a:lvl1pPr>
          </a:lstStyle>
          <a:p>
            <a:pPr marL="12700">
              <a:spcBef>
                <a:spcPts val="100"/>
              </a:spcBef>
            </a:pPr>
            <a:r>
              <a:rPr lang="en-US" sz="3600" kern="0" spc="-25"/>
              <a:t>FY 2025 Budget Formulation</a:t>
            </a:r>
          </a:p>
        </p:txBody>
      </p:sp>
      <p:sp>
        <p:nvSpPr>
          <p:cNvPr id="4" name="Rectangle 3">
            <a:extLst>
              <a:ext uri="{FF2B5EF4-FFF2-40B4-BE49-F238E27FC236}">
                <a16:creationId xmlns:a16="http://schemas.microsoft.com/office/drawing/2014/main" id="{8999CE98-04A0-4A81-A594-BCD598E0269F}"/>
              </a:ext>
            </a:extLst>
          </p:cNvPr>
          <p:cNvSpPr/>
          <p:nvPr/>
        </p:nvSpPr>
        <p:spPr>
          <a:xfrm>
            <a:off x="228587" y="1306841"/>
            <a:ext cx="11353813" cy="5078313"/>
          </a:xfrm>
          <a:prstGeom prst="rect">
            <a:avLst/>
          </a:prstGeom>
        </p:spPr>
        <p:txBody>
          <a:bodyPr wrap="square" lIns="91440" tIns="45720" rIns="91440" bIns="45720" anchor="t">
            <a:spAutoFit/>
          </a:bodyPr>
          <a:lstStyle/>
          <a:p>
            <a:pPr marL="342900" indent="-342900">
              <a:spcBef>
                <a:spcPts val="600"/>
              </a:spcBef>
              <a:spcAft>
                <a:spcPts val="600"/>
              </a:spcAft>
              <a:buFont typeface="Wingdings" panose="05000000000000000000" pitchFamily="2" charset="2"/>
              <a:buChar char="Ø"/>
              <a:tabLst>
                <a:tab pos="876935" algn="l"/>
              </a:tabLst>
            </a:pPr>
            <a:r>
              <a:rPr lang="en-US" sz="2400" i="1" dirty="0">
                <a:solidFill>
                  <a:srgbClr val="006499"/>
                </a:solidFill>
                <a:cs typeface="Calibri"/>
              </a:rPr>
              <a:t>Internal Indian Affairs’ budget proposals were developed using input from the Ranking Tool priorities, TIBC budget submission, School, Regional and CO input and Leadership priorities were submitted to DOI budget office.</a:t>
            </a:r>
          </a:p>
          <a:p>
            <a:pPr marL="342900" indent="-342900">
              <a:spcBef>
                <a:spcPts val="600"/>
              </a:spcBef>
              <a:spcAft>
                <a:spcPts val="600"/>
              </a:spcAft>
              <a:buFont typeface="Wingdings" panose="05000000000000000000" pitchFamily="2" charset="2"/>
              <a:buChar char="Ø"/>
              <a:tabLst>
                <a:tab pos="876935" algn="l"/>
              </a:tabLst>
            </a:pPr>
            <a:endParaRPr lang="en-US" sz="2400" i="1" dirty="0">
              <a:solidFill>
                <a:srgbClr val="006499"/>
              </a:solidFill>
              <a:cs typeface="Calibri"/>
            </a:endParaRPr>
          </a:p>
          <a:p>
            <a:pPr marL="342900" indent="-342900">
              <a:spcBef>
                <a:spcPts val="600"/>
              </a:spcBef>
              <a:spcAft>
                <a:spcPts val="600"/>
              </a:spcAft>
              <a:buFont typeface="Wingdings" panose="05000000000000000000" pitchFamily="2" charset="2"/>
              <a:buChar char="Ø"/>
              <a:tabLst>
                <a:tab pos="876935" algn="l"/>
              </a:tabLst>
            </a:pPr>
            <a:r>
              <a:rPr lang="en-US" sz="2400" i="1" dirty="0">
                <a:solidFill>
                  <a:srgbClr val="006499"/>
                </a:solidFill>
                <a:cs typeface="Calibri"/>
              </a:rPr>
              <a:t>DOI Passback was received on July 26, 2023 and initial OMB submission was provided to POB on August 28, 2023.</a:t>
            </a:r>
          </a:p>
          <a:p>
            <a:pPr marL="342900" indent="-342900">
              <a:spcBef>
                <a:spcPts val="600"/>
              </a:spcBef>
              <a:spcAft>
                <a:spcPts val="600"/>
              </a:spcAft>
              <a:buFont typeface="Wingdings" panose="05000000000000000000" pitchFamily="2" charset="2"/>
              <a:buChar char="Ø"/>
              <a:tabLst>
                <a:tab pos="876935" algn="l"/>
              </a:tabLst>
            </a:pPr>
            <a:endParaRPr lang="en-US" sz="2400" i="1" dirty="0">
              <a:solidFill>
                <a:srgbClr val="006499"/>
              </a:solidFill>
              <a:cs typeface="Calibri"/>
            </a:endParaRPr>
          </a:p>
          <a:p>
            <a:pPr marL="342900" indent="-342900">
              <a:spcBef>
                <a:spcPts val="600"/>
              </a:spcBef>
              <a:spcAft>
                <a:spcPts val="600"/>
              </a:spcAft>
              <a:buFont typeface="Wingdings" panose="05000000000000000000" pitchFamily="2" charset="2"/>
              <a:buChar char="Ø"/>
              <a:tabLst>
                <a:tab pos="876935" algn="l"/>
              </a:tabLst>
            </a:pPr>
            <a:r>
              <a:rPr lang="en-US" sz="2400" i="1" dirty="0">
                <a:solidFill>
                  <a:srgbClr val="006499"/>
                </a:solidFill>
                <a:cs typeface="Calibri"/>
              </a:rPr>
              <a:t>2025 budget submission due to OMB on Sept. 11, 2023</a:t>
            </a:r>
          </a:p>
          <a:p>
            <a:pPr marL="342900" indent="-342900">
              <a:spcBef>
                <a:spcPts val="600"/>
              </a:spcBef>
              <a:spcAft>
                <a:spcPts val="600"/>
              </a:spcAft>
              <a:buFont typeface="Wingdings" panose="05000000000000000000" pitchFamily="2" charset="2"/>
              <a:buChar char="Ø"/>
              <a:tabLst>
                <a:tab pos="876935" algn="l"/>
              </a:tabLst>
            </a:pPr>
            <a:endParaRPr lang="en-US" sz="2400" i="1" dirty="0">
              <a:solidFill>
                <a:srgbClr val="006499"/>
              </a:solidFill>
              <a:cs typeface="Calibri"/>
            </a:endParaRPr>
          </a:p>
          <a:p>
            <a:pPr marL="342900" indent="-342900">
              <a:spcBef>
                <a:spcPts val="600"/>
              </a:spcBef>
              <a:spcAft>
                <a:spcPts val="600"/>
              </a:spcAft>
              <a:buFont typeface="Wingdings" panose="05000000000000000000" pitchFamily="2" charset="2"/>
              <a:buChar char="Ø"/>
              <a:tabLst>
                <a:tab pos="876935" algn="l"/>
              </a:tabLst>
            </a:pPr>
            <a:r>
              <a:rPr lang="en-US" sz="2400" i="1" dirty="0">
                <a:solidFill>
                  <a:srgbClr val="006499"/>
                </a:solidFill>
                <a:cs typeface="Calibri"/>
              </a:rPr>
              <a:t>OMB sent a DTLL to announce a Tribal consultation on the Budget for Sept. 27, 2023, from 1-4 EST</a:t>
            </a:r>
          </a:p>
        </p:txBody>
      </p:sp>
      <p:pic>
        <p:nvPicPr>
          <p:cNvPr id="6" name="Picture 5">
            <a:extLst>
              <a:ext uri="{FF2B5EF4-FFF2-40B4-BE49-F238E27FC236}">
                <a16:creationId xmlns:a16="http://schemas.microsoft.com/office/drawing/2014/main" id="{258CCF36-846B-4D88-8B88-BA295D37D55D}"/>
              </a:ext>
            </a:extLst>
          </p:cNvPr>
          <p:cNvPicPr>
            <a:picLocks noChangeAspect="1"/>
          </p:cNvPicPr>
          <p:nvPr/>
        </p:nvPicPr>
        <p:blipFill>
          <a:blip r:embed="rId4"/>
          <a:stretch>
            <a:fillRect/>
          </a:stretch>
        </p:blipFill>
        <p:spPr>
          <a:xfrm>
            <a:off x="6207255" y="148072"/>
            <a:ext cx="5687984" cy="1001322"/>
          </a:xfrm>
          <a:prstGeom prst="rect">
            <a:avLst/>
          </a:prstGeom>
        </p:spPr>
      </p:pic>
    </p:spTree>
    <p:extLst>
      <p:ext uri="{BB962C8B-B14F-4D97-AF65-F5344CB8AC3E}">
        <p14:creationId xmlns:p14="http://schemas.microsoft.com/office/powerpoint/2010/main" val="342781931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0" y="998160"/>
            <a:ext cx="4210050" cy="201295"/>
          </a:xfrm>
          <a:custGeom>
            <a:avLst/>
            <a:gdLst/>
            <a:ahLst/>
            <a:cxnLst/>
            <a:rect l="l" t="t" r="r" b="b"/>
            <a:pathLst>
              <a:path w="4210050" h="201294">
                <a:moveTo>
                  <a:pt x="4210050" y="0"/>
                </a:moveTo>
                <a:lnTo>
                  <a:pt x="0" y="0"/>
                </a:lnTo>
                <a:lnTo>
                  <a:pt x="0" y="201167"/>
                </a:lnTo>
                <a:lnTo>
                  <a:pt x="4210050" y="201167"/>
                </a:lnTo>
                <a:lnTo>
                  <a:pt x="4210050" y="0"/>
                </a:lnTo>
                <a:close/>
              </a:path>
            </a:pathLst>
          </a:custGeom>
          <a:solidFill>
            <a:srgbClr val="FFBD2D"/>
          </a:solidFill>
        </p:spPr>
        <p:txBody>
          <a:bodyPr wrap="square" lIns="0" tIns="0" rIns="0" bIns="0" rtlCol="0"/>
          <a:lstStyle/>
          <a:p>
            <a:endParaRPr/>
          </a:p>
        </p:txBody>
      </p:sp>
      <p:pic>
        <p:nvPicPr>
          <p:cNvPr id="3" name="object 3"/>
          <p:cNvPicPr/>
          <p:nvPr/>
        </p:nvPicPr>
        <p:blipFill>
          <a:blip r:embed="rId4" cstate="print"/>
          <a:stretch>
            <a:fillRect/>
          </a:stretch>
        </p:blipFill>
        <p:spPr>
          <a:xfrm>
            <a:off x="329945" y="6169152"/>
            <a:ext cx="1835658" cy="557783"/>
          </a:xfrm>
          <a:prstGeom prst="rect">
            <a:avLst/>
          </a:prstGeom>
        </p:spPr>
      </p:pic>
      <p:sp>
        <p:nvSpPr>
          <p:cNvPr id="7" name="Slide Number Placeholder 6">
            <a:extLst>
              <a:ext uri="{FF2B5EF4-FFF2-40B4-BE49-F238E27FC236}">
                <a16:creationId xmlns:a16="http://schemas.microsoft.com/office/drawing/2014/main" id="{B98D9551-082B-4B8A-885F-48209023C1D0}"/>
              </a:ext>
            </a:extLst>
          </p:cNvPr>
          <p:cNvSpPr>
            <a:spLocks noGrp="1"/>
          </p:cNvSpPr>
          <p:nvPr>
            <p:ph type="sldNum" sz="quarter" idx="7"/>
          </p:nvPr>
        </p:nvSpPr>
        <p:spPr>
          <a:xfrm>
            <a:off x="8778240" y="6377940"/>
            <a:ext cx="2804160" cy="215444"/>
          </a:xfrm>
        </p:spPr>
        <p:txBody>
          <a:bodyPr/>
          <a:lstStyle/>
          <a:p>
            <a:fld id="{B6F15528-21DE-4FAA-801E-634DDDAF4B2B}" type="slidenum">
              <a:rPr lang="en-US" sz="1400" smtClean="0"/>
              <a:t>17</a:t>
            </a:fld>
            <a:endParaRPr lang="en-US" sz="1400"/>
          </a:p>
        </p:txBody>
      </p:sp>
      <p:sp>
        <p:nvSpPr>
          <p:cNvPr id="11" name="object 4">
            <a:extLst>
              <a:ext uri="{FF2B5EF4-FFF2-40B4-BE49-F238E27FC236}">
                <a16:creationId xmlns:a16="http://schemas.microsoft.com/office/drawing/2014/main" id="{3BA88658-B509-473D-A6C7-938178B8C72A}"/>
              </a:ext>
            </a:extLst>
          </p:cNvPr>
          <p:cNvSpPr txBox="1">
            <a:spLocks/>
          </p:cNvSpPr>
          <p:nvPr/>
        </p:nvSpPr>
        <p:spPr>
          <a:xfrm>
            <a:off x="228587" y="279619"/>
            <a:ext cx="5766056" cy="566822"/>
          </a:xfrm>
          <a:prstGeom prst="rect">
            <a:avLst/>
          </a:prstGeom>
        </p:spPr>
        <p:txBody>
          <a:bodyPr vert="horz" wrap="square" lIns="0" tIns="12700" rIns="0" bIns="0" rtlCol="0" anchor="t">
            <a:spAutoFit/>
          </a:bodyPr>
          <a:lstStyle>
            <a:lvl1pPr>
              <a:defRPr sz="3200" b="0" i="0">
                <a:solidFill>
                  <a:srgbClr val="006499"/>
                </a:solidFill>
                <a:latin typeface="Calibri Light"/>
                <a:ea typeface="+mj-ea"/>
                <a:cs typeface="Calibri Light"/>
              </a:defRPr>
            </a:lvl1pPr>
          </a:lstStyle>
          <a:p>
            <a:pPr marL="12700">
              <a:spcBef>
                <a:spcPts val="100"/>
              </a:spcBef>
            </a:pPr>
            <a:r>
              <a:rPr lang="en-US" sz="3600" kern="0" spc="-25"/>
              <a:t>Carryover - Expiring</a:t>
            </a:r>
          </a:p>
        </p:txBody>
      </p:sp>
      <p:sp>
        <p:nvSpPr>
          <p:cNvPr id="4" name="Rectangle 3">
            <a:extLst>
              <a:ext uri="{FF2B5EF4-FFF2-40B4-BE49-F238E27FC236}">
                <a16:creationId xmlns:a16="http://schemas.microsoft.com/office/drawing/2014/main" id="{8999CE98-04A0-4A81-A594-BCD598E0269F}"/>
              </a:ext>
            </a:extLst>
          </p:cNvPr>
          <p:cNvSpPr/>
          <p:nvPr/>
        </p:nvSpPr>
        <p:spPr>
          <a:xfrm>
            <a:off x="228587" y="1306841"/>
            <a:ext cx="11353813" cy="400110"/>
          </a:xfrm>
          <a:prstGeom prst="rect">
            <a:avLst/>
          </a:prstGeom>
        </p:spPr>
        <p:txBody>
          <a:bodyPr wrap="square" lIns="91440" tIns="45720" rIns="91440" bIns="45720" anchor="t">
            <a:spAutoFit/>
          </a:bodyPr>
          <a:lstStyle/>
          <a:p>
            <a:pPr marL="342900" indent="-342900">
              <a:spcBef>
                <a:spcPts val="600"/>
              </a:spcBef>
              <a:spcAft>
                <a:spcPts val="600"/>
              </a:spcAft>
              <a:buFont typeface="Wingdings" panose="05000000000000000000" pitchFamily="2" charset="2"/>
              <a:buChar char="Ø"/>
              <a:tabLst>
                <a:tab pos="876935" algn="l"/>
              </a:tabLst>
            </a:pPr>
            <a:r>
              <a:rPr lang="en-US" sz="2000" i="1" dirty="0">
                <a:solidFill>
                  <a:srgbClr val="006499"/>
                </a:solidFill>
                <a:cs typeface="Calibri"/>
              </a:rPr>
              <a:t>Expiring funds by Central Office Programs and Regional Offices - Regions</a:t>
            </a:r>
          </a:p>
        </p:txBody>
      </p:sp>
      <p:pic>
        <p:nvPicPr>
          <p:cNvPr id="6" name="Picture 5">
            <a:extLst>
              <a:ext uri="{FF2B5EF4-FFF2-40B4-BE49-F238E27FC236}">
                <a16:creationId xmlns:a16="http://schemas.microsoft.com/office/drawing/2014/main" id="{258CCF36-846B-4D88-8B88-BA295D37D55D}"/>
              </a:ext>
            </a:extLst>
          </p:cNvPr>
          <p:cNvPicPr>
            <a:picLocks noChangeAspect="1"/>
          </p:cNvPicPr>
          <p:nvPr/>
        </p:nvPicPr>
        <p:blipFill>
          <a:blip r:embed="rId5"/>
          <a:stretch>
            <a:fillRect/>
          </a:stretch>
        </p:blipFill>
        <p:spPr>
          <a:xfrm>
            <a:off x="6207255" y="148072"/>
            <a:ext cx="5687984" cy="1001322"/>
          </a:xfrm>
          <a:prstGeom prst="rect">
            <a:avLst/>
          </a:prstGeom>
        </p:spPr>
      </p:pic>
      <p:pic>
        <p:nvPicPr>
          <p:cNvPr id="12" name="Picture 11">
            <a:extLst>
              <a:ext uri="{FF2B5EF4-FFF2-40B4-BE49-F238E27FC236}">
                <a16:creationId xmlns:a16="http://schemas.microsoft.com/office/drawing/2014/main" id="{25643136-9B4C-360E-BAB1-0A8121594DF0}"/>
              </a:ext>
            </a:extLst>
          </p:cNvPr>
          <p:cNvPicPr>
            <a:picLocks noChangeAspect="1"/>
          </p:cNvPicPr>
          <p:nvPr/>
        </p:nvPicPr>
        <p:blipFill>
          <a:blip r:embed="rId6"/>
          <a:stretch>
            <a:fillRect/>
          </a:stretch>
        </p:blipFill>
        <p:spPr>
          <a:xfrm>
            <a:off x="630936" y="1895474"/>
            <a:ext cx="10408539" cy="4148710"/>
          </a:xfrm>
          <a:prstGeom prst="rect">
            <a:avLst/>
          </a:prstGeom>
        </p:spPr>
      </p:pic>
    </p:spTree>
    <p:extLst>
      <p:ext uri="{BB962C8B-B14F-4D97-AF65-F5344CB8AC3E}">
        <p14:creationId xmlns:p14="http://schemas.microsoft.com/office/powerpoint/2010/main" val="1410946925"/>
      </p:ext>
    </p:extLst>
  </p:cSld>
  <p:clrMapOvr>
    <a:masterClrMapping/>
  </p:clrMapOvr>
  <p:extLst>
    <p:ext uri="{6950BFC3-D8DA-4A85-94F7-54DA5524770B}">
      <p188:commentRel xmlns:p188="http://schemas.microsoft.com/office/powerpoint/2018/8/main" r:id="rId3"/>
    </p:ext>
  </p:extLs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0" y="998160"/>
            <a:ext cx="4210050" cy="201295"/>
          </a:xfrm>
          <a:custGeom>
            <a:avLst/>
            <a:gdLst/>
            <a:ahLst/>
            <a:cxnLst/>
            <a:rect l="l" t="t" r="r" b="b"/>
            <a:pathLst>
              <a:path w="4210050" h="201294">
                <a:moveTo>
                  <a:pt x="4210050" y="0"/>
                </a:moveTo>
                <a:lnTo>
                  <a:pt x="0" y="0"/>
                </a:lnTo>
                <a:lnTo>
                  <a:pt x="0" y="201167"/>
                </a:lnTo>
                <a:lnTo>
                  <a:pt x="4210050" y="201167"/>
                </a:lnTo>
                <a:lnTo>
                  <a:pt x="4210050" y="0"/>
                </a:lnTo>
                <a:close/>
              </a:path>
            </a:pathLst>
          </a:custGeom>
          <a:solidFill>
            <a:srgbClr val="FFBD2D"/>
          </a:solidFill>
        </p:spPr>
        <p:txBody>
          <a:bodyPr wrap="square" lIns="0" tIns="0" rIns="0" bIns="0" rtlCol="0"/>
          <a:lstStyle/>
          <a:p>
            <a:endParaRPr/>
          </a:p>
        </p:txBody>
      </p:sp>
      <p:pic>
        <p:nvPicPr>
          <p:cNvPr id="3" name="object 3"/>
          <p:cNvPicPr/>
          <p:nvPr/>
        </p:nvPicPr>
        <p:blipFill>
          <a:blip r:embed="rId3" cstate="print"/>
          <a:stretch>
            <a:fillRect/>
          </a:stretch>
        </p:blipFill>
        <p:spPr>
          <a:xfrm>
            <a:off x="329945" y="6169152"/>
            <a:ext cx="1835658" cy="557783"/>
          </a:xfrm>
          <a:prstGeom prst="rect">
            <a:avLst/>
          </a:prstGeom>
        </p:spPr>
      </p:pic>
      <p:sp>
        <p:nvSpPr>
          <p:cNvPr id="7" name="Slide Number Placeholder 6">
            <a:extLst>
              <a:ext uri="{FF2B5EF4-FFF2-40B4-BE49-F238E27FC236}">
                <a16:creationId xmlns:a16="http://schemas.microsoft.com/office/drawing/2014/main" id="{B98D9551-082B-4B8A-885F-48209023C1D0}"/>
              </a:ext>
            </a:extLst>
          </p:cNvPr>
          <p:cNvSpPr>
            <a:spLocks noGrp="1"/>
          </p:cNvSpPr>
          <p:nvPr>
            <p:ph type="sldNum" sz="quarter" idx="7"/>
          </p:nvPr>
        </p:nvSpPr>
        <p:spPr>
          <a:xfrm>
            <a:off x="8778240" y="6377940"/>
            <a:ext cx="2804160" cy="215444"/>
          </a:xfrm>
        </p:spPr>
        <p:txBody>
          <a:bodyPr/>
          <a:lstStyle/>
          <a:p>
            <a:fld id="{B6F15528-21DE-4FAA-801E-634DDDAF4B2B}" type="slidenum">
              <a:rPr lang="en-US" sz="1400" smtClean="0"/>
              <a:t>18</a:t>
            </a:fld>
            <a:endParaRPr lang="en-US" sz="1400"/>
          </a:p>
        </p:txBody>
      </p:sp>
      <p:sp>
        <p:nvSpPr>
          <p:cNvPr id="11" name="object 4">
            <a:extLst>
              <a:ext uri="{FF2B5EF4-FFF2-40B4-BE49-F238E27FC236}">
                <a16:creationId xmlns:a16="http://schemas.microsoft.com/office/drawing/2014/main" id="{3BA88658-B509-473D-A6C7-938178B8C72A}"/>
              </a:ext>
            </a:extLst>
          </p:cNvPr>
          <p:cNvSpPr txBox="1">
            <a:spLocks/>
          </p:cNvSpPr>
          <p:nvPr/>
        </p:nvSpPr>
        <p:spPr>
          <a:xfrm>
            <a:off x="228587" y="279619"/>
            <a:ext cx="5766056" cy="566822"/>
          </a:xfrm>
          <a:prstGeom prst="rect">
            <a:avLst/>
          </a:prstGeom>
        </p:spPr>
        <p:txBody>
          <a:bodyPr vert="horz" wrap="square" lIns="0" tIns="12700" rIns="0" bIns="0" rtlCol="0" anchor="t">
            <a:spAutoFit/>
          </a:bodyPr>
          <a:lstStyle>
            <a:lvl1pPr>
              <a:defRPr sz="3200" b="0" i="0">
                <a:solidFill>
                  <a:srgbClr val="006499"/>
                </a:solidFill>
                <a:latin typeface="Calibri Light"/>
                <a:ea typeface="+mj-ea"/>
                <a:cs typeface="Calibri Light"/>
              </a:defRPr>
            </a:lvl1pPr>
          </a:lstStyle>
          <a:p>
            <a:pPr marL="12700">
              <a:spcBef>
                <a:spcPts val="100"/>
              </a:spcBef>
            </a:pPr>
            <a:r>
              <a:rPr lang="en-US" sz="3600" kern="0" spc="-25"/>
              <a:t>Carryover - Expiring</a:t>
            </a:r>
          </a:p>
        </p:txBody>
      </p:sp>
      <p:sp>
        <p:nvSpPr>
          <p:cNvPr id="4" name="Rectangle 3">
            <a:extLst>
              <a:ext uri="{FF2B5EF4-FFF2-40B4-BE49-F238E27FC236}">
                <a16:creationId xmlns:a16="http://schemas.microsoft.com/office/drawing/2014/main" id="{8999CE98-04A0-4A81-A594-BCD598E0269F}"/>
              </a:ext>
            </a:extLst>
          </p:cNvPr>
          <p:cNvSpPr/>
          <p:nvPr/>
        </p:nvSpPr>
        <p:spPr>
          <a:xfrm>
            <a:off x="228587" y="1306841"/>
            <a:ext cx="11353813" cy="400110"/>
          </a:xfrm>
          <a:prstGeom prst="rect">
            <a:avLst/>
          </a:prstGeom>
        </p:spPr>
        <p:txBody>
          <a:bodyPr wrap="square" lIns="91440" tIns="45720" rIns="91440" bIns="45720" anchor="t">
            <a:spAutoFit/>
          </a:bodyPr>
          <a:lstStyle/>
          <a:p>
            <a:pPr marL="342900" indent="-342900">
              <a:spcBef>
                <a:spcPts val="600"/>
              </a:spcBef>
              <a:spcAft>
                <a:spcPts val="600"/>
              </a:spcAft>
              <a:buFont typeface="Wingdings" panose="05000000000000000000" pitchFamily="2" charset="2"/>
              <a:buChar char="Ø"/>
              <a:tabLst>
                <a:tab pos="876935" algn="l"/>
              </a:tabLst>
            </a:pPr>
            <a:r>
              <a:rPr lang="en-US" sz="2000" i="1">
                <a:solidFill>
                  <a:srgbClr val="006499"/>
                </a:solidFill>
                <a:cs typeface="Calibri"/>
              </a:rPr>
              <a:t>Expiring funds by Central Office Programs and Regional Offices – Programs</a:t>
            </a:r>
            <a:endParaRPr lang="en-US"/>
          </a:p>
        </p:txBody>
      </p:sp>
      <p:pic>
        <p:nvPicPr>
          <p:cNvPr id="6" name="Picture 5">
            <a:extLst>
              <a:ext uri="{FF2B5EF4-FFF2-40B4-BE49-F238E27FC236}">
                <a16:creationId xmlns:a16="http://schemas.microsoft.com/office/drawing/2014/main" id="{258CCF36-846B-4D88-8B88-BA295D37D55D}"/>
              </a:ext>
            </a:extLst>
          </p:cNvPr>
          <p:cNvPicPr>
            <a:picLocks noChangeAspect="1"/>
          </p:cNvPicPr>
          <p:nvPr/>
        </p:nvPicPr>
        <p:blipFill>
          <a:blip r:embed="rId4"/>
          <a:stretch>
            <a:fillRect/>
          </a:stretch>
        </p:blipFill>
        <p:spPr>
          <a:xfrm>
            <a:off x="6207255" y="148072"/>
            <a:ext cx="5687984" cy="1001322"/>
          </a:xfrm>
          <a:prstGeom prst="rect">
            <a:avLst/>
          </a:prstGeom>
        </p:spPr>
      </p:pic>
      <p:pic>
        <p:nvPicPr>
          <p:cNvPr id="12" name="Picture 11">
            <a:extLst>
              <a:ext uri="{FF2B5EF4-FFF2-40B4-BE49-F238E27FC236}">
                <a16:creationId xmlns:a16="http://schemas.microsoft.com/office/drawing/2014/main" id="{76679771-855D-F485-EBC3-C08888447034}"/>
              </a:ext>
            </a:extLst>
          </p:cNvPr>
          <p:cNvPicPr>
            <a:picLocks noChangeAspect="1"/>
          </p:cNvPicPr>
          <p:nvPr/>
        </p:nvPicPr>
        <p:blipFill>
          <a:blip r:embed="rId5"/>
          <a:stretch>
            <a:fillRect/>
          </a:stretch>
        </p:blipFill>
        <p:spPr>
          <a:xfrm>
            <a:off x="722811" y="1814337"/>
            <a:ext cx="10135682" cy="4211994"/>
          </a:xfrm>
          <a:prstGeom prst="rect">
            <a:avLst/>
          </a:prstGeom>
        </p:spPr>
      </p:pic>
    </p:spTree>
    <p:extLst>
      <p:ext uri="{BB962C8B-B14F-4D97-AF65-F5344CB8AC3E}">
        <p14:creationId xmlns:p14="http://schemas.microsoft.com/office/powerpoint/2010/main" val="417972381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2809875" y="3400425"/>
            <a:ext cx="6172200" cy="697820"/>
          </a:xfrm>
          <a:prstGeom prst="rect">
            <a:avLst/>
          </a:prstGeom>
        </p:spPr>
        <p:txBody>
          <a:bodyPr vert="horz" wrap="square" lIns="0" tIns="114935" rIns="0" bIns="0" rtlCol="0" anchor="t">
            <a:spAutoFit/>
          </a:bodyPr>
          <a:lstStyle/>
          <a:p>
            <a:pPr marL="12065" marR="5080" indent="1270" algn="ctr">
              <a:lnSpc>
                <a:spcPts val="4490"/>
              </a:lnSpc>
              <a:spcBef>
                <a:spcPts val="905"/>
              </a:spcBef>
            </a:pPr>
            <a:r>
              <a:rPr lang="en-US" sz="4400" spc="-50">
                <a:solidFill>
                  <a:srgbClr val="FFFFFF"/>
                </a:solidFill>
                <a:latin typeface="Calibri Light"/>
                <a:cs typeface="Calibri Light"/>
              </a:rPr>
              <a:t>Questions?</a:t>
            </a:r>
            <a:endParaRPr sz="3600">
              <a:latin typeface="Calibri"/>
              <a:cs typeface="Calibri"/>
            </a:endParaRPr>
          </a:p>
        </p:txBody>
      </p:sp>
    </p:spTree>
    <p:extLst>
      <p:ext uri="{BB962C8B-B14F-4D97-AF65-F5344CB8AC3E}">
        <p14:creationId xmlns:p14="http://schemas.microsoft.com/office/powerpoint/2010/main" val="231343416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0" y="1756410"/>
            <a:ext cx="8522970" cy="201295"/>
          </a:xfrm>
          <a:custGeom>
            <a:avLst/>
            <a:gdLst/>
            <a:ahLst/>
            <a:cxnLst/>
            <a:rect l="l" t="t" r="r" b="b"/>
            <a:pathLst>
              <a:path w="8522970" h="201294">
                <a:moveTo>
                  <a:pt x="8522970" y="0"/>
                </a:moveTo>
                <a:lnTo>
                  <a:pt x="0" y="0"/>
                </a:lnTo>
                <a:lnTo>
                  <a:pt x="0" y="201167"/>
                </a:lnTo>
                <a:lnTo>
                  <a:pt x="8522970" y="201167"/>
                </a:lnTo>
                <a:lnTo>
                  <a:pt x="8522970" y="0"/>
                </a:lnTo>
                <a:close/>
              </a:path>
            </a:pathLst>
          </a:custGeom>
          <a:solidFill>
            <a:srgbClr val="FFBD2D"/>
          </a:solidFill>
        </p:spPr>
        <p:txBody>
          <a:bodyPr wrap="square" lIns="0" tIns="0" rIns="0" bIns="0" rtlCol="0"/>
          <a:lstStyle/>
          <a:p>
            <a:endParaRPr sz="1400"/>
          </a:p>
        </p:txBody>
      </p:sp>
      <p:sp>
        <p:nvSpPr>
          <p:cNvPr id="3" name="object 3"/>
          <p:cNvSpPr/>
          <p:nvPr/>
        </p:nvSpPr>
        <p:spPr>
          <a:xfrm>
            <a:off x="11352276" y="6246876"/>
            <a:ext cx="840105" cy="201295"/>
          </a:xfrm>
          <a:custGeom>
            <a:avLst/>
            <a:gdLst/>
            <a:ahLst/>
            <a:cxnLst/>
            <a:rect l="l" t="t" r="r" b="b"/>
            <a:pathLst>
              <a:path w="840104" h="201295">
                <a:moveTo>
                  <a:pt x="839724" y="0"/>
                </a:moveTo>
                <a:lnTo>
                  <a:pt x="0" y="0"/>
                </a:lnTo>
                <a:lnTo>
                  <a:pt x="0" y="201168"/>
                </a:lnTo>
                <a:lnTo>
                  <a:pt x="839724" y="201168"/>
                </a:lnTo>
                <a:lnTo>
                  <a:pt x="839724" y="0"/>
                </a:lnTo>
                <a:close/>
              </a:path>
            </a:pathLst>
          </a:custGeom>
          <a:solidFill>
            <a:srgbClr val="FFBD2D"/>
          </a:solidFill>
        </p:spPr>
        <p:txBody>
          <a:bodyPr wrap="square" lIns="0" tIns="0" rIns="0" bIns="0" rtlCol="0"/>
          <a:lstStyle/>
          <a:p>
            <a:endParaRPr/>
          </a:p>
        </p:txBody>
      </p:sp>
      <p:pic>
        <p:nvPicPr>
          <p:cNvPr id="4" name="object 4"/>
          <p:cNvPicPr/>
          <p:nvPr/>
        </p:nvPicPr>
        <p:blipFill>
          <a:blip r:embed="rId2" cstate="print"/>
          <a:stretch>
            <a:fillRect/>
          </a:stretch>
        </p:blipFill>
        <p:spPr>
          <a:xfrm>
            <a:off x="329945" y="6169152"/>
            <a:ext cx="1835658" cy="557783"/>
          </a:xfrm>
          <a:prstGeom prst="rect">
            <a:avLst/>
          </a:prstGeom>
        </p:spPr>
      </p:pic>
      <p:sp>
        <p:nvSpPr>
          <p:cNvPr id="5" name="object 5"/>
          <p:cNvSpPr txBox="1">
            <a:spLocks noGrp="1"/>
          </p:cNvSpPr>
          <p:nvPr>
            <p:ph type="title"/>
          </p:nvPr>
        </p:nvSpPr>
        <p:spPr>
          <a:xfrm>
            <a:off x="6095999" y="917885"/>
            <a:ext cx="2426971" cy="750847"/>
          </a:xfrm>
          <a:prstGeom prst="rect">
            <a:avLst/>
          </a:prstGeom>
        </p:spPr>
        <p:txBody>
          <a:bodyPr vert="horz" wrap="square" lIns="0" tIns="12065" rIns="0" bIns="0" rtlCol="0">
            <a:spAutoFit/>
          </a:bodyPr>
          <a:lstStyle/>
          <a:p>
            <a:pPr marL="12700">
              <a:lnSpc>
                <a:spcPct val="100000"/>
              </a:lnSpc>
              <a:spcBef>
                <a:spcPts val="95"/>
              </a:spcBef>
            </a:pPr>
            <a:r>
              <a:rPr lang="en-US" sz="4800" spc="-45"/>
              <a:t>Agenda</a:t>
            </a:r>
            <a:endParaRPr sz="4800"/>
          </a:p>
        </p:txBody>
      </p:sp>
      <p:sp>
        <p:nvSpPr>
          <p:cNvPr id="6" name="object 6"/>
          <p:cNvSpPr txBox="1">
            <a:spLocks noGrp="1"/>
          </p:cNvSpPr>
          <p:nvPr>
            <p:ph type="body" idx="1"/>
          </p:nvPr>
        </p:nvSpPr>
        <p:spPr>
          <a:xfrm>
            <a:off x="950577" y="2394384"/>
            <a:ext cx="11148144" cy="2239716"/>
          </a:xfrm>
          <a:prstGeom prst="rect">
            <a:avLst/>
          </a:prstGeom>
        </p:spPr>
        <p:txBody>
          <a:bodyPr vert="horz" wrap="square" lIns="0" tIns="168275" rIns="0" bIns="0" rtlCol="0" anchor="t">
            <a:spAutoFit/>
          </a:bodyPr>
          <a:lstStyle/>
          <a:p>
            <a:pPr marL="5775325" indent="-571500">
              <a:spcBef>
                <a:spcPts val="1325"/>
              </a:spcBef>
              <a:buFont typeface="Wingdings" panose="05000000000000000000" pitchFamily="2" charset="2"/>
              <a:buChar char="v"/>
            </a:pPr>
            <a:r>
              <a:rPr lang="en-US" sz="2800" spc="-10" dirty="0">
                <a:solidFill>
                  <a:srgbClr val="006499"/>
                </a:solidFill>
              </a:rPr>
              <a:t>FY 2024 Update</a:t>
            </a:r>
          </a:p>
          <a:p>
            <a:pPr marL="5775325" indent="-571500">
              <a:spcBef>
                <a:spcPts val="1325"/>
              </a:spcBef>
              <a:buFont typeface="Wingdings" panose="05000000000000000000" pitchFamily="2" charset="2"/>
              <a:buChar char="v"/>
            </a:pPr>
            <a:r>
              <a:rPr lang="en-US" sz="2800" spc="-10" dirty="0">
                <a:solidFill>
                  <a:srgbClr val="006499"/>
                </a:solidFill>
              </a:rPr>
              <a:t>FY 2025 Schedule</a:t>
            </a:r>
          </a:p>
          <a:p>
            <a:pPr marL="5775325" indent="-571500">
              <a:spcBef>
                <a:spcPts val="1325"/>
              </a:spcBef>
              <a:buFont typeface="Wingdings" panose="05000000000000000000" pitchFamily="2" charset="2"/>
              <a:buChar char="v"/>
            </a:pPr>
            <a:r>
              <a:rPr lang="en-US" sz="2800" spc="-10" dirty="0">
                <a:solidFill>
                  <a:srgbClr val="006499"/>
                </a:solidFill>
              </a:rPr>
              <a:t>Expiring Carryover</a:t>
            </a:r>
          </a:p>
          <a:p>
            <a:pPr marL="5775325" indent="-571500">
              <a:spcBef>
                <a:spcPts val="1325"/>
              </a:spcBef>
              <a:buFont typeface="Wingdings" panose="05000000000000000000" pitchFamily="2" charset="2"/>
              <a:buChar char="v"/>
            </a:pPr>
            <a:endParaRPr lang="en-US" sz="1800" spc="-15" dirty="0"/>
          </a:p>
        </p:txBody>
      </p:sp>
      <p:pic>
        <p:nvPicPr>
          <p:cNvPr id="7" name="object 7"/>
          <p:cNvPicPr/>
          <p:nvPr/>
        </p:nvPicPr>
        <p:blipFill>
          <a:blip r:embed="rId3" cstate="print"/>
          <a:stretch>
            <a:fillRect/>
          </a:stretch>
        </p:blipFill>
        <p:spPr>
          <a:xfrm>
            <a:off x="710945" y="0"/>
            <a:ext cx="4477499" cy="5868923"/>
          </a:xfrm>
          <a:prstGeom prst="rect">
            <a:avLst/>
          </a:prstGeom>
        </p:spPr>
      </p:pic>
      <p:sp>
        <p:nvSpPr>
          <p:cNvPr id="8" name="Slide Number Placeholder 7">
            <a:extLst>
              <a:ext uri="{FF2B5EF4-FFF2-40B4-BE49-F238E27FC236}">
                <a16:creationId xmlns:a16="http://schemas.microsoft.com/office/drawing/2014/main" id="{BEA192CF-9297-4D7C-806F-B230AF5C4ECB}"/>
              </a:ext>
            </a:extLst>
          </p:cNvPr>
          <p:cNvSpPr>
            <a:spLocks noGrp="1"/>
          </p:cNvSpPr>
          <p:nvPr>
            <p:ph type="sldNum" sz="quarter" idx="7"/>
          </p:nvPr>
        </p:nvSpPr>
        <p:spPr>
          <a:xfrm>
            <a:off x="8915400" y="6448043"/>
            <a:ext cx="2804160" cy="215444"/>
          </a:xfrm>
        </p:spPr>
        <p:txBody>
          <a:bodyPr/>
          <a:lstStyle/>
          <a:p>
            <a:fld id="{B6F15528-21DE-4FAA-801E-634DDDAF4B2B}" type="slidenum">
              <a:rPr lang="en-US" sz="1400" smtClean="0"/>
              <a:t>2</a:t>
            </a:fld>
            <a:endParaRPr lang="en-US" sz="140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5032279" y="2572056"/>
            <a:ext cx="2125345" cy="1717039"/>
          </a:xfrm>
          <a:prstGeom prst="rect">
            <a:avLst/>
          </a:prstGeom>
        </p:spPr>
        <p:txBody>
          <a:bodyPr vert="horz" wrap="square" lIns="0" tIns="153035" rIns="0" bIns="0" rtlCol="0">
            <a:spAutoFit/>
          </a:bodyPr>
          <a:lstStyle/>
          <a:p>
            <a:pPr marL="293370" marR="5080" indent="-281305">
              <a:lnSpc>
                <a:spcPts val="6120"/>
              </a:lnSpc>
              <a:spcBef>
                <a:spcPts val="1205"/>
              </a:spcBef>
            </a:pPr>
            <a:r>
              <a:rPr sz="6000" b="0" spc="-55">
                <a:solidFill>
                  <a:srgbClr val="FFFFFF"/>
                </a:solidFill>
                <a:latin typeface="Calibri Light"/>
                <a:cs typeface="Calibri Light"/>
              </a:rPr>
              <a:t>T</a:t>
            </a:r>
            <a:r>
              <a:rPr sz="6000" b="0" spc="-70">
                <a:solidFill>
                  <a:srgbClr val="FFFFFF"/>
                </a:solidFill>
                <a:latin typeface="Calibri Light"/>
                <a:cs typeface="Calibri Light"/>
              </a:rPr>
              <a:t>H</a:t>
            </a:r>
            <a:r>
              <a:rPr sz="6000" b="0" spc="-60">
                <a:solidFill>
                  <a:srgbClr val="FFFFFF"/>
                </a:solidFill>
                <a:latin typeface="Calibri Light"/>
                <a:cs typeface="Calibri Light"/>
              </a:rPr>
              <a:t>A</a:t>
            </a:r>
            <a:r>
              <a:rPr sz="6000" b="0" spc="-75">
                <a:solidFill>
                  <a:srgbClr val="FFFFFF"/>
                </a:solidFill>
                <a:latin typeface="Calibri Light"/>
                <a:cs typeface="Calibri Light"/>
              </a:rPr>
              <a:t>NK  </a:t>
            </a:r>
            <a:r>
              <a:rPr sz="6000" b="0" spc="-110">
                <a:solidFill>
                  <a:srgbClr val="FFFFFF"/>
                </a:solidFill>
                <a:latin typeface="Calibri Light"/>
                <a:cs typeface="Calibri Light"/>
              </a:rPr>
              <a:t>YOU!</a:t>
            </a:r>
            <a:endParaRPr sz="6000">
              <a:latin typeface="Calibri Light"/>
              <a:cs typeface="Calibri Light"/>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0" y="998160"/>
            <a:ext cx="4210050" cy="201295"/>
          </a:xfrm>
          <a:custGeom>
            <a:avLst/>
            <a:gdLst/>
            <a:ahLst/>
            <a:cxnLst/>
            <a:rect l="l" t="t" r="r" b="b"/>
            <a:pathLst>
              <a:path w="4210050" h="201294">
                <a:moveTo>
                  <a:pt x="4210050" y="0"/>
                </a:moveTo>
                <a:lnTo>
                  <a:pt x="0" y="0"/>
                </a:lnTo>
                <a:lnTo>
                  <a:pt x="0" y="201167"/>
                </a:lnTo>
                <a:lnTo>
                  <a:pt x="4210050" y="201167"/>
                </a:lnTo>
                <a:lnTo>
                  <a:pt x="4210050" y="0"/>
                </a:lnTo>
                <a:close/>
              </a:path>
            </a:pathLst>
          </a:custGeom>
          <a:solidFill>
            <a:srgbClr val="FFBD2D"/>
          </a:solidFill>
        </p:spPr>
        <p:txBody>
          <a:bodyPr wrap="square" lIns="0" tIns="0" rIns="0" bIns="0" rtlCol="0"/>
          <a:lstStyle/>
          <a:p>
            <a:endParaRPr/>
          </a:p>
        </p:txBody>
      </p:sp>
      <p:pic>
        <p:nvPicPr>
          <p:cNvPr id="3" name="object 3"/>
          <p:cNvPicPr/>
          <p:nvPr/>
        </p:nvPicPr>
        <p:blipFill>
          <a:blip r:embed="rId3" cstate="print"/>
          <a:stretch>
            <a:fillRect/>
          </a:stretch>
        </p:blipFill>
        <p:spPr>
          <a:xfrm>
            <a:off x="329945" y="6169152"/>
            <a:ext cx="1835658" cy="557783"/>
          </a:xfrm>
          <a:prstGeom prst="rect">
            <a:avLst/>
          </a:prstGeom>
        </p:spPr>
      </p:pic>
      <p:sp>
        <p:nvSpPr>
          <p:cNvPr id="7" name="Slide Number Placeholder 6">
            <a:extLst>
              <a:ext uri="{FF2B5EF4-FFF2-40B4-BE49-F238E27FC236}">
                <a16:creationId xmlns:a16="http://schemas.microsoft.com/office/drawing/2014/main" id="{B98D9551-082B-4B8A-885F-48209023C1D0}"/>
              </a:ext>
            </a:extLst>
          </p:cNvPr>
          <p:cNvSpPr>
            <a:spLocks noGrp="1"/>
          </p:cNvSpPr>
          <p:nvPr>
            <p:ph type="sldNum" sz="quarter" idx="7"/>
          </p:nvPr>
        </p:nvSpPr>
        <p:spPr>
          <a:xfrm>
            <a:off x="8778240" y="6377940"/>
            <a:ext cx="2804160" cy="215444"/>
          </a:xfrm>
        </p:spPr>
        <p:txBody>
          <a:bodyPr/>
          <a:lstStyle/>
          <a:p>
            <a:fld id="{B6F15528-21DE-4FAA-801E-634DDDAF4B2B}" type="slidenum">
              <a:rPr lang="en-US" sz="1400" smtClean="0"/>
              <a:t>3</a:t>
            </a:fld>
            <a:endParaRPr lang="en-US" sz="1400"/>
          </a:p>
        </p:txBody>
      </p:sp>
      <p:sp>
        <p:nvSpPr>
          <p:cNvPr id="11" name="object 4">
            <a:extLst>
              <a:ext uri="{FF2B5EF4-FFF2-40B4-BE49-F238E27FC236}">
                <a16:creationId xmlns:a16="http://schemas.microsoft.com/office/drawing/2014/main" id="{3BA88658-B509-473D-A6C7-938178B8C72A}"/>
              </a:ext>
            </a:extLst>
          </p:cNvPr>
          <p:cNvSpPr txBox="1">
            <a:spLocks/>
          </p:cNvSpPr>
          <p:nvPr/>
        </p:nvSpPr>
        <p:spPr>
          <a:xfrm>
            <a:off x="228587" y="299775"/>
            <a:ext cx="5766056" cy="505267"/>
          </a:xfrm>
          <a:prstGeom prst="rect">
            <a:avLst/>
          </a:prstGeom>
        </p:spPr>
        <p:txBody>
          <a:bodyPr vert="horz" wrap="square" lIns="0" tIns="12700" rIns="0" bIns="0" rtlCol="0" anchor="t">
            <a:spAutoFit/>
          </a:bodyPr>
          <a:lstStyle>
            <a:lvl1pPr>
              <a:defRPr sz="3200" b="0" i="0">
                <a:solidFill>
                  <a:srgbClr val="006499"/>
                </a:solidFill>
                <a:latin typeface="Calibri Light"/>
                <a:ea typeface="+mj-ea"/>
                <a:cs typeface="Calibri Light"/>
              </a:defRPr>
            </a:lvl1pPr>
          </a:lstStyle>
          <a:p>
            <a:pPr marL="12700">
              <a:spcBef>
                <a:spcPts val="100"/>
              </a:spcBef>
            </a:pPr>
            <a:r>
              <a:rPr lang="en-US" kern="0" spc="-25"/>
              <a:t>FY 2024 Appropriations Actions</a:t>
            </a:r>
            <a:endParaRPr lang="en-US" kern="0"/>
          </a:p>
        </p:txBody>
      </p:sp>
      <p:sp>
        <p:nvSpPr>
          <p:cNvPr id="4" name="Rectangle 3">
            <a:extLst>
              <a:ext uri="{FF2B5EF4-FFF2-40B4-BE49-F238E27FC236}">
                <a16:creationId xmlns:a16="http://schemas.microsoft.com/office/drawing/2014/main" id="{8999CE98-04A0-4A81-A594-BCD598E0269F}"/>
              </a:ext>
            </a:extLst>
          </p:cNvPr>
          <p:cNvSpPr/>
          <p:nvPr/>
        </p:nvSpPr>
        <p:spPr>
          <a:xfrm>
            <a:off x="228587" y="1306841"/>
            <a:ext cx="11353813" cy="3170099"/>
          </a:xfrm>
          <a:prstGeom prst="rect">
            <a:avLst/>
          </a:prstGeom>
        </p:spPr>
        <p:txBody>
          <a:bodyPr wrap="square" lIns="91440" tIns="45720" rIns="91440" bIns="45720" anchor="t">
            <a:spAutoFit/>
          </a:bodyPr>
          <a:lstStyle/>
          <a:p>
            <a:pPr marL="342900" indent="-342900">
              <a:spcBef>
                <a:spcPts val="600"/>
              </a:spcBef>
              <a:spcAft>
                <a:spcPts val="600"/>
              </a:spcAft>
              <a:buFont typeface="Wingdings" panose="05000000000000000000" pitchFamily="2" charset="2"/>
              <a:buChar char="Ø"/>
              <a:tabLst>
                <a:tab pos="876935" algn="l"/>
              </a:tabLst>
            </a:pPr>
            <a:r>
              <a:rPr lang="en-US" sz="2000" i="1" dirty="0">
                <a:solidFill>
                  <a:srgbClr val="006499"/>
                </a:solidFill>
                <a:cs typeface="Calibri"/>
              </a:rPr>
              <a:t>House and Senate released 2024 proposed allocations</a:t>
            </a:r>
          </a:p>
          <a:p>
            <a:pPr marL="342900" indent="-342900">
              <a:spcBef>
                <a:spcPts val="600"/>
              </a:spcBef>
              <a:spcAft>
                <a:spcPts val="600"/>
              </a:spcAft>
              <a:buFont typeface="Wingdings" panose="05000000000000000000" pitchFamily="2" charset="2"/>
              <a:buChar char="Ø"/>
              <a:tabLst>
                <a:tab pos="876935" algn="l"/>
              </a:tabLst>
            </a:pPr>
            <a:r>
              <a:rPr lang="en-US" sz="2000" i="1" dirty="0">
                <a:solidFill>
                  <a:srgbClr val="006499"/>
                </a:solidFill>
                <a:cs typeface="Calibri"/>
              </a:rPr>
              <a:t>House Markup – Bill released July 12 full committee report released July 18</a:t>
            </a:r>
          </a:p>
          <a:p>
            <a:pPr marL="342900" indent="-342900">
              <a:spcBef>
                <a:spcPts val="600"/>
              </a:spcBef>
              <a:spcAft>
                <a:spcPts val="600"/>
              </a:spcAft>
              <a:buFont typeface="Wingdings" panose="05000000000000000000" pitchFamily="2" charset="2"/>
              <a:buChar char="Ø"/>
              <a:tabLst>
                <a:tab pos="876935" algn="l"/>
              </a:tabLst>
            </a:pPr>
            <a:r>
              <a:rPr lang="en-US" sz="2000" i="1" dirty="0">
                <a:solidFill>
                  <a:srgbClr val="006499"/>
                </a:solidFill>
                <a:cs typeface="Calibri"/>
              </a:rPr>
              <a:t>Senate Markup – Bill and full committee report released July 28</a:t>
            </a:r>
          </a:p>
          <a:p>
            <a:pPr marL="342900" indent="-342900">
              <a:spcBef>
                <a:spcPts val="600"/>
              </a:spcBef>
              <a:spcAft>
                <a:spcPts val="600"/>
              </a:spcAft>
              <a:buFont typeface="Wingdings" panose="05000000000000000000" pitchFamily="2" charset="2"/>
              <a:buChar char="Ø"/>
              <a:tabLst>
                <a:tab pos="876935" algn="l"/>
              </a:tabLst>
            </a:pPr>
            <a:endParaRPr lang="en-US" sz="2000" i="1" dirty="0">
              <a:solidFill>
                <a:srgbClr val="006499"/>
              </a:solidFill>
              <a:cs typeface="Calibri"/>
            </a:endParaRPr>
          </a:p>
          <a:p>
            <a:pPr marL="342900" indent="-342900">
              <a:spcBef>
                <a:spcPts val="600"/>
              </a:spcBef>
              <a:spcAft>
                <a:spcPts val="600"/>
              </a:spcAft>
              <a:buFont typeface="Wingdings" panose="05000000000000000000" pitchFamily="2" charset="2"/>
              <a:buChar char="Ø"/>
              <a:tabLst>
                <a:tab pos="876935" algn="l"/>
              </a:tabLst>
            </a:pPr>
            <a:endParaRPr lang="en-US" sz="2000" i="1" dirty="0">
              <a:solidFill>
                <a:srgbClr val="006499"/>
              </a:solidFill>
              <a:cs typeface="Calibri"/>
            </a:endParaRPr>
          </a:p>
          <a:p>
            <a:pPr marL="342900" indent="-342900">
              <a:spcBef>
                <a:spcPts val="600"/>
              </a:spcBef>
              <a:spcAft>
                <a:spcPts val="600"/>
              </a:spcAft>
              <a:buFont typeface="Wingdings" panose="05000000000000000000" pitchFamily="2" charset="2"/>
              <a:buChar char="Ø"/>
              <a:tabLst>
                <a:tab pos="876935" algn="l"/>
              </a:tabLst>
            </a:pPr>
            <a:endParaRPr lang="en-US" sz="2000" i="1" dirty="0">
              <a:solidFill>
                <a:srgbClr val="006499"/>
              </a:solidFill>
              <a:cs typeface="Calibri"/>
            </a:endParaRPr>
          </a:p>
          <a:p>
            <a:pPr marL="342900" indent="-342900">
              <a:spcBef>
                <a:spcPts val="600"/>
              </a:spcBef>
              <a:spcAft>
                <a:spcPts val="600"/>
              </a:spcAft>
              <a:buFont typeface="Wingdings" panose="05000000000000000000" pitchFamily="2" charset="2"/>
              <a:buChar char="Ø"/>
              <a:tabLst>
                <a:tab pos="876935" algn="l"/>
              </a:tabLst>
            </a:pPr>
            <a:endParaRPr lang="en-US" sz="2000" i="1" dirty="0">
              <a:solidFill>
                <a:srgbClr val="006499"/>
              </a:solidFill>
              <a:cs typeface="Calibri"/>
            </a:endParaRPr>
          </a:p>
        </p:txBody>
      </p:sp>
      <p:pic>
        <p:nvPicPr>
          <p:cNvPr id="6" name="Picture 5">
            <a:extLst>
              <a:ext uri="{FF2B5EF4-FFF2-40B4-BE49-F238E27FC236}">
                <a16:creationId xmlns:a16="http://schemas.microsoft.com/office/drawing/2014/main" id="{258CCF36-846B-4D88-8B88-BA295D37D55D}"/>
              </a:ext>
            </a:extLst>
          </p:cNvPr>
          <p:cNvPicPr>
            <a:picLocks noChangeAspect="1"/>
          </p:cNvPicPr>
          <p:nvPr/>
        </p:nvPicPr>
        <p:blipFill>
          <a:blip r:embed="rId4"/>
          <a:stretch>
            <a:fillRect/>
          </a:stretch>
        </p:blipFill>
        <p:spPr>
          <a:xfrm>
            <a:off x="6207255" y="148072"/>
            <a:ext cx="5687984" cy="1001322"/>
          </a:xfrm>
          <a:prstGeom prst="rect">
            <a:avLst/>
          </a:prstGeom>
        </p:spPr>
      </p:pic>
      <p:pic>
        <p:nvPicPr>
          <p:cNvPr id="5" name="Picture 4">
            <a:extLst>
              <a:ext uri="{FF2B5EF4-FFF2-40B4-BE49-F238E27FC236}">
                <a16:creationId xmlns:a16="http://schemas.microsoft.com/office/drawing/2014/main" id="{3E14BD09-9F18-6132-8D3D-ED6752B869BC}"/>
              </a:ext>
            </a:extLst>
          </p:cNvPr>
          <p:cNvPicPr>
            <a:picLocks noChangeAspect="1"/>
          </p:cNvPicPr>
          <p:nvPr/>
        </p:nvPicPr>
        <p:blipFill>
          <a:blip r:embed="rId5"/>
          <a:stretch>
            <a:fillRect/>
          </a:stretch>
        </p:blipFill>
        <p:spPr>
          <a:xfrm>
            <a:off x="690016" y="3050394"/>
            <a:ext cx="10430953" cy="1224211"/>
          </a:xfrm>
          <a:prstGeom prst="rect">
            <a:avLst/>
          </a:prstGeom>
        </p:spPr>
      </p:pic>
    </p:spTree>
    <p:extLst>
      <p:ext uri="{BB962C8B-B14F-4D97-AF65-F5344CB8AC3E}">
        <p14:creationId xmlns:p14="http://schemas.microsoft.com/office/powerpoint/2010/main" val="10263246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05E6F215-D2E6-F084-60E3-C114B332C2B5}"/>
              </a:ext>
            </a:extLst>
          </p:cNvPr>
          <p:cNvPicPr>
            <a:picLocks noChangeAspect="1"/>
          </p:cNvPicPr>
          <p:nvPr/>
        </p:nvPicPr>
        <p:blipFill rotWithShape="1">
          <a:blip r:embed="rId3"/>
          <a:srcRect l="776" t="1373" r="703" b="42"/>
          <a:stretch/>
        </p:blipFill>
        <p:spPr>
          <a:xfrm>
            <a:off x="4579948" y="1970297"/>
            <a:ext cx="7612051" cy="4249159"/>
          </a:xfrm>
          <a:prstGeom prst="rect">
            <a:avLst/>
          </a:prstGeom>
        </p:spPr>
      </p:pic>
      <p:sp>
        <p:nvSpPr>
          <p:cNvPr id="2" name="object 2"/>
          <p:cNvSpPr/>
          <p:nvPr/>
        </p:nvSpPr>
        <p:spPr>
          <a:xfrm>
            <a:off x="25977" y="973419"/>
            <a:ext cx="4210050" cy="201295"/>
          </a:xfrm>
          <a:custGeom>
            <a:avLst/>
            <a:gdLst/>
            <a:ahLst/>
            <a:cxnLst/>
            <a:rect l="l" t="t" r="r" b="b"/>
            <a:pathLst>
              <a:path w="4210050" h="201294">
                <a:moveTo>
                  <a:pt x="4210050" y="0"/>
                </a:moveTo>
                <a:lnTo>
                  <a:pt x="0" y="0"/>
                </a:lnTo>
                <a:lnTo>
                  <a:pt x="0" y="201167"/>
                </a:lnTo>
                <a:lnTo>
                  <a:pt x="4210050" y="201167"/>
                </a:lnTo>
                <a:lnTo>
                  <a:pt x="4210050" y="0"/>
                </a:lnTo>
                <a:close/>
              </a:path>
            </a:pathLst>
          </a:custGeom>
          <a:solidFill>
            <a:srgbClr val="FFBD2D"/>
          </a:solidFill>
        </p:spPr>
        <p:txBody>
          <a:bodyPr wrap="square" lIns="0" tIns="0" rIns="0" bIns="0" rtlCol="0"/>
          <a:lstStyle/>
          <a:p>
            <a:endParaRPr/>
          </a:p>
        </p:txBody>
      </p:sp>
      <p:pic>
        <p:nvPicPr>
          <p:cNvPr id="3" name="object 3"/>
          <p:cNvPicPr/>
          <p:nvPr/>
        </p:nvPicPr>
        <p:blipFill>
          <a:blip r:embed="rId4" cstate="print"/>
          <a:stretch>
            <a:fillRect/>
          </a:stretch>
        </p:blipFill>
        <p:spPr>
          <a:xfrm>
            <a:off x="329945" y="6169152"/>
            <a:ext cx="1835658" cy="557783"/>
          </a:xfrm>
          <a:prstGeom prst="rect">
            <a:avLst/>
          </a:prstGeom>
        </p:spPr>
      </p:pic>
      <p:sp>
        <p:nvSpPr>
          <p:cNvPr id="7" name="Slide Number Placeholder 6">
            <a:extLst>
              <a:ext uri="{FF2B5EF4-FFF2-40B4-BE49-F238E27FC236}">
                <a16:creationId xmlns:a16="http://schemas.microsoft.com/office/drawing/2014/main" id="{B98D9551-082B-4B8A-885F-48209023C1D0}"/>
              </a:ext>
            </a:extLst>
          </p:cNvPr>
          <p:cNvSpPr>
            <a:spLocks noGrp="1"/>
          </p:cNvSpPr>
          <p:nvPr>
            <p:ph type="sldNum" sz="quarter" idx="7"/>
          </p:nvPr>
        </p:nvSpPr>
        <p:spPr/>
        <p:txBody>
          <a:bodyPr/>
          <a:lstStyle/>
          <a:p>
            <a:fld id="{B6F15528-21DE-4FAA-801E-634DDDAF4B2B}" type="slidenum">
              <a:rPr lang="en-US" sz="1400" smtClean="0"/>
              <a:t>4</a:t>
            </a:fld>
            <a:endParaRPr lang="en-US" sz="1400"/>
          </a:p>
        </p:txBody>
      </p:sp>
      <p:sp>
        <p:nvSpPr>
          <p:cNvPr id="11" name="object 4">
            <a:extLst>
              <a:ext uri="{FF2B5EF4-FFF2-40B4-BE49-F238E27FC236}">
                <a16:creationId xmlns:a16="http://schemas.microsoft.com/office/drawing/2014/main" id="{3BA88658-B509-473D-A6C7-938178B8C72A}"/>
              </a:ext>
            </a:extLst>
          </p:cNvPr>
          <p:cNvSpPr txBox="1">
            <a:spLocks/>
          </p:cNvSpPr>
          <p:nvPr/>
        </p:nvSpPr>
        <p:spPr>
          <a:xfrm>
            <a:off x="192714" y="348635"/>
            <a:ext cx="5766056" cy="566822"/>
          </a:xfrm>
          <a:prstGeom prst="rect">
            <a:avLst/>
          </a:prstGeom>
        </p:spPr>
        <p:txBody>
          <a:bodyPr vert="horz" wrap="square" lIns="0" tIns="12700" rIns="0" bIns="0" rtlCol="0">
            <a:spAutoFit/>
          </a:bodyPr>
          <a:lstStyle>
            <a:lvl1pPr>
              <a:defRPr sz="3200" b="0" i="0">
                <a:solidFill>
                  <a:srgbClr val="006499"/>
                </a:solidFill>
                <a:latin typeface="Calibri Light"/>
                <a:ea typeface="+mj-ea"/>
                <a:cs typeface="Calibri Light"/>
              </a:defRPr>
            </a:lvl1pPr>
          </a:lstStyle>
          <a:p>
            <a:pPr marL="12700">
              <a:spcBef>
                <a:spcPts val="100"/>
              </a:spcBef>
            </a:pPr>
            <a:r>
              <a:rPr lang="en-US" sz="3600" kern="0" spc="-25"/>
              <a:t>Indian Affairs Budget Overview</a:t>
            </a:r>
            <a:endParaRPr lang="en-US" sz="3600" kern="0"/>
          </a:p>
        </p:txBody>
      </p:sp>
      <p:sp>
        <p:nvSpPr>
          <p:cNvPr id="4" name="Rectangle 3">
            <a:extLst>
              <a:ext uri="{FF2B5EF4-FFF2-40B4-BE49-F238E27FC236}">
                <a16:creationId xmlns:a16="http://schemas.microsoft.com/office/drawing/2014/main" id="{8999CE98-04A0-4A81-A594-BCD598E0269F}"/>
              </a:ext>
            </a:extLst>
          </p:cNvPr>
          <p:cNvSpPr/>
          <p:nvPr/>
        </p:nvSpPr>
        <p:spPr>
          <a:xfrm>
            <a:off x="-2436" y="1178865"/>
            <a:ext cx="4836830" cy="4770537"/>
          </a:xfrm>
          <a:prstGeom prst="rect">
            <a:avLst/>
          </a:prstGeom>
          <a:solidFill>
            <a:schemeClr val="bg1"/>
          </a:solidFill>
        </p:spPr>
        <p:txBody>
          <a:bodyPr wrap="square" lIns="91440" tIns="45720" rIns="91440" bIns="45720" anchor="t">
            <a:spAutoFit/>
          </a:bodyPr>
          <a:lstStyle/>
          <a:p>
            <a:pPr marL="12700">
              <a:spcBef>
                <a:spcPts val="1575"/>
              </a:spcBef>
              <a:tabLst>
                <a:tab pos="876935" algn="l"/>
              </a:tabLst>
            </a:pPr>
            <a:r>
              <a:rPr lang="en-US" sz="2400" i="1" dirty="0">
                <a:solidFill>
                  <a:srgbClr val="006499"/>
                </a:solidFill>
                <a:latin typeface="Calibri"/>
                <a:cs typeface="Calibri"/>
              </a:rPr>
              <a:t>Considering the total reduction to the Interior and Environment Bill in the House Mark is $13.4B (-35%) and Senate is $1B (-3%) below Fiscal Year 2023, Indian Affairs came out relatively well.  </a:t>
            </a:r>
          </a:p>
          <a:p>
            <a:pPr marL="355600" indent="-342900">
              <a:buFont typeface="Wingdings" panose="05000000000000000000" pitchFamily="2" charset="2"/>
              <a:buChar char="Ø"/>
              <a:tabLst>
                <a:tab pos="876935" algn="l"/>
              </a:tabLst>
            </a:pPr>
            <a:r>
              <a:rPr lang="en-US" sz="2000" b="1" i="1" dirty="0">
                <a:solidFill>
                  <a:srgbClr val="006499"/>
                </a:solidFill>
                <a:latin typeface="Calibri"/>
                <a:cs typeface="Calibri"/>
              </a:rPr>
              <a:t>BIA</a:t>
            </a:r>
          </a:p>
          <a:p>
            <a:pPr marL="812800" lvl="1" indent="-342900">
              <a:buFont typeface="Wingdings" panose="05000000000000000000" pitchFamily="2" charset="2"/>
              <a:buChar char="Ø"/>
              <a:tabLst>
                <a:tab pos="876935" algn="l"/>
              </a:tabLst>
            </a:pPr>
            <a:r>
              <a:rPr lang="en-US" sz="2000" b="1" i="1" dirty="0">
                <a:solidFill>
                  <a:srgbClr val="006499"/>
                </a:solidFill>
                <a:latin typeface="Calibri"/>
                <a:cs typeface="Calibri"/>
              </a:rPr>
              <a:t>House +$141.4M above </a:t>
            </a:r>
            <a:r>
              <a:rPr lang="en-US" sz="2000" i="1" dirty="0">
                <a:solidFill>
                  <a:srgbClr val="006499"/>
                </a:solidFill>
                <a:latin typeface="Calibri"/>
                <a:cs typeface="Calibri"/>
              </a:rPr>
              <a:t>FY 2023</a:t>
            </a:r>
          </a:p>
          <a:p>
            <a:pPr marL="812800" lvl="1" indent="-342900">
              <a:buFont typeface="Wingdings" panose="05000000000000000000" pitchFamily="2" charset="2"/>
              <a:buChar char="Ø"/>
              <a:tabLst>
                <a:tab pos="876935" algn="l"/>
              </a:tabLst>
            </a:pPr>
            <a:r>
              <a:rPr lang="en-US" sz="2000" b="1" i="1" dirty="0">
                <a:solidFill>
                  <a:srgbClr val="006499"/>
                </a:solidFill>
                <a:latin typeface="Calibri"/>
                <a:cs typeface="Calibri"/>
              </a:rPr>
              <a:t>Senate +$78.2M above </a:t>
            </a:r>
            <a:r>
              <a:rPr lang="en-US" sz="2000" i="1" dirty="0">
                <a:solidFill>
                  <a:srgbClr val="006499"/>
                </a:solidFill>
                <a:latin typeface="Calibri"/>
                <a:cs typeface="Calibri"/>
              </a:rPr>
              <a:t>FY 2023</a:t>
            </a:r>
          </a:p>
          <a:p>
            <a:pPr marL="355600" indent="-342900">
              <a:buFont typeface="Wingdings" panose="05000000000000000000" pitchFamily="2" charset="2"/>
              <a:buChar char="Ø"/>
              <a:tabLst>
                <a:tab pos="876935" algn="l"/>
              </a:tabLst>
            </a:pPr>
            <a:r>
              <a:rPr lang="en-US" sz="2000" b="1" i="1" dirty="0">
                <a:solidFill>
                  <a:srgbClr val="006499"/>
                </a:solidFill>
                <a:latin typeface="Calibri"/>
                <a:cs typeface="Calibri"/>
              </a:rPr>
              <a:t>BIE</a:t>
            </a:r>
          </a:p>
          <a:p>
            <a:pPr marL="812800" lvl="1" indent="-342900">
              <a:buFont typeface="Wingdings" panose="05000000000000000000" pitchFamily="2" charset="2"/>
              <a:buChar char="Ø"/>
              <a:tabLst>
                <a:tab pos="876935" algn="l"/>
              </a:tabLst>
            </a:pPr>
            <a:r>
              <a:rPr lang="en-US" sz="2000" b="1" i="1" dirty="0">
                <a:solidFill>
                  <a:srgbClr val="006499"/>
                </a:solidFill>
                <a:latin typeface="Calibri"/>
                <a:cs typeface="Calibri"/>
              </a:rPr>
              <a:t>House -$1.9M below </a:t>
            </a:r>
            <a:r>
              <a:rPr lang="en-US" sz="2000" i="1" dirty="0">
                <a:solidFill>
                  <a:srgbClr val="006499"/>
                </a:solidFill>
                <a:latin typeface="Calibri"/>
                <a:cs typeface="Calibri"/>
              </a:rPr>
              <a:t>FY 2023</a:t>
            </a:r>
          </a:p>
          <a:p>
            <a:pPr marL="812800" lvl="1" indent="-342900">
              <a:buFont typeface="Wingdings" panose="05000000000000000000" pitchFamily="2" charset="2"/>
              <a:buChar char="Ø"/>
              <a:tabLst>
                <a:tab pos="876935" algn="l"/>
              </a:tabLst>
            </a:pPr>
            <a:r>
              <a:rPr lang="en-US" sz="2000" b="1" i="1" dirty="0">
                <a:solidFill>
                  <a:srgbClr val="006499"/>
                </a:solidFill>
                <a:latin typeface="Calibri"/>
                <a:cs typeface="Calibri"/>
              </a:rPr>
              <a:t>Senate +$5.6M above </a:t>
            </a:r>
            <a:r>
              <a:rPr lang="en-US" sz="2000" i="1" dirty="0">
                <a:solidFill>
                  <a:srgbClr val="006499"/>
                </a:solidFill>
                <a:latin typeface="Calibri"/>
                <a:cs typeface="Calibri"/>
              </a:rPr>
              <a:t>FY 2023</a:t>
            </a:r>
          </a:p>
          <a:p>
            <a:pPr marL="355600" indent="-342900">
              <a:buFont typeface="Wingdings" panose="05000000000000000000" pitchFamily="2" charset="2"/>
              <a:buChar char="Ø"/>
              <a:tabLst>
                <a:tab pos="876935" algn="l"/>
              </a:tabLst>
            </a:pPr>
            <a:r>
              <a:rPr lang="en-US" sz="2000" b="1" i="1" dirty="0">
                <a:solidFill>
                  <a:srgbClr val="006499"/>
                </a:solidFill>
                <a:latin typeface="Calibri"/>
                <a:cs typeface="Calibri"/>
              </a:rPr>
              <a:t>BTFA is flat with FY 2023 after backing out OHA transfer</a:t>
            </a:r>
          </a:p>
        </p:txBody>
      </p:sp>
      <p:sp>
        <p:nvSpPr>
          <p:cNvPr id="8" name="TextBox 7">
            <a:extLst>
              <a:ext uri="{FF2B5EF4-FFF2-40B4-BE49-F238E27FC236}">
                <a16:creationId xmlns:a16="http://schemas.microsoft.com/office/drawing/2014/main" id="{E728D417-4BDC-6E87-14A2-92743757B293}"/>
              </a:ext>
            </a:extLst>
          </p:cNvPr>
          <p:cNvSpPr txBox="1"/>
          <p:nvPr/>
        </p:nvSpPr>
        <p:spPr>
          <a:xfrm>
            <a:off x="4834394" y="6201822"/>
            <a:ext cx="6538588" cy="24622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000" baseline="30000">
                <a:latin typeface="arial narrow"/>
                <a:ea typeface="+mn-lt"/>
                <a:cs typeface="+mn-lt"/>
              </a:rPr>
              <a:t>1/</a:t>
            </a:r>
            <a:r>
              <a:rPr lang="en-US" sz="1000">
                <a:latin typeface="arial narrow"/>
                <a:ea typeface="+mn-lt"/>
                <a:cs typeface="+mn-lt"/>
              </a:rPr>
              <a:t> 2022-23 Enacted reflects current CSC &amp; 105(l) Actuals</a:t>
            </a:r>
            <a:endParaRPr lang="en-US" sz="1000">
              <a:latin typeface="arial narrow"/>
            </a:endParaRPr>
          </a:p>
        </p:txBody>
      </p:sp>
    </p:spTree>
    <p:extLst>
      <p:ext uri="{BB962C8B-B14F-4D97-AF65-F5344CB8AC3E}">
        <p14:creationId xmlns:p14="http://schemas.microsoft.com/office/powerpoint/2010/main" val="218149034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0" y="998160"/>
            <a:ext cx="4210050" cy="201295"/>
          </a:xfrm>
          <a:custGeom>
            <a:avLst/>
            <a:gdLst/>
            <a:ahLst/>
            <a:cxnLst/>
            <a:rect l="l" t="t" r="r" b="b"/>
            <a:pathLst>
              <a:path w="4210050" h="201294">
                <a:moveTo>
                  <a:pt x="4210050" y="0"/>
                </a:moveTo>
                <a:lnTo>
                  <a:pt x="0" y="0"/>
                </a:lnTo>
                <a:lnTo>
                  <a:pt x="0" y="201167"/>
                </a:lnTo>
                <a:lnTo>
                  <a:pt x="4210050" y="201167"/>
                </a:lnTo>
                <a:lnTo>
                  <a:pt x="4210050" y="0"/>
                </a:lnTo>
                <a:close/>
              </a:path>
            </a:pathLst>
          </a:custGeom>
          <a:solidFill>
            <a:srgbClr val="FFBD2D"/>
          </a:solidFill>
        </p:spPr>
        <p:txBody>
          <a:bodyPr wrap="square" lIns="0" tIns="0" rIns="0" bIns="0" rtlCol="0"/>
          <a:lstStyle/>
          <a:p>
            <a:endParaRPr/>
          </a:p>
        </p:txBody>
      </p:sp>
      <p:pic>
        <p:nvPicPr>
          <p:cNvPr id="3" name="object 3"/>
          <p:cNvPicPr/>
          <p:nvPr/>
        </p:nvPicPr>
        <p:blipFill>
          <a:blip r:embed="rId3" cstate="print"/>
          <a:stretch>
            <a:fillRect/>
          </a:stretch>
        </p:blipFill>
        <p:spPr>
          <a:xfrm>
            <a:off x="329945" y="6169152"/>
            <a:ext cx="1835658" cy="557783"/>
          </a:xfrm>
          <a:prstGeom prst="rect">
            <a:avLst/>
          </a:prstGeom>
        </p:spPr>
      </p:pic>
      <p:sp>
        <p:nvSpPr>
          <p:cNvPr id="7" name="Slide Number Placeholder 6">
            <a:extLst>
              <a:ext uri="{FF2B5EF4-FFF2-40B4-BE49-F238E27FC236}">
                <a16:creationId xmlns:a16="http://schemas.microsoft.com/office/drawing/2014/main" id="{B98D9551-082B-4B8A-885F-48209023C1D0}"/>
              </a:ext>
            </a:extLst>
          </p:cNvPr>
          <p:cNvSpPr>
            <a:spLocks noGrp="1"/>
          </p:cNvSpPr>
          <p:nvPr>
            <p:ph type="sldNum" sz="quarter" idx="7"/>
          </p:nvPr>
        </p:nvSpPr>
        <p:spPr>
          <a:xfrm>
            <a:off x="8778240" y="6377940"/>
            <a:ext cx="2804160" cy="215444"/>
          </a:xfrm>
        </p:spPr>
        <p:txBody>
          <a:bodyPr/>
          <a:lstStyle/>
          <a:p>
            <a:fld id="{B6F15528-21DE-4FAA-801E-634DDDAF4B2B}" type="slidenum">
              <a:rPr lang="en-US" sz="1400" smtClean="0"/>
              <a:t>5</a:t>
            </a:fld>
            <a:endParaRPr lang="en-US" sz="1400"/>
          </a:p>
        </p:txBody>
      </p:sp>
      <p:sp>
        <p:nvSpPr>
          <p:cNvPr id="11" name="object 4">
            <a:extLst>
              <a:ext uri="{FF2B5EF4-FFF2-40B4-BE49-F238E27FC236}">
                <a16:creationId xmlns:a16="http://schemas.microsoft.com/office/drawing/2014/main" id="{3BA88658-B509-473D-A6C7-938178B8C72A}"/>
              </a:ext>
            </a:extLst>
          </p:cNvPr>
          <p:cNvSpPr txBox="1">
            <a:spLocks/>
          </p:cNvSpPr>
          <p:nvPr/>
        </p:nvSpPr>
        <p:spPr>
          <a:xfrm>
            <a:off x="228587" y="299775"/>
            <a:ext cx="5766056" cy="505267"/>
          </a:xfrm>
          <a:prstGeom prst="rect">
            <a:avLst/>
          </a:prstGeom>
        </p:spPr>
        <p:txBody>
          <a:bodyPr vert="horz" wrap="square" lIns="0" tIns="12700" rIns="0" bIns="0" rtlCol="0" anchor="t">
            <a:spAutoFit/>
          </a:bodyPr>
          <a:lstStyle>
            <a:lvl1pPr>
              <a:defRPr sz="3200" b="0" i="0">
                <a:solidFill>
                  <a:srgbClr val="006499"/>
                </a:solidFill>
                <a:latin typeface="Calibri Light"/>
                <a:ea typeface="+mj-ea"/>
                <a:cs typeface="Calibri Light"/>
              </a:defRPr>
            </a:lvl1pPr>
          </a:lstStyle>
          <a:p>
            <a:pPr marL="12700">
              <a:spcBef>
                <a:spcPts val="100"/>
              </a:spcBef>
            </a:pPr>
            <a:r>
              <a:rPr lang="en-US" kern="0" spc="-25" dirty="0"/>
              <a:t>FY 2024 Committee Markups</a:t>
            </a:r>
            <a:endParaRPr lang="en-US" kern="0" dirty="0"/>
          </a:p>
        </p:txBody>
      </p:sp>
      <p:sp>
        <p:nvSpPr>
          <p:cNvPr id="4" name="Rectangle 3">
            <a:extLst>
              <a:ext uri="{FF2B5EF4-FFF2-40B4-BE49-F238E27FC236}">
                <a16:creationId xmlns:a16="http://schemas.microsoft.com/office/drawing/2014/main" id="{8999CE98-04A0-4A81-A594-BCD598E0269F}"/>
              </a:ext>
            </a:extLst>
          </p:cNvPr>
          <p:cNvSpPr/>
          <p:nvPr/>
        </p:nvSpPr>
        <p:spPr>
          <a:xfrm>
            <a:off x="228587" y="1306841"/>
            <a:ext cx="11353813" cy="6786473"/>
          </a:xfrm>
          <a:prstGeom prst="rect">
            <a:avLst/>
          </a:prstGeom>
        </p:spPr>
        <p:txBody>
          <a:bodyPr wrap="square" lIns="91440" tIns="45720" rIns="91440" bIns="45720" anchor="t">
            <a:spAutoFit/>
          </a:bodyPr>
          <a:lstStyle/>
          <a:p>
            <a:pPr>
              <a:spcBef>
                <a:spcPts val="600"/>
              </a:spcBef>
              <a:spcAft>
                <a:spcPts val="600"/>
              </a:spcAft>
              <a:tabLst>
                <a:tab pos="876935" algn="l"/>
              </a:tabLst>
            </a:pPr>
            <a:r>
              <a:rPr lang="en-US" sz="2400" i="1" dirty="0">
                <a:solidFill>
                  <a:srgbClr val="006499"/>
                </a:solidFill>
                <a:cs typeface="Calibri"/>
              </a:rPr>
              <a:t>Tribal programs across Indian Affairs are collectively funded at: </a:t>
            </a:r>
          </a:p>
          <a:p>
            <a:pPr marL="342900" indent="-342900">
              <a:spcBef>
                <a:spcPts val="600"/>
              </a:spcBef>
              <a:spcAft>
                <a:spcPts val="600"/>
              </a:spcAft>
              <a:buFont typeface="Wingdings" panose="05000000000000000000" pitchFamily="2" charset="2"/>
              <a:buChar char="Ø"/>
              <a:tabLst>
                <a:tab pos="876935" algn="l"/>
              </a:tabLst>
            </a:pPr>
            <a:r>
              <a:rPr lang="en-US" sz="2400" i="1" dirty="0">
                <a:solidFill>
                  <a:srgbClr val="006499"/>
                </a:solidFill>
                <a:cs typeface="Calibri"/>
              </a:rPr>
              <a:t>HOUSE: $4.1B</a:t>
            </a:r>
          </a:p>
          <a:p>
            <a:pPr marL="800100" lvl="1" indent="-342900">
              <a:spcBef>
                <a:spcPts val="600"/>
              </a:spcBef>
              <a:buFont typeface="Wingdings" panose="05000000000000000000" pitchFamily="2" charset="2"/>
              <a:buChar char="Ø"/>
              <a:tabLst>
                <a:tab pos="876935" algn="l"/>
              </a:tabLst>
            </a:pPr>
            <a:r>
              <a:rPr lang="en-US" sz="2000" i="1" dirty="0">
                <a:solidFill>
                  <a:srgbClr val="006499"/>
                </a:solidFill>
                <a:cs typeface="Calibri"/>
              </a:rPr>
              <a:t>+$132.4K above FY 2023 Enacted level.</a:t>
            </a:r>
          </a:p>
          <a:p>
            <a:pPr marL="800100" lvl="1" indent="-342900">
              <a:spcAft>
                <a:spcPts val="600"/>
              </a:spcAft>
              <a:buFont typeface="Wingdings" panose="05000000000000000000" pitchFamily="2" charset="2"/>
              <a:buChar char="Ø"/>
              <a:tabLst>
                <a:tab pos="876935" algn="l"/>
              </a:tabLst>
            </a:pPr>
            <a:r>
              <a:rPr lang="en-US" sz="2000" i="1" dirty="0">
                <a:solidFill>
                  <a:srgbClr val="006499"/>
                </a:solidFill>
                <a:cs typeface="Calibri"/>
              </a:rPr>
              <a:t>-$555.9K below the President’s budget.</a:t>
            </a:r>
          </a:p>
          <a:p>
            <a:pPr marL="342900" indent="-342900">
              <a:spcBef>
                <a:spcPts val="600"/>
              </a:spcBef>
              <a:spcAft>
                <a:spcPts val="600"/>
              </a:spcAft>
              <a:buFont typeface="Wingdings" panose="05000000000000000000" pitchFamily="2" charset="2"/>
              <a:buChar char="Ø"/>
              <a:tabLst>
                <a:tab pos="876935" algn="l"/>
              </a:tabLst>
            </a:pPr>
            <a:r>
              <a:rPr lang="en-US" sz="2400" i="1" dirty="0">
                <a:solidFill>
                  <a:srgbClr val="006499"/>
                </a:solidFill>
                <a:cs typeface="Calibri"/>
              </a:rPr>
              <a:t>SENATE: $4.0B</a:t>
            </a:r>
          </a:p>
          <a:p>
            <a:pPr marL="800100" lvl="1" indent="-342900">
              <a:spcBef>
                <a:spcPts val="600"/>
              </a:spcBef>
              <a:buFont typeface="Wingdings" panose="05000000000000000000" pitchFamily="2" charset="2"/>
              <a:buChar char="Ø"/>
              <a:tabLst>
                <a:tab pos="876935" algn="l"/>
              </a:tabLst>
            </a:pPr>
            <a:r>
              <a:rPr lang="en-US" sz="2000" i="1" dirty="0">
                <a:solidFill>
                  <a:srgbClr val="006499"/>
                </a:solidFill>
                <a:cs typeface="Calibri"/>
              </a:rPr>
              <a:t>+$76.7K above FY 2023 Enacted level.</a:t>
            </a:r>
          </a:p>
          <a:p>
            <a:pPr marL="800100" lvl="1" indent="-342900">
              <a:spcAft>
                <a:spcPts val="600"/>
              </a:spcAft>
              <a:buFont typeface="Wingdings" panose="05000000000000000000" pitchFamily="2" charset="2"/>
              <a:buChar char="Ø"/>
              <a:tabLst>
                <a:tab pos="876935" algn="l"/>
              </a:tabLst>
            </a:pPr>
            <a:r>
              <a:rPr lang="en-US" sz="2000" i="1" dirty="0">
                <a:solidFill>
                  <a:srgbClr val="006499"/>
                </a:solidFill>
                <a:cs typeface="Calibri"/>
              </a:rPr>
              <a:t>-$611.6K below the President’s budget.</a:t>
            </a:r>
          </a:p>
          <a:p>
            <a:pPr>
              <a:spcBef>
                <a:spcPts val="600"/>
              </a:spcBef>
              <a:spcAft>
                <a:spcPts val="600"/>
              </a:spcAft>
              <a:tabLst>
                <a:tab pos="876935" algn="l"/>
              </a:tabLst>
            </a:pPr>
            <a:r>
              <a:rPr lang="en-US" sz="2400" i="1" dirty="0">
                <a:solidFill>
                  <a:srgbClr val="006499"/>
                </a:solidFill>
                <a:cs typeface="Calibri"/>
              </a:rPr>
              <a:t>In addition to the BIA annual appropriations, funds provided in the Infrastructure Investment and Jobs Act for FY 2024 include:</a:t>
            </a:r>
          </a:p>
          <a:p>
            <a:pPr marL="342900" indent="-342900">
              <a:spcBef>
                <a:spcPts val="600"/>
              </a:spcBef>
              <a:spcAft>
                <a:spcPts val="600"/>
              </a:spcAft>
              <a:buFont typeface="Wingdings" panose="05000000000000000000" pitchFamily="2" charset="2"/>
              <a:buChar char="Ø"/>
              <a:tabLst>
                <a:tab pos="876935" algn="l"/>
              </a:tabLst>
            </a:pPr>
            <a:r>
              <a:rPr lang="en-US" sz="2400" i="1" dirty="0">
                <a:solidFill>
                  <a:srgbClr val="006499"/>
                </a:solidFill>
                <a:cs typeface="Calibri"/>
              </a:rPr>
              <a:t>$17M for Tribal Resilience and Adaptation</a:t>
            </a:r>
          </a:p>
          <a:p>
            <a:pPr marL="342900" indent="-342900">
              <a:spcBef>
                <a:spcPts val="600"/>
              </a:spcBef>
              <a:spcAft>
                <a:spcPts val="600"/>
              </a:spcAft>
              <a:buFont typeface="Wingdings" panose="05000000000000000000" pitchFamily="2" charset="2"/>
              <a:buChar char="Ø"/>
              <a:tabLst>
                <a:tab pos="876935" algn="l"/>
              </a:tabLst>
            </a:pPr>
            <a:r>
              <a:rPr lang="en-US" sz="2400" i="1" dirty="0">
                <a:solidFill>
                  <a:srgbClr val="006499"/>
                </a:solidFill>
                <a:cs typeface="Calibri"/>
              </a:rPr>
              <a:t>$26M for Community Relocation</a:t>
            </a:r>
          </a:p>
          <a:p>
            <a:pPr marL="342900" indent="-342900">
              <a:spcBef>
                <a:spcPts val="600"/>
              </a:spcBef>
              <a:spcAft>
                <a:spcPts val="600"/>
              </a:spcAft>
              <a:buFont typeface="Wingdings" panose="05000000000000000000" pitchFamily="2" charset="2"/>
              <a:buChar char="Ø"/>
              <a:tabLst>
                <a:tab pos="876935" algn="l"/>
              </a:tabLst>
            </a:pPr>
            <a:endParaRPr lang="en-US" sz="2400" i="1" dirty="0">
              <a:solidFill>
                <a:srgbClr val="006499"/>
              </a:solidFill>
              <a:cs typeface="Calibri"/>
            </a:endParaRPr>
          </a:p>
          <a:p>
            <a:pPr marL="342900" indent="-342900">
              <a:spcBef>
                <a:spcPts val="600"/>
              </a:spcBef>
              <a:spcAft>
                <a:spcPts val="600"/>
              </a:spcAft>
              <a:buFont typeface="Wingdings" panose="05000000000000000000" pitchFamily="2" charset="2"/>
              <a:buChar char="Ø"/>
              <a:tabLst>
                <a:tab pos="876935" algn="l"/>
              </a:tabLst>
            </a:pPr>
            <a:endParaRPr lang="en-US" sz="2400" i="1" dirty="0">
              <a:solidFill>
                <a:srgbClr val="006499"/>
              </a:solidFill>
              <a:cs typeface="Calibri"/>
            </a:endParaRPr>
          </a:p>
          <a:p>
            <a:pPr>
              <a:spcBef>
                <a:spcPts val="600"/>
              </a:spcBef>
              <a:spcAft>
                <a:spcPts val="600"/>
              </a:spcAft>
              <a:tabLst>
                <a:tab pos="876935" algn="l"/>
              </a:tabLst>
            </a:pPr>
            <a:endParaRPr lang="en-US" sz="2400" i="1" dirty="0">
              <a:solidFill>
                <a:srgbClr val="006499"/>
              </a:solidFill>
              <a:cs typeface="Calibri"/>
            </a:endParaRPr>
          </a:p>
        </p:txBody>
      </p:sp>
      <p:pic>
        <p:nvPicPr>
          <p:cNvPr id="6" name="Picture 5">
            <a:extLst>
              <a:ext uri="{FF2B5EF4-FFF2-40B4-BE49-F238E27FC236}">
                <a16:creationId xmlns:a16="http://schemas.microsoft.com/office/drawing/2014/main" id="{258CCF36-846B-4D88-8B88-BA295D37D55D}"/>
              </a:ext>
            </a:extLst>
          </p:cNvPr>
          <p:cNvPicPr>
            <a:picLocks noChangeAspect="1"/>
          </p:cNvPicPr>
          <p:nvPr/>
        </p:nvPicPr>
        <p:blipFill>
          <a:blip r:embed="rId4"/>
          <a:stretch>
            <a:fillRect/>
          </a:stretch>
        </p:blipFill>
        <p:spPr>
          <a:xfrm>
            <a:off x="6207255" y="148072"/>
            <a:ext cx="5687984" cy="1001322"/>
          </a:xfrm>
          <a:prstGeom prst="rect">
            <a:avLst/>
          </a:prstGeom>
        </p:spPr>
      </p:pic>
    </p:spTree>
    <p:extLst>
      <p:ext uri="{BB962C8B-B14F-4D97-AF65-F5344CB8AC3E}">
        <p14:creationId xmlns:p14="http://schemas.microsoft.com/office/powerpoint/2010/main" val="161862732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0" y="939457"/>
            <a:ext cx="4347633" cy="201295"/>
          </a:xfrm>
          <a:custGeom>
            <a:avLst/>
            <a:gdLst/>
            <a:ahLst/>
            <a:cxnLst/>
            <a:rect l="l" t="t" r="r" b="b"/>
            <a:pathLst>
              <a:path w="4210050" h="201294">
                <a:moveTo>
                  <a:pt x="4210050" y="0"/>
                </a:moveTo>
                <a:lnTo>
                  <a:pt x="0" y="0"/>
                </a:lnTo>
                <a:lnTo>
                  <a:pt x="0" y="201167"/>
                </a:lnTo>
                <a:lnTo>
                  <a:pt x="4210050" y="201167"/>
                </a:lnTo>
                <a:lnTo>
                  <a:pt x="4210050" y="0"/>
                </a:lnTo>
                <a:close/>
              </a:path>
            </a:pathLst>
          </a:custGeom>
          <a:solidFill>
            <a:srgbClr val="FFBD2D"/>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a:ln>
                  <a:noFill/>
                </a:ln>
                <a:solidFill>
                  <a:prstClr val="black"/>
                </a:solidFill>
                <a:effectLst/>
                <a:uLnTx/>
                <a:uFillTx/>
                <a:latin typeface="Calibri"/>
                <a:ea typeface="+mn-ea"/>
                <a:cs typeface="+mn-cs"/>
              </a:rPr>
              <a:t>.</a:t>
            </a:r>
            <a:endParaRPr kumimoji="0" sz="1100" b="1" i="0" u="none" strike="noStrike" kern="1200" cap="none" spc="0" normalizeH="0" baseline="0" noProof="0">
              <a:ln>
                <a:noFill/>
              </a:ln>
              <a:solidFill>
                <a:prstClr val="black"/>
              </a:solidFill>
              <a:effectLst/>
              <a:uLnTx/>
              <a:uFillTx/>
              <a:latin typeface="Calibri"/>
              <a:ea typeface="+mn-ea"/>
              <a:cs typeface="+mn-cs"/>
            </a:endParaRPr>
          </a:p>
        </p:txBody>
      </p:sp>
      <p:pic>
        <p:nvPicPr>
          <p:cNvPr id="3" name="object 3"/>
          <p:cNvPicPr/>
          <p:nvPr/>
        </p:nvPicPr>
        <p:blipFill>
          <a:blip r:embed="rId4" cstate="print"/>
          <a:stretch>
            <a:fillRect/>
          </a:stretch>
        </p:blipFill>
        <p:spPr>
          <a:xfrm>
            <a:off x="329945" y="6169152"/>
            <a:ext cx="1835658" cy="557783"/>
          </a:xfrm>
          <a:prstGeom prst="rect">
            <a:avLst/>
          </a:prstGeom>
        </p:spPr>
      </p:pic>
      <p:sp>
        <p:nvSpPr>
          <p:cNvPr id="7" name="Slide Number Placeholder 6">
            <a:extLst>
              <a:ext uri="{FF2B5EF4-FFF2-40B4-BE49-F238E27FC236}">
                <a16:creationId xmlns:a16="http://schemas.microsoft.com/office/drawing/2014/main" id="{B98D9551-082B-4B8A-885F-48209023C1D0}"/>
              </a:ext>
            </a:extLst>
          </p:cNvPr>
          <p:cNvSpPr>
            <a:spLocks noGrp="1"/>
          </p:cNvSpPr>
          <p:nvPr>
            <p:ph type="sldNum" sz="quarter" idx="7"/>
          </p:nvPr>
        </p:nvSpPr>
        <p:spPr>
          <a:xfrm>
            <a:off x="8778240" y="6377940"/>
            <a:ext cx="2804160" cy="215444"/>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6F15528-21DE-4FAA-801E-634DDDAF4B2B}" type="slidenum">
              <a:rPr kumimoji="0" lang="en-US" sz="14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US" sz="14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11" name="object 4">
            <a:extLst>
              <a:ext uri="{FF2B5EF4-FFF2-40B4-BE49-F238E27FC236}">
                <a16:creationId xmlns:a16="http://schemas.microsoft.com/office/drawing/2014/main" id="{3BA88658-B509-473D-A6C7-938178B8C72A}"/>
              </a:ext>
            </a:extLst>
          </p:cNvPr>
          <p:cNvSpPr txBox="1">
            <a:spLocks/>
          </p:cNvSpPr>
          <p:nvPr/>
        </p:nvSpPr>
        <p:spPr>
          <a:xfrm>
            <a:off x="329945" y="217072"/>
            <a:ext cx="8220391" cy="566822"/>
          </a:xfrm>
          <a:prstGeom prst="rect">
            <a:avLst/>
          </a:prstGeom>
        </p:spPr>
        <p:txBody>
          <a:bodyPr vert="horz" wrap="square" lIns="0" tIns="12700" rIns="0" bIns="0" rtlCol="0" anchor="t">
            <a:spAutoFit/>
          </a:bodyPr>
          <a:lstStyle>
            <a:lvl1pPr>
              <a:defRPr sz="3200" b="0" i="0">
                <a:solidFill>
                  <a:srgbClr val="006499"/>
                </a:solidFill>
                <a:latin typeface="Calibri Light"/>
                <a:ea typeface="+mj-ea"/>
                <a:cs typeface="Calibri Light"/>
              </a:defRPr>
            </a:lvl1pPr>
          </a:lstStyle>
          <a:p>
            <a:pPr marL="12700" marR="0" lvl="0" indent="0" algn="l" defTabSz="914400" rtl="0" eaLnBrk="1" fontAlgn="auto" latinLnBrk="0" hangingPunct="1">
              <a:lnSpc>
                <a:spcPct val="100000"/>
              </a:lnSpc>
              <a:spcBef>
                <a:spcPts val="100"/>
              </a:spcBef>
              <a:spcAft>
                <a:spcPts val="0"/>
              </a:spcAft>
              <a:buClrTx/>
              <a:buSzTx/>
              <a:buFontTx/>
              <a:buNone/>
              <a:tabLst/>
              <a:defRPr/>
            </a:pPr>
            <a:r>
              <a:rPr lang="en-US" sz="3600" b="1" kern="0" spc="-25" dirty="0"/>
              <a:t>Tribal Request vs PB Request vs Enacted</a:t>
            </a:r>
            <a:endParaRPr kumimoji="0" lang="en-US" sz="3600" b="1" i="0" u="none" strike="noStrike" kern="0" cap="none" spc="0" normalizeH="0" baseline="0" noProof="0" dirty="0">
              <a:ln>
                <a:noFill/>
              </a:ln>
              <a:solidFill>
                <a:srgbClr val="006499"/>
              </a:solidFill>
              <a:effectLst/>
              <a:uLnTx/>
              <a:uFillTx/>
              <a:latin typeface="Calibri Light"/>
              <a:ea typeface="+mj-ea"/>
              <a:cs typeface="Calibri Light"/>
            </a:endParaRPr>
          </a:p>
        </p:txBody>
      </p:sp>
      <p:pic>
        <p:nvPicPr>
          <p:cNvPr id="4" name="Picture 3">
            <a:extLst>
              <a:ext uri="{FF2B5EF4-FFF2-40B4-BE49-F238E27FC236}">
                <a16:creationId xmlns:a16="http://schemas.microsoft.com/office/drawing/2014/main" id="{27B9CC89-02DF-418C-8298-164CDE440219}"/>
              </a:ext>
            </a:extLst>
          </p:cNvPr>
          <p:cNvPicPr>
            <a:picLocks noChangeAspect="1"/>
          </p:cNvPicPr>
          <p:nvPr/>
        </p:nvPicPr>
        <p:blipFill>
          <a:blip r:embed="rId5"/>
          <a:stretch>
            <a:fillRect/>
          </a:stretch>
        </p:blipFill>
        <p:spPr>
          <a:xfrm>
            <a:off x="10116766" y="114348"/>
            <a:ext cx="1945544" cy="1226098"/>
          </a:xfrm>
          <a:prstGeom prst="rect">
            <a:avLst/>
          </a:prstGeom>
        </p:spPr>
      </p:pic>
      <p:graphicFrame>
        <p:nvGraphicFramePr>
          <p:cNvPr id="5" name="Chart 4">
            <a:extLst>
              <a:ext uri="{FF2B5EF4-FFF2-40B4-BE49-F238E27FC236}">
                <a16:creationId xmlns:a16="http://schemas.microsoft.com/office/drawing/2014/main" id="{00000000-0008-0000-0000-000002000000}"/>
              </a:ext>
            </a:extLst>
          </p:cNvPr>
          <p:cNvGraphicFramePr>
            <a:graphicFrameLocks/>
          </p:cNvGraphicFramePr>
          <p:nvPr>
            <p:extLst>
              <p:ext uri="{D42A27DB-BD31-4B8C-83A1-F6EECF244321}">
                <p14:modId xmlns:p14="http://schemas.microsoft.com/office/powerpoint/2010/main" val="2991989737"/>
              </p:ext>
            </p:extLst>
          </p:nvPr>
        </p:nvGraphicFramePr>
        <p:xfrm>
          <a:off x="829559" y="1461155"/>
          <a:ext cx="10275216" cy="4907691"/>
        </p:xfrm>
        <a:graphic>
          <a:graphicData uri="http://schemas.openxmlformats.org/drawingml/2006/chart">
            <c:chart xmlns:c="http://schemas.openxmlformats.org/drawingml/2006/chart" xmlns:r="http://schemas.openxmlformats.org/officeDocument/2006/relationships" r:id="rId6"/>
          </a:graphicData>
        </a:graphic>
      </p:graphicFrame>
    </p:spTree>
    <p:extLst>
      <p:ext uri="{BB962C8B-B14F-4D97-AF65-F5344CB8AC3E}">
        <p14:creationId xmlns:p14="http://schemas.microsoft.com/office/powerpoint/2010/main" val="1032717185"/>
      </p:ext>
    </p:extLst>
  </p:cSld>
  <p:clrMapOvr>
    <a:masterClrMapping/>
  </p:clrMapOvr>
  <p:extLst>
    <p:ext uri="{6950BFC3-D8DA-4A85-94F7-54DA5524770B}">
      <p188:commentRel xmlns:p188="http://schemas.microsoft.com/office/powerpoint/2018/8/main" r:id="rId3"/>
    </p:ext>
  </p:extLs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0" y="671261"/>
            <a:ext cx="4210050" cy="162023"/>
          </a:xfrm>
          <a:custGeom>
            <a:avLst/>
            <a:gdLst/>
            <a:ahLst/>
            <a:cxnLst/>
            <a:rect l="l" t="t" r="r" b="b"/>
            <a:pathLst>
              <a:path w="4210050" h="201294">
                <a:moveTo>
                  <a:pt x="4210050" y="0"/>
                </a:moveTo>
                <a:lnTo>
                  <a:pt x="0" y="0"/>
                </a:lnTo>
                <a:lnTo>
                  <a:pt x="0" y="201167"/>
                </a:lnTo>
                <a:lnTo>
                  <a:pt x="4210050" y="201167"/>
                </a:lnTo>
                <a:lnTo>
                  <a:pt x="4210050" y="0"/>
                </a:lnTo>
                <a:close/>
              </a:path>
            </a:pathLst>
          </a:custGeom>
          <a:solidFill>
            <a:srgbClr val="FFBD2D"/>
          </a:solidFill>
        </p:spPr>
        <p:txBody>
          <a:bodyPr wrap="square" lIns="0" tIns="0" rIns="0" bIns="0" rtlCol="0"/>
          <a:lstStyle/>
          <a:p>
            <a:endParaRPr/>
          </a:p>
        </p:txBody>
      </p:sp>
      <p:pic>
        <p:nvPicPr>
          <p:cNvPr id="3" name="object 3"/>
          <p:cNvPicPr/>
          <p:nvPr/>
        </p:nvPicPr>
        <p:blipFill>
          <a:blip r:embed="rId4" cstate="print"/>
          <a:stretch>
            <a:fillRect/>
          </a:stretch>
        </p:blipFill>
        <p:spPr>
          <a:xfrm>
            <a:off x="329945" y="6169152"/>
            <a:ext cx="1835658" cy="557783"/>
          </a:xfrm>
          <a:prstGeom prst="rect">
            <a:avLst/>
          </a:prstGeom>
        </p:spPr>
      </p:pic>
      <p:sp>
        <p:nvSpPr>
          <p:cNvPr id="4" name="object 4"/>
          <p:cNvSpPr txBox="1">
            <a:spLocks noGrp="1"/>
          </p:cNvSpPr>
          <p:nvPr>
            <p:ph type="title"/>
          </p:nvPr>
        </p:nvSpPr>
        <p:spPr>
          <a:xfrm>
            <a:off x="164489" y="107387"/>
            <a:ext cx="6403288" cy="566822"/>
          </a:xfrm>
          <a:prstGeom prst="rect">
            <a:avLst/>
          </a:prstGeom>
        </p:spPr>
        <p:txBody>
          <a:bodyPr vert="horz" wrap="square" lIns="0" tIns="12700" rIns="0" bIns="0" rtlCol="0" anchor="t">
            <a:spAutoFit/>
          </a:bodyPr>
          <a:lstStyle/>
          <a:p>
            <a:pPr marL="12700">
              <a:spcBef>
                <a:spcPts val="100"/>
              </a:spcBef>
            </a:pPr>
            <a:r>
              <a:rPr lang="en-US" sz="3600" spc="-25" dirty="0"/>
              <a:t>BIA Committee Mark Overview</a:t>
            </a:r>
            <a:endParaRPr sz="3600" dirty="0"/>
          </a:p>
        </p:txBody>
      </p:sp>
      <p:sp>
        <p:nvSpPr>
          <p:cNvPr id="7" name="Slide Number Placeholder 6">
            <a:extLst>
              <a:ext uri="{FF2B5EF4-FFF2-40B4-BE49-F238E27FC236}">
                <a16:creationId xmlns:a16="http://schemas.microsoft.com/office/drawing/2014/main" id="{A7784AAF-B925-40CD-A1DF-1E3385C3A087}"/>
              </a:ext>
            </a:extLst>
          </p:cNvPr>
          <p:cNvSpPr>
            <a:spLocks noGrp="1"/>
          </p:cNvSpPr>
          <p:nvPr>
            <p:ph type="sldNum" sz="quarter" idx="7"/>
          </p:nvPr>
        </p:nvSpPr>
        <p:spPr/>
        <p:txBody>
          <a:bodyPr/>
          <a:lstStyle/>
          <a:p>
            <a:fld id="{B6F15528-21DE-4FAA-801E-634DDDAF4B2B}" type="slidenum">
              <a:rPr lang="en-US" sz="1400" smtClean="0"/>
              <a:t>7</a:t>
            </a:fld>
            <a:endParaRPr lang="en-US" sz="1400"/>
          </a:p>
        </p:txBody>
      </p:sp>
      <p:sp>
        <p:nvSpPr>
          <p:cNvPr id="5" name="object 5"/>
          <p:cNvSpPr txBox="1"/>
          <p:nvPr/>
        </p:nvSpPr>
        <p:spPr>
          <a:xfrm>
            <a:off x="0" y="1709530"/>
            <a:ext cx="4428877" cy="3895297"/>
          </a:xfrm>
          <a:prstGeom prst="rect">
            <a:avLst/>
          </a:prstGeom>
          <a:solidFill>
            <a:schemeClr val="bg1"/>
          </a:solidFill>
        </p:spPr>
        <p:txBody>
          <a:bodyPr vert="horz" wrap="square" lIns="0" tIns="200025" rIns="0" bIns="0" rtlCol="0" anchor="t">
            <a:spAutoFit/>
          </a:bodyPr>
          <a:lstStyle/>
          <a:p>
            <a:pPr marL="355600" indent="-342900">
              <a:buFont typeface="Wingdings" panose="05000000000000000000" pitchFamily="2" charset="2"/>
              <a:buChar char="Ø"/>
              <a:tabLst>
                <a:tab pos="876935" algn="l"/>
              </a:tabLst>
            </a:pPr>
            <a:r>
              <a:rPr lang="en-US" sz="2000" b="1" i="1" dirty="0">
                <a:solidFill>
                  <a:srgbClr val="006499"/>
                </a:solidFill>
                <a:latin typeface="Calibri"/>
                <a:cs typeface="Calibri"/>
              </a:rPr>
              <a:t>Operation of Indian Programs</a:t>
            </a:r>
          </a:p>
          <a:p>
            <a:pPr marL="812800" lvl="1" indent="-342900">
              <a:buFont typeface="Wingdings" panose="05000000000000000000" pitchFamily="2" charset="2"/>
              <a:buChar char="Ø"/>
              <a:tabLst>
                <a:tab pos="876935" algn="l"/>
              </a:tabLst>
            </a:pPr>
            <a:r>
              <a:rPr lang="en-US" sz="2000" b="1" i="1" dirty="0">
                <a:solidFill>
                  <a:srgbClr val="006499"/>
                </a:solidFill>
                <a:latin typeface="Calibri"/>
                <a:cs typeface="Calibri"/>
              </a:rPr>
              <a:t>House </a:t>
            </a:r>
            <a:r>
              <a:rPr lang="en-US" sz="2000" i="1" dirty="0">
                <a:solidFill>
                  <a:srgbClr val="006499"/>
                </a:solidFill>
                <a:latin typeface="Calibri"/>
                <a:cs typeface="Calibri"/>
              </a:rPr>
              <a:t>is </a:t>
            </a:r>
            <a:r>
              <a:rPr lang="en-US" sz="2000" b="1" i="1" dirty="0">
                <a:solidFill>
                  <a:srgbClr val="006499"/>
                </a:solidFill>
                <a:latin typeface="Calibri"/>
                <a:cs typeface="Calibri"/>
              </a:rPr>
              <a:t>$2.0B</a:t>
            </a:r>
          </a:p>
          <a:p>
            <a:pPr marL="1270000" lvl="2" indent="-342900">
              <a:buFont typeface="Wingdings" panose="05000000000000000000" pitchFamily="2" charset="2"/>
              <a:buChar char="Ø"/>
              <a:tabLst>
                <a:tab pos="876935" algn="l"/>
              </a:tabLst>
            </a:pPr>
            <a:r>
              <a:rPr lang="en-US" sz="2000" i="1" dirty="0">
                <a:solidFill>
                  <a:srgbClr val="006499"/>
                </a:solidFill>
                <a:latin typeface="Calibri"/>
                <a:cs typeface="Calibri"/>
              </a:rPr>
              <a:t>+</a:t>
            </a:r>
            <a:r>
              <a:rPr lang="en-US" sz="2000" b="1" i="1" dirty="0">
                <a:solidFill>
                  <a:srgbClr val="006499"/>
                </a:solidFill>
                <a:latin typeface="Calibri"/>
                <a:cs typeface="Calibri"/>
              </a:rPr>
              <a:t>$103.6M above</a:t>
            </a:r>
            <a:r>
              <a:rPr lang="en-US" sz="2000" i="1" dirty="0">
                <a:solidFill>
                  <a:srgbClr val="006499"/>
                </a:solidFill>
                <a:latin typeface="Calibri"/>
                <a:cs typeface="Calibri"/>
              </a:rPr>
              <a:t> FY 2023 Enacted.</a:t>
            </a:r>
          </a:p>
          <a:p>
            <a:pPr marL="1270000" lvl="2" indent="-342900">
              <a:buFont typeface="Wingdings" panose="05000000000000000000" pitchFamily="2" charset="2"/>
              <a:buChar char="Ø"/>
              <a:tabLst>
                <a:tab pos="876935" algn="l"/>
              </a:tabLst>
            </a:pPr>
            <a:r>
              <a:rPr lang="en-US" sz="2000" i="1" dirty="0">
                <a:solidFill>
                  <a:srgbClr val="006499"/>
                </a:solidFill>
                <a:latin typeface="Calibri"/>
                <a:cs typeface="Calibri"/>
              </a:rPr>
              <a:t>-</a:t>
            </a:r>
            <a:r>
              <a:rPr lang="en-US" sz="2000" b="1" i="1" dirty="0">
                <a:solidFill>
                  <a:srgbClr val="006499"/>
                </a:solidFill>
                <a:latin typeface="Calibri"/>
                <a:cs typeface="Calibri"/>
              </a:rPr>
              <a:t>$247.1M below</a:t>
            </a:r>
            <a:r>
              <a:rPr lang="en-US" sz="2000" i="1" dirty="0">
                <a:solidFill>
                  <a:srgbClr val="006499"/>
                </a:solidFill>
                <a:latin typeface="Calibri"/>
                <a:cs typeface="Calibri"/>
              </a:rPr>
              <a:t> the President’s budget.</a:t>
            </a:r>
          </a:p>
          <a:p>
            <a:pPr marL="1270000" lvl="2" indent="-342900">
              <a:buFont typeface="Wingdings" panose="05000000000000000000" pitchFamily="2" charset="2"/>
              <a:buChar char="Ø"/>
              <a:tabLst>
                <a:tab pos="876935" algn="l"/>
              </a:tabLst>
            </a:pPr>
            <a:r>
              <a:rPr lang="en-US" sz="2000" i="1" dirty="0">
                <a:solidFill>
                  <a:srgbClr val="006499"/>
                </a:solidFill>
                <a:cs typeface="Calibri"/>
              </a:rPr>
              <a:t>Includes </a:t>
            </a:r>
            <a:r>
              <a:rPr lang="en-US" sz="2000" b="1" i="1" dirty="0">
                <a:solidFill>
                  <a:srgbClr val="006499"/>
                </a:solidFill>
                <a:cs typeface="Calibri"/>
              </a:rPr>
              <a:t>+$7.1M OHA</a:t>
            </a:r>
            <a:r>
              <a:rPr lang="en-US" sz="2000" i="1" dirty="0">
                <a:solidFill>
                  <a:srgbClr val="006499"/>
                </a:solidFill>
                <a:cs typeface="Calibri"/>
              </a:rPr>
              <a:t> </a:t>
            </a:r>
            <a:r>
              <a:rPr lang="en-US" sz="2000" b="1" i="1" dirty="0">
                <a:solidFill>
                  <a:srgbClr val="006499"/>
                </a:solidFill>
                <a:cs typeface="Calibri"/>
              </a:rPr>
              <a:t>transfer</a:t>
            </a:r>
            <a:endParaRPr lang="en-US" sz="2000" i="1" dirty="0">
              <a:solidFill>
                <a:srgbClr val="006499"/>
              </a:solidFill>
              <a:latin typeface="Calibri"/>
              <a:cs typeface="Calibri"/>
            </a:endParaRPr>
          </a:p>
          <a:p>
            <a:pPr marL="812800" lvl="1" indent="-342900">
              <a:buFont typeface="Wingdings" panose="05000000000000000000" pitchFamily="2" charset="2"/>
              <a:buChar char="Ø"/>
              <a:tabLst>
                <a:tab pos="876935" algn="l"/>
              </a:tabLst>
            </a:pPr>
            <a:r>
              <a:rPr lang="en-US" sz="2000" b="1" i="1" dirty="0">
                <a:solidFill>
                  <a:srgbClr val="006499"/>
                </a:solidFill>
                <a:latin typeface="Calibri"/>
                <a:cs typeface="Calibri"/>
              </a:rPr>
              <a:t>Senate</a:t>
            </a:r>
            <a:r>
              <a:rPr lang="en-US" sz="2000" i="1" dirty="0">
                <a:solidFill>
                  <a:srgbClr val="006499"/>
                </a:solidFill>
                <a:latin typeface="Calibri"/>
                <a:cs typeface="Calibri"/>
              </a:rPr>
              <a:t> is </a:t>
            </a:r>
            <a:r>
              <a:rPr lang="en-US" sz="2000" b="1" i="1" dirty="0">
                <a:solidFill>
                  <a:srgbClr val="006499"/>
                </a:solidFill>
                <a:latin typeface="Calibri"/>
                <a:cs typeface="Calibri"/>
              </a:rPr>
              <a:t>$1.9B</a:t>
            </a:r>
          </a:p>
          <a:p>
            <a:pPr marL="1270000" lvl="2" indent="-342900">
              <a:buFont typeface="Wingdings" panose="05000000000000000000" pitchFamily="2" charset="2"/>
              <a:buChar char="Ø"/>
              <a:tabLst>
                <a:tab pos="876935" algn="l"/>
              </a:tabLst>
            </a:pPr>
            <a:r>
              <a:rPr lang="en-US" sz="2000" b="1" i="1" dirty="0">
                <a:solidFill>
                  <a:srgbClr val="006499"/>
                </a:solidFill>
                <a:latin typeface="Calibri"/>
                <a:cs typeface="Calibri"/>
              </a:rPr>
              <a:t>+27.6M above </a:t>
            </a:r>
            <a:r>
              <a:rPr lang="en-US" sz="2000" i="1" dirty="0">
                <a:solidFill>
                  <a:srgbClr val="006499"/>
                </a:solidFill>
                <a:latin typeface="Calibri"/>
                <a:cs typeface="Calibri"/>
              </a:rPr>
              <a:t>FY 2023 Enacted.</a:t>
            </a:r>
          </a:p>
          <a:p>
            <a:pPr marL="1270000" lvl="2" indent="-342900">
              <a:buFont typeface="Wingdings" panose="05000000000000000000" pitchFamily="2" charset="2"/>
              <a:buChar char="Ø"/>
              <a:tabLst>
                <a:tab pos="876935" algn="l"/>
              </a:tabLst>
            </a:pPr>
            <a:r>
              <a:rPr lang="en-US" sz="2000" i="1" dirty="0">
                <a:solidFill>
                  <a:srgbClr val="006499"/>
                </a:solidFill>
                <a:latin typeface="Calibri"/>
                <a:cs typeface="Calibri"/>
              </a:rPr>
              <a:t>-</a:t>
            </a:r>
            <a:r>
              <a:rPr lang="en-US" sz="2000" b="1" i="1" dirty="0">
                <a:solidFill>
                  <a:srgbClr val="006499"/>
                </a:solidFill>
                <a:latin typeface="Calibri"/>
                <a:cs typeface="Calibri"/>
              </a:rPr>
              <a:t>$323.1M below</a:t>
            </a:r>
            <a:r>
              <a:rPr lang="en-US" sz="2000" i="1" dirty="0">
                <a:solidFill>
                  <a:srgbClr val="006499"/>
                </a:solidFill>
                <a:latin typeface="Calibri"/>
                <a:cs typeface="Calibri"/>
              </a:rPr>
              <a:t> the President’s budget.</a:t>
            </a:r>
          </a:p>
        </p:txBody>
      </p:sp>
      <p:pic>
        <p:nvPicPr>
          <p:cNvPr id="13" name="Picture 12">
            <a:extLst>
              <a:ext uri="{FF2B5EF4-FFF2-40B4-BE49-F238E27FC236}">
                <a16:creationId xmlns:a16="http://schemas.microsoft.com/office/drawing/2014/main" id="{C4259946-FA6E-4C21-A1C7-52FB093CAABE}"/>
              </a:ext>
            </a:extLst>
          </p:cNvPr>
          <p:cNvPicPr>
            <a:picLocks noChangeAspect="1"/>
          </p:cNvPicPr>
          <p:nvPr/>
        </p:nvPicPr>
        <p:blipFill>
          <a:blip r:embed="rId5"/>
          <a:stretch>
            <a:fillRect/>
          </a:stretch>
        </p:blipFill>
        <p:spPr>
          <a:xfrm>
            <a:off x="9372600" y="125666"/>
            <a:ext cx="2575413" cy="1447800"/>
          </a:xfrm>
          <a:prstGeom prst="rect">
            <a:avLst/>
          </a:prstGeom>
        </p:spPr>
      </p:pic>
      <p:pic>
        <p:nvPicPr>
          <p:cNvPr id="15" name="Picture 14">
            <a:extLst>
              <a:ext uri="{FF2B5EF4-FFF2-40B4-BE49-F238E27FC236}">
                <a16:creationId xmlns:a16="http://schemas.microsoft.com/office/drawing/2014/main" id="{1BF52716-95B8-4237-733A-8F8944EBB5A5}"/>
              </a:ext>
            </a:extLst>
          </p:cNvPr>
          <p:cNvPicPr>
            <a:picLocks noChangeAspect="1"/>
          </p:cNvPicPr>
          <p:nvPr/>
        </p:nvPicPr>
        <p:blipFill>
          <a:blip r:embed="rId6"/>
          <a:stretch>
            <a:fillRect/>
          </a:stretch>
        </p:blipFill>
        <p:spPr>
          <a:xfrm>
            <a:off x="4505841" y="1709530"/>
            <a:ext cx="7442172" cy="4459622"/>
          </a:xfrm>
          <a:prstGeom prst="rect">
            <a:avLst/>
          </a:prstGeom>
        </p:spPr>
      </p:pic>
    </p:spTree>
  </p:cSld>
  <p:clrMapOvr>
    <a:masterClrMapping/>
  </p:clrMapOvr>
  <p:extLst>
    <p:ext uri="{6950BFC3-D8DA-4A85-94F7-54DA5524770B}">
      <p188:commentRel xmlns:p188="http://schemas.microsoft.com/office/powerpoint/2018/8/main" r:id="rId3"/>
    </p:ext>
  </p:extLs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0" y="671261"/>
            <a:ext cx="4210050" cy="162023"/>
          </a:xfrm>
          <a:custGeom>
            <a:avLst/>
            <a:gdLst/>
            <a:ahLst/>
            <a:cxnLst/>
            <a:rect l="l" t="t" r="r" b="b"/>
            <a:pathLst>
              <a:path w="4210050" h="201294">
                <a:moveTo>
                  <a:pt x="4210050" y="0"/>
                </a:moveTo>
                <a:lnTo>
                  <a:pt x="0" y="0"/>
                </a:lnTo>
                <a:lnTo>
                  <a:pt x="0" y="201167"/>
                </a:lnTo>
                <a:lnTo>
                  <a:pt x="4210050" y="201167"/>
                </a:lnTo>
                <a:lnTo>
                  <a:pt x="4210050" y="0"/>
                </a:lnTo>
                <a:close/>
              </a:path>
            </a:pathLst>
          </a:custGeom>
          <a:solidFill>
            <a:srgbClr val="FFBD2D"/>
          </a:solidFill>
        </p:spPr>
        <p:txBody>
          <a:bodyPr wrap="square" lIns="0" tIns="0" rIns="0" bIns="0" rtlCol="0"/>
          <a:lstStyle/>
          <a:p>
            <a:endParaRPr/>
          </a:p>
        </p:txBody>
      </p:sp>
      <p:pic>
        <p:nvPicPr>
          <p:cNvPr id="3" name="object 3"/>
          <p:cNvPicPr/>
          <p:nvPr/>
        </p:nvPicPr>
        <p:blipFill>
          <a:blip r:embed="rId3" cstate="print"/>
          <a:stretch>
            <a:fillRect/>
          </a:stretch>
        </p:blipFill>
        <p:spPr>
          <a:xfrm>
            <a:off x="329945" y="6169152"/>
            <a:ext cx="1835658" cy="557783"/>
          </a:xfrm>
          <a:prstGeom prst="rect">
            <a:avLst/>
          </a:prstGeom>
        </p:spPr>
      </p:pic>
      <p:sp>
        <p:nvSpPr>
          <p:cNvPr id="4" name="object 4"/>
          <p:cNvSpPr txBox="1">
            <a:spLocks noGrp="1"/>
          </p:cNvSpPr>
          <p:nvPr>
            <p:ph type="title"/>
          </p:nvPr>
        </p:nvSpPr>
        <p:spPr>
          <a:xfrm>
            <a:off x="164488" y="107387"/>
            <a:ext cx="8160527" cy="566822"/>
          </a:xfrm>
          <a:prstGeom prst="rect">
            <a:avLst/>
          </a:prstGeom>
        </p:spPr>
        <p:txBody>
          <a:bodyPr vert="horz" wrap="square" lIns="0" tIns="12700" rIns="0" bIns="0" rtlCol="0" anchor="t">
            <a:spAutoFit/>
          </a:bodyPr>
          <a:lstStyle/>
          <a:p>
            <a:pPr marL="12700">
              <a:spcBef>
                <a:spcPts val="100"/>
              </a:spcBef>
            </a:pPr>
            <a:r>
              <a:rPr lang="en-US" sz="3600" spc="-25" dirty="0"/>
              <a:t>BIA Committee Mark Overview</a:t>
            </a:r>
            <a:endParaRPr sz="3600" i="1" dirty="0"/>
          </a:p>
        </p:txBody>
      </p:sp>
      <p:sp>
        <p:nvSpPr>
          <p:cNvPr id="7" name="Slide Number Placeholder 6">
            <a:extLst>
              <a:ext uri="{FF2B5EF4-FFF2-40B4-BE49-F238E27FC236}">
                <a16:creationId xmlns:a16="http://schemas.microsoft.com/office/drawing/2014/main" id="{A7784AAF-B925-40CD-A1DF-1E3385C3A087}"/>
              </a:ext>
            </a:extLst>
          </p:cNvPr>
          <p:cNvSpPr>
            <a:spLocks noGrp="1"/>
          </p:cNvSpPr>
          <p:nvPr>
            <p:ph type="sldNum" sz="quarter" idx="7"/>
          </p:nvPr>
        </p:nvSpPr>
        <p:spPr/>
        <p:txBody>
          <a:bodyPr/>
          <a:lstStyle/>
          <a:p>
            <a:fld id="{B6F15528-21DE-4FAA-801E-634DDDAF4B2B}" type="slidenum">
              <a:rPr lang="en-US" sz="1400" smtClean="0"/>
              <a:t>8</a:t>
            </a:fld>
            <a:endParaRPr lang="en-US" sz="1400"/>
          </a:p>
        </p:txBody>
      </p:sp>
      <p:sp>
        <p:nvSpPr>
          <p:cNvPr id="5" name="object 5"/>
          <p:cNvSpPr txBox="1"/>
          <p:nvPr/>
        </p:nvSpPr>
        <p:spPr>
          <a:xfrm>
            <a:off x="76964" y="2263888"/>
            <a:ext cx="4428877" cy="2971967"/>
          </a:xfrm>
          <a:prstGeom prst="rect">
            <a:avLst/>
          </a:prstGeom>
          <a:solidFill>
            <a:schemeClr val="bg1"/>
          </a:solidFill>
        </p:spPr>
        <p:txBody>
          <a:bodyPr vert="horz" wrap="square" lIns="0" tIns="200025" rIns="0" bIns="0" rtlCol="0" anchor="t">
            <a:spAutoFit/>
          </a:bodyPr>
          <a:lstStyle/>
          <a:p>
            <a:pPr marL="355600" indent="-342900">
              <a:buFont typeface="Wingdings" panose="05000000000000000000" pitchFamily="2" charset="2"/>
              <a:buChar char="Ø"/>
              <a:tabLst>
                <a:tab pos="876935" algn="l"/>
              </a:tabLst>
            </a:pPr>
            <a:r>
              <a:rPr lang="en-US" sz="2000" b="1" i="1" dirty="0">
                <a:solidFill>
                  <a:srgbClr val="006499"/>
                </a:solidFill>
                <a:latin typeface="Calibri"/>
                <a:cs typeface="Calibri"/>
              </a:rPr>
              <a:t>BIA Construction </a:t>
            </a:r>
          </a:p>
          <a:p>
            <a:pPr marL="812800" lvl="1" indent="-342900">
              <a:buFont typeface="Wingdings" panose="05000000000000000000" pitchFamily="2" charset="2"/>
              <a:buChar char="Ø"/>
              <a:tabLst>
                <a:tab pos="876935" algn="l"/>
              </a:tabLst>
            </a:pPr>
            <a:r>
              <a:rPr lang="en-US" sz="2000" b="1" i="1" dirty="0">
                <a:solidFill>
                  <a:srgbClr val="006499"/>
                </a:solidFill>
                <a:latin typeface="Calibri"/>
                <a:cs typeface="Calibri"/>
              </a:rPr>
              <a:t>House </a:t>
            </a:r>
            <a:r>
              <a:rPr lang="en-US" sz="2000" i="1" dirty="0">
                <a:solidFill>
                  <a:srgbClr val="006499"/>
                </a:solidFill>
                <a:latin typeface="Calibri"/>
                <a:cs typeface="Calibri"/>
              </a:rPr>
              <a:t>is level with FY 2023 Enacted.</a:t>
            </a:r>
          </a:p>
          <a:p>
            <a:pPr marL="812800" lvl="1" indent="-342900">
              <a:buFont typeface="Wingdings" panose="05000000000000000000" pitchFamily="2" charset="2"/>
              <a:buChar char="Ø"/>
              <a:tabLst>
                <a:tab pos="876935" algn="l"/>
              </a:tabLst>
            </a:pPr>
            <a:r>
              <a:rPr lang="en-US" sz="2000" b="1" i="1" dirty="0">
                <a:solidFill>
                  <a:srgbClr val="006499"/>
                </a:solidFill>
                <a:latin typeface="Calibri"/>
                <a:cs typeface="Calibri"/>
              </a:rPr>
              <a:t>Senate</a:t>
            </a:r>
            <a:r>
              <a:rPr lang="en-US" sz="2000" i="1" dirty="0">
                <a:solidFill>
                  <a:srgbClr val="006499"/>
                </a:solidFill>
                <a:latin typeface="Calibri"/>
                <a:cs typeface="Calibri"/>
              </a:rPr>
              <a:t> is </a:t>
            </a:r>
            <a:r>
              <a:rPr lang="en-US" sz="2000" b="1" i="1" dirty="0">
                <a:solidFill>
                  <a:srgbClr val="006499"/>
                </a:solidFill>
                <a:latin typeface="Calibri"/>
                <a:cs typeface="Calibri"/>
              </a:rPr>
              <a:t>$154.8M</a:t>
            </a:r>
          </a:p>
          <a:p>
            <a:pPr marL="1270000" lvl="2" indent="-342900">
              <a:buFont typeface="Wingdings" panose="05000000000000000000" pitchFamily="2" charset="2"/>
              <a:buChar char="Ø"/>
              <a:tabLst>
                <a:tab pos="876935" algn="l"/>
              </a:tabLst>
            </a:pPr>
            <a:r>
              <a:rPr lang="en-US" sz="2000" b="1" i="1" dirty="0">
                <a:solidFill>
                  <a:srgbClr val="006499"/>
                </a:solidFill>
                <a:latin typeface="Calibri"/>
                <a:cs typeface="Calibri"/>
              </a:rPr>
              <a:t>+$1.5M above </a:t>
            </a:r>
            <a:r>
              <a:rPr lang="en-US" sz="2000" i="1" dirty="0">
                <a:solidFill>
                  <a:srgbClr val="006499"/>
                </a:solidFill>
                <a:latin typeface="Calibri"/>
                <a:cs typeface="Calibri"/>
              </a:rPr>
              <a:t>FY 2023 Enacted</a:t>
            </a:r>
          </a:p>
          <a:p>
            <a:pPr marL="1270000" lvl="2" indent="-342900">
              <a:buFont typeface="Wingdings" panose="05000000000000000000" pitchFamily="2" charset="2"/>
              <a:buChar char="Ø"/>
              <a:tabLst>
                <a:tab pos="876935" algn="l"/>
              </a:tabLst>
            </a:pPr>
            <a:r>
              <a:rPr lang="en-US" sz="2000" b="1" i="1" dirty="0">
                <a:solidFill>
                  <a:srgbClr val="006499"/>
                </a:solidFill>
                <a:latin typeface="Calibri"/>
                <a:cs typeface="Calibri"/>
              </a:rPr>
              <a:t>-$45.0M below </a:t>
            </a:r>
            <a:r>
              <a:rPr lang="en-US" sz="2000" i="1" dirty="0">
                <a:solidFill>
                  <a:srgbClr val="006499"/>
                </a:solidFill>
                <a:latin typeface="Calibri"/>
                <a:cs typeface="Calibri"/>
              </a:rPr>
              <a:t>the President’s budget.</a:t>
            </a:r>
            <a:endParaRPr lang="en-US" sz="2000" b="1" i="1" dirty="0">
              <a:solidFill>
                <a:srgbClr val="006499"/>
              </a:solidFill>
              <a:latin typeface="Calibri"/>
              <a:cs typeface="Calibri"/>
            </a:endParaRPr>
          </a:p>
          <a:p>
            <a:pPr marL="12700">
              <a:tabLst>
                <a:tab pos="876935" algn="l"/>
              </a:tabLst>
            </a:pPr>
            <a:endParaRPr lang="en-US" sz="2000" i="1" dirty="0">
              <a:solidFill>
                <a:srgbClr val="006499"/>
              </a:solidFill>
              <a:latin typeface="Calibri"/>
              <a:cs typeface="Calibri"/>
            </a:endParaRPr>
          </a:p>
        </p:txBody>
      </p:sp>
      <p:pic>
        <p:nvPicPr>
          <p:cNvPr id="13" name="Picture 12">
            <a:extLst>
              <a:ext uri="{FF2B5EF4-FFF2-40B4-BE49-F238E27FC236}">
                <a16:creationId xmlns:a16="http://schemas.microsoft.com/office/drawing/2014/main" id="{C4259946-FA6E-4C21-A1C7-52FB093CAABE}"/>
              </a:ext>
            </a:extLst>
          </p:cNvPr>
          <p:cNvPicPr>
            <a:picLocks noChangeAspect="1"/>
          </p:cNvPicPr>
          <p:nvPr/>
        </p:nvPicPr>
        <p:blipFill>
          <a:blip r:embed="rId4"/>
          <a:stretch>
            <a:fillRect/>
          </a:stretch>
        </p:blipFill>
        <p:spPr>
          <a:xfrm>
            <a:off x="9372600" y="125666"/>
            <a:ext cx="2575413" cy="1447800"/>
          </a:xfrm>
          <a:prstGeom prst="rect">
            <a:avLst/>
          </a:prstGeom>
        </p:spPr>
      </p:pic>
      <p:pic>
        <p:nvPicPr>
          <p:cNvPr id="15" name="Picture 14">
            <a:extLst>
              <a:ext uri="{FF2B5EF4-FFF2-40B4-BE49-F238E27FC236}">
                <a16:creationId xmlns:a16="http://schemas.microsoft.com/office/drawing/2014/main" id="{1BF52716-95B8-4237-733A-8F8944EBB5A5}"/>
              </a:ext>
            </a:extLst>
          </p:cNvPr>
          <p:cNvPicPr>
            <a:picLocks noChangeAspect="1"/>
          </p:cNvPicPr>
          <p:nvPr/>
        </p:nvPicPr>
        <p:blipFill>
          <a:blip r:embed="rId5"/>
          <a:stretch>
            <a:fillRect/>
          </a:stretch>
        </p:blipFill>
        <p:spPr>
          <a:xfrm>
            <a:off x="4505841" y="1709530"/>
            <a:ext cx="7442172" cy="4459622"/>
          </a:xfrm>
          <a:prstGeom prst="rect">
            <a:avLst/>
          </a:prstGeom>
        </p:spPr>
      </p:pic>
    </p:spTree>
    <p:extLst>
      <p:ext uri="{BB962C8B-B14F-4D97-AF65-F5344CB8AC3E}">
        <p14:creationId xmlns:p14="http://schemas.microsoft.com/office/powerpoint/2010/main" val="196795050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0" y="678705"/>
            <a:ext cx="4210050" cy="201295"/>
          </a:xfrm>
          <a:custGeom>
            <a:avLst/>
            <a:gdLst/>
            <a:ahLst/>
            <a:cxnLst/>
            <a:rect l="l" t="t" r="r" b="b"/>
            <a:pathLst>
              <a:path w="4210050" h="201294">
                <a:moveTo>
                  <a:pt x="4210050" y="0"/>
                </a:moveTo>
                <a:lnTo>
                  <a:pt x="0" y="0"/>
                </a:lnTo>
                <a:lnTo>
                  <a:pt x="0" y="201167"/>
                </a:lnTo>
                <a:lnTo>
                  <a:pt x="4210050" y="201167"/>
                </a:lnTo>
                <a:lnTo>
                  <a:pt x="4210050" y="0"/>
                </a:lnTo>
                <a:close/>
              </a:path>
            </a:pathLst>
          </a:custGeom>
          <a:solidFill>
            <a:srgbClr val="FFBD2D"/>
          </a:solidFill>
        </p:spPr>
        <p:txBody>
          <a:bodyPr wrap="square" lIns="0" tIns="0" rIns="0" bIns="0" rtlCol="0"/>
          <a:lstStyle/>
          <a:p>
            <a:endParaRPr/>
          </a:p>
        </p:txBody>
      </p:sp>
      <p:pic>
        <p:nvPicPr>
          <p:cNvPr id="3" name="object 3"/>
          <p:cNvPicPr/>
          <p:nvPr/>
        </p:nvPicPr>
        <p:blipFill>
          <a:blip r:embed="rId3" cstate="print"/>
          <a:stretch>
            <a:fillRect/>
          </a:stretch>
        </p:blipFill>
        <p:spPr>
          <a:xfrm>
            <a:off x="329945" y="6169152"/>
            <a:ext cx="1835658" cy="557783"/>
          </a:xfrm>
          <a:prstGeom prst="rect">
            <a:avLst/>
          </a:prstGeom>
        </p:spPr>
      </p:pic>
      <p:sp>
        <p:nvSpPr>
          <p:cNvPr id="7" name="Slide Number Placeholder 6">
            <a:extLst>
              <a:ext uri="{FF2B5EF4-FFF2-40B4-BE49-F238E27FC236}">
                <a16:creationId xmlns:a16="http://schemas.microsoft.com/office/drawing/2014/main" id="{B98D9551-082B-4B8A-885F-48209023C1D0}"/>
              </a:ext>
            </a:extLst>
          </p:cNvPr>
          <p:cNvSpPr>
            <a:spLocks noGrp="1"/>
          </p:cNvSpPr>
          <p:nvPr>
            <p:ph type="sldNum" sz="quarter" idx="7"/>
          </p:nvPr>
        </p:nvSpPr>
        <p:spPr>
          <a:xfrm>
            <a:off x="8778240" y="6377940"/>
            <a:ext cx="2804160" cy="215444"/>
          </a:xfrm>
        </p:spPr>
        <p:txBody>
          <a:bodyPr/>
          <a:lstStyle/>
          <a:p>
            <a:fld id="{B6F15528-21DE-4FAA-801E-634DDDAF4B2B}" type="slidenum">
              <a:rPr lang="en-US" sz="1400" smtClean="0"/>
              <a:t>9</a:t>
            </a:fld>
            <a:endParaRPr lang="en-US" sz="1400"/>
          </a:p>
        </p:txBody>
      </p:sp>
      <p:sp>
        <p:nvSpPr>
          <p:cNvPr id="4" name="Rectangle 3">
            <a:extLst>
              <a:ext uri="{FF2B5EF4-FFF2-40B4-BE49-F238E27FC236}">
                <a16:creationId xmlns:a16="http://schemas.microsoft.com/office/drawing/2014/main" id="{8999CE98-04A0-4A81-A594-BCD598E0269F}"/>
              </a:ext>
            </a:extLst>
          </p:cNvPr>
          <p:cNvSpPr/>
          <p:nvPr/>
        </p:nvSpPr>
        <p:spPr>
          <a:xfrm>
            <a:off x="164488" y="880000"/>
            <a:ext cx="11344044" cy="5232202"/>
          </a:xfrm>
          <a:prstGeom prst="rect">
            <a:avLst/>
          </a:prstGeom>
        </p:spPr>
        <p:txBody>
          <a:bodyPr wrap="square" lIns="91440" tIns="45720" rIns="91440" bIns="45720" anchor="t">
            <a:spAutoFit/>
          </a:bodyPr>
          <a:lstStyle/>
          <a:p>
            <a:pPr>
              <a:spcBef>
                <a:spcPts val="600"/>
              </a:spcBef>
              <a:spcAft>
                <a:spcPts val="600"/>
              </a:spcAft>
              <a:tabLst>
                <a:tab pos="876935" algn="l"/>
              </a:tabLst>
            </a:pPr>
            <a:r>
              <a:rPr lang="en-US" sz="2400" i="1" dirty="0">
                <a:solidFill>
                  <a:srgbClr val="006499"/>
                </a:solidFill>
                <a:cs typeface="Calibri"/>
              </a:rPr>
              <a:t>HOUSE</a:t>
            </a:r>
            <a:endParaRPr lang="en-US" sz="2400" dirty="0">
              <a:cs typeface="Calibri"/>
            </a:endParaRPr>
          </a:p>
          <a:p>
            <a:pPr marL="800100" lvl="1" indent="-342900">
              <a:spcBef>
                <a:spcPts val="600"/>
              </a:spcBef>
              <a:spcAft>
                <a:spcPts val="600"/>
              </a:spcAft>
              <a:buFont typeface="Wingdings" panose="05000000000000000000" pitchFamily="2" charset="2"/>
              <a:buChar char="Ø"/>
              <a:tabLst>
                <a:tab pos="876935" algn="l"/>
              </a:tabLst>
            </a:pPr>
            <a:r>
              <a:rPr lang="en-US" sz="2000" i="1" dirty="0">
                <a:solidFill>
                  <a:srgbClr val="006499"/>
                </a:solidFill>
                <a:cs typeface="Calibri"/>
              </a:rPr>
              <a:t>All sub-activities and program elements presented in the budget request submitted to Congress are </a:t>
            </a:r>
            <a:r>
              <a:rPr lang="en-US" sz="2000" i="1" u="sng" dirty="0">
                <a:solidFill>
                  <a:srgbClr val="006499"/>
                </a:solidFill>
                <a:cs typeface="Calibri"/>
              </a:rPr>
              <a:t>maintained at Enacted levels</a:t>
            </a:r>
            <a:r>
              <a:rPr lang="en-US" sz="2000" i="1" dirty="0">
                <a:solidFill>
                  <a:srgbClr val="006499"/>
                </a:solidFill>
                <a:cs typeface="Calibri"/>
              </a:rPr>
              <a:t>, as adjusted for the requested internal transfers, unless specifically addressed. </a:t>
            </a:r>
          </a:p>
          <a:p>
            <a:pPr marL="800100" lvl="1" indent="-342900">
              <a:spcBef>
                <a:spcPts val="600"/>
              </a:spcBef>
              <a:spcAft>
                <a:spcPts val="600"/>
              </a:spcAft>
              <a:buFont typeface="Wingdings" panose="05000000000000000000" pitchFamily="2" charset="2"/>
              <a:buChar char="Ø"/>
              <a:tabLst>
                <a:tab pos="876935" algn="l"/>
              </a:tabLst>
            </a:pPr>
            <a:r>
              <a:rPr lang="en-US" sz="2000" dirty="0">
                <a:solidFill>
                  <a:srgbClr val="006499"/>
                </a:solidFill>
                <a:cs typeface="Calibri"/>
              </a:rPr>
              <a:t>Highlights </a:t>
            </a:r>
            <a:r>
              <a:rPr lang="en-US" sz="2000" i="1" dirty="0">
                <a:solidFill>
                  <a:srgbClr val="006499"/>
                </a:solidFill>
                <a:cs typeface="Calibri"/>
              </a:rPr>
              <a:t>–</a:t>
            </a:r>
          </a:p>
          <a:p>
            <a:pPr marL="1257300" indent="-342900">
              <a:spcBef>
                <a:spcPts val="600"/>
              </a:spcBef>
              <a:spcAft>
                <a:spcPts val="600"/>
              </a:spcAft>
              <a:buFont typeface="Wingdings" panose="05000000000000000000" pitchFamily="2" charset="2"/>
              <a:buChar char="Ø"/>
              <a:tabLst>
                <a:tab pos="876935" algn="l"/>
              </a:tabLst>
            </a:pPr>
            <a:r>
              <a:rPr lang="en-US" sz="2000" i="1" dirty="0">
                <a:solidFill>
                  <a:srgbClr val="006499"/>
                </a:solidFill>
                <a:cs typeface="Calibri"/>
              </a:rPr>
              <a:t>+$38.8M for Law Enforcement programs.</a:t>
            </a:r>
          </a:p>
          <a:p>
            <a:pPr marL="1257300" indent="-342900">
              <a:spcBef>
                <a:spcPts val="600"/>
              </a:spcBef>
              <a:spcAft>
                <a:spcPts val="600"/>
              </a:spcAft>
              <a:buFont typeface="Wingdings" panose="05000000000000000000" pitchFamily="2" charset="2"/>
              <a:buChar char="Ø"/>
              <a:tabLst>
                <a:tab pos="876935" algn="l"/>
              </a:tabLst>
            </a:pPr>
            <a:r>
              <a:rPr lang="en-US" sz="2000" i="1" dirty="0">
                <a:solidFill>
                  <a:srgbClr val="006499"/>
                </a:solidFill>
                <a:cs typeface="Calibri"/>
              </a:rPr>
              <a:t>+$23.7M for Tribal Courts (TPA)</a:t>
            </a:r>
          </a:p>
          <a:p>
            <a:pPr marL="1257300" indent="-342900">
              <a:spcBef>
                <a:spcPts val="600"/>
              </a:spcBef>
              <a:spcAft>
                <a:spcPts val="600"/>
              </a:spcAft>
              <a:buFont typeface="Wingdings" panose="05000000000000000000" pitchFamily="2" charset="2"/>
              <a:buChar char="Ø"/>
              <a:tabLst>
                <a:tab pos="876935" algn="l"/>
              </a:tabLst>
            </a:pPr>
            <a:r>
              <a:rPr lang="en-US" sz="2000" i="1" dirty="0">
                <a:solidFill>
                  <a:srgbClr val="006499"/>
                </a:solidFill>
                <a:cs typeface="Calibri"/>
              </a:rPr>
              <a:t>+$11.0M for Road Maintenance to improve and maintain roads and bridges.</a:t>
            </a:r>
          </a:p>
          <a:p>
            <a:pPr marL="1257300" indent="-342900">
              <a:spcBef>
                <a:spcPts val="600"/>
              </a:spcBef>
              <a:spcAft>
                <a:spcPts val="600"/>
              </a:spcAft>
              <a:buFont typeface="Wingdings" panose="05000000000000000000" pitchFamily="2" charset="2"/>
              <a:buChar char="Ø"/>
              <a:tabLst>
                <a:tab pos="876935" algn="l"/>
              </a:tabLst>
            </a:pPr>
            <a:r>
              <a:rPr lang="en-US" sz="2000" i="1" dirty="0">
                <a:solidFill>
                  <a:srgbClr val="006499"/>
                </a:solidFill>
                <a:cs typeface="Calibri"/>
              </a:rPr>
              <a:t>+$13.0M Climate Resilience for Coastal Tribal Communities.</a:t>
            </a:r>
          </a:p>
          <a:p>
            <a:pPr marL="1257300" indent="-342900">
              <a:spcBef>
                <a:spcPts val="600"/>
              </a:spcBef>
              <a:spcAft>
                <a:spcPts val="600"/>
              </a:spcAft>
              <a:buFont typeface="Wingdings" panose="05000000000000000000" pitchFamily="2" charset="2"/>
              <a:buChar char="Ø"/>
              <a:tabLst>
                <a:tab pos="876935" algn="l"/>
              </a:tabLst>
            </a:pPr>
            <a:r>
              <a:rPr lang="en-US" sz="2000" i="1" dirty="0">
                <a:solidFill>
                  <a:srgbClr val="006499"/>
                </a:solidFill>
                <a:cs typeface="Calibri"/>
              </a:rPr>
              <a:t>+$2.0M increase to support housing units and applicants.</a:t>
            </a:r>
          </a:p>
          <a:p>
            <a:pPr marL="1257300" indent="-342900">
              <a:spcBef>
                <a:spcPts val="600"/>
              </a:spcBef>
              <a:spcAft>
                <a:spcPts val="600"/>
              </a:spcAft>
              <a:buFont typeface="Wingdings" panose="05000000000000000000" pitchFamily="2" charset="2"/>
              <a:buChar char="Ø"/>
              <a:tabLst>
                <a:tab pos="876935" algn="l"/>
              </a:tabLst>
            </a:pPr>
            <a:r>
              <a:rPr lang="en-US" sz="2000" i="1" dirty="0">
                <a:solidFill>
                  <a:srgbClr val="006499"/>
                </a:solidFill>
                <a:cs typeface="Calibri"/>
              </a:rPr>
              <a:t>+$3.6M for Tribal Management Development Program general increase.</a:t>
            </a:r>
          </a:p>
          <a:p>
            <a:pPr marL="1257300" indent="-342900">
              <a:spcBef>
                <a:spcPts val="600"/>
              </a:spcBef>
              <a:spcAft>
                <a:spcPts val="600"/>
              </a:spcAft>
              <a:buFont typeface="Wingdings" panose="05000000000000000000" pitchFamily="2" charset="2"/>
              <a:buChar char="Ø"/>
              <a:tabLst>
                <a:tab pos="876935" algn="l"/>
              </a:tabLst>
            </a:pPr>
            <a:r>
              <a:rPr lang="en-US" sz="2000" i="1" dirty="0">
                <a:solidFill>
                  <a:srgbClr val="006499"/>
                </a:solidFill>
                <a:cs typeface="Calibri"/>
              </a:rPr>
              <a:t>+$2.0M for Indian Business Incubator Program.</a:t>
            </a:r>
          </a:p>
        </p:txBody>
      </p:sp>
      <p:pic>
        <p:nvPicPr>
          <p:cNvPr id="6" name="Picture 5">
            <a:extLst>
              <a:ext uri="{FF2B5EF4-FFF2-40B4-BE49-F238E27FC236}">
                <a16:creationId xmlns:a16="http://schemas.microsoft.com/office/drawing/2014/main" id="{258CCF36-846B-4D88-8B88-BA295D37D55D}"/>
              </a:ext>
            </a:extLst>
          </p:cNvPr>
          <p:cNvPicPr>
            <a:picLocks noChangeAspect="1"/>
          </p:cNvPicPr>
          <p:nvPr/>
        </p:nvPicPr>
        <p:blipFill>
          <a:blip r:embed="rId4"/>
          <a:stretch>
            <a:fillRect/>
          </a:stretch>
        </p:blipFill>
        <p:spPr>
          <a:xfrm>
            <a:off x="6207255" y="148072"/>
            <a:ext cx="5687984" cy="1001322"/>
          </a:xfrm>
          <a:prstGeom prst="rect">
            <a:avLst/>
          </a:prstGeom>
        </p:spPr>
      </p:pic>
      <p:sp>
        <p:nvSpPr>
          <p:cNvPr id="5" name="object 4">
            <a:extLst>
              <a:ext uri="{FF2B5EF4-FFF2-40B4-BE49-F238E27FC236}">
                <a16:creationId xmlns:a16="http://schemas.microsoft.com/office/drawing/2014/main" id="{DD957305-FA35-73A8-41B4-5D6BF5CF7266}"/>
              </a:ext>
            </a:extLst>
          </p:cNvPr>
          <p:cNvSpPr txBox="1">
            <a:spLocks noGrp="1"/>
          </p:cNvSpPr>
          <p:nvPr>
            <p:ph type="title"/>
          </p:nvPr>
        </p:nvSpPr>
        <p:spPr>
          <a:xfrm>
            <a:off x="164488" y="107387"/>
            <a:ext cx="8160527" cy="566822"/>
          </a:xfrm>
          <a:prstGeom prst="rect">
            <a:avLst/>
          </a:prstGeom>
        </p:spPr>
        <p:txBody>
          <a:bodyPr vert="horz" wrap="square" lIns="0" tIns="12700" rIns="0" bIns="0" rtlCol="0" anchor="t">
            <a:spAutoFit/>
          </a:bodyPr>
          <a:lstStyle/>
          <a:p>
            <a:pPr marL="12700">
              <a:spcBef>
                <a:spcPts val="100"/>
              </a:spcBef>
            </a:pPr>
            <a:r>
              <a:rPr lang="en-US" sz="3600" spc="-25" dirty="0"/>
              <a:t>BIA Committee Mark Overview</a:t>
            </a:r>
            <a:endParaRPr sz="3600" i="1" dirty="0"/>
          </a:p>
        </p:txBody>
      </p:sp>
    </p:spTree>
    <p:extLst>
      <p:ext uri="{BB962C8B-B14F-4D97-AF65-F5344CB8AC3E}">
        <p14:creationId xmlns:p14="http://schemas.microsoft.com/office/powerpoint/2010/main" val="297308125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FFFF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4B583F9AF7E9EF4EB3B7B5264873AE62" ma:contentTypeVersion="12" ma:contentTypeDescription="Create a new document." ma:contentTypeScope="" ma:versionID="6988d0366651c892cfc20801cb3f034d">
  <xsd:schema xmlns:xsd="http://www.w3.org/2001/XMLSchema" xmlns:xs="http://www.w3.org/2001/XMLSchema" xmlns:p="http://schemas.microsoft.com/office/2006/metadata/properties" xmlns:ns2="8be49ea4-f0c8-451e-9bcd-5ae684a122b4" xmlns:ns3="bf0487c3-5a0e-46aa-8628-1a8362891310" xmlns:ns4="31062a0d-ede8-4112-b4bb-00a9c1bc8e16" targetNamespace="http://schemas.microsoft.com/office/2006/metadata/properties" ma:root="true" ma:fieldsID="7eeaf61b0b907ac194ace046c2453513" ns2:_="" ns3:_="" ns4:_="">
    <xsd:import namespace="8be49ea4-f0c8-451e-9bcd-5ae684a122b4"/>
    <xsd:import namespace="bf0487c3-5a0e-46aa-8628-1a8362891310"/>
    <xsd:import namespace="31062a0d-ede8-4112-b4bb-00a9c1bc8e16"/>
    <xsd:element name="properties">
      <xsd:complexType>
        <xsd:sequence>
          <xsd:element name="documentManagement">
            <xsd:complexType>
              <xsd:all>
                <xsd:element ref="ns2:Completed" minOccurs="0"/>
                <xsd:element ref="ns2:MediaServiceMetadata" minOccurs="0"/>
                <xsd:element ref="ns2:MediaServiceFastMetadata" minOccurs="0"/>
                <xsd:element ref="ns3:SharedWithUsers" minOccurs="0"/>
                <xsd:element ref="ns3:SharedWithDetails" minOccurs="0"/>
                <xsd:element ref="ns2:Note" minOccurs="0"/>
                <xsd:element ref="ns2:lcf76f155ced4ddcb4097134ff3c332f" minOccurs="0"/>
                <xsd:element ref="ns4:TaxCatchAll" minOccurs="0"/>
                <xsd:element ref="ns2:MediaServiceGenerationTime" minOccurs="0"/>
                <xsd:element ref="ns2:MediaServiceEventHashCode"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be49ea4-f0c8-451e-9bcd-5ae684a122b4" elementFormDefault="qualified">
    <xsd:import namespace="http://schemas.microsoft.com/office/2006/documentManagement/types"/>
    <xsd:import namespace="http://schemas.microsoft.com/office/infopath/2007/PartnerControls"/>
    <xsd:element name="Completed" ma:index="8" nillable="true" ma:displayName="Completed" ma:default="0" ma:description="Please check yes when complete.  Thank you!" ma:internalName="Completed">
      <xsd:simpleType>
        <xsd:restriction base="dms:Boolean"/>
      </xsd:simpleType>
    </xsd:element>
    <xsd:element name="MediaServiceMetadata" ma:index="9" nillable="true" ma:displayName="MediaServiceMetadata" ma:hidden="true" ma:internalName="MediaServiceMetadata" ma:readOnly="true">
      <xsd:simpleType>
        <xsd:restriction base="dms:Note"/>
      </xsd:simpleType>
    </xsd:element>
    <xsd:element name="MediaServiceFastMetadata" ma:index="10" nillable="true" ma:displayName="MediaServiceFastMetadata" ma:hidden="true" ma:internalName="MediaServiceFastMetadata" ma:readOnly="true">
      <xsd:simpleType>
        <xsd:restriction base="dms:Note"/>
      </xsd:simpleType>
    </xsd:element>
    <xsd:element name="Note" ma:index="13" nillable="true" ma:displayName="Note" ma:format="Dropdown" ma:internalName="Note">
      <xsd:simpleType>
        <xsd:restriction base="dms:Note">
          <xsd:maxLength value="255"/>
        </xsd:restriction>
      </xsd:simpleType>
    </xsd:element>
    <xsd:element name="lcf76f155ced4ddcb4097134ff3c332f" ma:index="15" nillable="true" ma:taxonomy="true" ma:internalName="lcf76f155ced4ddcb4097134ff3c332f" ma:taxonomyFieldName="MediaServiceImageTags" ma:displayName="Image Tags" ma:readOnly="false" ma:fieldId="{5cf76f15-5ced-4ddc-b409-7134ff3c332f}" ma:taxonomyMulti="true" ma:sspId="9c5df3ad-b4e5-45d1-88c9-23db5f1fe618" ma:termSetId="09814cd3-568e-fe90-9814-8d621ff8fb84" ma:anchorId="fba54fb3-c3e1-fe81-a776-ca4b69148c4d" ma:open="true" ma:isKeyword="false">
      <xsd:complexType>
        <xsd:sequence>
          <xsd:element ref="pc:Terms" minOccurs="0" maxOccurs="1"/>
        </xsd:sequence>
      </xsd:complex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ObjectDetectorVersions" ma:index="19" nillable="true" ma:displayName="MediaServiceObjectDetectorVersions"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bf0487c3-5a0e-46aa-8628-1a8362891310" elementFormDefault="qualified">
    <xsd:import namespace="http://schemas.microsoft.com/office/2006/documentManagement/types"/>
    <xsd:import namespace="http://schemas.microsoft.com/office/infopath/2007/PartnerControls"/>
    <xsd:element name="SharedWithUsers" ma:index="11"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2"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31062a0d-ede8-4112-b4bb-00a9c1bc8e16" elementFormDefault="qualified">
    <xsd:import namespace="http://schemas.microsoft.com/office/2006/documentManagement/types"/>
    <xsd:import namespace="http://schemas.microsoft.com/office/infopath/2007/PartnerControls"/>
    <xsd:element name="TaxCatchAll" ma:index="16" nillable="true" ma:displayName="Taxonomy Catch All Column" ma:hidden="true" ma:list="{60e8b3dc-be3c-4611-b86c-a96ea2174d54}" ma:internalName="TaxCatchAll" ma:showField="CatchAllData" ma:web="bf0487c3-5a0e-46aa-8628-1a8362891310">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SharedWithUsers xmlns="bf0487c3-5a0e-46aa-8628-1a8362891310">
      <UserInfo>
        <DisplayName>Budget Datacalls - OBPM Owners</DisplayName>
        <AccountId>7</AccountId>
        <AccountType/>
      </UserInfo>
      <UserInfo>
        <DisplayName>Bearpaw, George W</DisplayName>
        <AccountId>25</AccountId>
        <AccountType/>
      </UserInfo>
      <UserInfo>
        <DisplayName>Blackhair, Johnna</DisplayName>
        <AccountId>17</AccountId>
        <AccountType/>
      </UserInfo>
      <UserInfo>
        <DisplayName>Sakiestewa, Cheryl</DisplayName>
        <AccountId>23</AccountId>
        <AccountType/>
      </UserInfo>
      <UserInfo>
        <DisplayName>Berryhill, Richard M</DisplayName>
        <AccountId>111</AccountId>
        <AccountType/>
      </UserInfo>
      <UserInfo>
        <DisplayName>LaCounte, Darryl</DisplayName>
        <AccountId>35</AccountId>
        <AccountType/>
      </UserInfo>
      <UserInfo>
        <DisplayName>SharingLinks.200b5e35-f8c1-4900-b7cf-1a2084ef2e77.Flexible.971309f6-23e6-494e-b702-cbaa7de958e1</DisplayName>
        <AccountId>144</AccountId>
        <AccountType/>
      </UserInfo>
      <UserInfo>
        <DisplayName>Ryberg, Cindy A</DisplayName>
        <AccountId>191</AccountId>
        <AccountType/>
      </UserInfo>
      <UserInfo>
        <DisplayName>Carrillo, Andrea M</DisplayName>
        <AccountId>276</AccountId>
        <AccountType/>
      </UserInfo>
      <UserInfo>
        <DisplayName>Abdirahman, Ismael A</DisplayName>
        <AccountId>127</AccountId>
        <AccountType/>
      </UserInfo>
      <UserInfo>
        <DisplayName>Phillips, Emma C</DisplayName>
        <AccountId>94</AccountId>
        <AccountType/>
      </UserInfo>
      <UserInfo>
        <DisplayName>Jock, Christian M</DisplayName>
        <AccountId>51</AccountId>
        <AccountType/>
      </UserInfo>
      <UserInfo>
        <DisplayName>Lucero, Sandra</DisplayName>
        <AccountId>259</AccountId>
        <AccountType/>
      </UserInfo>
      <UserInfo>
        <DisplayName>SharingLinks.da84a076-5242-4c6e-82ef-267e145c9e83.OrganizationView.1550f9f0-4c16-4ddc-962b-5aad98bd04c6</DisplayName>
        <AccountId>243</AccountId>
        <AccountType/>
      </UserInfo>
      <UserInfo>
        <DisplayName>Iron Cloud, Laurel</DisplayName>
        <AccountId>62</AccountId>
        <AccountType/>
      </UserInfo>
      <UserInfo>
        <DisplayName>SharingLinks.09ccdc73-da46-432f-89e0-2273642c88f1.OrganizationEdit.022226c2-42e2-49df-8a0e-0c2800d85e53</DisplayName>
        <AccountId>34</AccountId>
        <AccountType/>
      </UserInfo>
      <UserInfo>
        <DisplayName>Morgan, Jeremiah B</DisplayName>
        <AccountId>29</AccountId>
        <AccountType/>
      </UserInfo>
      <UserInfo>
        <DisplayName>Lords, Douglas</DisplayName>
        <AccountId>115</AccountId>
        <AccountType/>
      </UserInfo>
      <UserInfo>
        <DisplayName>Montel, John H</DisplayName>
        <AccountId>116</AccountId>
        <AccountType/>
      </UserInfo>
      <UserInfo>
        <DisplayName>Cho, Christine</DisplayName>
        <AccountId>95</AccountId>
        <AccountType/>
      </UserInfo>
      <UserInfo>
        <DisplayName>Segovia, Julia</DisplayName>
        <AccountId>15</AccountId>
        <AccountType/>
      </UserInfo>
      <UserInfo>
        <DisplayName>Holiday, Francis F</DisplayName>
        <AccountId>16</AccountId>
        <AccountType/>
      </UserInfo>
      <UserInfo>
        <DisplayName>Limited Access System Group</DisplayName>
        <AccountId>13</AccountId>
        <AccountType/>
      </UserInfo>
      <UserInfo>
        <DisplayName>Wright, Daniel A</DisplayName>
        <AccountId>307</AccountId>
        <AccountType/>
      </UserInfo>
      <UserInfo>
        <DisplayName>Jensen, Klarissa L</DisplayName>
        <AccountId>123</AccountId>
        <AccountType/>
      </UserInfo>
      <UserInfo>
        <DisplayName>Jones, Phillip B</DisplayName>
        <AccountId>126</AccountId>
        <AccountType/>
      </UserInfo>
      <UserInfo>
        <DisplayName>Henning, Stephanie H</DisplayName>
        <AccountId>175</AccountId>
        <AccountType/>
      </UserInfo>
      <UserInfo>
        <DisplayName>Brooks, Jeannine</DisplayName>
        <AccountId>24</AccountId>
        <AccountType/>
      </UserInfo>
      <UserInfo>
        <DisplayName>Sullivan, Jack</DisplayName>
        <AccountId>14</AccountId>
        <AccountType/>
      </UserInfo>
      <UserInfo>
        <DisplayName>Freihage, Jason E</DisplayName>
        <AccountId>36</AccountId>
        <AccountType/>
      </UserInfo>
      <UserInfo>
        <DisplayName>Snider, Vanessa P</DisplayName>
        <AccountId>22</AccountId>
        <AccountType/>
      </UserInfo>
      <UserInfo>
        <DisplayName>Ross, John R</DisplayName>
        <AccountId>33</AccountId>
        <AccountType/>
      </UserInfo>
      <UserInfo>
        <DisplayName>Fortney, Melissa</DisplayName>
        <AccountId>100</AccountId>
        <AccountType/>
      </UserInfo>
      <UserInfo>
        <DisplayName>Newland, Bryan</DisplayName>
        <AccountId>97</AccountId>
        <AccountType/>
      </UserInfo>
      <UserInfo>
        <DisplayName>Garriott, Wizipan</DisplayName>
        <AccountId>328</AccountId>
        <AccountType/>
      </UserInfo>
      <UserInfo>
        <DisplayName>Goodluck, Tracy L</DisplayName>
        <AccountId>327</AccountId>
        <AccountType/>
      </UserInfo>
      <UserInfo>
        <DisplayName>Isom-Clause, Kathryn C</DisplayName>
        <AccountId>330</AccountId>
        <AccountType/>
      </UserInfo>
      <UserInfo>
        <DisplayName>Dearman, Tony L</DisplayName>
        <AccountId>39</AccountId>
        <AccountType/>
      </UserInfo>
      <UserInfo>
        <DisplayName>Bowers, Clint J</DisplayName>
        <AccountId>41</AccountId>
        <AccountType/>
      </UserInfo>
      <UserInfo>
        <DisplayName>Giaccardo, Genevieve I</DisplayName>
        <AccountId>38</AccountId>
        <AccountType/>
      </UserInfo>
      <UserInfo>
        <DisplayName>Clark, Travis G</DisplayName>
        <AccountId>340</AccountId>
        <AccountType/>
      </UserInfo>
      <UserInfo>
        <DisplayName>Pinto, Sharon</DisplayName>
        <AccountId>40</AccountId>
        <AccountType/>
      </UserInfo>
      <UserInfo>
        <DisplayName>Palmer, Lawrence L</DisplayName>
        <AccountId>42</AccountId>
        <AccountType/>
      </UserInfo>
      <UserInfo>
        <DisplayName>Flanagan, Denise A</DisplayName>
        <AccountId>458</AccountId>
        <AccountType/>
      </UserInfo>
      <UserInfo>
        <DisplayName>Gleeson, Philip M</DisplayName>
        <AccountId>90</AccountId>
        <AccountType/>
      </UserInfo>
      <UserInfo>
        <DisplayName>Mahooty, David N</DisplayName>
        <AccountId>367</AccountId>
        <AccountType/>
      </UserInfo>
      <UserInfo>
        <DisplayName>Martin, Kevin</DisplayName>
        <AccountId>63</AccountId>
        <AccountType/>
      </UserInfo>
      <UserInfo>
        <DisplayName>Melville, Richard G</DisplayName>
        <AccountId>465</AccountId>
        <AccountType/>
      </UserInfo>
      <UserInfo>
        <DisplayName>Stevens, Bartholomew S</DisplayName>
        <AccountId>49</AccountId>
        <AccountType/>
      </UserInfo>
      <UserInfo>
        <DisplayName>Anderson, Mavis L</DisplayName>
        <AccountId>293</AccountId>
        <AccountType/>
      </UserInfo>
      <UserInfo>
        <DisplayName>Iron Cloud, Willow G</DisplayName>
        <AccountId>508</AccountId>
        <AccountType/>
      </UserInfo>
      <UserInfo>
        <DisplayName>Lake, Robert A</DisplayName>
        <AccountId>509</AccountId>
        <AccountType/>
      </UserInfo>
      <UserInfo>
        <DisplayName>Galvan, Daniel A</DisplayName>
        <AccountId>494</AccountId>
        <AccountType/>
      </UserInfo>
      <UserInfo>
        <DisplayName>Adams, Randi</DisplayName>
        <AccountId>237</AccountId>
        <AccountType/>
      </UserInfo>
      <UserInfo>
        <DisplayName>O'Connor, Niall W</DisplayName>
        <AccountId>512</AccountId>
        <AccountType/>
      </UserInfo>
      <UserInfo>
        <DisplayName>TAYLOR, TIFFANY</DisplayName>
        <AccountId>311</AccountId>
        <AccountType/>
      </UserInfo>
      <UserInfo>
        <DisplayName>Miskovich, Christopher</DisplayName>
        <AccountId>374</AccountId>
        <AccountType/>
      </UserInfo>
      <UserInfo>
        <DisplayName>Kinzie, Holly</DisplayName>
        <AccountId>322</AccountId>
        <AccountType/>
      </UserInfo>
    </SharedWithUsers>
    <Note xmlns="8be49ea4-f0c8-451e-9bcd-5ae684a122b4" xsi:nil="true"/>
    <Completed xmlns="8be49ea4-f0c8-451e-9bcd-5ae684a122b4">false</Completed>
    <lcf76f155ced4ddcb4097134ff3c332f xmlns="8be49ea4-f0c8-451e-9bcd-5ae684a122b4">
      <Terms xmlns="http://schemas.microsoft.com/office/infopath/2007/PartnerControls"/>
    </lcf76f155ced4ddcb4097134ff3c332f>
    <TaxCatchAll xmlns="31062a0d-ede8-4112-b4bb-00a9c1bc8e16"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DA352AA3-379F-4380-AF1F-86350345FA4D}">
  <ds:schemaRefs>
    <ds:schemaRef ds:uri="31062a0d-ede8-4112-b4bb-00a9c1bc8e16"/>
    <ds:schemaRef ds:uri="8be49ea4-f0c8-451e-9bcd-5ae684a122b4"/>
    <ds:schemaRef ds:uri="bf0487c3-5a0e-46aa-8628-1a8362891310"/>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D3D6C5A6-715A-4001-ACE8-5065418001D9}">
  <ds:schemaRefs>
    <ds:schemaRef ds:uri="31062a0d-ede8-4112-b4bb-00a9c1bc8e16"/>
    <ds:schemaRef ds:uri="8be49ea4-f0c8-451e-9bcd-5ae684a122b4"/>
    <ds:schemaRef ds:uri="bf0487c3-5a0e-46aa-8628-1a8362891310"/>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3.xml><?xml version="1.0" encoding="utf-8"?>
<ds:datastoreItem xmlns:ds="http://schemas.openxmlformats.org/officeDocument/2006/customXml" ds:itemID="{42CA63CE-0B1C-48DB-80F5-BC940C78EC6D}">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1718</TotalTime>
  <Words>1169</Words>
  <Application>Microsoft Office PowerPoint</Application>
  <PresentationFormat>Widescreen</PresentationFormat>
  <Paragraphs>185</Paragraphs>
  <Slides>20</Slides>
  <Notes>16</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20</vt:i4>
      </vt:variant>
    </vt:vector>
  </HeadingPairs>
  <TitlesOfParts>
    <vt:vector size="26" baseType="lpstr">
      <vt:lpstr>arial narrow</vt:lpstr>
      <vt:lpstr>Calibri</vt:lpstr>
      <vt:lpstr>Calibri Light</vt:lpstr>
      <vt:lpstr>Wingdings</vt:lpstr>
      <vt:lpstr>Wingdings,Sans-Serif</vt:lpstr>
      <vt:lpstr>Office Theme</vt:lpstr>
      <vt:lpstr>PowerPoint Presentation</vt:lpstr>
      <vt:lpstr>Agenda</vt:lpstr>
      <vt:lpstr>PowerPoint Presentation</vt:lpstr>
      <vt:lpstr>PowerPoint Presentation</vt:lpstr>
      <vt:lpstr>PowerPoint Presentation</vt:lpstr>
      <vt:lpstr>PowerPoint Presentation</vt:lpstr>
      <vt:lpstr>BIA Committee Mark Overview</vt:lpstr>
      <vt:lpstr>BIA Committee Mark Overview</vt:lpstr>
      <vt:lpstr>BIA Committee Mark Overview</vt:lpstr>
      <vt:lpstr>BIA Committee Mark Overview</vt:lpstr>
      <vt:lpstr>Bill Language Overview</vt:lpstr>
      <vt:lpstr>BIE Committee Mark Overview</vt:lpstr>
      <vt:lpstr>BIA Committee Mark Overview</vt:lpstr>
      <vt:lpstr>Bill Language Overview</vt:lpstr>
      <vt:lpstr>BTFA Committee Mark-Up Overview</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American Rescue Plan Tribal Consultation</dc:title>
  <dc:subject>American Rescue Plan Tribal Consultation</dc:subject>
  <dc:creator>Indian Affairs - Office of the Deputy Assistant Secretary for Management</dc:creator>
  <cp:keywords>"American Rescue Plan;Tribal Consultation;Indian Affairs - Office of the Deputy Assistant Secretary for Management"</cp:keywords>
  <cp:lastModifiedBy>Brooks, Jeannine</cp:lastModifiedBy>
  <cp:revision>31</cp:revision>
  <dcterms:created xsi:type="dcterms:W3CDTF">2021-03-25T13:23:26Z</dcterms:created>
  <dcterms:modified xsi:type="dcterms:W3CDTF">2023-08-28T22:22:51Z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2021-03-25T00:00:00Z</vt:filetime>
  </property>
  <property fmtid="{D5CDD505-2E9C-101B-9397-08002B2CF9AE}" pid="3" name="Creator">
    <vt:lpwstr>Acrobat PDFMaker 21 for PowerPoint</vt:lpwstr>
  </property>
  <property fmtid="{D5CDD505-2E9C-101B-9397-08002B2CF9AE}" pid="4" name="LastSaved">
    <vt:filetime>2021-03-25T00:00:00Z</vt:filetime>
  </property>
  <property fmtid="{D5CDD505-2E9C-101B-9397-08002B2CF9AE}" pid="5" name="ContentTypeId">
    <vt:lpwstr>0x0101004B583F9AF7E9EF4EB3B7B5264873AE62</vt:lpwstr>
  </property>
  <property fmtid="{D5CDD505-2E9C-101B-9397-08002B2CF9AE}" pid="6" name="MediaServiceImageTags">
    <vt:lpwstr/>
  </property>
</Properties>
</file>