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Libre Franklin SemiBold"/>
      <p:regular r:id="rId38"/>
      <p:bold r:id="rId39"/>
      <p:italic r:id="rId40"/>
      <p:boldItalic r:id="rId41"/>
    </p:embeddedFont>
    <p:embeddedFont>
      <p:font typeface="Libre Franklin Light"/>
      <p:regular r:id="rId42"/>
      <p:bold r:id="rId43"/>
      <p:italic r:id="rId44"/>
      <p:boldItalic r:id="rId45"/>
    </p:embeddedFont>
    <p:embeddedFont>
      <p:font typeface="Libre Franklin"/>
      <p:regular r:id="rId46"/>
      <p:bold r:id="rId47"/>
      <p:italic r:id="rId48"/>
      <p:boldItalic r:id="rId49"/>
    </p:embeddedFont>
    <p:embeddedFont>
      <p:font typeface="Libre Baskerville"/>
      <p:regular r:id="rId50"/>
      <p:bold r:id="rId51"/>
      <p:italic r:id="rId52"/>
    </p:embeddedFont>
    <p:embeddedFont>
      <p:font typeface="Libre Franklin Medium"/>
      <p:regular r:id="rId53"/>
      <p:bold r:id="rId54"/>
      <p:italic r:id="rId55"/>
      <p:boldItalic r:id="rId56"/>
    </p:embeddedFont>
    <p:embeddedFont>
      <p:font typeface="Libre Franklin Thin"/>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SemiBold-italic.fntdata"/><Relationship Id="rId42" Type="http://schemas.openxmlformats.org/officeDocument/2006/relationships/font" Target="fonts/LibreFranklinLight-regular.fntdata"/><Relationship Id="rId41" Type="http://schemas.openxmlformats.org/officeDocument/2006/relationships/font" Target="fonts/LibreFranklinSemiBold-boldItalic.fntdata"/><Relationship Id="rId44" Type="http://schemas.openxmlformats.org/officeDocument/2006/relationships/font" Target="fonts/LibreFranklinLight-italic.fntdata"/><Relationship Id="rId43" Type="http://schemas.openxmlformats.org/officeDocument/2006/relationships/font" Target="fonts/LibreFranklinLight-bold.fntdata"/><Relationship Id="rId46" Type="http://schemas.openxmlformats.org/officeDocument/2006/relationships/font" Target="fonts/LibreFranklin-regular.fntdata"/><Relationship Id="rId45" Type="http://schemas.openxmlformats.org/officeDocument/2006/relationships/font" Target="fonts/LibreFranklin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italic.fntdata"/><Relationship Id="rId47" Type="http://schemas.openxmlformats.org/officeDocument/2006/relationships/font" Target="fonts/LibreFranklin-bold.fntdata"/><Relationship Id="rId49" Type="http://schemas.openxmlformats.org/officeDocument/2006/relationships/font" Target="fonts/LibreFranklin-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LibreFranklinSemiBold-bold.fntdata"/><Relationship Id="rId38" Type="http://schemas.openxmlformats.org/officeDocument/2006/relationships/font" Target="fonts/LibreFranklinSemiBold-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LibreFranklinThin-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ibreBaskerville-bold.fntdata"/><Relationship Id="rId50" Type="http://schemas.openxmlformats.org/officeDocument/2006/relationships/font" Target="fonts/LibreBaskerville-regular.fntdata"/><Relationship Id="rId53" Type="http://schemas.openxmlformats.org/officeDocument/2006/relationships/font" Target="fonts/LibreFranklinMedium-regular.fntdata"/><Relationship Id="rId52" Type="http://schemas.openxmlformats.org/officeDocument/2006/relationships/font" Target="fonts/LibreBaskerville-italic.fntdata"/><Relationship Id="rId11" Type="http://schemas.openxmlformats.org/officeDocument/2006/relationships/slide" Target="slides/slide6.xml"/><Relationship Id="rId55" Type="http://schemas.openxmlformats.org/officeDocument/2006/relationships/font" Target="fonts/LibreFranklinMedium-italic.fntdata"/><Relationship Id="rId10" Type="http://schemas.openxmlformats.org/officeDocument/2006/relationships/slide" Target="slides/slide5.xml"/><Relationship Id="rId54" Type="http://schemas.openxmlformats.org/officeDocument/2006/relationships/font" Target="fonts/LibreFranklinMedium-bold.fntdata"/><Relationship Id="rId13" Type="http://schemas.openxmlformats.org/officeDocument/2006/relationships/slide" Target="slides/slide8.xml"/><Relationship Id="rId57" Type="http://schemas.openxmlformats.org/officeDocument/2006/relationships/font" Target="fonts/LibreFranklinThin-regular.fntdata"/><Relationship Id="rId12" Type="http://schemas.openxmlformats.org/officeDocument/2006/relationships/slide" Target="slides/slide7.xml"/><Relationship Id="rId56" Type="http://schemas.openxmlformats.org/officeDocument/2006/relationships/font" Target="fonts/LibreFranklinMedium-boldItalic.fntdata"/><Relationship Id="rId15" Type="http://schemas.openxmlformats.org/officeDocument/2006/relationships/slide" Target="slides/slide10.xml"/><Relationship Id="rId59" Type="http://schemas.openxmlformats.org/officeDocument/2006/relationships/font" Target="fonts/LibreFranklinThin-italic.fntdata"/><Relationship Id="rId14" Type="http://schemas.openxmlformats.org/officeDocument/2006/relationships/slide" Target="slides/slide9.xml"/><Relationship Id="rId58" Type="http://schemas.openxmlformats.org/officeDocument/2006/relationships/font" Target="fonts/LibreFranklinThin-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7dd42738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277dd42738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5" name="Google Shape;65;g277dd42738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7dd427380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77dd427380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lang="en" sz="1500" u="sng"/>
              <a:t>Pay-as-you-go</a:t>
            </a:r>
            <a:endParaRPr sz="1500" u="sng"/>
          </a:p>
          <a:p>
            <a:pPr indent="0" lvl="0" marL="457200" rtl="0" algn="l">
              <a:lnSpc>
                <a:spcPct val="100000"/>
              </a:lnSpc>
              <a:spcBef>
                <a:spcPts val="0"/>
              </a:spcBef>
              <a:spcAft>
                <a:spcPts val="0"/>
              </a:spcAft>
              <a:buNone/>
            </a:pPr>
            <a:r>
              <a:rPr lang="en" sz="1500"/>
              <a:t>Under those procedures, discretionary administrative actions that would increase direct spending by more than a certain threshold would be required to include additional proposed actions to fully offset the increase in direct spending.</a:t>
            </a:r>
            <a:endParaRPr sz="1500"/>
          </a:p>
          <a:p>
            <a:pPr indent="-323850" lvl="0" marL="457200" rtl="0" algn="l">
              <a:lnSpc>
                <a:spcPct val="100000"/>
              </a:lnSpc>
              <a:spcBef>
                <a:spcPts val="0"/>
              </a:spcBef>
              <a:spcAft>
                <a:spcPts val="0"/>
              </a:spcAft>
              <a:buSzPts val="1500"/>
              <a:buChar char="-"/>
            </a:pPr>
            <a:r>
              <a:rPr lang="en" sz="1500" u="sng"/>
              <a:t>Fed Student Loans</a:t>
            </a:r>
            <a:r>
              <a:rPr lang="en" sz="1500"/>
              <a:t> </a:t>
            </a:r>
            <a:endParaRPr sz="1500"/>
          </a:p>
          <a:p>
            <a:pPr indent="0" lvl="0" marL="0" rtl="0" algn="l">
              <a:lnSpc>
                <a:spcPct val="100000"/>
              </a:lnSpc>
              <a:spcBef>
                <a:spcPts val="0"/>
              </a:spcBef>
              <a:spcAft>
                <a:spcPts val="0"/>
              </a:spcAft>
              <a:buNone/>
            </a:pPr>
            <a:r>
              <a:rPr lang="en" sz="1500"/>
              <a:t>	August 29, 2023 today marks the 60th day</a:t>
            </a:r>
            <a:endParaRPr sz="1500"/>
          </a:p>
          <a:p>
            <a:pPr indent="-323850" lvl="0" marL="457200" rtl="0" algn="l">
              <a:lnSpc>
                <a:spcPct val="100000"/>
              </a:lnSpc>
              <a:spcBef>
                <a:spcPts val="0"/>
              </a:spcBef>
              <a:spcAft>
                <a:spcPts val="0"/>
              </a:spcAft>
              <a:buSzPts val="1500"/>
              <a:buChar char="-"/>
            </a:pPr>
            <a:r>
              <a:t/>
            </a:r>
            <a:endParaRPr sz="1500"/>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
        <p:nvSpPr>
          <p:cNvPr id="185" name="Google Shape;185;g277dd427380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7dd427380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77dd427380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8" name="Google Shape;198;g277dd427380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8a5b0795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78a5b0795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lang="en" sz="1500"/>
              <a:t>FY24 House Mark is</a:t>
            </a:r>
            <a:r>
              <a:rPr b="1" lang="en" sz="1500"/>
              <a:t> 34.6%</a:t>
            </a:r>
            <a:r>
              <a:rPr lang="en" sz="1500"/>
              <a:t> below FY23 Enacted and </a:t>
            </a:r>
            <a:r>
              <a:rPr b="1" lang="en" sz="1500"/>
              <a:t>45.7%</a:t>
            </a:r>
            <a:r>
              <a:rPr lang="en" sz="1500"/>
              <a:t> below Presidents Request </a:t>
            </a:r>
            <a:endParaRPr sz="1500"/>
          </a:p>
          <a:p>
            <a:pPr indent="-323850" lvl="0" marL="457200" rtl="0" algn="l">
              <a:lnSpc>
                <a:spcPct val="100000"/>
              </a:lnSpc>
              <a:spcBef>
                <a:spcPts val="0"/>
              </a:spcBef>
              <a:spcAft>
                <a:spcPts val="0"/>
              </a:spcAft>
              <a:buSzPts val="1500"/>
              <a:buChar char="-"/>
            </a:pPr>
            <a:r>
              <a:rPr lang="en" sz="1500"/>
              <a:t>FY24 Senate Mark comes in at </a:t>
            </a:r>
            <a:r>
              <a:rPr b="1" lang="en" sz="1500"/>
              <a:t>2.6%</a:t>
            </a:r>
            <a:r>
              <a:rPr lang="en" sz="1500"/>
              <a:t> below FY23 Enacted levels snf </a:t>
            </a:r>
            <a:r>
              <a:rPr b="1" lang="en" sz="1500"/>
              <a:t>19.2%</a:t>
            </a:r>
            <a:r>
              <a:rPr lang="en" sz="1500"/>
              <a:t> below Presidents Request </a:t>
            </a:r>
            <a:endParaRPr sz="1500"/>
          </a:p>
          <a:p>
            <a:pPr indent="-298450" lvl="0" marL="457200" rtl="0" algn="l">
              <a:lnSpc>
                <a:spcPct val="100000"/>
              </a:lnSpc>
              <a:spcBef>
                <a:spcPts val="0"/>
              </a:spcBef>
              <a:spcAft>
                <a:spcPts val="0"/>
              </a:spcAft>
              <a:buSzPts val="1100"/>
              <a:buChar char="-"/>
            </a:pPr>
            <a:r>
              <a:t/>
            </a:r>
            <a:endParaRPr/>
          </a:p>
        </p:txBody>
      </p:sp>
      <p:sp>
        <p:nvSpPr>
          <p:cNvPr id="211" name="Google Shape;211;g278a5b0795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7dd427380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77dd427380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
                <a:solidFill>
                  <a:schemeClr val="dk1"/>
                </a:solidFill>
              </a:rPr>
              <a:t>BIA:	 </a:t>
            </a:r>
            <a:r>
              <a:rPr b="1" i="1" lang="en" sz="2000">
                <a:solidFill>
                  <a:srgbClr val="006499"/>
                </a:solidFill>
                <a:latin typeface="Calibri"/>
                <a:ea typeface="Calibri"/>
                <a:cs typeface="Calibri"/>
                <a:sym typeface="Calibri"/>
              </a:rPr>
              <a:t>House +$141.4M above </a:t>
            </a:r>
            <a:r>
              <a:rPr i="1" lang="en" sz="2000">
                <a:solidFill>
                  <a:srgbClr val="006499"/>
                </a:solidFill>
                <a:latin typeface="Calibri"/>
                <a:ea typeface="Calibri"/>
                <a:cs typeface="Calibri"/>
                <a:sym typeface="Calibri"/>
              </a:rPr>
              <a:t>FY 2023</a:t>
            </a:r>
            <a:endParaRPr sz="1400">
              <a:solidFill>
                <a:schemeClr val="dk1"/>
              </a:solidFill>
            </a:endParaRPr>
          </a:p>
          <a:p>
            <a:pPr indent="457200" lvl="0" marL="0" rtl="0" algn="l">
              <a:spcBef>
                <a:spcPts val="0"/>
              </a:spcBef>
              <a:spcAft>
                <a:spcPts val="0"/>
              </a:spcAft>
              <a:buSzPts val="1100"/>
              <a:buNone/>
            </a:pPr>
            <a:r>
              <a:rPr b="1" i="1" lang="en" sz="2000">
                <a:solidFill>
                  <a:srgbClr val="006499"/>
                </a:solidFill>
                <a:latin typeface="Calibri"/>
                <a:ea typeface="Calibri"/>
                <a:cs typeface="Calibri"/>
                <a:sym typeface="Calibri"/>
              </a:rPr>
              <a:t>Senate +$78.2M above </a:t>
            </a:r>
            <a:r>
              <a:rPr i="1" lang="en" sz="2000">
                <a:solidFill>
                  <a:srgbClr val="006499"/>
                </a:solidFill>
                <a:latin typeface="Calibri"/>
                <a:ea typeface="Calibri"/>
                <a:cs typeface="Calibri"/>
                <a:sym typeface="Calibri"/>
              </a:rPr>
              <a:t>FY 2023</a:t>
            </a:r>
            <a:endParaRPr sz="1400">
              <a:solidFill>
                <a:schemeClr val="dk1"/>
              </a:solidFill>
            </a:endParaRPr>
          </a:p>
          <a:p>
            <a:pPr indent="45720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SzPts val="1400"/>
              <a:buNone/>
            </a:pPr>
            <a:r>
              <a:rPr lang="en">
                <a:solidFill>
                  <a:schemeClr val="dk1"/>
                </a:solidFill>
              </a:rPr>
              <a:t>BIE: 	</a:t>
            </a:r>
            <a:r>
              <a:rPr b="1" i="1" lang="en" sz="2000">
                <a:solidFill>
                  <a:srgbClr val="006499"/>
                </a:solidFill>
                <a:latin typeface="Calibri"/>
                <a:ea typeface="Calibri"/>
                <a:cs typeface="Calibri"/>
                <a:sym typeface="Calibri"/>
              </a:rPr>
              <a:t>House -$1.9M below </a:t>
            </a:r>
            <a:r>
              <a:rPr i="1" lang="en" sz="2000">
                <a:solidFill>
                  <a:srgbClr val="006499"/>
                </a:solidFill>
                <a:latin typeface="Calibri"/>
                <a:ea typeface="Calibri"/>
                <a:cs typeface="Calibri"/>
                <a:sym typeface="Calibri"/>
              </a:rPr>
              <a:t>FY 2023</a:t>
            </a:r>
            <a:endParaRPr sz="1400">
              <a:solidFill>
                <a:schemeClr val="dk1"/>
              </a:solidFill>
            </a:endParaRPr>
          </a:p>
          <a:p>
            <a:pPr indent="457200" lvl="0" marL="0" rtl="0" algn="l">
              <a:spcBef>
                <a:spcPts val="0"/>
              </a:spcBef>
              <a:spcAft>
                <a:spcPts val="0"/>
              </a:spcAft>
              <a:buNone/>
            </a:pPr>
            <a:r>
              <a:rPr b="1" i="1" lang="en" sz="2000">
                <a:solidFill>
                  <a:srgbClr val="006499"/>
                </a:solidFill>
                <a:latin typeface="Calibri"/>
                <a:ea typeface="Calibri"/>
                <a:cs typeface="Calibri"/>
                <a:sym typeface="Calibri"/>
              </a:rPr>
              <a:t>Senate +$5.6M above </a:t>
            </a:r>
            <a:r>
              <a:rPr i="1" lang="en" sz="2000">
                <a:solidFill>
                  <a:srgbClr val="006499"/>
                </a:solidFill>
                <a:latin typeface="Calibri"/>
                <a:ea typeface="Calibri"/>
                <a:cs typeface="Calibri"/>
                <a:sym typeface="Calibri"/>
              </a:rPr>
              <a:t>FY 2023</a:t>
            </a:r>
            <a:endParaRPr i="1" sz="2000">
              <a:solidFill>
                <a:srgbClr val="006499"/>
              </a:solidFill>
              <a:latin typeface="Calibri"/>
              <a:ea typeface="Calibri"/>
              <a:cs typeface="Calibri"/>
              <a:sym typeface="Calibri"/>
            </a:endParaRPr>
          </a:p>
          <a:p>
            <a:pPr indent="457200" lvl="0" marL="0" rtl="0" algn="l">
              <a:spcBef>
                <a:spcPts val="0"/>
              </a:spcBef>
              <a:spcAft>
                <a:spcPts val="0"/>
              </a:spcAft>
              <a:buNone/>
            </a:pPr>
            <a:r>
              <a:t/>
            </a:r>
            <a:endParaRPr i="1" sz="2000">
              <a:solidFill>
                <a:srgbClr val="006499"/>
              </a:solidFill>
              <a:latin typeface="Calibri"/>
              <a:ea typeface="Calibri"/>
              <a:cs typeface="Calibri"/>
              <a:sym typeface="Calibri"/>
            </a:endParaRPr>
          </a:p>
          <a:p>
            <a:pPr indent="0" lvl="0" marL="0" rtl="0" algn="l">
              <a:spcBef>
                <a:spcPts val="0"/>
              </a:spcBef>
              <a:spcAft>
                <a:spcPts val="0"/>
              </a:spcAft>
              <a:buNone/>
            </a:pPr>
            <a:r>
              <a:rPr lang="en">
                <a:solidFill>
                  <a:schemeClr val="dk1"/>
                </a:solidFill>
              </a:rPr>
              <a:t>BTFA:  </a:t>
            </a:r>
            <a:r>
              <a:rPr lang="en" sz="1400">
                <a:solidFill>
                  <a:schemeClr val="dk1"/>
                </a:solidFill>
              </a:rPr>
              <a:t>Flatline Funding</a:t>
            </a:r>
            <a:r>
              <a:rPr lang="en">
                <a:solidFill>
                  <a:schemeClr val="dk1"/>
                </a:solidFill>
              </a:rPr>
              <a:t> </a:t>
            </a:r>
            <a:endParaRPr>
              <a:solidFill>
                <a:schemeClr val="dk1"/>
              </a:solidFill>
            </a:endParaRPr>
          </a:p>
        </p:txBody>
      </p:sp>
      <p:sp>
        <p:nvSpPr>
          <p:cNvPr id="224" name="Google Shape;224;g277dd427380_0_1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8a5b07954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78a5b07954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298450" lvl="0" marL="457200" rtl="0" algn="l">
              <a:lnSpc>
                <a:spcPct val="100000"/>
              </a:lnSpc>
              <a:spcBef>
                <a:spcPts val="0"/>
              </a:spcBef>
              <a:spcAft>
                <a:spcPts val="0"/>
              </a:spcAft>
              <a:buSzPts val="1100"/>
              <a:buChar char="●"/>
            </a:pPr>
            <a:r>
              <a:rPr lang="en"/>
              <a:t> </a:t>
            </a:r>
            <a:r>
              <a:rPr lang="en" sz="1600"/>
              <a:t>Unfortunately, neither the House nor Senate bill included reclassification of Contract Support Costs and 105(l) leases as mandatory spending, which is a long-time request of Tribal nations, and a provision included in last year’s Senate proposal. </a:t>
            </a:r>
            <a:endParaRPr sz="1600"/>
          </a:p>
        </p:txBody>
      </p:sp>
      <p:sp>
        <p:nvSpPr>
          <p:cNvPr id="237" name="Google Shape;237;g278a5b07954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7dd427380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77dd427380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77dd427380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77dd427380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77dd427380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House: </a:t>
            </a:r>
            <a:endParaRPr/>
          </a:p>
          <a:p>
            <a:pPr indent="-355600" lvl="0" marL="457200" rtl="0" algn="l">
              <a:spcBef>
                <a:spcPts val="120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+$38.8M for Law Enforcement programs.</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+$23.7M for Tribal Courts (TPA)</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+$11.0M for Road Maintenance to improve and maintain roads and bridges.</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+$13.0M Climate Resilience for Coastal Tribal Communities. </a:t>
            </a:r>
            <a:r>
              <a:rPr i="1" lang="en" sz="2000">
                <a:solidFill>
                  <a:schemeClr val="accent1"/>
                </a:solidFill>
                <a:latin typeface="Calibri"/>
                <a:ea typeface="Calibri"/>
                <a:cs typeface="Calibri"/>
                <a:sym typeface="Calibri"/>
              </a:rPr>
              <a:t> to support vulnerable coastal Tribal communities and Alaska Native villages that experience severe weather-related conditions that jeopardize public safety and health.</a:t>
            </a:r>
            <a:endParaRPr sz="1400">
              <a:solidFill>
                <a:schemeClr val="accent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+$2.0M increase to support housing units and applicants.</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+$3.6M for Tribal Management Development Program general increase.</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+$2.0M for Indian Business Incubator Program.</a:t>
            </a:r>
            <a:endParaRPr i="1"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t/>
            </a:r>
            <a:endParaRPr i="1" sz="2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a:t>Senate: </a:t>
            </a:r>
            <a:endParaRPr/>
          </a:p>
          <a:p>
            <a:pPr indent="-355600" lvl="0" marL="457200" rtl="0" algn="l">
              <a:spcBef>
                <a:spcPts val="120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+$1.0M for Small Tribes Supplement.  </a:t>
            </a:r>
            <a:endParaRPr sz="1400">
              <a:solidFill>
                <a:srgbClr val="42719B"/>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+$11.5M for Law Enforcement programs.</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+$2.0M for Indian Child Family Violence Prevention activities.</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+1.0M for ICWA grants to assist AI/AN sovereignty.  </a:t>
            </a:r>
            <a:r>
              <a:rPr i="1" lang="en" sz="2000">
                <a:solidFill>
                  <a:srgbClr val="42719B"/>
                </a:solidFill>
                <a:latin typeface="Calibri"/>
                <a:ea typeface="Calibri"/>
                <a:cs typeface="Calibri"/>
                <a:sym typeface="Calibri"/>
              </a:rPr>
              <a:t>Enacted to support ICWA grants to assist American Indians and Alaska Natives to assert their sovereignty under ICWA and to protect the rights of children in State welfare and judicial systems. The Committee also acknowledges the discrepancy of Alaska Native and American Indian children that are disproportionately represented in foster care systems and Tribes are the only entity in Children in Need of Assistance [CINA] cases not provided an attorney by the state. The Committee notes funds included shall be used to meet the ICWA’s mandate and attorney assistance in CINA cases. </a:t>
            </a:r>
            <a:endParaRPr sz="1400">
              <a:solidFill>
                <a:srgbClr val="42719B"/>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+$1.0M to support housing units and applicants. </a:t>
            </a:r>
            <a:r>
              <a:rPr i="1" lang="en" sz="2000">
                <a:solidFill>
                  <a:srgbClr val="42719B"/>
                </a:solidFill>
                <a:latin typeface="Calibri"/>
                <a:ea typeface="Calibri"/>
                <a:cs typeface="Calibri"/>
                <a:sym typeface="Calibri"/>
              </a:rPr>
              <a:t>Directs BIA to conduct an</a:t>
            </a:r>
            <a:r>
              <a:rPr i="1" lang="en" sz="2000">
                <a:solidFill>
                  <a:schemeClr val="dk1"/>
                </a:solidFill>
                <a:latin typeface="Calibri"/>
                <a:ea typeface="Calibri"/>
                <a:cs typeface="Calibri"/>
                <a:sym typeface="Calibri"/>
              </a:rPr>
              <a:t> </a:t>
            </a:r>
            <a:r>
              <a:rPr i="1" lang="en" sz="2000">
                <a:solidFill>
                  <a:srgbClr val="42719B"/>
                </a:solidFill>
                <a:latin typeface="Calibri"/>
                <a:ea typeface="Calibri"/>
                <a:cs typeface="Calibri"/>
                <a:sym typeface="Calibri"/>
              </a:rPr>
              <a:t>analysis of Alaska Natives’ eligibility for both Housing Program mortgage assistance grants and mortgages, as well as any barriers to affording new, energy-efficient homes in western Alaskan villages off the road system. </a:t>
            </a:r>
            <a:endParaRPr sz="1400">
              <a:solidFill>
                <a:srgbClr val="42719B"/>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+$1.8M RPI</a:t>
            </a:r>
            <a:endParaRPr sz="1400">
              <a:solidFill>
                <a:schemeClr val="dk1"/>
              </a:solidFill>
            </a:endParaRPr>
          </a:p>
          <a:p>
            <a:pPr indent="-355600" lvl="0" marL="4572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+$614K for Tribal Management Development Program.</a:t>
            </a:r>
            <a:endParaRPr i="1" sz="2000">
              <a:solidFill>
                <a:schemeClr val="dk1"/>
              </a:solidFill>
              <a:latin typeface="Calibri"/>
              <a:ea typeface="Calibri"/>
              <a:cs typeface="Calibri"/>
              <a:sym typeface="Calibri"/>
            </a:endParaRPr>
          </a:p>
          <a:p>
            <a:pPr indent="0" lvl="0" marL="457200" rtl="0" algn="l">
              <a:spcBef>
                <a:spcPts val="1200"/>
              </a:spcBef>
              <a:spcAft>
                <a:spcPts val="0"/>
              </a:spcAft>
              <a:buNone/>
            </a:pPr>
            <a:r>
              <a:rPr i="1" lang="en" sz="2000">
                <a:solidFill>
                  <a:schemeClr val="dk1"/>
                </a:solidFill>
                <a:latin typeface="Calibri"/>
                <a:ea typeface="Calibri"/>
                <a:cs typeface="Calibri"/>
                <a:sym typeface="Calibri"/>
              </a:rPr>
              <a:t>Tiwahe.—The Committee expects funding to existing Tiwahe pilot programs to continue in the same amounts to the same recipients, including funding to support women and children’s shelters. The Bureau of Indian Affairs [BIA] is directed to submit a plan on how to expand the program to all Tribes incrementally along with a strategy on how to consider existing pilot programs during any expansion and be consistent with the final report and available funding. Further, as part of the expansion plan and strategy, the BIA is encouraged to explore the possibility of including all seven Virginia Tribes as a single consortium and who may be positioned to benefit as participants in future Tiwahe expansion plans.</a:t>
            </a:r>
            <a:endParaRPr i="1" sz="2000">
              <a:solidFill>
                <a:schemeClr val="dk1"/>
              </a:solidFill>
              <a:latin typeface="Calibri"/>
              <a:ea typeface="Calibri"/>
              <a:cs typeface="Calibri"/>
              <a:sym typeface="Calibri"/>
            </a:endParaRPr>
          </a:p>
          <a:p>
            <a:pPr indent="0" lvl="0" marL="457200" rtl="0" algn="l">
              <a:spcBef>
                <a:spcPts val="1200"/>
              </a:spcBef>
              <a:spcAft>
                <a:spcPts val="0"/>
              </a:spcAft>
              <a:buNone/>
            </a:pPr>
            <a:r>
              <a:rPr i="1" lang="en" sz="2000">
                <a:solidFill>
                  <a:schemeClr val="dk1"/>
                </a:solidFill>
                <a:latin typeface="Calibri"/>
                <a:ea typeface="Calibri"/>
                <a:cs typeface="Calibri"/>
                <a:sym typeface="Calibri"/>
              </a:rPr>
              <a:t>Public Law 83–280 Needs.—The Committee notes that a number of States with large Indian populations have no law enforcement presence in Tribal communities and Alaska Native Villages despite skyrocketing crime rates. However, these Tribes are not eligible for certain Native justice funding simply because they are located in Public Law 280 States. Within 180 days of enactment of this act the Bureau is directed to conduct Tribal consultation on the budgetary needs of Tribal law enforcement, including wellness courts and other essential judicial needs for the tribes in these States, and report back to the Committee on the available Federal funding, within the Department of the Interior or elsewhere, for these tribes or outlining the barriers to the development of such funding. </a:t>
            </a:r>
            <a:endParaRPr i="1" sz="2000">
              <a:solidFill>
                <a:schemeClr val="dk1"/>
              </a:solidFill>
              <a:latin typeface="Calibri"/>
              <a:ea typeface="Calibri"/>
              <a:cs typeface="Calibri"/>
              <a:sym typeface="Calibri"/>
            </a:endParaRPr>
          </a:p>
          <a:p>
            <a:pPr indent="0" lvl="0" marL="457200" rtl="0" algn="l">
              <a:spcBef>
                <a:spcPts val="1200"/>
              </a:spcBef>
              <a:spcAft>
                <a:spcPts val="0"/>
              </a:spcAft>
              <a:buNone/>
            </a:pPr>
            <a:r>
              <a:rPr i="1" lang="en" sz="2000">
                <a:solidFill>
                  <a:schemeClr val="dk1"/>
                </a:solidFill>
                <a:latin typeface="Calibri"/>
                <a:ea typeface="Calibri"/>
                <a:cs typeface="Calibri"/>
                <a:sym typeface="Calibri"/>
              </a:rPr>
              <a:t>the Committee notes the $7,000,000 provided in fiscal year 2023 for the Tribes that are eligible to receive public safety and justice funding but have not received funding in previous years will be incorporated into base funding for public safety and justice, following meaningful Tribal consultation to determine eligibility. </a:t>
            </a:r>
            <a:endParaRPr i="1" sz="2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64" name="Google Shape;264;g277dd427380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7dd427380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77dd427380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77dd427380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7dd427380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77dd427380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1" marL="812800" rtl="0" algn="l">
              <a:spcBef>
                <a:spcPts val="0"/>
              </a:spcBef>
              <a:spcAft>
                <a:spcPts val="0"/>
              </a:spcAft>
              <a:buClr>
                <a:srgbClr val="006499"/>
              </a:buClr>
              <a:buSzPts val="2000"/>
              <a:buFont typeface="Noto Sans Symbols"/>
              <a:buChar char="⮚"/>
            </a:pPr>
            <a:r>
              <a:rPr b="1" i="1" lang="en" sz="2000">
                <a:solidFill>
                  <a:srgbClr val="006499"/>
                </a:solidFill>
              </a:rPr>
              <a:t>House -$1.9M below </a:t>
            </a:r>
            <a:r>
              <a:rPr i="1" lang="en" sz="2000">
                <a:solidFill>
                  <a:srgbClr val="006499"/>
                </a:solidFill>
              </a:rPr>
              <a:t>FY 2023 (</a:t>
            </a:r>
            <a:r>
              <a:rPr i="1" lang="en" sz="2000">
                <a:solidFill>
                  <a:srgbClr val="006499"/>
                </a:solidFill>
                <a:latin typeface="Calibri"/>
                <a:ea typeface="Calibri"/>
                <a:cs typeface="Calibri"/>
                <a:sym typeface="Calibri"/>
              </a:rPr>
              <a:t>All lines at 2023 enacted level except $1.9M reduction to ISEP.)</a:t>
            </a:r>
            <a:endParaRPr sz="1400">
              <a:latin typeface="Arial"/>
              <a:ea typeface="Arial"/>
              <a:cs typeface="Arial"/>
              <a:sym typeface="Arial"/>
            </a:endParaRPr>
          </a:p>
          <a:p>
            <a:pPr indent="-342900" lvl="1" marL="812800" rtl="0" algn="l">
              <a:spcBef>
                <a:spcPts val="0"/>
              </a:spcBef>
              <a:spcAft>
                <a:spcPts val="0"/>
              </a:spcAft>
              <a:buClr>
                <a:srgbClr val="006499"/>
              </a:buClr>
              <a:buSzPts val="2000"/>
              <a:buFont typeface="Noto Sans Symbols"/>
              <a:buChar char="⮚"/>
            </a:pPr>
            <a:r>
              <a:rPr b="1" i="1" lang="en" sz="2000">
                <a:solidFill>
                  <a:srgbClr val="006499"/>
                </a:solidFill>
              </a:rPr>
              <a:t>Senate +$5.6M above </a:t>
            </a:r>
            <a:r>
              <a:rPr i="1" lang="en" sz="2000">
                <a:solidFill>
                  <a:srgbClr val="006499"/>
                </a:solidFill>
              </a:rPr>
              <a:t>FY 2023</a:t>
            </a:r>
            <a:endParaRPr i="1" sz="2000">
              <a:solidFill>
                <a:srgbClr val="006499"/>
              </a:solidFill>
            </a:endParaRPr>
          </a:p>
          <a:p>
            <a:pPr indent="-355600" lvl="2" marL="1371600" rtl="0" algn="l">
              <a:spcBef>
                <a:spcPts val="1200"/>
              </a:spcBef>
              <a:spcAft>
                <a:spcPts val="0"/>
              </a:spcAft>
              <a:buClr>
                <a:srgbClr val="006499"/>
              </a:buClr>
              <a:buSzPts val="2000"/>
              <a:buFont typeface="Noto Sans Symbols"/>
              <a:buChar char="■"/>
            </a:pPr>
            <a:r>
              <a:rPr i="1" lang="en" sz="2000">
                <a:solidFill>
                  <a:srgbClr val="006499"/>
                </a:solidFill>
                <a:latin typeface="Calibri"/>
                <a:ea typeface="Calibri"/>
                <a:cs typeface="Calibri"/>
                <a:sym typeface="Calibri"/>
              </a:rPr>
              <a:t>SENATE Highlights –</a:t>
            </a:r>
            <a:endParaRPr sz="1400">
              <a:solidFill>
                <a:schemeClr val="dk1"/>
              </a:solidFill>
            </a:endParaRPr>
          </a:p>
          <a:p>
            <a:pPr indent="-355600" lvl="3" marL="1828800" rtl="0" algn="l">
              <a:spcBef>
                <a:spcPts val="1200"/>
              </a:spcBef>
              <a:spcAft>
                <a:spcPts val="0"/>
              </a:spcAft>
              <a:buClr>
                <a:schemeClr val="dk1"/>
              </a:buClr>
              <a:buSzPts val="2000"/>
              <a:buFont typeface="Noto Sans Symbols"/>
              <a:buChar char="●"/>
            </a:pPr>
            <a:r>
              <a:rPr i="1" lang="en" sz="2000">
                <a:solidFill>
                  <a:schemeClr val="dk1"/>
                </a:solidFill>
                <a:latin typeface="Calibri"/>
                <a:ea typeface="Calibri"/>
                <a:cs typeface="Calibri"/>
                <a:sym typeface="Calibri"/>
              </a:rPr>
              <a:t>+$3.6M for ISEP.</a:t>
            </a:r>
            <a:endParaRPr sz="1400">
              <a:solidFill>
                <a:schemeClr val="dk1"/>
              </a:solidFill>
            </a:endParaRPr>
          </a:p>
          <a:p>
            <a:pPr indent="-355600" lvl="3" marL="1828800" rtl="0" algn="l">
              <a:spcBef>
                <a:spcPts val="1200"/>
              </a:spcBef>
              <a:spcAft>
                <a:spcPts val="0"/>
              </a:spcAft>
              <a:buClr>
                <a:schemeClr val="dk1"/>
              </a:buClr>
              <a:buSzPts val="2000"/>
              <a:buFont typeface="Noto Sans Symbols"/>
              <a:buChar char="●"/>
            </a:pPr>
            <a:r>
              <a:rPr i="1" lang="en" sz="2000">
                <a:solidFill>
                  <a:schemeClr val="dk1"/>
                </a:solidFill>
                <a:latin typeface="Calibri"/>
                <a:ea typeface="Calibri"/>
                <a:cs typeface="Calibri"/>
                <a:sym typeface="Calibri"/>
              </a:rPr>
              <a:t>+$500K for ISEP Adjustments.</a:t>
            </a:r>
            <a:endParaRPr i="1" sz="2000">
              <a:solidFill>
                <a:schemeClr val="dk1"/>
              </a:solidFill>
              <a:latin typeface="Calibri"/>
              <a:ea typeface="Calibri"/>
              <a:cs typeface="Calibri"/>
              <a:sym typeface="Calibri"/>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+$500K for Enhancements – Native Language</a:t>
            </a:r>
            <a:r>
              <a:rPr i="1" lang="en" sz="2000">
                <a:solidFill>
                  <a:srgbClr val="006499"/>
                </a:solidFill>
                <a:latin typeface="Calibri"/>
                <a:ea typeface="Calibri"/>
                <a:cs typeface="Calibri"/>
                <a:sym typeface="Calibri"/>
              </a:rPr>
              <a:t> The Committee understands the importance of preserving native languages for all Tribal communities. The Committee previously appropriated funds to the Bureau of Indian Education to build capacity for language immersion programs or to create new programs; however, those States that have federally recognized Tribes without Bureau-funded schools have been prevented from participating in this program, even though eligibility for these grants has included potential applicants beyond the Bureau of Indian Education school system. The Committee recommends no less than enacted in funding under this subactivity for language immersion grants. The Committee expects that eligibility will include any private nonprofit or Tribal organization in those States without Bureau-funded schools that are interested in further enhancing or creating native language immersion programs. The Committee supports the administration’s efforts.</a:t>
            </a:r>
            <a:endParaRPr i="1" sz="2000">
              <a:solidFill>
                <a:srgbClr val="006499"/>
              </a:solidFill>
              <a:latin typeface="Calibri"/>
              <a:ea typeface="Calibri"/>
              <a:cs typeface="Calibri"/>
              <a:sym typeface="Calibri"/>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+$500K Student Transportation</a:t>
            </a:r>
            <a:endParaRPr sz="1400">
              <a:solidFill>
                <a:schemeClr val="dk1"/>
              </a:solidFill>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-$555K Transfer of Juvenile Detention funding to Corrections</a:t>
            </a:r>
            <a:endParaRPr i="1" sz="2000">
              <a:solidFill>
                <a:schemeClr val="dk1"/>
              </a:solidFill>
              <a:latin typeface="Calibri"/>
              <a:ea typeface="Calibri"/>
              <a:cs typeface="Calibri"/>
              <a:sym typeface="Calibri"/>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-$1M JOM</a:t>
            </a:r>
            <a:endParaRPr sz="1400">
              <a:solidFill>
                <a:schemeClr val="dk1"/>
              </a:solidFill>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-$343K Scholarships &amp; Adult Ed</a:t>
            </a:r>
            <a:endParaRPr sz="1400">
              <a:solidFill>
                <a:schemeClr val="dk1"/>
              </a:solidFill>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+$1.4M Replacement School Construction</a:t>
            </a:r>
            <a:endParaRPr sz="1400">
              <a:solidFill>
                <a:schemeClr val="dk1"/>
              </a:solidFill>
            </a:endParaRPr>
          </a:p>
          <a:p>
            <a:pPr indent="-355600" lvl="3" marL="1828800" rtl="0" algn="l">
              <a:spcBef>
                <a:spcPts val="0"/>
              </a:spcBef>
              <a:spcAft>
                <a:spcPts val="0"/>
              </a:spcAft>
              <a:buClr>
                <a:schemeClr val="dk1"/>
              </a:buClr>
              <a:buSzPts val="2000"/>
              <a:buFont typeface="Calibri"/>
              <a:buChar char="●"/>
            </a:pPr>
            <a:r>
              <a:rPr i="1" lang="en" sz="2000">
                <a:solidFill>
                  <a:schemeClr val="dk1"/>
                </a:solidFill>
                <a:latin typeface="Calibri"/>
                <a:ea typeface="Calibri"/>
                <a:cs typeface="Calibri"/>
                <a:sym typeface="Calibri"/>
              </a:rPr>
              <a:t>+$500K each to FI&amp;R and Tribal College FI&amp;R - </a:t>
            </a:r>
            <a:r>
              <a:rPr i="1" lang="en" sz="2000">
                <a:solidFill>
                  <a:srgbClr val="42719B"/>
                </a:solidFill>
                <a:latin typeface="Calibri"/>
                <a:ea typeface="Calibri"/>
                <a:cs typeface="Calibri"/>
                <a:sym typeface="Calibri"/>
              </a:rPr>
              <a:t>The Committee included directives under the Bureau of Indian Education-Operation of Indian Education Programs in previous years directing the Bureau to develop a methodology regarding the operating and infrastructure needs for Tribal colleges, but the Bureau has not yet complied and submitted a methodology. With the addition of mandatory money for deferred maintenance for these activities, the Committee again directs the Bureau to conduct an assessment of Tribal colleges facility needs and develop a distribution methodology to address these needs. The Committee also directs the Bureau to report back within 60 days of enactment of this act on how it conducts student counts at Tribal colleges and how funding is provided to address facilities operation, maintenance, and construction needs. </a:t>
            </a:r>
            <a:endParaRPr i="1" sz="2000">
              <a:solidFill>
                <a:srgbClr val="42719B"/>
              </a:solidFill>
            </a:endParaRPr>
          </a:p>
          <a:p>
            <a:pPr indent="0" lvl="0" marL="1828800" rtl="0" algn="l">
              <a:spcBef>
                <a:spcPts val="0"/>
              </a:spcBef>
              <a:spcAft>
                <a:spcPts val="0"/>
              </a:spcAft>
              <a:buNone/>
            </a:pPr>
            <a:r>
              <a:t/>
            </a:r>
            <a:endParaRPr i="1" sz="2000">
              <a:solidFill>
                <a:srgbClr val="42719B"/>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91" name="Google Shape;291;g277dd427380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7dd427380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77dd427380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Funding is Flatlined </a:t>
            </a:r>
            <a:endParaRPr/>
          </a:p>
        </p:txBody>
      </p:sp>
      <p:sp>
        <p:nvSpPr>
          <p:cNvPr id="304" name="Google Shape;304;g277dd427380_0_2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7dd42738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277dd427380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g277dd427380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7dd427380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277dd427380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 sz="1500">
                <a:solidFill>
                  <a:schemeClr val="dk1"/>
                </a:solidFill>
              </a:rPr>
              <a:t>Funding for BTFA is Flatlined </a:t>
            </a:r>
            <a:endParaRPr sz="1500">
              <a:solidFill>
                <a:schemeClr val="dk1"/>
              </a:solidFill>
            </a:endParaRPr>
          </a:p>
          <a:p>
            <a:pPr indent="0" lvl="0" marL="0" rtl="0" algn="l">
              <a:spcBef>
                <a:spcPts val="0"/>
              </a:spcBef>
              <a:spcAft>
                <a:spcPts val="0"/>
              </a:spcAft>
              <a:buClr>
                <a:schemeClr val="dk1"/>
              </a:buClr>
              <a:buSzPts val="1400"/>
              <a:buFont typeface="Arial"/>
              <a:buNone/>
            </a:pPr>
            <a:r>
              <a:rPr lang="en" sz="1500">
                <a:solidFill>
                  <a:schemeClr val="dk1"/>
                </a:solidFill>
              </a:rPr>
              <a:t>The budget also proposes to shift funding for the DOI Office of Hearings and Appeals Probate Hearings Division to BIA from the Bureau of Trust Funds Administration. This transfer will align OHA’s Probate Hearings Division function with BIA’s Probate Real Estate function, allowing DOI to more efficiently process probate cases to completion by improving coordination between BIA and OHA</a:t>
            </a:r>
            <a:endParaRPr sz="1500">
              <a:solidFill>
                <a:schemeClr val="dk1"/>
              </a:solidFill>
            </a:endParaRPr>
          </a:p>
        </p:txBody>
      </p:sp>
      <p:sp>
        <p:nvSpPr>
          <p:cNvPr id="318" name="Google Shape;318;g277dd427380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78a5b0795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278a5b0795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1" name="Google Shape;331;g278a5b07954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8a5b07954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78a5b07954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4" name="Google Shape;344;g278a5b07954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8a5b07954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78a5b07954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500"/>
          </a:p>
          <a:p>
            <a:pPr indent="0" lvl="0" marL="0" rtl="0" algn="l">
              <a:lnSpc>
                <a:spcPct val="100000"/>
              </a:lnSpc>
              <a:spcBef>
                <a:spcPts val="0"/>
              </a:spcBef>
              <a:spcAft>
                <a:spcPts val="0"/>
              </a:spcAft>
              <a:buSzPts val="1400"/>
              <a:buNone/>
            </a:pPr>
            <a:r>
              <a:rPr lang="en" sz="1500">
                <a:solidFill>
                  <a:schemeClr val="dk1"/>
                </a:solidFill>
                <a:latin typeface="Times New Roman"/>
                <a:ea typeface="Times New Roman"/>
                <a:cs typeface="Times New Roman"/>
                <a:sym typeface="Times New Roman"/>
              </a:rPr>
              <a:t>TIBC FY25 Tribal Budget Submission includes a total funding request of </a:t>
            </a:r>
            <a:r>
              <a:rPr b="1" lang="en" sz="1500">
                <a:solidFill>
                  <a:schemeClr val="dk1"/>
                </a:solidFill>
                <a:latin typeface="Times New Roman"/>
                <a:ea typeface="Times New Roman"/>
                <a:cs typeface="Times New Roman"/>
                <a:sym typeface="Times New Roman"/>
              </a:rPr>
              <a:t>$23.7 billion </a:t>
            </a:r>
            <a:r>
              <a:rPr lang="en" sz="1500">
                <a:solidFill>
                  <a:schemeClr val="dk1"/>
                </a:solidFill>
                <a:latin typeface="Times New Roman"/>
                <a:ea typeface="Times New Roman"/>
                <a:cs typeface="Times New Roman"/>
                <a:sym typeface="Times New Roman"/>
              </a:rPr>
              <a:t>dollars, this is a amount reflects a 30% Increase scenario of FY24 Presidents Budget, plus the Existing Cost Estimates provided by DOI and other Federal partners. In addition to the overall budget request TIBC Representatives have given nine programs a deliberative increase, and five suggested actions within the DOI-IA’s budget request to Congress</a:t>
            </a:r>
            <a:endParaRPr sz="1500"/>
          </a:p>
        </p:txBody>
      </p:sp>
      <p:sp>
        <p:nvSpPr>
          <p:cNvPr id="358" name="Google Shape;358;g278a5b07954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78a5b0795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278a5b07954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Cost estimates in the full report, where provided, are a baseline amount; and do not truly reflect the full funding needs of every IA program. If full cost estimates, as identified by Tribal Nations and Federal partners were available, the overall budget request would be significantly greater in size. Notable cost estimates within the report include: </a:t>
            </a:r>
            <a:endParaRPr sz="1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sz="1500"/>
          </a:p>
        </p:txBody>
      </p:sp>
      <p:sp>
        <p:nvSpPr>
          <p:cNvPr id="372" name="Google Shape;372;g278a5b07954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8a5b0795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78a5b0795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 sz="1500">
                <a:solidFill>
                  <a:schemeClr val="dk1"/>
                </a:solidFill>
              </a:rPr>
              <a:t>The Tribal Representatives of TIBC are encouraged by Indian Affairs’ recent commitment to broadly measure the funded treaty and trust obligations of DOI. While this year’s FY 2025 Tribal Budget Submission only includes estimates for 29 programs (increase of 13 programs from FY24), the data presents a more comprehensive view of current Indian Affairs funding and the United States’ progress in fulfilling its obligations.  When completed, this part of the effort will provide an estimate of the actual full funding needed with the necessary data and quantitative analysis/data to justify the related proposed budget that Tribal Representatives desire to put forward. </a:t>
            </a:r>
            <a:endParaRPr sz="1500">
              <a:solidFill>
                <a:schemeClr val="dk1"/>
              </a:solidFill>
            </a:endParaRPr>
          </a:p>
          <a:p>
            <a:pPr indent="0" lvl="0" marL="0" rtl="0" algn="l">
              <a:lnSpc>
                <a:spcPct val="100000"/>
              </a:lnSpc>
              <a:spcBef>
                <a:spcPts val="0"/>
              </a:spcBef>
              <a:spcAft>
                <a:spcPts val="0"/>
              </a:spcAft>
              <a:buSzPts val="1400"/>
              <a:buNone/>
            </a:pPr>
            <a:r>
              <a:t/>
            </a:r>
            <a:endParaRPr/>
          </a:p>
        </p:txBody>
      </p:sp>
      <p:sp>
        <p:nvSpPr>
          <p:cNvPr id="385" name="Google Shape;385;g278a5b0795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78a5b07954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78a5b07954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400"/>
              <a:buNone/>
            </a:pPr>
            <a:r>
              <a:t/>
            </a:r>
            <a:endParaRPr sz="1500">
              <a:solidFill>
                <a:schemeClr val="dk1"/>
              </a:solidFill>
            </a:endParaRPr>
          </a:p>
          <a:p>
            <a:pPr indent="0" lvl="0" marL="0" rtl="0" algn="l">
              <a:lnSpc>
                <a:spcPct val="100000"/>
              </a:lnSpc>
              <a:spcBef>
                <a:spcPts val="0"/>
              </a:spcBef>
              <a:spcAft>
                <a:spcPts val="0"/>
              </a:spcAft>
              <a:buSzPts val="1400"/>
              <a:buNone/>
            </a:pPr>
            <a:r>
              <a:t/>
            </a:r>
            <a:endParaRPr/>
          </a:p>
        </p:txBody>
      </p:sp>
      <p:sp>
        <p:nvSpPr>
          <p:cNvPr id="398" name="Google Shape;398;g278a5b07954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77dd427380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277dd427380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277dd427380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78a5b0795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78a5b0795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78a5b07954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78a5b07954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g278a5b07954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7dd42738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77dd427380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lang="en" sz="1500"/>
              <a:t>January 19, 2023 the </a:t>
            </a:r>
            <a:r>
              <a:rPr lang="en" sz="1500"/>
              <a:t>limit</a:t>
            </a:r>
            <a:r>
              <a:rPr lang="en" sz="1500"/>
              <a:t> of $31.4 Trillion was reached and Treasury began using well-established “extraordinary measures” to borrow additional funds without breaching the debt ceiling.</a:t>
            </a:r>
            <a:endParaRPr sz="1500"/>
          </a:p>
          <a:p>
            <a:pPr indent="0" lvl="0" marL="457200" rtl="0" algn="l">
              <a:lnSpc>
                <a:spcPct val="100000"/>
              </a:lnSpc>
              <a:spcBef>
                <a:spcPts val="0"/>
              </a:spcBef>
              <a:spcAft>
                <a:spcPts val="0"/>
              </a:spcAft>
              <a:buNone/>
            </a:pPr>
            <a:r>
              <a:rPr lang="en" sz="1500"/>
              <a:t>When the debt limit is reached, the government must either reduce spending or raise the limit through legislation.</a:t>
            </a:r>
            <a:endParaRPr sz="1500"/>
          </a:p>
          <a:p>
            <a:pPr indent="457200" lvl="0" marL="0" rtl="0" algn="l">
              <a:lnSpc>
                <a:spcPct val="100000"/>
              </a:lnSpc>
              <a:spcBef>
                <a:spcPts val="0"/>
              </a:spcBef>
              <a:spcAft>
                <a:spcPts val="0"/>
              </a:spcAft>
              <a:buNone/>
            </a:pPr>
            <a:r>
              <a:rPr lang="en" sz="1500"/>
              <a:t>This uncertainty also impactes financial markets and investor confidence.</a:t>
            </a:r>
            <a:endParaRPr sz="1500"/>
          </a:p>
          <a:p>
            <a:pPr indent="0" lvl="0" marL="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SzPts val="1500"/>
              <a:buChar char="-"/>
            </a:pPr>
            <a:r>
              <a:rPr lang="en" sz="1500"/>
              <a:t>On June 3, President Biden signed into law the Fiscal Responsibility Act of 2023</a:t>
            </a:r>
            <a:endParaRPr sz="1500"/>
          </a:p>
          <a:p>
            <a:pPr indent="0" lvl="0" marL="0" rtl="0" algn="l">
              <a:lnSpc>
                <a:spcPct val="100000"/>
              </a:lnSpc>
              <a:spcBef>
                <a:spcPts val="0"/>
              </a:spcBef>
              <a:spcAft>
                <a:spcPts val="0"/>
              </a:spcAft>
              <a:buSzPts val="1400"/>
              <a:buNone/>
            </a:pPr>
            <a:r>
              <a:t/>
            </a:r>
            <a:endParaRPr/>
          </a:p>
        </p:txBody>
      </p:sp>
      <p:sp>
        <p:nvSpPr>
          <p:cNvPr id="94" name="Google Shape;94;g277dd427380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77dd427380_0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277dd427380_0_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42" name="Google Shape;442;g277dd427380_0_2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77dd427380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77dd427380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
              <a:t>The group of roughly three dozen Republican lawmakers have </a:t>
            </a:r>
            <a:r>
              <a:rPr lang="en"/>
              <a:t>publicly</a:t>
            </a:r>
            <a:r>
              <a:rPr lang="en"/>
              <a:t> said it would oppose any short-term stopgap unless leadership meets a slew of their demands. Without the support of its members the House would need a significant amount of bipartisan support to garner the amount of votes needed to pass any legislation. </a:t>
            </a:r>
            <a:endParaRPr/>
          </a:p>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House Speaker McCarthy and Senate Majority Leader Schumer have both agreed that some form of Stop-Gap funding AKA Continuing Resolution would make sense moving forward past the Sept. 30 deadline. </a:t>
            </a:r>
            <a:endParaRPr/>
          </a:p>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In a letter to House Speaker McCarthy - CBO Estimates Caps established in Sec.101 (a) and 102 of Fiscal </a:t>
            </a:r>
            <a:r>
              <a:rPr lang="en"/>
              <a:t>Responsibility</a:t>
            </a:r>
            <a:r>
              <a:rPr lang="en"/>
              <a:t> Act are: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
              <a:t>Under section 101(a), the caps on base discretionary funding for 2024 would total $1.590 trillion ($886 billion for defense and $704 billion for nondefense funding The caps on base discretionary funding in 2025 would equal $1.606 trillion ($895 billion for defense and $711 billion for nondefense)</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Budget Authority</a:t>
            </a:r>
            <a:endParaRPr/>
          </a:p>
          <a:p>
            <a:pPr indent="0" lvl="0" marL="457200" rtl="0" algn="l">
              <a:lnSpc>
                <a:spcPct val="100000"/>
              </a:lnSpc>
              <a:spcBef>
                <a:spcPts val="0"/>
              </a:spcBef>
              <a:spcAft>
                <a:spcPts val="0"/>
              </a:spcAft>
              <a:buNone/>
            </a:pPr>
            <a:r>
              <a:rPr lang="en"/>
              <a:t>FY24 </a:t>
            </a:r>
            <a:endParaRPr/>
          </a:p>
          <a:p>
            <a:pPr indent="0" lvl="0" marL="457200" rtl="0" algn="l">
              <a:lnSpc>
                <a:spcPct val="100000"/>
              </a:lnSpc>
              <a:spcBef>
                <a:spcPts val="0"/>
              </a:spcBef>
              <a:spcAft>
                <a:spcPts val="0"/>
              </a:spcAft>
              <a:buNone/>
            </a:pPr>
            <a:r>
              <a:rPr lang="en"/>
              <a:t>Defense (+2.3 Billion)</a:t>
            </a:r>
            <a:endParaRPr/>
          </a:p>
          <a:p>
            <a:pPr indent="0" lvl="0" marL="457200" rtl="0" algn="l">
              <a:lnSpc>
                <a:spcPct val="100000"/>
              </a:lnSpc>
              <a:spcBef>
                <a:spcPts val="0"/>
              </a:spcBef>
              <a:spcAft>
                <a:spcPts val="0"/>
              </a:spcAft>
              <a:buNone/>
            </a:pPr>
            <a:r>
              <a:rPr lang="en"/>
              <a:t>Non-Defense (-112 Billion)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
              <a:t>FY25</a:t>
            </a:r>
            <a:endParaRPr/>
          </a:p>
          <a:p>
            <a:pPr indent="0" lvl="0" marL="457200" rtl="0" algn="l">
              <a:lnSpc>
                <a:spcPct val="100000"/>
              </a:lnSpc>
              <a:spcBef>
                <a:spcPts val="0"/>
              </a:spcBef>
              <a:spcAft>
                <a:spcPts val="0"/>
              </a:spcAft>
              <a:buNone/>
            </a:pPr>
            <a:r>
              <a:rPr lang="en"/>
              <a:t>Defense (-11.6 Billion) </a:t>
            </a:r>
            <a:endParaRPr/>
          </a:p>
          <a:p>
            <a:pPr indent="0" lvl="0" marL="457200" rtl="0" algn="l">
              <a:lnSpc>
                <a:spcPct val="100000"/>
              </a:lnSpc>
              <a:spcBef>
                <a:spcPts val="0"/>
              </a:spcBef>
              <a:spcAft>
                <a:spcPts val="0"/>
              </a:spcAft>
              <a:buNone/>
            </a:pPr>
            <a:r>
              <a:rPr lang="en"/>
              <a:t>Nondefense (-124.3 Billion)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
              <a:t>Section 102 would establish temporary caps on funding if a continuing resolution is in place on January 1 of 2024 or 2025. Caps on defense funding would be lower and caps on nondefense funding would be higher relative to the caps in section 101(a). If a continuing resolution were still in place on April 30 of either 2024 or 2025, a final sequestration order would be issued according to the cap amounts in section 102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
              <a:t>FY24 </a:t>
            </a:r>
            <a:endParaRPr/>
          </a:p>
          <a:p>
            <a:pPr indent="0" lvl="0" marL="457200" rtl="0" algn="l">
              <a:lnSpc>
                <a:spcPct val="100000"/>
              </a:lnSpc>
              <a:spcBef>
                <a:spcPts val="0"/>
              </a:spcBef>
              <a:spcAft>
                <a:spcPts val="0"/>
              </a:spcAft>
              <a:buNone/>
            </a:pPr>
            <a:r>
              <a:rPr lang="en"/>
              <a:t>Defense (-34.2 Billion) </a:t>
            </a:r>
            <a:endParaRPr/>
          </a:p>
          <a:p>
            <a:pPr indent="0" lvl="0" marL="457200" rtl="0" algn="l">
              <a:lnSpc>
                <a:spcPct val="100000"/>
              </a:lnSpc>
              <a:spcBef>
                <a:spcPts val="0"/>
              </a:spcBef>
              <a:spcAft>
                <a:spcPts val="0"/>
              </a:spcAft>
              <a:buNone/>
            </a:pPr>
            <a:r>
              <a:rPr lang="en"/>
              <a:t>Non-Defense (-79.3 Billion) </a:t>
            </a:r>
            <a:endParaRPr/>
          </a:p>
          <a:p>
            <a:pPr indent="0" lvl="0" marL="0" rtl="0" algn="l">
              <a:lnSpc>
                <a:spcPct val="100000"/>
              </a:lnSpc>
              <a:spcBef>
                <a:spcPts val="0"/>
              </a:spcBef>
              <a:spcAft>
                <a:spcPts val="0"/>
              </a:spcAft>
              <a:buNone/>
            </a:pPr>
            <a:r>
              <a:rPr lang="en"/>
              <a:t>	Total (-113.6 billion)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	FY25 </a:t>
            </a:r>
            <a:endParaRPr/>
          </a:p>
          <a:p>
            <a:pPr indent="0" lvl="0" marL="0" rtl="0" algn="l">
              <a:lnSpc>
                <a:spcPct val="100000"/>
              </a:lnSpc>
              <a:spcBef>
                <a:spcPts val="0"/>
              </a:spcBef>
              <a:spcAft>
                <a:spcPts val="0"/>
              </a:spcAft>
              <a:buNone/>
            </a:pPr>
            <a:r>
              <a:rPr lang="en"/>
              <a:t>	Defense (-57 Billion)</a:t>
            </a:r>
            <a:endParaRPr/>
          </a:p>
          <a:p>
            <a:pPr indent="0" lvl="0" marL="0" rtl="0" algn="l">
              <a:lnSpc>
                <a:spcPct val="100000"/>
              </a:lnSpc>
              <a:spcBef>
                <a:spcPts val="0"/>
              </a:spcBef>
              <a:spcAft>
                <a:spcPts val="0"/>
              </a:spcAft>
              <a:buNone/>
            </a:pPr>
            <a:r>
              <a:rPr lang="en"/>
              <a:t>	Non-Defense (-98.6 Billion) </a:t>
            </a:r>
            <a:endParaRPr/>
          </a:p>
          <a:p>
            <a:pPr indent="0" lvl="0" marL="0" rtl="0" algn="l">
              <a:lnSpc>
                <a:spcPct val="100000"/>
              </a:lnSpc>
              <a:spcBef>
                <a:spcPts val="0"/>
              </a:spcBef>
              <a:spcAft>
                <a:spcPts val="0"/>
              </a:spcAft>
              <a:buNone/>
            </a:pPr>
            <a:r>
              <a:rPr lang="en"/>
              <a:t>	</a:t>
            </a:r>
            <a:r>
              <a:rPr lang="en"/>
              <a:t>Total</a:t>
            </a:r>
            <a:r>
              <a:rPr lang="en"/>
              <a:t> (-155.6 Billion) </a:t>
            </a:r>
            <a:endParaRPr/>
          </a:p>
        </p:txBody>
      </p:sp>
      <p:sp>
        <p:nvSpPr>
          <p:cNvPr id="455" name="Google Shape;455;g277dd427380_0_2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77dd427380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77dd427380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277dd427380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7dd427380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77dd427380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77dd427380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77dd427380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77dd427380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400"/>
              <a:t>-It also creates an incentive for Congress to enact all 12 appropriations bills this year. Section 102 would establish temporary caps on funding if a continuing resolution is in place on January 1 of 2024 or 2025. Caps on defense funding would be lower and caps on nondefense funding would be higher relative to the caps in section 101(a). Once full-year appropriations were enacted, the caps would revert to the limits that were in place on December 31 of that fiscal year (that is, the caps established in section 101(a), with adjustments). If a continuing resolution were still in place on April 30 of either 2024 or 2025, a final sequestration order would be issued according to the cap amounts in section 102.</a:t>
            </a:r>
            <a:endParaRPr sz="1400"/>
          </a:p>
          <a:p>
            <a:pPr indent="0" lvl="0" marL="0" rtl="0" algn="l">
              <a:lnSpc>
                <a:spcPct val="100000"/>
              </a:lnSpc>
              <a:spcBef>
                <a:spcPts val="0"/>
              </a:spcBef>
              <a:spcAft>
                <a:spcPts val="0"/>
              </a:spcAft>
              <a:buSzPts val="1400"/>
              <a:buNone/>
            </a:pPr>
            <a:r>
              <a:t/>
            </a:r>
            <a:endParaRPr sz="1400"/>
          </a:p>
          <a:p>
            <a:pPr indent="-298450" lvl="0" marL="457200" rtl="0" algn="l">
              <a:lnSpc>
                <a:spcPct val="100000"/>
              </a:lnSpc>
              <a:spcBef>
                <a:spcPts val="0"/>
              </a:spcBef>
              <a:spcAft>
                <a:spcPts val="0"/>
              </a:spcAft>
              <a:buSzPts val="1100"/>
              <a:buChar char="-"/>
            </a:pPr>
            <a:r>
              <a:rPr lang="en" sz="1400"/>
              <a:t>FY24 </a:t>
            </a:r>
            <a:endParaRPr sz="1400"/>
          </a:p>
          <a:p>
            <a:pPr indent="0" lvl="0" marL="457200" rtl="0" algn="l">
              <a:lnSpc>
                <a:spcPct val="100000"/>
              </a:lnSpc>
              <a:spcBef>
                <a:spcPts val="0"/>
              </a:spcBef>
              <a:spcAft>
                <a:spcPts val="0"/>
              </a:spcAft>
              <a:buNone/>
            </a:pPr>
            <a:r>
              <a:rPr lang="en" sz="1400"/>
              <a:t>Defense (-34.2 billion) </a:t>
            </a:r>
            <a:endParaRPr sz="1400"/>
          </a:p>
          <a:p>
            <a:pPr indent="0" lvl="0" marL="457200" rtl="0" algn="l">
              <a:lnSpc>
                <a:spcPct val="100000"/>
              </a:lnSpc>
              <a:spcBef>
                <a:spcPts val="0"/>
              </a:spcBef>
              <a:spcAft>
                <a:spcPts val="0"/>
              </a:spcAft>
              <a:buNone/>
            </a:pPr>
            <a:r>
              <a:rPr lang="en" sz="1400"/>
              <a:t>Non-Defense (-79.3 billion)</a:t>
            </a:r>
            <a:endParaRPr sz="1400"/>
          </a:p>
          <a:p>
            <a:pPr indent="0" lvl="0" marL="457200" rtl="0" algn="l">
              <a:lnSpc>
                <a:spcPct val="100000"/>
              </a:lnSpc>
              <a:spcBef>
                <a:spcPts val="0"/>
              </a:spcBef>
              <a:spcAft>
                <a:spcPts val="0"/>
              </a:spcAft>
              <a:buNone/>
            </a:pPr>
            <a:r>
              <a:rPr lang="en" sz="1400"/>
              <a:t>Total (-113.6 billion) </a:t>
            </a:r>
            <a:endParaRPr sz="1400"/>
          </a:p>
          <a:p>
            <a:pPr indent="0" lvl="0" marL="4572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FY25</a:t>
            </a:r>
            <a:endParaRPr sz="1400"/>
          </a:p>
          <a:p>
            <a:pPr indent="0" lvl="0" marL="457200" rtl="0" algn="l">
              <a:lnSpc>
                <a:spcPct val="100000"/>
              </a:lnSpc>
              <a:spcBef>
                <a:spcPts val="0"/>
              </a:spcBef>
              <a:spcAft>
                <a:spcPts val="0"/>
              </a:spcAft>
              <a:buNone/>
            </a:pPr>
            <a:r>
              <a:rPr lang="en" sz="1400"/>
              <a:t>Defense (-57 billion)</a:t>
            </a:r>
            <a:endParaRPr sz="1400"/>
          </a:p>
          <a:p>
            <a:pPr indent="0" lvl="0" marL="457200" rtl="0" algn="l">
              <a:lnSpc>
                <a:spcPct val="100000"/>
              </a:lnSpc>
              <a:spcBef>
                <a:spcPts val="0"/>
              </a:spcBef>
              <a:spcAft>
                <a:spcPts val="0"/>
              </a:spcAft>
              <a:buNone/>
            </a:pPr>
            <a:r>
              <a:rPr lang="en" sz="1400"/>
              <a:t>Non-Defense (-98.6 billion) </a:t>
            </a:r>
            <a:endParaRPr sz="1400"/>
          </a:p>
          <a:p>
            <a:pPr indent="0" lvl="0" marL="457200" rtl="0" algn="l">
              <a:lnSpc>
                <a:spcPct val="100000"/>
              </a:lnSpc>
              <a:spcBef>
                <a:spcPts val="0"/>
              </a:spcBef>
              <a:spcAft>
                <a:spcPts val="0"/>
              </a:spcAft>
              <a:buNone/>
            </a:pPr>
            <a:r>
              <a:rPr lang="en" sz="1400"/>
              <a:t>Total (-155.6 billion) </a:t>
            </a:r>
            <a:endParaRPr sz="1400"/>
          </a:p>
          <a:p>
            <a:pPr indent="0" lvl="0" marL="457200" rtl="0" algn="l">
              <a:lnSpc>
                <a:spcPct val="100000"/>
              </a:lnSpc>
              <a:spcBef>
                <a:spcPts val="0"/>
              </a:spcBef>
              <a:spcAft>
                <a:spcPts val="0"/>
              </a:spcAft>
              <a:buNone/>
            </a:pPr>
            <a:r>
              <a:t/>
            </a:r>
            <a:endParaRPr sz="1400"/>
          </a:p>
        </p:txBody>
      </p:sp>
      <p:sp>
        <p:nvSpPr>
          <p:cNvPr id="120" name="Google Shape;120;g277dd427380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7dd427380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77dd427380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sz="1400"/>
              <a:t>Unlike the House GOP debt limit bill (H.R. 2811) that would have rescinded $14.4 billion in clean energy and associated funding from last year's climate, health and tax law the FRA agreement includes no rescissions of clean energy funding from that law.</a:t>
            </a:r>
            <a:endParaRPr sz="1400"/>
          </a:p>
          <a:p>
            <a:pPr indent="0" lvl="0" marL="4572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A majority of the reductions would come from the Public Health and Social Service Emergency Fund and from certain infrastructure and disaster relief programs. </a:t>
            </a:r>
            <a:endParaRPr sz="1400"/>
          </a:p>
          <a:p>
            <a:pPr indent="0" lvl="0" marL="457200" rtl="0" algn="l">
              <a:lnSpc>
                <a:spcPct val="100000"/>
              </a:lnSpc>
              <a:spcBef>
                <a:spcPts val="0"/>
              </a:spcBef>
              <a:spcAft>
                <a:spcPts val="0"/>
              </a:spcAft>
              <a:buNone/>
            </a:pPr>
            <a:r>
              <a:t/>
            </a:r>
            <a:endParaRPr/>
          </a:p>
        </p:txBody>
      </p:sp>
      <p:sp>
        <p:nvSpPr>
          <p:cNvPr id="133" name="Google Shape;133;g277dd427380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7dd427380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77dd427380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1200"/>
              </a:spcBef>
              <a:spcAft>
                <a:spcPts val="0"/>
              </a:spcAft>
              <a:buClr>
                <a:schemeClr val="dk1"/>
              </a:buClr>
              <a:buSzPts val="1100"/>
              <a:buFont typeface="Libre Franklin"/>
              <a:buChar char="-"/>
            </a:pPr>
            <a:r>
              <a:rPr i="1" lang="en" sz="2000">
                <a:solidFill>
                  <a:schemeClr val="dk1"/>
                </a:solidFill>
                <a:latin typeface="Libre Franklin"/>
                <a:ea typeface="Libre Franklin"/>
                <a:cs typeface="Libre Franklin"/>
                <a:sym typeface="Libre Franklin"/>
              </a:rPr>
              <a:t>$1.7M of $900M was rescinded from BIA </a:t>
            </a:r>
            <a:endParaRPr>
              <a:solidFill>
                <a:schemeClr val="dk1"/>
              </a:solidFill>
              <a:latin typeface="Libre Franklin"/>
              <a:ea typeface="Libre Franklin"/>
              <a:cs typeface="Libre Franklin"/>
              <a:sym typeface="Libre Franklin"/>
            </a:endParaRPr>
          </a:p>
        </p:txBody>
      </p:sp>
      <p:sp>
        <p:nvSpPr>
          <p:cNvPr id="146" name="Google Shape;146;g277dd427380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7dd427380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77dd427380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277dd427380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7dd427380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77dd427380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sz="1400"/>
              <a:t>Those estimates are informed by a 2022 CBO report that examined the effects of work requirements on enrollment and earnings for participants in means-tested programs.</a:t>
            </a:r>
            <a:endParaRPr sz="1400"/>
          </a:p>
        </p:txBody>
      </p:sp>
      <p:sp>
        <p:nvSpPr>
          <p:cNvPr id="172" name="Google Shape;172;g277dd427380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hyperlink" Target="https://www.ncai.org/initiatives/tibc/tibc-docume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hyperlink" Target="https://pitc.zoomgov.com/webinar/register/WN_DOALcoESQwa7Y6SEpKHZpA" TargetMode="External"/><Relationship Id="rId7" Type="http://schemas.openxmlformats.org/officeDocument/2006/relationships/hyperlink" Target="mailto:tribalconsultation@omb.eop.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0" y="1279834"/>
            <a:ext cx="26961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68" name="Google Shape;68;p15"/>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69" name="Google Shape;69;p15"/>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70" name="Google Shape;70;p15"/>
          <p:cNvSpPr/>
          <p:nvPr/>
        </p:nvSpPr>
        <p:spPr>
          <a:xfrm>
            <a:off x="0" y="-1155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 name="Google Shape;71;p15"/>
          <p:cNvSpPr txBox="1"/>
          <p:nvPr/>
        </p:nvSpPr>
        <p:spPr>
          <a:xfrm>
            <a:off x="221068" y="1327459"/>
            <a:ext cx="30462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Libre Franklin Thin"/>
                <a:ea typeface="Libre Franklin Thin"/>
                <a:cs typeface="Libre Franklin Thin"/>
                <a:sym typeface="Libre Franklin Thin"/>
              </a:rPr>
              <a:t>Introduction</a:t>
            </a:r>
            <a:endParaRPr b="0" i="0" sz="2100" u="none" cap="none" strike="noStrike">
              <a:solidFill>
                <a:schemeClr val="lt1"/>
              </a:solidFill>
              <a:latin typeface="Libre Franklin Thin"/>
              <a:ea typeface="Libre Franklin Thin"/>
              <a:cs typeface="Libre Franklin Thin"/>
              <a:sym typeface="Libre Franklin Thin"/>
            </a:endParaRPr>
          </a:p>
        </p:txBody>
      </p:sp>
      <p:pic>
        <p:nvPicPr>
          <p:cNvPr id="72" name="Google Shape;72;p15"/>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73" name="Google Shape;73;p15"/>
          <p:cNvSpPr/>
          <p:nvPr/>
        </p:nvSpPr>
        <p:spPr>
          <a:xfrm>
            <a:off x="3007144" y="2816216"/>
            <a:ext cx="4711200" cy="732900"/>
          </a:xfrm>
          <a:prstGeom prst="rect">
            <a:avLst/>
          </a:prstGeom>
          <a:solidFill>
            <a:srgbClr val="B71E2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 name="Google Shape;74;p15"/>
          <p:cNvSpPr txBox="1"/>
          <p:nvPr/>
        </p:nvSpPr>
        <p:spPr>
          <a:xfrm>
            <a:off x="3579711" y="2955019"/>
            <a:ext cx="38916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lang="en" sz="2400">
                <a:solidFill>
                  <a:schemeClr val="lt1"/>
                </a:solidFill>
                <a:latin typeface="Libre Franklin SemiBold"/>
                <a:ea typeface="Libre Franklin SemiBold"/>
                <a:cs typeface="Libre Franklin SemiBold"/>
                <a:sym typeface="Libre Franklin SemiBold"/>
              </a:rPr>
              <a:t>Matthew Vogel </a:t>
            </a:r>
            <a:endParaRPr b="1" i="0" sz="2400" u="none" cap="none" strike="noStrike">
              <a:solidFill>
                <a:schemeClr val="lt1"/>
              </a:solidFill>
              <a:latin typeface="Libre Franklin SemiBold"/>
              <a:ea typeface="Libre Franklin SemiBold"/>
              <a:cs typeface="Libre Franklin SemiBold"/>
              <a:sym typeface="Libre Franklin SemiBold"/>
            </a:endParaRPr>
          </a:p>
        </p:txBody>
      </p:sp>
      <p:sp>
        <p:nvSpPr>
          <p:cNvPr id="75" name="Google Shape;75;p15"/>
          <p:cNvSpPr/>
          <p:nvPr/>
        </p:nvSpPr>
        <p:spPr>
          <a:xfrm>
            <a:off x="2094939" y="3516729"/>
            <a:ext cx="5623200" cy="5289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6" name="Google Shape;76;p15"/>
          <p:cNvSpPr txBox="1"/>
          <p:nvPr/>
        </p:nvSpPr>
        <p:spPr>
          <a:xfrm>
            <a:off x="3579707" y="3560949"/>
            <a:ext cx="41385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Libre Franklin Thin"/>
                <a:ea typeface="Libre Franklin Thin"/>
                <a:cs typeface="Libre Franklin Thin"/>
                <a:sym typeface="Libre Franklin Thin"/>
              </a:rPr>
              <a:t>Policy Lead – Federal </a:t>
            </a:r>
            <a:r>
              <a:rPr b="1" lang="en" sz="1400">
                <a:solidFill>
                  <a:schemeClr val="lt1"/>
                </a:solidFill>
                <a:latin typeface="Libre Franklin Thin"/>
                <a:ea typeface="Libre Franklin Thin"/>
                <a:cs typeface="Libre Franklin Thin"/>
                <a:sym typeface="Libre Franklin Thin"/>
              </a:rPr>
              <a:t>Budget</a:t>
            </a:r>
            <a:r>
              <a:rPr b="1" i="0" lang="en" sz="1400" u="none" cap="none" strike="noStrike">
                <a:solidFill>
                  <a:schemeClr val="lt1"/>
                </a:solidFill>
                <a:latin typeface="Libre Franklin Thin"/>
                <a:ea typeface="Libre Franklin Thin"/>
                <a:cs typeface="Libre Franklin Thin"/>
                <a:sym typeface="Libre Franklin Thin"/>
              </a:rPr>
              <a:t> &amp; Appropriations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Libre Franklin Thin"/>
                <a:ea typeface="Libre Franklin Thin"/>
                <a:cs typeface="Libre Franklin Thin"/>
                <a:sym typeface="Libre Franklin Thin"/>
              </a:rPr>
              <a:t>National Congress of American Indians</a:t>
            </a:r>
            <a:endParaRPr b="0" i="0" sz="1100" u="none" cap="none" strike="noStrike">
              <a:solidFill>
                <a:srgbClr val="000000"/>
              </a:solidFill>
              <a:latin typeface="Arial"/>
              <a:ea typeface="Arial"/>
              <a:cs typeface="Arial"/>
              <a:sym typeface="Arial"/>
            </a:endParaRPr>
          </a:p>
        </p:txBody>
      </p:sp>
      <p:sp>
        <p:nvSpPr>
          <p:cNvPr id="77" name="Google Shape;77;p15"/>
          <p:cNvSpPr txBox="1"/>
          <p:nvPr/>
        </p:nvSpPr>
        <p:spPr>
          <a:xfrm>
            <a:off x="862550" y="162598"/>
            <a:ext cx="5260200" cy="804900"/>
          </a:xfrm>
          <a:prstGeom prst="rect">
            <a:avLst/>
          </a:prstGeom>
          <a:noFill/>
          <a:ln>
            <a:noFill/>
          </a:ln>
        </p:spPr>
        <p:txBody>
          <a:bodyPr anchorCtr="0" anchor="b" bIns="34275" lIns="68575" spcFirstLastPara="1" rIns="68575" wrap="square" tIns="34275">
            <a:noAutofit/>
          </a:bodyPr>
          <a:lstStyle/>
          <a:p>
            <a:pPr indent="0" lvl="0" marL="0" marR="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marR="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8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4"/>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88" name="Google Shape;188;p24"/>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89" name="Google Shape;189;p24"/>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 name="Google Shape;190;p24"/>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 name="Google Shape;191;p24"/>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92" name="Google Shape;192;p24"/>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93" name="Google Shape;193;p24"/>
          <p:cNvSpPr txBox="1"/>
          <p:nvPr/>
        </p:nvSpPr>
        <p:spPr>
          <a:xfrm>
            <a:off x="486550" y="1757525"/>
            <a:ext cx="8270100" cy="3458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700">
                <a:solidFill>
                  <a:srgbClr val="272627"/>
                </a:solidFill>
                <a:latin typeface="Libre Franklin Thin"/>
                <a:ea typeface="Libre Franklin Thin"/>
                <a:cs typeface="Libre Franklin Thin"/>
                <a:sym typeface="Libre Franklin Thin"/>
              </a:rPr>
              <a:t>Other Provisions </a:t>
            </a:r>
            <a:endParaRPr b="1" sz="1700">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a:buChar char="●"/>
            </a:pPr>
            <a:r>
              <a:rPr b="1" lang="en" sz="1700">
                <a:solidFill>
                  <a:srgbClr val="272627"/>
                </a:solidFill>
                <a:latin typeface="Libre Franklin"/>
                <a:ea typeface="Libre Franklin"/>
                <a:cs typeface="Libre Franklin"/>
                <a:sym typeface="Libre Franklin"/>
              </a:rPr>
              <a:t>Pay-as-you-go</a:t>
            </a:r>
            <a:endParaRPr b="1" sz="1700">
              <a:solidFill>
                <a:srgbClr val="272627"/>
              </a:solidFill>
              <a:latin typeface="Libre Franklin"/>
              <a:ea typeface="Libre Franklin"/>
              <a:cs typeface="Libre Franklin"/>
              <a:sym typeface="Libre Franklin"/>
            </a:endParaRPr>
          </a:p>
          <a:p>
            <a:pPr indent="0" lvl="0" marL="3429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The executive branch is now required to follow administrative pay-as-you-go procedures before finalizing certain administrative actions. </a:t>
            </a:r>
            <a:endParaRPr b="1" sz="14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a:solidFill>
                <a:srgbClr val="272627"/>
              </a:solidFill>
              <a:latin typeface="Libre Franklin Thin"/>
              <a:ea typeface="Libre Franklin Thin"/>
              <a:cs typeface="Libre Franklin Thin"/>
              <a:sym typeface="Libre Franklin Thin"/>
            </a:endParaRPr>
          </a:p>
          <a:p>
            <a:pPr indent="-336550" lvl="0" marL="457200" marR="0" rtl="0" algn="l">
              <a:lnSpc>
                <a:spcPct val="100000"/>
              </a:lnSpc>
              <a:spcBef>
                <a:spcPts val="0"/>
              </a:spcBef>
              <a:spcAft>
                <a:spcPts val="0"/>
              </a:spcAft>
              <a:buClr>
                <a:srgbClr val="272627"/>
              </a:buClr>
              <a:buSzPts val="1700"/>
              <a:buFont typeface="Libre Franklin"/>
              <a:buChar char="●"/>
            </a:pPr>
            <a:r>
              <a:rPr b="1" lang="en" sz="1700">
                <a:solidFill>
                  <a:srgbClr val="272627"/>
                </a:solidFill>
                <a:latin typeface="Libre Franklin"/>
                <a:ea typeface="Libre Franklin"/>
                <a:cs typeface="Libre Franklin"/>
                <a:sym typeface="Libre Franklin"/>
              </a:rPr>
              <a:t>Federal Student Loans </a:t>
            </a:r>
            <a:endParaRPr b="1" sz="1700">
              <a:solidFill>
                <a:srgbClr val="272627"/>
              </a:solidFill>
              <a:latin typeface="Libre Franklin"/>
              <a:ea typeface="Libre Franklin"/>
              <a:cs typeface="Libre Franklin"/>
              <a:sym typeface="Libre Franklin"/>
            </a:endParaRPr>
          </a:p>
          <a:p>
            <a:pPr indent="0" lvl="0" marL="3429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Terminate the current suspension of payments, interest accrual, and collections on defaulted loans in the student loan program 60 days after June 30, 2023</a:t>
            </a:r>
            <a:endParaRPr b="1" sz="14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a:buChar char="●"/>
            </a:pPr>
            <a:r>
              <a:rPr b="1" lang="en" sz="1700">
                <a:solidFill>
                  <a:srgbClr val="272627"/>
                </a:solidFill>
                <a:latin typeface="Libre Franklin"/>
                <a:ea typeface="Libre Franklin"/>
                <a:cs typeface="Libre Franklin"/>
                <a:sym typeface="Libre Franklin"/>
              </a:rPr>
              <a:t>Energy Related Projects </a:t>
            </a:r>
            <a:endParaRPr b="1" sz="1700">
              <a:solidFill>
                <a:srgbClr val="272627"/>
              </a:solidFill>
              <a:latin typeface="Libre Franklin"/>
              <a:ea typeface="Libre Franklin"/>
              <a:cs typeface="Libre Franklin"/>
              <a:sym typeface="Libre Franklin"/>
            </a:endParaRPr>
          </a:p>
          <a:p>
            <a:pPr indent="0" lvl="0" marL="3429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The bill would amend provisions of current law that regulate permitting of certain proposed energy-related projects, require the Electric Reliability Organization (ERO) to study and report on the capability to transfer energy between utilities in neighboring regions, and require agencies to issue permits necessary to complete construction of the Mountain Valley Pipeline.</a:t>
            </a:r>
            <a:endParaRPr b="1" i="0" sz="1800" u="none" cap="none" strike="noStrike">
              <a:solidFill>
                <a:srgbClr val="272627"/>
              </a:solidFill>
              <a:latin typeface="Libre Franklin Thin"/>
              <a:ea typeface="Libre Franklin Thin"/>
              <a:cs typeface="Libre Franklin Thin"/>
              <a:sym typeface="Libre Franklin Thin"/>
            </a:endParaRPr>
          </a:p>
          <a:p>
            <a:pPr indent="-165100" lvl="0" marL="215900" marR="0" rtl="0" algn="l">
              <a:lnSpc>
                <a:spcPct val="100000"/>
              </a:lnSpc>
              <a:spcBef>
                <a:spcPts val="500"/>
              </a:spcBef>
              <a:spcAft>
                <a:spcPts val="0"/>
              </a:spcAft>
              <a:buClr>
                <a:schemeClr val="dk1"/>
              </a:buClr>
              <a:buSzPts val="800"/>
              <a:buFont typeface="Arial"/>
              <a:buNone/>
            </a:pPr>
            <a:r>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194" name="Google Shape;194;p24"/>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5"/>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01" name="Google Shape;201;p25"/>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02" name="Google Shape;202;p25"/>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 name="Google Shape;203;p25"/>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4" name="Google Shape;204;p25"/>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Appropriations Spending Totals</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05" name="Google Shape;205;p25"/>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06" name="Google Shape;206;p25"/>
          <p:cNvSpPr txBox="1"/>
          <p:nvPr/>
        </p:nvSpPr>
        <p:spPr>
          <a:xfrm>
            <a:off x="1037187" y="2657706"/>
            <a:ext cx="6744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72627"/>
                </a:solidFill>
                <a:latin typeface="Libre Franklin Thin"/>
                <a:ea typeface="Libre Franklin Thin"/>
                <a:cs typeface="Libre Franklin Thin"/>
                <a:sym typeface="Libre Franklin Thin"/>
              </a:rPr>
              <a:t>How are the FY 202</a:t>
            </a:r>
            <a:r>
              <a:rPr b="1" lang="en" sz="2700">
                <a:solidFill>
                  <a:srgbClr val="272627"/>
                </a:solidFill>
                <a:latin typeface="Libre Franklin Thin"/>
                <a:ea typeface="Libre Franklin Thin"/>
                <a:cs typeface="Libre Franklin Thin"/>
                <a:sym typeface="Libre Franklin Thin"/>
              </a:rPr>
              <a:t>4</a:t>
            </a:r>
            <a:r>
              <a:rPr b="1" i="0" lang="en" sz="2700" u="none" cap="none" strike="noStrike">
                <a:solidFill>
                  <a:srgbClr val="272627"/>
                </a:solidFill>
                <a:latin typeface="Libre Franklin Thin"/>
                <a:ea typeface="Libre Franklin Thin"/>
                <a:cs typeface="Libre Franklin Thin"/>
                <a:sym typeface="Libre Franklin Thin"/>
              </a:rPr>
              <a:t> numbers looking?</a:t>
            </a:r>
            <a:endParaRPr b="0" i="0" sz="1800" u="none" cap="none" strike="noStrike">
              <a:solidFill>
                <a:srgbClr val="272627"/>
              </a:solidFill>
              <a:latin typeface="Libre Franklin Thin"/>
              <a:ea typeface="Libre Franklin Thin"/>
              <a:cs typeface="Libre Franklin Thin"/>
              <a:sym typeface="Libre Franklin Thin"/>
            </a:endParaRPr>
          </a:p>
        </p:txBody>
      </p:sp>
      <p:sp>
        <p:nvSpPr>
          <p:cNvPr id="207" name="Google Shape;207;p25"/>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6"/>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14" name="Google Shape;214;p26"/>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15" name="Google Shape;215;p26"/>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6" name="Google Shape;216;p26"/>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 name="Google Shape;217;p26"/>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18" name="Google Shape;218;p26"/>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19" name="Google Shape;219;p26"/>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220" name="Google Shape;220;p26"/>
          <p:cNvPicPr preferRelativeResize="0"/>
          <p:nvPr/>
        </p:nvPicPr>
        <p:blipFill>
          <a:blip r:embed="rId6">
            <a:alphaModFix/>
          </a:blip>
          <a:stretch>
            <a:fillRect/>
          </a:stretch>
        </p:blipFill>
        <p:spPr>
          <a:xfrm>
            <a:off x="862550" y="2011550"/>
            <a:ext cx="7229951" cy="306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27" name="Google Shape;227;p27"/>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28" name="Google Shape;228;p27"/>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9" name="Google Shape;229;p27"/>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0" name="Google Shape;230;p27"/>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31" name="Google Shape;231;p27"/>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32" name="Google Shape;232;p27"/>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233" name="Google Shape;233;p27"/>
          <p:cNvPicPr preferRelativeResize="0"/>
          <p:nvPr/>
        </p:nvPicPr>
        <p:blipFill>
          <a:blip r:embed="rId6">
            <a:alphaModFix/>
          </a:blip>
          <a:stretch>
            <a:fillRect/>
          </a:stretch>
        </p:blipFill>
        <p:spPr>
          <a:xfrm>
            <a:off x="922717" y="1827850"/>
            <a:ext cx="6753435" cy="3315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8"/>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40" name="Google Shape;240;p28"/>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41" name="Google Shape;241;p28"/>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2" name="Google Shape;242;p28"/>
          <p:cNvSpPr/>
          <p:nvPr/>
        </p:nvSpPr>
        <p:spPr>
          <a:xfrm>
            <a:off x="0" y="1279825"/>
            <a:ext cx="4416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3" name="Google Shape;243;p28"/>
          <p:cNvSpPr txBox="1"/>
          <p:nvPr/>
        </p:nvSpPr>
        <p:spPr>
          <a:xfrm>
            <a:off x="110600" y="1343950"/>
            <a:ext cx="4278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Committee Report General </a:t>
            </a:r>
            <a:r>
              <a:rPr lang="en" sz="1800">
                <a:solidFill>
                  <a:schemeClr val="lt1"/>
                </a:solidFill>
                <a:latin typeface="Libre Franklin Thin"/>
                <a:ea typeface="Libre Franklin Thin"/>
                <a:cs typeface="Libre Franklin Thin"/>
                <a:sym typeface="Libre Franklin Thin"/>
              </a:rPr>
              <a:t>Provisions</a:t>
            </a:r>
            <a:r>
              <a:rPr lang="en" sz="1800">
                <a:solidFill>
                  <a:schemeClr val="lt1"/>
                </a:solidFill>
                <a:latin typeface="Libre Franklin Thin"/>
                <a:ea typeface="Libre Franklin Thin"/>
                <a:cs typeface="Libre Franklin Thin"/>
                <a:sym typeface="Libre Franklin Thin"/>
              </a:rPr>
              <a:t>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44" name="Google Shape;244;p28"/>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45" name="Google Shape;245;p28"/>
          <p:cNvSpPr txBox="1"/>
          <p:nvPr/>
        </p:nvSpPr>
        <p:spPr>
          <a:xfrm>
            <a:off x="716187" y="1897706"/>
            <a:ext cx="6744900" cy="2978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b="1" sz="1900">
              <a:solidFill>
                <a:srgbClr val="272627"/>
              </a:solidFill>
              <a:latin typeface="Libre Franklin"/>
              <a:ea typeface="Libre Franklin"/>
              <a:cs typeface="Libre Franklin"/>
              <a:sym typeface="Libre Franklin"/>
            </a:endParaRPr>
          </a:p>
          <a:p>
            <a:pPr indent="-355600" lvl="0" marL="457200" rtl="0" algn="l">
              <a:spcBef>
                <a:spcPts val="1200"/>
              </a:spcBef>
              <a:spcAft>
                <a:spcPts val="0"/>
              </a:spcAft>
              <a:buClr>
                <a:schemeClr val="dk1"/>
              </a:buClr>
              <a:buSzPts val="2000"/>
              <a:buFont typeface="Libre Franklin Light"/>
              <a:buChar char="●"/>
            </a:pPr>
            <a:r>
              <a:rPr i="1" lang="en" sz="2000">
                <a:solidFill>
                  <a:schemeClr val="dk1"/>
                </a:solidFill>
                <a:latin typeface="Libre Franklin Light"/>
                <a:ea typeface="Libre Franklin Light"/>
                <a:cs typeface="Libre Franklin Light"/>
                <a:sym typeface="Libre Franklin Light"/>
              </a:rPr>
              <a:t>Rejects the Administration’s proposal to reclassify Contract Support Costs and Payments for Tribal Leases as mandatory funding.</a:t>
            </a:r>
            <a:endParaRPr sz="2000">
              <a:solidFill>
                <a:schemeClr val="dk1"/>
              </a:solidFill>
              <a:latin typeface="Libre Franklin Light"/>
              <a:ea typeface="Libre Franklin Light"/>
              <a:cs typeface="Libre Franklin Light"/>
              <a:sym typeface="Libre Franklin Light"/>
            </a:endParaRPr>
          </a:p>
          <a:p>
            <a:pPr indent="-355600" lvl="0" marL="457200" rtl="0" algn="l">
              <a:spcBef>
                <a:spcPts val="1200"/>
              </a:spcBef>
              <a:spcAft>
                <a:spcPts val="0"/>
              </a:spcAft>
              <a:buClr>
                <a:schemeClr val="dk1"/>
              </a:buClr>
              <a:buSzPts val="2000"/>
              <a:buFont typeface="Libre Franklin Light"/>
              <a:buChar char="●"/>
            </a:pPr>
            <a:r>
              <a:rPr i="1" lang="en" sz="2000">
                <a:solidFill>
                  <a:schemeClr val="dk1"/>
                </a:solidFill>
                <a:latin typeface="Libre Franklin Light"/>
                <a:ea typeface="Libre Franklin Light"/>
                <a:cs typeface="Libre Franklin Light"/>
                <a:sym typeface="Libre Franklin Light"/>
              </a:rPr>
              <a:t>Accept proposal to move the Office of Hearings and Appeals (OHA) under BIA.</a:t>
            </a:r>
            <a:endParaRPr>
              <a:solidFill>
                <a:schemeClr val="dk1"/>
              </a:solidFill>
              <a:latin typeface="Libre Franklin Light"/>
              <a:ea typeface="Libre Franklin Light"/>
              <a:cs typeface="Libre Franklin Light"/>
              <a:sym typeface="Libre Franklin Light"/>
            </a:endParaRPr>
          </a:p>
          <a:p>
            <a:pPr indent="-355600" lvl="0" marL="457200" rtl="0" algn="l">
              <a:spcBef>
                <a:spcPts val="1200"/>
              </a:spcBef>
              <a:spcAft>
                <a:spcPts val="0"/>
              </a:spcAft>
              <a:buClr>
                <a:schemeClr val="dk1"/>
              </a:buClr>
              <a:buSzPts val="2000"/>
              <a:buFont typeface="Libre Franklin Light"/>
              <a:buChar char="●"/>
            </a:pPr>
            <a:r>
              <a:rPr i="1" lang="en" sz="2000">
                <a:solidFill>
                  <a:schemeClr val="dk1"/>
                </a:solidFill>
                <a:latin typeface="Libre Franklin Light"/>
                <a:ea typeface="Libre Franklin Light"/>
                <a:cs typeface="Libre Franklin Light"/>
                <a:sym typeface="Libre Franklin Light"/>
              </a:rPr>
              <a:t>Do not provide funding for LWCF Tribal Land Acquisition.</a:t>
            </a:r>
            <a:endParaRPr sz="2700">
              <a:solidFill>
                <a:schemeClr val="dk1"/>
              </a:solidFill>
              <a:latin typeface="Libre Franklin Light"/>
              <a:ea typeface="Libre Franklin Light"/>
              <a:cs typeface="Libre Franklin Light"/>
              <a:sym typeface="Libre Franklin Light"/>
            </a:endParaRPr>
          </a:p>
        </p:txBody>
      </p:sp>
      <p:sp>
        <p:nvSpPr>
          <p:cNvPr id="246" name="Google Shape;246;p28"/>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9"/>
          <p:cNvPicPr preferRelativeResize="0"/>
          <p:nvPr/>
        </p:nvPicPr>
        <p:blipFill rotWithShape="1">
          <a:blip r:embed="rId3">
            <a:alphaModFix/>
          </a:blip>
          <a:srcRect b="0" l="0" r="0" t="0"/>
          <a:stretch/>
        </p:blipFill>
        <p:spPr>
          <a:xfrm flipH="1">
            <a:off x="6406096" y="967502"/>
            <a:ext cx="2737904" cy="4175998"/>
          </a:xfrm>
          <a:prstGeom prst="rect">
            <a:avLst/>
          </a:prstGeom>
          <a:noFill/>
          <a:ln>
            <a:noFill/>
          </a:ln>
        </p:spPr>
      </p:pic>
      <p:pic>
        <p:nvPicPr>
          <p:cNvPr id="253" name="Google Shape;253;p29"/>
          <p:cNvPicPr preferRelativeResize="0"/>
          <p:nvPr/>
        </p:nvPicPr>
        <p:blipFill>
          <a:blip r:embed="rId4">
            <a:alphaModFix/>
          </a:blip>
          <a:stretch>
            <a:fillRect/>
          </a:stretch>
        </p:blipFill>
        <p:spPr>
          <a:xfrm>
            <a:off x="949950" y="1690150"/>
            <a:ext cx="7244100" cy="3453351"/>
          </a:xfrm>
          <a:prstGeom prst="rect">
            <a:avLst/>
          </a:prstGeom>
          <a:noFill/>
          <a:ln>
            <a:noFill/>
          </a:ln>
        </p:spPr>
      </p:pic>
      <p:pic>
        <p:nvPicPr>
          <p:cNvPr id="254" name="Google Shape;254;p29"/>
          <p:cNvPicPr preferRelativeResize="0"/>
          <p:nvPr/>
        </p:nvPicPr>
        <p:blipFill rotWithShape="1">
          <a:blip r:embed="rId5">
            <a:alphaModFix/>
          </a:blip>
          <a:srcRect b="0" l="0" r="0" t="0"/>
          <a:stretch/>
        </p:blipFill>
        <p:spPr>
          <a:xfrm>
            <a:off x="7911098" y="347986"/>
            <a:ext cx="901824" cy="466310"/>
          </a:xfrm>
          <a:prstGeom prst="rect">
            <a:avLst/>
          </a:prstGeom>
          <a:noFill/>
          <a:ln>
            <a:noFill/>
          </a:ln>
        </p:spPr>
      </p:pic>
      <p:sp>
        <p:nvSpPr>
          <p:cNvPr id="255" name="Google Shape;255;p29"/>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6" name="Google Shape;256;p29"/>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7" name="Google Shape;257;p29"/>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58" name="Google Shape;258;p29"/>
          <p:cNvPicPr preferRelativeResize="0"/>
          <p:nvPr/>
        </p:nvPicPr>
        <p:blipFill rotWithShape="1">
          <a:blip r:embed="rId6">
            <a:alphaModFix/>
          </a:blip>
          <a:srcRect b="0" l="0" r="0" t="0"/>
          <a:stretch/>
        </p:blipFill>
        <p:spPr>
          <a:xfrm>
            <a:off x="221068" y="154534"/>
            <a:ext cx="495114" cy="733008"/>
          </a:xfrm>
          <a:prstGeom prst="rect">
            <a:avLst/>
          </a:prstGeom>
          <a:noFill/>
          <a:ln>
            <a:noFill/>
          </a:ln>
        </p:spPr>
      </p:pic>
      <p:sp>
        <p:nvSpPr>
          <p:cNvPr id="259" name="Google Shape;259;p29"/>
          <p:cNvSpPr/>
          <p:nvPr/>
        </p:nvSpPr>
        <p:spPr>
          <a:xfrm>
            <a:off x="2192750" y="2197250"/>
            <a:ext cx="1824000" cy="2573100"/>
          </a:xfrm>
          <a:prstGeom prst="ellipse">
            <a:avLst/>
          </a:prstGeom>
          <a:noFill/>
          <a:ln cap="flat" cmpd="sng" w="38100">
            <a:solidFill>
              <a:srgbClr val="B71E2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0" name="Google Shape;260;p29"/>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0"/>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67" name="Google Shape;267;p30"/>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68" name="Google Shape;268;p30"/>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9" name="Google Shape;269;p30"/>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0" name="Google Shape;270;p30"/>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71" name="Google Shape;271;p30"/>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72" name="Google Shape;272;p30"/>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273" name="Google Shape;273;p30"/>
          <p:cNvPicPr preferRelativeResize="0"/>
          <p:nvPr/>
        </p:nvPicPr>
        <p:blipFill>
          <a:blip r:embed="rId6">
            <a:alphaModFix/>
          </a:blip>
          <a:stretch>
            <a:fillRect/>
          </a:stretch>
        </p:blipFill>
        <p:spPr>
          <a:xfrm>
            <a:off x="862556" y="1836900"/>
            <a:ext cx="6906769" cy="330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1"/>
          <p:cNvPicPr preferRelativeResize="0"/>
          <p:nvPr/>
        </p:nvPicPr>
        <p:blipFill rotWithShape="1">
          <a:blip r:embed="rId3">
            <a:alphaModFix/>
          </a:blip>
          <a:srcRect b="0" l="0" r="0" t="0"/>
          <a:stretch/>
        </p:blipFill>
        <p:spPr>
          <a:xfrm flipH="1">
            <a:off x="6406096" y="967502"/>
            <a:ext cx="2737904" cy="4175998"/>
          </a:xfrm>
          <a:prstGeom prst="rect">
            <a:avLst/>
          </a:prstGeom>
          <a:noFill/>
          <a:ln>
            <a:noFill/>
          </a:ln>
        </p:spPr>
      </p:pic>
      <p:pic>
        <p:nvPicPr>
          <p:cNvPr id="280" name="Google Shape;280;p31"/>
          <p:cNvPicPr preferRelativeResize="0"/>
          <p:nvPr/>
        </p:nvPicPr>
        <p:blipFill rotWithShape="1">
          <a:blip r:embed="rId4">
            <a:alphaModFix/>
          </a:blip>
          <a:srcRect b="0" l="0" r="0" t="0"/>
          <a:stretch/>
        </p:blipFill>
        <p:spPr>
          <a:xfrm>
            <a:off x="7911098" y="347986"/>
            <a:ext cx="901824" cy="466310"/>
          </a:xfrm>
          <a:prstGeom prst="rect">
            <a:avLst/>
          </a:prstGeom>
          <a:noFill/>
          <a:ln>
            <a:noFill/>
          </a:ln>
        </p:spPr>
      </p:pic>
      <p:sp>
        <p:nvSpPr>
          <p:cNvPr id="281" name="Google Shape;281;p31"/>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2" name="Google Shape;282;p31"/>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3" name="Google Shape;283;p31"/>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84" name="Google Shape;284;p31"/>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85" name="Google Shape;285;p31"/>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286" name="Google Shape;286;p31"/>
          <p:cNvPicPr preferRelativeResize="0"/>
          <p:nvPr/>
        </p:nvPicPr>
        <p:blipFill>
          <a:blip r:embed="rId6">
            <a:alphaModFix/>
          </a:blip>
          <a:stretch>
            <a:fillRect/>
          </a:stretch>
        </p:blipFill>
        <p:spPr>
          <a:xfrm>
            <a:off x="949950" y="1799175"/>
            <a:ext cx="7244100" cy="3280825"/>
          </a:xfrm>
          <a:prstGeom prst="rect">
            <a:avLst/>
          </a:prstGeom>
          <a:noFill/>
          <a:ln>
            <a:noFill/>
          </a:ln>
        </p:spPr>
      </p:pic>
      <p:sp>
        <p:nvSpPr>
          <p:cNvPr id="287" name="Google Shape;287;p31"/>
          <p:cNvSpPr/>
          <p:nvPr/>
        </p:nvSpPr>
        <p:spPr>
          <a:xfrm>
            <a:off x="4128281" y="3034463"/>
            <a:ext cx="1846500" cy="1905000"/>
          </a:xfrm>
          <a:prstGeom prst="ellipse">
            <a:avLst/>
          </a:prstGeom>
          <a:noFill/>
          <a:ln cap="flat" cmpd="sng" w="38100">
            <a:solidFill>
              <a:srgbClr val="B71E2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2"/>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294" name="Google Shape;294;p32"/>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295" name="Google Shape;295;p32"/>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6" name="Google Shape;296;p32"/>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7" name="Google Shape;297;p32"/>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298" name="Google Shape;298;p32"/>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299" name="Google Shape;299;p32"/>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300" name="Google Shape;300;p32"/>
          <p:cNvPicPr preferRelativeResize="0"/>
          <p:nvPr/>
        </p:nvPicPr>
        <p:blipFill>
          <a:blip r:embed="rId6">
            <a:alphaModFix/>
          </a:blip>
          <a:stretch>
            <a:fillRect/>
          </a:stretch>
        </p:blipFill>
        <p:spPr>
          <a:xfrm>
            <a:off x="1027220" y="1836900"/>
            <a:ext cx="6883874" cy="3306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33"/>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07" name="Google Shape;307;p33"/>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08" name="Google Shape;308;p33"/>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9" name="Google Shape;309;p33"/>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0" name="Google Shape;310;p33"/>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11" name="Google Shape;311;p33"/>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pic>
        <p:nvPicPr>
          <p:cNvPr id="312" name="Google Shape;312;p33"/>
          <p:cNvPicPr preferRelativeResize="0"/>
          <p:nvPr/>
        </p:nvPicPr>
        <p:blipFill>
          <a:blip r:embed="rId6">
            <a:alphaModFix/>
          </a:blip>
          <a:stretch>
            <a:fillRect/>
          </a:stretch>
        </p:blipFill>
        <p:spPr>
          <a:xfrm>
            <a:off x="1099375" y="1810300"/>
            <a:ext cx="6776351" cy="3326925"/>
          </a:xfrm>
          <a:prstGeom prst="rect">
            <a:avLst/>
          </a:prstGeom>
          <a:noFill/>
          <a:ln>
            <a:noFill/>
          </a:ln>
        </p:spPr>
      </p:pic>
      <p:sp>
        <p:nvSpPr>
          <p:cNvPr id="313" name="Google Shape;313;p33"/>
          <p:cNvSpPr/>
          <p:nvPr/>
        </p:nvSpPr>
        <p:spPr>
          <a:xfrm>
            <a:off x="6004975" y="3844200"/>
            <a:ext cx="1539300" cy="1299300"/>
          </a:xfrm>
          <a:prstGeom prst="ellipse">
            <a:avLst/>
          </a:prstGeom>
          <a:noFill/>
          <a:ln cap="flat" cmpd="sng" w="38100">
            <a:solidFill>
              <a:srgbClr val="B71E2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4" name="Google Shape;314;p33"/>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84" name="Google Shape;84;p16"/>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85" name="Google Shape;85;p16"/>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6" name="Google Shape;86;p16"/>
          <p:cNvPicPr preferRelativeResize="0"/>
          <p:nvPr/>
        </p:nvPicPr>
        <p:blipFill rotWithShape="1">
          <a:blip r:embed="rId5">
            <a:alphaModFix/>
          </a:blip>
          <a:srcRect b="0" l="0" r="0" t="0"/>
          <a:stretch/>
        </p:blipFill>
        <p:spPr>
          <a:xfrm>
            <a:off x="226037" y="153540"/>
            <a:ext cx="495114" cy="733008"/>
          </a:xfrm>
          <a:prstGeom prst="rect">
            <a:avLst/>
          </a:prstGeom>
          <a:noFill/>
          <a:ln>
            <a:noFill/>
          </a:ln>
        </p:spPr>
      </p:pic>
      <p:sp>
        <p:nvSpPr>
          <p:cNvPr id="87" name="Google Shape;87;p16"/>
          <p:cNvSpPr/>
          <p:nvPr/>
        </p:nvSpPr>
        <p:spPr>
          <a:xfrm>
            <a:off x="0" y="1279834"/>
            <a:ext cx="26961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8" name="Google Shape;88;p16"/>
          <p:cNvSpPr txBox="1"/>
          <p:nvPr/>
        </p:nvSpPr>
        <p:spPr>
          <a:xfrm>
            <a:off x="315932" y="1295448"/>
            <a:ext cx="21687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Libre Franklin Thin"/>
                <a:ea typeface="Libre Franklin Thin"/>
                <a:cs typeface="Libre Franklin Thin"/>
                <a:sym typeface="Libre Franklin Thin"/>
              </a:rPr>
              <a:t>Agenda</a:t>
            </a:r>
            <a:endParaRPr b="0" i="0" sz="2400" u="none" cap="none" strike="noStrike">
              <a:solidFill>
                <a:schemeClr val="lt1"/>
              </a:solidFill>
              <a:latin typeface="Libre Franklin Thin"/>
              <a:ea typeface="Libre Franklin Thin"/>
              <a:cs typeface="Libre Franklin Thin"/>
              <a:sym typeface="Libre Franklin Thin"/>
            </a:endParaRPr>
          </a:p>
        </p:txBody>
      </p:sp>
      <p:sp>
        <p:nvSpPr>
          <p:cNvPr id="89" name="Google Shape;89;p16"/>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8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
        <p:nvSpPr>
          <p:cNvPr id="90" name="Google Shape;90;p16"/>
          <p:cNvSpPr txBox="1"/>
          <p:nvPr/>
        </p:nvSpPr>
        <p:spPr>
          <a:xfrm>
            <a:off x="2810869" y="1295456"/>
            <a:ext cx="6291300" cy="3708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2400"/>
              <a:buFont typeface="Arial"/>
              <a:buNone/>
            </a:pPr>
            <a:r>
              <a:rPr lang="en" sz="2400">
                <a:solidFill>
                  <a:srgbClr val="272627"/>
                </a:solidFill>
                <a:latin typeface="Libre Franklin Medium"/>
                <a:ea typeface="Libre Franklin Medium"/>
                <a:cs typeface="Libre Franklin Medium"/>
                <a:sym typeface="Libre Franklin Medium"/>
              </a:rPr>
              <a:t>Debt Limit Crisis</a:t>
            </a:r>
            <a:endParaRPr i="0" sz="2000" u="none" cap="none" strike="noStrike">
              <a:solidFill>
                <a:srgbClr val="272627"/>
              </a:solidFill>
              <a:latin typeface="Libre Franklin Light"/>
              <a:ea typeface="Libre Franklin Light"/>
              <a:cs typeface="Libre Franklin Light"/>
              <a:sym typeface="Libre Franklin Light"/>
            </a:endParaRPr>
          </a:p>
          <a:p>
            <a:pPr indent="342900" lvl="0" marL="0" marR="0" rtl="0" algn="l">
              <a:lnSpc>
                <a:spcPct val="115000"/>
              </a:lnSpc>
              <a:spcBef>
                <a:spcPts val="500"/>
              </a:spcBef>
              <a:spcAft>
                <a:spcPts val="0"/>
              </a:spcAft>
              <a:buClr>
                <a:srgbClr val="000000"/>
              </a:buClr>
              <a:buSzPts val="2100"/>
              <a:buFont typeface="Arial"/>
              <a:buNone/>
            </a:pPr>
            <a:r>
              <a:rPr lang="en" sz="2000">
                <a:solidFill>
                  <a:srgbClr val="272627"/>
                </a:solidFill>
                <a:latin typeface="Libre Franklin Light"/>
                <a:ea typeface="Libre Franklin Light"/>
                <a:cs typeface="Libre Franklin Light"/>
                <a:sym typeface="Libre Franklin Light"/>
              </a:rPr>
              <a:t>P.L. 118-5: Fiscal Responsibility Act of 2023</a:t>
            </a:r>
            <a:r>
              <a:rPr b="1" i="0" lang="en" sz="2100" u="none" cap="none" strike="noStrike">
                <a:solidFill>
                  <a:srgbClr val="272627"/>
                </a:solidFill>
                <a:latin typeface="Libre Franklin Thin"/>
                <a:ea typeface="Libre Franklin Thin"/>
                <a:cs typeface="Libre Franklin Thin"/>
                <a:sym typeface="Libre Franklin Thin"/>
              </a:rPr>
              <a:t>	</a:t>
            </a:r>
            <a:endParaRPr b="0" i="0" sz="500" u="none" cap="none" strike="noStrike">
              <a:solidFill>
                <a:srgbClr val="272627"/>
              </a:solidFill>
              <a:latin typeface="Libre Franklin Thin"/>
              <a:ea typeface="Libre Franklin Thin"/>
              <a:cs typeface="Libre Franklin Thin"/>
              <a:sym typeface="Libre Franklin Thin"/>
            </a:endParaRPr>
          </a:p>
          <a:p>
            <a:pPr indent="0" lvl="0" marL="0" marR="0" rtl="0" algn="l">
              <a:lnSpc>
                <a:spcPct val="115000"/>
              </a:lnSpc>
              <a:spcBef>
                <a:spcPts val="500"/>
              </a:spcBef>
              <a:spcAft>
                <a:spcPts val="0"/>
              </a:spcAft>
              <a:buClr>
                <a:srgbClr val="000000"/>
              </a:buClr>
              <a:buSzPts val="2400"/>
              <a:buFont typeface="Arial"/>
              <a:buNone/>
            </a:pPr>
            <a:r>
              <a:rPr i="0" lang="en" sz="2400" u="none" cap="none" strike="noStrike">
                <a:solidFill>
                  <a:srgbClr val="272627"/>
                </a:solidFill>
                <a:latin typeface="Libre Franklin Medium"/>
                <a:ea typeface="Libre Franklin Medium"/>
                <a:cs typeface="Libre Franklin Medium"/>
                <a:sym typeface="Libre Franklin Medium"/>
              </a:rPr>
              <a:t>FY 202</a:t>
            </a:r>
            <a:r>
              <a:rPr lang="en" sz="2400">
                <a:solidFill>
                  <a:srgbClr val="272627"/>
                </a:solidFill>
                <a:latin typeface="Libre Franklin Medium"/>
                <a:ea typeface="Libre Franklin Medium"/>
                <a:cs typeface="Libre Franklin Medium"/>
                <a:sym typeface="Libre Franklin Medium"/>
              </a:rPr>
              <a:t>4</a:t>
            </a:r>
            <a:r>
              <a:rPr i="0" lang="en" sz="2400" u="none" cap="none" strike="noStrike">
                <a:solidFill>
                  <a:srgbClr val="272627"/>
                </a:solidFill>
                <a:latin typeface="Libre Franklin Medium"/>
                <a:ea typeface="Libre Franklin Medium"/>
                <a:cs typeface="Libre Franklin Medium"/>
                <a:sym typeface="Libre Franklin Medium"/>
              </a:rPr>
              <a:t> Regular Appropriations</a:t>
            </a:r>
            <a:r>
              <a:rPr b="1" i="0" lang="en" sz="2400" u="none" cap="none" strike="noStrike">
                <a:solidFill>
                  <a:srgbClr val="272627"/>
                </a:solidFill>
                <a:latin typeface="Libre Franklin Thin"/>
                <a:ea typeface="Libre Franklin Thin"/>
                <a:cs typeface="Libre Franklin Thin"/>
                <a:sym typeface="Libre Franklin Thin"/>
              </a:rPr>
              <a:t>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500"/>
              </a:spcBef>
              <a:spcAft>
                <a:spcPts val="0"/>
              </a:spcAft>
              <a:buClr>
                <a:srgbClr val="000000"/>
              </a:buClr>
              <a:buSzPts val="2100"/>
              <a:buFont typeface="Arial"/>
              <a:buNone/>
            </a:pPr>
            <a:r>
              <a:rPr b="1" i="0" lang="en" sz="2100" u="none" cap="none" strike="noStrike">
                <a:solidFill>
                  <a:srgbClr val="272627"/>
                </a:solidFill>
                <a:latin typeface="Libre Franklin Thin"/>
                <a:ea typeface="Libre Franklin Thin"/>
                <a:cs typeface="Libre Franklin Thin"/>
                <a:sym typeface="Libre Franklin Thin"/>
              </a:rPr>
              <a:t>	</a:t>
            </a:r>
            <a:r>
              <a:rPr i="0" lang="en" sz="2000" u="none" cap="none" strike="noStrike">
                <a:solidFill>
                  <a:srgbClr val="272627"/>
                </a:solidFill>
                <a:latin typeface="Libre Franklin Light"/>
                <a:ea typeface="Libre Franklin Light"/>
                <a:cs typeface="Libre Franklin Light"/>
                <a:sym typeface="Libre Franklin Light"/>
              </a:rPr>
              <a:t>FY 202</a:t>
            </a:r>
            <a:r>
              <a:rPr lang="en" sz="2000">
                <a:solidFill>
                  <a:srgbClr val="272627"/>
                </a:solidFill>
                <a:latin typeface="Libre Franklin Light"/>
                <a:ea typeface="Libre Franklin Light"/>
                <a:cs typeface="Libre Franklin Light"/>
                <a:sym typeface="Libre Franklin Light"/>
              </a:rPr>
              <a:t>3</a:t>
            </a:r>
            <a:r>
              <a:rPr i="0" lang="en" sz="2000" u="none" cap="none" strike="noStrike">
                <a:solidFill>
                  <a:srgbClr val="272627"/>
                </a:solidFill>
                <a:latin typeface="Libre Franklin Light"/>
                <a:ea typeface="Libre Franklin Light"/>
                <a:cs typeface="Libre Franklin Light"/>
                <a:sym typeface="Libre Franklin Light"/>
              </a:rPr>
              <a:t> Enacted vs. FY 202</a:t>
            </a:r>
            <a:r>
              <a:rPr lang="en" sz="2000">
                <a:solidFill>
                  <a:srgbClr val="272627"/>
                </a:solidFill>
                <a:latin typeface="Libre Franklin Light"/>
                <a:ea typeface="Libre Franklin Light"/>
                <a:cs typeface="Libre Franklin Light"/>
                <a:sym typeface="Libre Franklin Light"/>
              </a:rPr>
              <a:t>4</a:t>
            </a:r>
            <a:r>
              <a:rPr i="0" lang="en" sz="2000" u="none" cap="none" strike="noStrike">
                <a:solidFill>
                  <a:srgbClr val="272627"/>
                </a:solidFill>
                <a:latin typeface="Libre Franklin Light"/>
                <a:ea typeface="Libre Franklin Light"/>
                <a:cs typeface="Libre Franklin Light"/>
                <a:sym typeface="Libre Franklin Light"/>
              </a:rPr>
              <a:t> Outlook</a:t>
            </a:r>
            <a:endParaRPr sz="2000">
              <a:solidFill>
                <a:srgbClr val="272627"/>
              </a:solidFill>
              <a:latin typeface="Libre Franklin Light"/>
              <a:ea typeface="Libre Franklin Light"/>
              <a:cs typeface="Libre Franklin Light"/>
              <a:sym typeface="Libre Franklin Light"/>
            </a:endParaRPr>
          </a:p>
          <a:p>
            <a:pPr indent="0" lvl="0" marL="0" marR="0" rtl="0" algn="l">
              <a:lnSpc>
                <a:spcPct val="115000"/>
              </a:lnSpc>
              <a:spcBef>
                <a:spcPts val="500"/>
              </a:spcBef>
              <a:spcAft>
                <a:spcPts val="0"/>
              </a:spcAft>
              <a:buClr>
                <a:srgbClr val="000000"/>
              </a:buClr>
              <a:buSzPts val="2100"/>
              <a:buFont typeface="Arial"/>
              <a:buNone/>
            </a:pPr>
            <a:r>
              <a:rPr lang="en" sz="2400">
                <a:solidFill>
                  <a:srgbClr val="272627"/>
                </a:solidFill>
                <a:latin typeface="Libre Franklin Medium"/>
                <a:ea typeface="Libre Franklin Medium"/>
                <a:cs typeface="Libre Franklin Medium"/>
                <a:sym typeface="Libre Franklin Medium"/>
              </a:rPr>
              <a:t>Tribal Interior Budget Council Update </a:t>
            </a:r>
            <a:endParaRPr sz="2400">
              <a:solidFill>
                <a:srgbClr val="272627"/>
              </a:solidFill>
              <a:latin typeface="Libre Franklin Medium"/>
              <a:ea typeface="Libre Franklin Medium"/>
              <a:cs typeface="Libre Franklin Medium"/>
              <a:sym typeface="Libre Franklin Medium"/>
            </a:endParaRPr>
          </a:p>
          <a:p>
            <a:pPr indent="0" lvl="0" marL="0" marR="0" rtl="0" algn="l">
              <a:lnSpc>
                <a:spcPct val="115000"/>
              </a:lnSpc>
              <a:spcBef>
                <a:spcPts val="500"/>
              </a:spcBef>
              <a:spcAft>
                <a:spcPts val="0"/>
              </a:spcAft>
              <a:buClr>
                <a:srgbClr val="000000"/>
              </a:buClr>
              <a:buSzPts val="2100"/>
              <a:buFont typeface="Arial"/>
              <a:buNone/>
            </a:pPr>
            <a:r>
              <a:rPr lang="en" sz="2400">
                <a:solidFill>
                  <a:srgbClr val="272627"/>
                </a:solidFill>
                <a:latin typeface="Libre Franklin Medium"/>
                <a:ea typeface="Libre Franklin Medium"/>
                <a:cs typeface="Libre Franklin Medium"/>
                <a:sym typeface="Libre Franklin Medium"/>
              </a:rPr>
              <a:t>	</a:t>
            </a:r>
            <a:r>
              <a:rPr lang="en" sz="2000">
                <a:solidFill>
                  <a:srgbClr val="272627"/>
                </a:solidFill>
                <a:latin typeface="Libre Franklin Light"/>
                <a:ea typeface="Libre Franklin Light"/>
                <a:cs typeface="Libre Franklin Light"/>
                <a:sym typeface="Libre Franklin Light"/>
              </a:rPr>
              <a:t>FY 2025 Tribal Budget Submission </a:t>
            </a:r>
            <a:endParaRPr i="0" sz="500" u="none" cap="none" strike="noStrike">
              <a:solidFill>
                <a:srgbClr val="272627"/>
              </a:solidFill>
              <a:latin typeface="Libre Franklin Light"/>
              <a:ea typeface="Libre Franklin Light"/>
              <a:cs typeface="Libre Franklin Light"/>
              <a:sym typeface="Libre Franklin Light"/>
            </a:endParaRPr>
          </a:p>
          <a:p>
            <a:pPr indent="0" lvl="0" marL="0" marR="0" rtl="0" algn="l">
              <a:lnSpc>
                <a:spcPct val="115000"/>
              </a:lnSpc>
              <a:spcBef>
                <a:spcPts val="500"/>
              </a:spcBef>
              <a:spcAft>
                <a:spcPts val="0"/>
              </a:spcAft>
              <a:buClr>
                <a:srgbClr val="000000"/>
              </a:buClr>
              <a:buSzPts val="2400"/>
              <a:buFont typeface="Arial"/>
              <a:buNone/>
            </a:pPr>
            <a:r>
              <a:rPr i="0" lang="en" sz="2400" u="none" cap="none" strike="noStrike">
                <a:solidFill>
                  <a:srgbClr val="272627"/>
                </a:solidFill>
                <a:latin typeface="Libre Franklin Medium"/>
                <a:ea typeface="Libre Franklin Medium"/>
                <a:cs typeface="Libre Franklin Medium"/>
                <a:sym typeface="Libre Franklin Medium"/>
              </a:rPr>
              <a:t>Where is 202</a:t>
            </a:r>
            <a:r>
              <a:rPr lang="en" sz="2400">
                <a:solidFill>
                  <a:srgbClr val="272627"/>
                </a:solidFill>
                <a:latin typeface="Libre Franklin Medium"/>
                <a:ea typeface="Libre Franklin Medium"/>
                <a:cs typeface="Libre Franklin Medium"/>
                <a:sym typeface="Libre Franklin Medium"/>
              </a:rPr>
              <a:t>4</a:t>
            </a:r>
            <a:r>
              <a:rPr i="0" lang="en" sz="2400" u="none" cap="none" strike="noStrike">
                <a:solidFill>
                  <a:srgbClr val="272627"/>
                </a:solidFill>
                <a:latin typeface="Libre Franklin Medium"/>
                <a:ea typeface="Libre Franklin Medium"/>
                <a:cs typeface="Libre Franklin Medium"/>
                <a:sym typeface="Libre Franklin Medium"/>
              </a:rPr>
              <a:t> funding headed?</a:t>
            </a:r>
            <a:endParaRPr i="0" sz="1100" u="none" cap="none" strike="noStrike">
              <a:solidFill>
                <a:srgbClr val="000000"/>
              </a:solidFill>
              <a:latin typeface="Libre Franklin Medium"/>
              <a:ea typeface="Libre Franklin Medium"/>
              <a:cs typeface="Libre Franklin Medium"/>
              <a:sym typeface="Libre Franklin Medium"/>
            </a:endParaRPr>
          </a:p>
          <a:p>
            <a:pPr indent="0" lvl="0" marL="0" marR="0" rtl="0" algn="l">
              <a:lnSpc>
                <a:spcPct val="115000"/>
              </a:lnSpc>
              <a:spcBef>
                <a:spcPts val="500"/>
              </a:spcBef>
              <a:spcAft>
                <a:spcPts val="0"/>
              </a:spcAft>
              <a:buClr>
                <a:srgbClr val="000000"/>
              </a:buClr>
              <a:buSzPts val="2100"/>
              <a:buFont typeface="Arial"/>
              <a:buNone/>
            </a:pPr>
            <a:r>
              <a:rPr b="1" i="0" lang="en" sz="2100" u="none" cap="none" strike="noStrike">
                <a:solidFill>
                  <a:srgbClr val="272627"/>
                </a:solidFill>
                <a:latin typeface="Libre Franklin Thin"/>
                <a:ea typeface="Libre Franklin Thin"/>
                <a:cs typeface="Libre Franklin Thin"/>
                <a:sym typeface="Libre Franklin Thin"/>
              </a:rPr>
              <a:t>	</a:t>
            </a:r>
            <a:r>
              <a:rPr i="0" lang="en" sz="2100" u="none" cap="none" strike="noStrike">
                <a:solidFill>
                  <a:srgbClr val="272627"/>
                </a:solidFill>
                <a:latin typeface="Libre Franklin Light"/>
                <a:ea typeface="Libre Franklin Light"/>
                <a:cs typeface="Libre Franklin Light"/>
                <a:sym typeface="Libre Franklin Light"/>
              </a:rPr>
              <a:t>Congressional Next Steps</a:t>
            </a:r>
            <a:endParaRPr i="0" sz="1500" u="none" cap="none" strike="noStrike">
              <a:solidFill>
                <a:srgbClr val="272627"/>
              </a:solidFill>
              <a:latin typeface="Libre Franklin Light"/>
              <a:ea typeface="Libre Franklin Light"/>
              <a:cs typeface="Libre Franklin Light"/>
              <a:sym typeface="Libre Franklin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4"/>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21" name="Google Shape;321;p34"/>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22" name="Google Shape;322;p34"/>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3" name="Google Shape;323;p34"/>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4" name="Google Shape;324;p34"/>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How are the Numbers Looking?</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25" name="Google Shape;325;p34"/>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26" name="Google Shape;326;p34"/>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327" name="Google Shape;327;p34"/>
          <p:cNvPicPr preferRelativeResize="0"/>
          <p:nvPr/>
        </p:nvPicPr>
        <p:blipFill>
          <a:blip r:embed="rId6">
            <a:alphaModFix/>
          </a:blip>
          <a:stretch>
            <a:fillRect/>
          </a:stretch>
        </p:blipFill>
        <p:spPr>
          <a:xfrm>
            <a:off x="862550" y="1834475"/>
            <a:ext cx="7048550" cy="3269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5"/>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34" name="Google Shape;334;p35"/>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35" name="Google Shape;335;p35"/>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6" name="Google Shape;336;p35"/>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7" name="Google Shape;337;p35"/>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38" name="Google Shape;338;p35"/>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39" name="Google Shape;339;p35"/>
          <p:cNvSpPr txBox="1"/>
          <p:nvPr/>
        </p:nvSpPr>
        <p:spPr>
          <a:xfrm>
            <a:off x="958650" y="1806125"/>
            <a:ext cx="7482900" cy="3117000"/>
          </a:xfrm>
          <a:prstGeom prst="rect">
            <a:avLst/>
          </a:prstGeom>
          <a:noFill/>
          <a:ln>
            <a:noFill/>
          </a:ln>
        </p:spPr>
        <p:txBody>
          <a:bodyPr anchorCtr="0" anchor="t" bIns="34275" lIns="68575" spcFirstLastPara="1" rIns="68575" wrap="square" tIns="34275">
            <a:spAutoFit/>
          </a:bodyPr>
          <a:lstStyle/>
          <a:p>
            <a:pPr indent="-317500" lvl="0" marL="457200" marR="0" rtl="0" algn="l">
              <a:lnSpc>
                <a:spcPct val="100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The Next Tribal/Interior Budget Council (TIBC) meeting</a:t>
            </a:r>
            <a:endParaRPr sz="1800">
              <a:solidFill>
                <a:srgbClr val="272627"/>
              </a:solidFill>
              <a:latin typeface="Libre Franklin Light"/>
              <a:ea typeface="Libre Franklin Light"/>
              <a:cs typeface="Libre Franklin Light"/>
              <a:sym typeface="Libre Franklin Light"/>
            </a:endParaRPr>
          </a:p>
          <a:p>
            <a:pPr indent="0" lvl="0" marL="45720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is scheduled for November 6-9, 2023. Meeting are back to 100% in-person. </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Spring meetings for TIBC are tribal budget submission</a:t>
            </a:r>
            <a:endParaRPr sz="1800">
              <a:solidFill>
                <a:srgbClr val="272627"/>
              </a:solidFill>
              <a:latin typeface="Libre Franklin Light"/>
              <a:ea typeface="Libre Franklin Light"/>
              <a:cs typeface="Libre Franklin Light"/>
              <a:sym typeface="Libre Franklin Light"/>
            </a:endParaRPr>
          </a:p>
          <a:p>
            <a:pPr indent="457200" lvl="0" marL="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meetings. This meeting will formulate an FY 2026</a:t>
            </a:r>
            <a:endParaRPr sz="1800">
              <a:solidFill>
                <a:srgbClr val="272627"/>
              </a:solidFill>
              <a:latin typeface="Libre Franklin Light"/>
              <a:ea typeface="Libre Franklin Light"/>
              <a:cs typeface="Libre Franklin Light"/>
              <a:sym typeface="Libre Franklin Light"/>
            </a:endParaRPr>
          </a:p>
          <a:p>
            <a:pPr indent="457200" lvl="0" marL="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request for Indian Affairs programs.</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The preferred program ranking tool process is on an</a:t>
            </a:r>
            <a:endParaRPr sz="1800">
              <a:solidFill>
                <a:srgbClr val="272627"/>
              </a:solidFill>
              <a:latin typeface="Libre Franklin Light"/>
              <a:ea typeface="Libre Franklin Light"/>
              <a:cs typeface="Libre Franklin Light"/>
              <a:sym typeface="Libre Franklin Light"/>
            </a:endParaRPr>
          </a:p>
          <a:p>
            <a:pPr indent="457200" lvl="0" marL="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every-other-year schedule, and this is an “off” year.</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TIBC data profile work is ongoing, with subcommittees</a:t>
            </a:r>
            <a:endParaRPr sz="1800">
              <a:solidFill>
                <a:srgbClr val="272627"/>
              </a:solidFill>
              <a:latin typeface="Libre Franklin Light"/>
              <a:ea typeface="Libre Franklin Light"/>
              <a:cs typeface="Libre Franklin Light"/>
              <a:sym typeface="Libre Franklin Light"/>
            </a:endParaRPr>
          </a:p>
          <a:p>
            <a:pPr indent="457200" lvl="0" marL="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considering programs that address unique data</a:t>
            </a:r>
            <a:endParaRPr sz="1800">
              <a:solidFill>
                <a:srgbClr val="272627"/>
              </a:solidFill>
              <a:latin typeface="Libre Franklin Light"/>
              <a:ea typeface="Libre Franklin Light"/>
              <a:cs typeface="Libre Franklin Light"/>
              <a:sym typeface="Libre Franklin Light"/>
            </a:endParaRPr>
          </a:p>
          <a:p>
            <a:pPr indent="457200" lvl="0" marL="0" marR="0" rtl="0" algn="l">
              <a:lnSpc>
                <a:spcPct val="100000"/>
              </a:lnSpc>
              <a:spcBef>
                <a:spcPts val="0"/>
              </a:spcBef>
              <a:spcAft>
                <a:spcPts val="0"/>
              </a:spcAft>
              <a:buClr>
                <a:srgbClr val="000000"/>
              </a:buClr>
              <a:buSzPts val="2700"/>
              <a:buFont typeface="Arial"/>
              <a:buNone/>
            </a:pPr>
            <a:r>
              <a:rPr lang="en" sz="1800">
                <a:solidFill>
                  <a:srgbClr val="272627"/>
                </a:solidFill>
                <a:latin typeface="Libre Franklin Light"/>
                <a:ea typeface="Libre Franklin Light"/>
                <a:cs typeface="Libre Franklin Light"/>
                <a:sym typeface="Libre Franklin Light"/>
              </a:rPr>
              <a:t>collection, privacy, or improvement concerns.</a:t>
            </a:r>
            <a:endParaRPr sz="1800">
              <a:solidFill>
                <a:srgbClr val="272627"/>
              </a:solidFill>
              <a:latin typeface="Libre Franklin Light"/>
              <a:ea typeface="Libre Franklin Light"/>
              <a:cs typeface="Libre Franklin Light"/>
              <a:sym typeface="Libre Franklin Light"/>
            </a:endParaRPr>
          </a:p>
        </p:txBody>
      </p:sp>
      <p:sp>
        <p:nvSpPr>
          <p:cNvPr id="340" name="Google Shape;340;p35"/>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36"/>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47" name="Google Shape;347;p36"/>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48" name="Google Shape;348;p36"/>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9" name="Google Shape;349;p36"/>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0" name="Google Shape;350;p36"/>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51" name="Google Shape;351;p36"/>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52" name="Google Shape;352;p36"/>
          <p:cNvSpPr txBox="1"/>
          <p:nvPr/>
        </p:nvSpPr>
        <p:spPr>
          <a:xfrm>
            <a:off x="958650" y="2011504"/>
            <a:ext cx="67449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t/>
            </a:r>
            <a:endParaRPr b="0" i="0" sz="1800" u="none" cap="none" strike="noStrike">
              <a:solidFill>
                <a:srgbClr val="272627"/>
              </a:solidFill>
              <a:latin typeface="Libre Franklin Thin"/>
              <a:ea typeface="Libre Franklin Thin"/>
              <a:cs typeface="Libre Franklin Thin"/>
              <a:sym typeface="Libre Franklin Thin"/>
            </a:endParaRPr>
          </a:p>
        </p:txBody>
      </p:sp>
      <p:sp>
        <p:nvSpPr>
          <p:cNvPr id="353" name="Google Shape;353;p36"/>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354" name="Google Shape;354;p36"/>
          <p:cNvPicPr preferRelativeResize="0"/>
          <p:nvPr/>
        </p:nvPicPr>
        <p:blipFill>
          <a:blip r:embed="rId6">
            <a:alphaModFix/>
          </a:blip>
          <a:stretch>
            <a:fillRect/>
          </a:stretch>
        </p:blipFill>
        <p:spPr>
          <a:xfrm>
            <a:off x="835250" y="1825050"/>
            <a:ext cx="7473474" cy="3190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7"/>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61" name="Google Shape;361;p37"/>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62" name="Google Shape;362;p37"/>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3" name="Google Shape;363;p37"/>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4" name="Google Shape;364;p37"/>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65" name="Google Shape;365;p37"/>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66" name="Google Shape;366;p37"/>
          <p:cNvSpPr txBox="1"/>
          <p:nvPr/>
        </p:nvSpPr>
        <p:spPr>
          <a:xfrm>
            <a:off x="958662" y="2011556"/>
            <a:ext cx="67449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t/>
            </a:r>
            <a:endParaRPr b="0" i="0" sz="1800" u="none" cap="none" strike="noStrike">
              <a:solidFill>
                <a:srgbClr val="272627"/>
              </a:solidFill>
              <a:latin typeface="Libre Franklin Thin"/>
              <a:ea typeface="Libre Franklin Thin"/>
              <a:cs typeface="Libre Franklin Thin"/>
              <a:sym typeface="Libre Franklin Thin"/>
            </a:endParaRPr>
          </a:p>
        </p:txBody>
      </p:sp>
      <p:sp>
        <p:nvSpPr>
          <p:cNvPr id="367" name="Google Shape;367;p37"/>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pic>
        <p:nvPicPr>
          <p:cNvPr id="368" name="Google Shape;368;p37"/>
          <p:cNvPicPr preferRelativeResize="0"/>
          <p:nvPr/>
        </p:nvPicPr>
        <p:blipFill>
          <a:blip r:embed="rId6">
            <a:alphaModFix/>
          </a:blip>
          <a:stretch>
            <a:fillRect/>
          </a:stretch>
        </p:blipFill>
        <p:spPr>
          <a:xfrm>
            <a:off x="1454950" y="1843825"/>
            <a:ext cx="6370208" cy="3299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38"/>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75" name="Google Shape;375;p38"/>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76" name="Google Shape;376;p38"/>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7" name="Google Shape;377;p38"/>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8" name="Google Shape;378;p38"/>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79" name="Google Shape;379;p38"/>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80" name="Google Shape;380;p38"/>
          <p:cNvSpPr txBox="1"/>
          <p:nvPr/>
        </p:nvSpPr>
        <p:spPr>
          <a:xfrm>
            <a:off x="939037" y="1825056"/>
            <a:ext cx="6744900" cy="3213900"/>
          </a:xfrm>
          <a:prstGeom prst="rect">
            <a:avLst/>
          </a:prstGeom>
          <a:noFill/>
          <a:ln>
            <a:noFill/>
          </a:ln>
        </p:spPr>
        <p:txBody>
          <a:bodyPr anchorCtr="0" anchor="t" bIns="34275" lIns="68575" spcFirstLastPara="1" rIns="68575" wrap="square" tIns="34275">
            <a:spAutoFit/>
          </a:bodyPr>
          <a:lstStyle/>
          <a:p>
            <a:pPr indent="-317500" lvl="0" marL="457200" marR="0" rtl="0" algn="l">
              <a:lnSpc>
                <a:spcPct val="115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Small Tribe Supplement ($29.5M) - amount needed to bring all tribes to $300k minimum payments using 2022 Base funding levels.</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15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Law Enforcement ($1.3384B) - Tribal Law and Order (TLOA) Report.</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15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Replacement School Construction ($6.2B) - based on replacing schools rated in poor condition that have not yet been funded at the average cost to build each school.</a:t>
            </a:r>
            <a:endParaRPr sz="1800">
              <a:solidFill>
                <a:srgbClr val="272627"/>
              </a:solidFill>
              <a:latin typeface="Libre Franklin Light"/>
              <a:ea typeface="Libre Franklin Light"/>
              <a:cs typeface="Libre Franklin Light"/>
              <a:sym typeface="Libre Franklin Light"/>
            </a:endParaRPr>
          </a:p>
          <a:p>
            <a:pPr indent="-317500" lvl="0" marL="457200" marR="0" rtl="0" algn="l">
              <a:lnSpc>
                <a:spcPct val="115000"/>
              </a:lnSpc>
              <a:spcBef>
                <a:spcPts val="0"/>
              </a:spcBef>
              <a:spcAft>
                <a:spcPts val="0"/>
              </a:spcAft>
              <a:buClr>
                <a:srgbClr val="272627"/>
              </a:buClr>
              <a:buSzPts val="1400"/>
              <a:buFont typeface="Libre Franklin Light"/>
              <a:buChar char="●"/>
            </a:pPr>
            <a:r>
              <a:rPr lang="en" sz="1800">
                <a:solidFill>
                  <a:srgbClr val="272627"/>
                </a:solidFill>
                <a:latin typeface="Libre Franklin Light"/>
                <a:ea typeface="Libre Franklin Light"/>
                <a:cs typeface="Libre Franklin Light"/>
                <a:sym typeface="Libre Franklin Light"/>
              </a:rPr>
              <a:t>Road Maintenance ($400M) - based on deferred maintenance estimate</a:t>
            </a:r>
            <a:endParaRPr sz="1800">
              <a:solidFill>
                <a:srgbClr val="272627"/>
              </a:solidFill>
              <a:latin typeface="Libre Franklin Thin"/>
              <a:ea typeface="Libre Franklin Thin"/>
              <a:cs typeface="Libre Franklin Thin"/>
              <a:sym typeface="Libre Franklin Thin"/>
            </a:endParaRPr>
          </a:p>
        </p:txBody>
      </p:sp>
      <p:sp>
        <p:nvSpPr>
          <p:cNvPr id="381" name="Google Shape;381;p38"/>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39"/>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388" name="Google Shape;388;p39"/>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389" name="Google Shape;389;p39"/>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0" name="Google Shape;390;p39"/>
          <p:cNvSpPr/>
          <p:nvPr/>
        </p:nvSpPr>
        <p:spPr>
          <a:xfrm>
            <a:off x="0" y="1176759"/>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1" name="Google Shape;391;p39"/>
          <p:cNvSpPr txBox="1"/>
          <p:nvPr/>
        </p:nvSpPr>
        <p:spPr>
          <a:xfrm>
            <a:off x="55506" y="12424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392" name="Google Shape;392;p39"/>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393" name="Google Shape;393;p39"/>
          <p:cNvSpPr txBox="1"/>
          <p:nvPr/>
        </p:nvSpPr>
        <p:spPr>
          <a:xfrm>
            <a:off x="569325" y="1654350"/>
            <a:ext cx="7725000" cy="33939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Tiwahe Initiative- ($10M)</a:t>
            </a:r>
            <a:r>
              <a:rPr lang="en" sz="1200">
                <a:solidFill>
                  <a:srgbClr val="272627"/>
                </a:solidFill>
                <a:latin typeface="Libre Franklin Light"/>
                <a:ea typeface="Libre Franklin Light"/>
                <a:cs typeface="Libre Franklin Light"/>
                <a:sym typeface="Libre Franklin Light"/>
              </a:rPr>
              <a:t> Expand upon a Tribally supported program to include 10 new Tiwahe pilot tribes. </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Law Enforcement Facilities Operations &amp; Maintenance- ($6M)</a:t>
            </a:r>
            <a:r>
              <a:rPr lang="en" sz="1200">
                <a:solidFill>
                  <a:srgbClr val="272627"/>
                </a:solidFill>
                <a:latin typeface="Libre Franklin Light"/>
                <a:ea typeface="Libre Franklin Light"/>
                <a:cs typeface="Libre Franklin Light"/>
                <a:sym typeface="Libre Franklin Light"/>
              </a:rPr>
              <a:t> Increases for Law Enforcement Facilities other than Detention.</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Alaska Native Subsistence Program- ($5M) </a:t>
            </a:r>
            <a:r>
              <a:rPr lang="en" sz="1200">
                <a:solidFill>
                  <a:srgbClr val="272627"/>
                </a:solidFill>
                <a:latin typeface="Libre Franklin Light"/>
                <a:ea typeface="Libre Franklin Light"/>
                <a:cs typeface="Libre Franklin Light"/>
                <a:sym typeface="Libre Franklin Light"/>
              </a:rPr>
              <a:t>Support and expand projects in the Federal Subsistence Management Program in implementing Title VIII of the Alaska National Interest Land Conservation Act.    </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Water Filtration Systems- ($1M) </a:t>
            </a:r>
            <a:r>
              <a:rPr lang="en" sz="1200">
                <a:solidFill>
                  <a:srgbClr val="272627"/>
                </a:solidFill>
                <a:latin typeface="Libre Franklin Light"/>
                <a:ea typeface="Libre Franklin Light"/>
                <a:cs typeface="Libre Franklin Light"/>
                <a:sym typeface="Libre Franklin Light"/>
              </a:rPr>
              <a:t>Installation of water filtration systems onto existing structures.</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Land Acquisition- ($5M)</a:t>
            </a:r>
            <a:r>
              <a:rPr lang="en" sz="1200">
                <a:solidFill>
                  <a:srgbClr val="272627"/>
                </a:solidFill>
                <a:latin typeface="Libre Franklin Light"/>
                <a:ea typeface="Libre Franklin Light"/>
                <a:cs typeface="Libre Franklin Light"/>
                <a:sym typeface="Libre Franklin Light"/>
              </a:rPr>
              <a:t> Continue land acquisition efforts by acquiring land for landless and land limited Tribes.</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Fire Protection- ($6.33M)</a:t>
            </a:r>
            <a:r>
              <a:rPr lang="en" sz="1200">
                <a:solidFill>
                  <a:srgbClr val="272627"/>
                </a:solidFill>
                <a:latin typeface="Libre Franklin Light"/>
                <a:ea typeface="Libre Franklin Light"/>
                <a:cs typeface="Libre Franklin Light"/>
                <a:sym typeface="Libre Franklin Light"/>
              </a:rPr>
              <a:t> Increase, enhance, and improve over 40 Tribal fire protection programs.</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Tribal Data Management Capacity- ($3M)</a:t>
            </a:r>
            <a:r>
              <a:rPr lang="en" sz="1200">
                <a:solidFill>
                  <a:srgbClr val="272627"/>
                </a:solidFill>
                <a:latin typeface="Libre Franklin Light"/>
                <a:ea typeface="Libre Franklin Light"/>
                <a:cs typeface="Libre Franklin Light"/>
                <a:sym typeface="Libre Franklin Light"/>
              </a:rPr>
              <a:t> Support activities to strengthen and enhance Tribally owned data management and collection capacities. (Proposed Program)</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Administrative Operations- ($10M)</a:t>
            </a:r>
            <a:r>
              <a:rPr lang="en" sz="1200">
                <a:solidFill>
                  <a:srgbClr val="272627"/>
                </a:solidFill>
                <a:latin typeface="Libre Franklin Light"/>
                <a:ea typeface="Libre Franklin Light"/>
                <a:cs typeface="Libre Franklin Light"/>
                <a:sym typeface="Libre Franklin Light"/>
              </a:rPr>
              <a:t> Address FTE vacancies, increase department bandwidth capacity, and improve the delivery of services through all three levels of Indian Affairs Programs. specific attention to Awarding Officials and Reality Officers. (Proposed Program) </a:t>
            </a:r>
            <a:endParaRPr sz="1200">
              <a:solidFill>
                <a:srgbClr val="272627"/>
              </a:solidFill>
              <a:latin typeface="Libre Franklin Light"/>
              <a:ea typeface="Libre Franklin Light"/>
              <a:cs typeface="Libre Franklin Light"/>
              <a:sym typeface="Libre Franklin Light"/>
            </a:endParaRPr>
          </a:p>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Tribal Historic Preservation Office (THPO) - ($5M)</a:t>
            </a:r>
            <a:r>
              <a:rPr lang="en" sz="1200">
                <a:solidFill>
                  <a:srgbClr val="272627"/>
                </a:solidFill>
                <a:latin typeface="Libre Franklin Light"/>
                <a:ea typeface="Libre Franklin Light"/>
                <a:cs typeface="Libre Franklin Light"/>
                <a:sym typeface="Libre Franklin Light"/>
              </a:rPr>
              <a:t> Tribal Historic Preservation Offices which has been proposed to be relocated along with NPS funding levels under the BIA-OTS. (proposed program) </a:t>
            </a:r>
            <a:endParaRPr sz="1900">
              <a:solidFill>
                <a:srgbClr val="272627"/>
              </a:solidFill>
              <a:latin typeface="Libre Franklin Light"/>
              <a:ea typeface="Libre Franklin Light"/>
              <a:cs typeface="Libre Franklin Light"/>
              <a:sym typeface="Libre Franklin Light"/>
            </a:endParaRPr>
          </a:p>
        </p:txBody>
      </p:sp>
      <p:sp>
        <p:nvSpPr>
          <p:cNvPr id="394" name="Google Shape;394;p39"/>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40"/>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401" name="Google Shape;401;p40"/>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402" name="Google Shape;402;p40"/>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3" name="Google Shape;403;p40"/>
          <p:cNvSpPr/>
          <p:nvPr/>
        </p:nvSpPr>
        <p:spPr>
          <a:xfrm>
            <a:off x="0" y="1176759"/>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4" name="Google Shape;404;p40"/>
          <p:cNvSpPr txBox="1"/>
          <p:nvPr/>
        </p:nvSpPr>
        <p:spPr>
          <a:xfrm>
            <a:off x="55506" y="12424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Tribal Interior Budget Council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405" name="Google Shape;405;p40"/>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406" name="Google Shape;406;p40"/>
          <p:cNvSpPr txBox="1"/>
          <p:nvPr/>
        </p:nvSpPr>
        <p:spPr>
          <a:xfrm>
            <a:off x="569325" y="1654350"/>
            <a:ext cx="7725000" cy="32709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00000"/>
              </a:lnSpc>
              <a:spcBef>
                <a:spcPts val="0"/>
              </a:spcBef>
              <a:spcAft>
                <a:spcPts val="0"/>
              </a:spcAft>
              <a:buClr>
                <a:srgbClr val="272627"/>
              </a:buClr>
              <a:buSzPts val="1200"/>
              <a:buFont typeface="Libre Franklin Light"/>
              <a:buChar char="●"/>
            </a:pPr>
            <a:r>
              <a:rPr b="1" lang="en" sz="1200">
                <a:solidFill>
                  <a:srgbClr val="272627"/>
                </a:solidFill>
                <a:latin typeface="Libre Franklin"/>
                <a:ea typeface="Libre Franklin"/>
                <a:cs typeface="Libre Franklin"/>
                <a:sym typeface="Libre Franklin"/>
              </a:rPr>
              <a:t> </a:t>
            </a:r>
            <a:r>
              <a:rPr b="1" lang="en">
                <a:solidFill>
                  <a:srgbClr val="272627"/>
                </a:solidFill>
                <a:latin typeface="Libre Franklin"/>
                <a:ea typeface="Libre Franklin"/>
                <a:cs typeface="Libre Franklin"/>
                <a:sym typeface="Libre Franklin"/>
              </a:rPr>
              <a:t>Land Water and Conservation Fund (LWCF)</a:t>
            </a:r>
            <a:r>
              <a:rPr lang="en">
                <a:solidFill>
                  <a:srgbClr val="272627"/>
                </a:solidFill>
                <a:latin typeface="Libre Franklin Light"/>
                <a:ea typeface="Libre Franklin Light"/>
                <a:cs typeface="Libre Franklin Light"/>
                <a:sym typeface="Libre Franklin Light"/>
              </a:rPr>
              <a:t> - Request of a 10% Tribal set aside to address growing needs of Tribal Nations within the LWCF. </a:t>
            </a:r>
            <a:endParaRPr>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b="1" lang="en">
                <a:solidFill>
                  <a:srgbClr val="272627"/>
                </a:solidFill>
                <a:latin typeface="Libre Franklin"/>
                <a:ea typeface="Libre Franklin"/>
                <a:cs typeface="Libre Franklin"/>
                <a:sym typeface="Libre Franklin"/>
              </a:rPr>
              <a:t>Payment in Lieu of Taxes (PILT)</a:t>
            </a:r>
            <a:r>
              <a:rPr lang="en">
                <a:solidFill>
                  <a:srgbClr val="272627"/>
                </a:solidFill>
                <a:latin typeface="Libre Franklin Light"/>
                <a:ea typeface="Libre Franklin Light"/>
                <a:cs typeface="Libre Franklin Light"/>
                <a:sym typeface="Libre Franklin Light"/>
              </a:rPr>
              <a:t> - The President’s FY 2024 Budget Request should include policy solutions and request funding to eliminate this discriminatory practice that excludes Tribal Governments in the PILT Program. </a:t>
            </a:r>
            <a:endParaRPr>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b="1" lang="en">
                <a:solidFill>
                  <a:srgbClr val="272627"/>
                </a:solidFill>
                <a:latin typeface="Libre Franklin"/>
                <a:ea typeface="Libre Franklin"/>
                <a:cs typeface="Libre Franklin"/>
                <a:sym typeface="Libre Franklin"/>
              </a:rPr>
              <a:t>Mandatory Funding Status</a:t>
            </a:r>
            <a:r>
              <a:rPr lang="en">
                <a:solidFill>
                  <a:srgbClr val="272627"/>
                </a:solidFill>
                <a:latin typeface="Libre Franklin Light"/>
                <a:ea typeface="Libre Franklin Light"/>
                <a:cs typeface="Libre Franklin Light"/>
                <a:sym typeface="Libre Franklin Light"/>
              </a:rPr>
              <a:t> - Moving federal spending for IA obligations to mandatory spending will fix the unintended effects that mandatory obligations through discretionary spending, such as lapse in funding via continuing resolutions.  </a:t>
            </a:r>
            <a:endParaRPr>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b="1" lang="en">
                <a:solidFill>
                  <a:srgbClr val="272627"/>
                </a:solidFill>
                <a:latin typeface="Libre Franklin"/>
                <a:ea typeface="Libre Franklin"/>
                <a:cs typeface="Libre Franklin"/>
                <a:sym typeface="Libre Franklin"/>
              </a:rPr>
              <a:t>School Safety Resource Officers (SROs) </a:t>
            </a:r>
            <a:r>
              <a:rPr lang="en">
                <a:solidFill>
                  <a:srgbClr val="272627"/>
                </a:solidFill>
                <a:latin typeface="Libre Franklin Light"/>
                <a:ea typeface="Libre Franklin Light"/>
                <a:cs typeface="Libre Franklin Light"/>
                <a:sym typeface="Libre Franklin Light"/>
              </a:rPr>
              <a:t>-  Funding directly to the BIE ISEP program allows transfer to OJS and include the funding for both “24/7” and “day” schools, for a more efficient and effective implementation of SRO’s. TIBC specifically called upon DOI to dedicate these funds to BIE. </a:t>
            </a:r>
            <a:endParaRPr>
              <a:solidFill>
                <a:srgbClr val="272627"/>
              </a:solidFill>
              <a:latin typeface="Libre Franklin Light"/>
              <a:ea typeface="Libre Franklin Light"/>
              <a:cs typeface="Libre Franklin Light"/>
              <a:sym typeface="Libre Franklin Light"/>
            </a:endParaRPr>
          </a:p>
          <a:p>
            <a:pPr indent="-317500" lvl="0" marL="457200" marR="0" rtl="0" algn="l">
              <a:lnSpc>
                <a:spcPct val="100000"/>
              </a:lnSpc>
              <a:spcBef>
                <a:spcPts val="0"/>
              </a:spcBef>
              <a:spcAft>
                <a:spcPts val="0"/>
              </a:spcAft>
              <a:buClr>
                <a:srgbClr val="272627"/>
              </a:buClr>
              <a:buSzPts val="1400"/>
              <a:buFont typeface="Libre Franklin Light"/>
              <a:buChar char="●"/>
            </a:pPr>
            <a:r>
              <a:rPr b="1" lang="en">
                <a:solidFill>
                  <a:srgbClr val="272627"/>
                </a:solidFill>
                <a:latin typeface="Libre Franklin"/>
                <a:ea typeface="Libre Franklin"/>
                <a:cs typeface="Libre Franklin"/>
                <a:sym typeface="Libre Franklin"/>
              </a:rPr>
              <a:t>Tribal Education Departments (TEDs)</a:t>
            </a:r>
            <a:r>
              <a:rPr lang="en">
                <a:solidFill>
                  <a:srgbClr val="272627"/>
                </a:solidFill>
                <a:latin typeface="Libre Franklin Light"/>
                <a:ea typeface="Libre Franklin Light"/>
                <a:cs typeface="Libre Franklin Light"/>
                <a:sym typeface="Libre Franklin Light"/>
              </a:rPr>
              <a:t> - Dedicate funding outside of BIE funded programs and establish a TED programs within Indian Affairs.</a:t>
            </a:r>
            <a:endParaRPr>
              <a:solidFill>
                <a:srgbClr val="272627"/>
              </a:solidFill>
              <a:latin typeface="Libre Franklin Light"/>
              <a:ea typeface="Libre Franklin Light"/>
              <a:cs typeface="Libre Franklin Light"/>
              <a:sym typeface="Libre Franklin Light"/>
            </a:endParaRPr>
          </a:p>
          <a:p>
            <a:pPr indent="0" lvl="0" marL="457200" marR="0" rtl="0" algn="l">
              <a:lnSpc>
                <a:spcPct val="100000"/>
              </a:lnSpc>
              <a:spcBef>
                <a:spcPts val="0"/>
              </a:spcBef>
              <a:spcAft>
                <a:spcPts val="0"/>
              </a:spcAft>
              <a:buNone/>
            </a:pPr>
            <a:r>
              <a:t/>
            </a:r>
            <a:endParaRPr sz="1200">
              <a:solidFill>
                <a:srgbClr val="272627"/>
              </a:solidFill>
              <a:latin typeface="Libre Franklin Light"/>
              <a:ea typeface="Libre Franklin Light"/>
              <a:cs typeface="Libre Franklin Light"/>
              <a:sym typeface="Libre Franklin Light"/>
            </a:endParaRPr>
          </a:p>
        </p:txBody>
      </p:sp>
      <p:sp>
        <p:nvSpPr>
          <p:cNvPr id="407" name="Google Shape;407;p40"/>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41"/>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414" name="Google Shape;414;p41"/>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415" name="Google Shape;415;p41"/>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6" name="Google Shape;416;p41"/>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7" name="Google Shape;417;p41"/>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TIBC Meeting Materials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418" name="Google Shape;418;p41"/>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419" name="Google Shape;419;p41"/>
          <p:cNvSpPr txBox="1"/>
          <p:nvPr/>
        </p:nvSpPr>
        <p:spPr>
          <a:xfrm>
            <a:off x="543019" y="2483325"/>
            <a:ext cx="7368000" cy="1087800"/>
          </a:xfrm>
          <a:prstGeom prst="rect">
            <a:avLst/>
          </a:prstGeom>
          <a:noFill/>
          <a:ln>
            <a:noFill/>
          </a:ln>
        </p:spPr>
        <p:txBody>
          <a:bodyPr anchorCtr="0" anchor="t" bIns="34275" lIns="68575" spcFirstLastPara="1" rIns="68575" wrap="square" tIns="34275">
            <a:spAutoFit/>
          </a:bodyPr>
          <a:lstStyle/>
          <a:p>
            <a:pPr indent="0" lvl="0" marL="342900" marR="0" rtl="0" algn="l">
              <a:lnSpc>
                <a:spcPct val="100000"/>
              </a:lnSpc>
              <a:spcBef>
                <a:spcPts val="0"/>
              </a:spcBef>
              <a:spcAft>
                <a:spcPts val="0"/>
              </a:spcAft>
              <a:buNone/>
            </a:pPr>
            <a:r>
              <a:rPr b="1" lang="en" sz="2000" u="sng">
                <a:solidFill>
                  <a:schemeClr val="hlink"/>
                </a:solidFill>
                <a:latin typeface="Libre Franklin Thin"/>
                <a:ea typeface="Libre Franklin Thin"/>
                <a:cs typeface="Libre Franklin Thin"/>
                <a:sym typeface="Libre Franklin Thin"/>
                <a:hlinkClick r:id="rId6"/>
              </a:rPr>
              <a:t>https://www.ncai.org/initiatives/tibc/tibc-documents</a:t>
            </a:r>
            <a:endParaRPr b="1" sz="21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500"/>
              </a:spcBef>
              <a:spcAft>
                <a:spcPts val="0"/>
              </a:spcAft>
              <a:buClr>
                <a:schemeClr val="dk1"/>
              </a:buClr>
              <a:buSzPts val="800"/>
              <a:buFont typeface="Arial"/>
              <a:buNone/>
            </a:pPr>
            <a:r>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420" name="Google Shape;420;p41"/>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42"/>
          <p:cNvPicPr preferRelativeResize="0"/>
          <p:nvPr/>
        </p:nvPicPr>
        <p:blipFill>
          <a:blip r:embed="rId3">
            <a:alphaModFix/>
          </a:blip>
          <a:stretch>
            <a:fillRect/>
          </a:stretch>
        </p:blipFill>
        <p:spPr>
          <a:xfrm>
            <a:off x="2080975" y="99700"/>
            <a:ext cx="4603625" cy="4944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43"/>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432" name="Google Shape;432;p43"/>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433" name="Google Shape;433;p43"/>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4" name="Google Shape;434;p43"/>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5" name="Google Shape;435;p43"/>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Upcoming OMB Consultation </a:t>
            </a:r>
            <a:r>
              <a:rPr lang="en" sz="1800">
                <a:solidFill>
                  <a:schemeClr val="lt1"/>
                </a:solidFill>
                <a:latin typeface="Libre Franklin Thin"/>
                <a:ea typeface="Libre Franklin Thin"/>
                <a:cs typeface="Libre Franklin Thin"/>
                <a:sym typeface="Libre Franklin Thin"/>
              </a:rPr>
              <a:t>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436" name="Google Shape;436;p43"/>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437" name="Google Shape;437;p43"/>
          <p:cNvSpPr txBox="1"/>
          <p:nvPr/>
        </p:nvSpPr>
        <p:spPr>
          <a:xfrm>
            <a:off x="503775" y="1874825"/>
            <a:ext cx="7368000" cy="3411900"/>
          </a:xfrm>
          <a:prstGeom prst="rect">
            <a:avLst/>
          </a:prstGeom>
          <a:noFill/>
          <a:ln>
            <a:noFill/>
          </a:ln>
        </p:spPr>
        <p:txBody>
          <a:bodyPr anchorCtr="0" anchor="t" bIns="34275" lIns="68575" spcFirstLastPara="1" rIns="68575" wrap="square" tIns="34275">
            <a:spAutoFit/>
          </a:bodyPr>
          <a:lstStyle/>
          <a:p>
            <a:pPr indent="0" lvl="0" marL="342900" marR="0" rtl="0" algn="l">
              <a:lnSpc>
                <a:spcPct val="100000"/>
              </a:lnSpc>
              <a:spcBef>
                <a:spcPts val="0"/>
              </a:spcBef>
              <a:spcAft>
                <a:spcPts val="0"/>
              </a:spcAft>
              <a:buNone/>
            </a:pPr>
            <a:r>
              <a:rPr lang="en" sz="1700">
                <a:solidFill>
                  <a:srgbClr val="272627"/>
                </a:solidFill>
                <a:latin typeface="Libre Franklin Light"/>
                <a:ea typeface="Libre Franklin Light"/>
                <a:cs typeface="Libre Franklin Light"/>
                <a:sym typeface="Libre Franklin Light"/>
              </a:rPr>
              <a:t>Tribal consultation to provide input to inform the formulation of the President’s FY 2025 Budget. This consultation will be held virtually on </a:t>
            </a:r>
            <a:r>
              <a:rPr b="1" lang="en" sz="1700">
                <a:solidFill>
                  <a:srgbClr val="272627"/>
                </a:solidFill>
                <a:latin typeface="Libre Franklin"/>
                <a:ea typeface="Libre Franklin"/>
                <a:cs typeface="Libre Franklin"/>
                <a:sym typeface="Libre Franklin"/>
              </a:rPr>
              <a:t>September 27, 2023, from 1:00 – 4:00 p.m. ET.</a:t>
            </a:r>
            <a:endParaRPr b="1" sz="1700">
              <a:solidFill>
                <a:srgbClr val="272627"/>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sz="1700">
              <a:solidFill>
                <a:srgbClr val="272627"/>
              </a:solidFill>
              <a:latin typeface="Libre Franklin Light"/>
              <a:ea typeface="Libre Franklin Light"/>
              <a:cs typeface="Libre Franklin Light"/>
              <a:sym typeface="Libre Franklin Light"/>
            </a:endParaRPr>
          </a:p>
          <a:p>
            <a:pPr indent="0" lvl="0" marL="342900" marR="0" rtl="0" algn="l">
              <a:lnSpc>
                <a:spcPct val="100000"/>
              </a:lnSpc>
              <a:spcBef>
                <a:spcPts val="0"/>
              </a:spcBef>
              <a:spcAft>
                <a:spcPts val="0"/>
              </a:spcAft>
              <a:buNone/>
            </a:pPr>
            <a:r>
              <a:rPr lang="en" sz="1700">
                <a:solidFill>
                  <a:srgbClr val="272627"/>
                </a:solidFill>
                <a:latin typeface="Libre Franklin Light"/>
                <a:ea typeface="Libre Franklin Light"/>
                <a:cs typeface="Libre Franklin Light"/>
                <a:sym typeface="Libre Franklin Light"/>
              </a:rPr>
              <a:t>Consultation Registration Link: </a:t>
            </a:r>
            <a:endParaRPr sz="1700">
              <a:solidFill>
                <a:srgbClr val="272627"/>
              </a:solidFill>
              <a:latin typeface="Libre Franklin Light"/>
              <a:ea typeface="Libre Franklin Light"/>
              <a:cs typeface="Libre Franklin Light"/>
              <a:sym typeface="Libre Franklin Light"/>
            </a:endParaRPr>
          </a:p>
          <a:p>
            <a:pPr indent="0" lvl="0" marL="342900" marR="0" rtl="0" algn="l">
              <a:lnSpc>
                <a:spcPct val="100000"/>
              </a:lnSpc>
              <a:spcBef>
                <a:spcPts val="0"/>
              </a:spcBef>
              <a:spcAft>
                <a:spcPts val="0"/>
              </a:spcAft>
              <a:buNone/>
            </a:pPr>
            <a:r>
              <a:rPr lang="en" sz="1700" u="sng">
                <a:solidFill>
                  <a:schemeClr val="hlink"/>
                </a:solidFill>
                <a:latin typeface="Libre Franklin Light"/>
                <a:ea typeface="Libre Franklin Light"/>
                <a:cs typeface="Libre Franklin Light"/>
                <a:sym typeface="Libre Franklin Light"/>
                <a:hlinkClick r:id="rId6"/>
              </a:rPr>
              <a:t>https://pitc.zoomgov.com/webinar/register/WN_DOALcoESQwa7Y6SEpKHZpA</a:t>
            </a:r>
            <a:endParaRPr sz="1700">
              <a:solidFill>
                <a:srgbClr val="272627"/>
              </a:solidFill>
              <a:latin typeface="Libre Franklin Light"/>
              <a:ea typeface="Libre Franklin Light"/>
              <a:cs typeface="Libre Franklin Light"/>
              <a:sym typeface="Libre Franklin Light"/>
            </a:endParaRPr>
          </a:p>
          <a:p>
            <a:pPr indent="0" lvl="0" marL="342900" marR="0" rtl="0" algn="l">
              <a:lnSpc>
                <a:spcPct val="100000"/>
              </a:lnSpc>
              <a:spcBef>
                <a:spcPts val="0"/>
              </a:spcBef>
              <a:spcAft>
                <a:spcPts val="0"/>
              </a:spcAft>
              <a:buNone/>
            </a:pPr>
            <a:r>
              <a:t/>
            </a:r>
            <a:endParaRPr sz="1300">
              <a:solidFill>
                <a:srgbClr val="272627"/>
              </a:solidFill>
              <a:latin typeface="Libre Franklin Light"/>
              <a:ea typeface="Libre Franklin Light"/>
              <a:cs typeface="Libre Franklin Light"/>
              <a:sym typeface="Libre Franklin Light"/>
            </a:endParaRPr>
          </a:p>
          <a:p>
            <a:pPr indent="0" lvl="0" marL="457200" marR="0" rtl="0" algn="l">
              <a:lnSpc>
                <a:spcPct val="100000"/>
              </a:lnSpc>
              <a:spcBef>
                <a:spcPts val="0"/>
              </a:spcBef>
              <a:spcAft>
                <a:spcPts val="0"/>
              </a:spcAft>
              <a:buNone/>
            </a:pPr>
            <a:r>
              <a:rPr lang="en" sz="1500">
                <a:solidFill>
                  <a:srgbClr val="272627"/>
                </a:solidFill>
                <a:latin typeface="Libre Franklin Light"/>
                <a:ea typeface="Libre Franklin Light"/>
                <a:cs typeface="Libre Franklin Light"/>
                <a:sym typeface="Libre Franklin Light"/>
              </a:rPr>
              <a:t>If you are unable to participate in the virtual session and would like to submit written comments and recommendations on the FY 2025 President’s Budget, please submit comments by </a:t>
            </a:r>
            <a:r>
              <a:rPr b="1" lang="en" sz="1500">
                <a:solidFill>
                  <a:srgbClr val="272627"/>
                </a:solidFill>
                <a:latin typeface="Libre Franklin"/>
                <a:ea typeface="Libre Franklin"/>
                <a:cs typeface="Libre Franklin"/>
                <a:sym typeface="Libre Franklin"/>
              </a:rPr>
              <a:t>Friday, September 29, 2023</a:t>
            </a:r>
            <a:r>
              <a:rPr lang="en" sz="1500">
                <a:solidFill>
                  <a:srgbClr val="272627"/>
                </a:solidFill>
                <a:latin typeface="Libre Franklin Light"/>
                <a:ea typeface="Libre Franklin Light"/>
                <a:cs typeface="Libre Franklin Light"/>
                <a:sym typeface="Libre Franklin Light"/>
              </a:rPr>
              <a:t>. You can submit written comments via email at </a:t>
            </a:r>
            <a:r>
              <a:rPr lang="en" sz="1500" u="sng">
                <a:solidFill>
                  <a:schemeClr val="hlink"/>
                </a:solidFill>
                <a:latin typeface="Libre Franklin Light"/>
                <a:ea typeface="Libre Franklin Light"/>
                <a:cs typeface="Libre Franklin Light"/>
                <a:sym typeface="Libre Franklin Light"/>
                <a:hlinkClick r:id="rId7"/>
              </a:rPr>
              <a:t>tribalconsultation@omb.eop.gov.</a:t>
            </a:r>
            <a:endParaRPr sz="1500">
              <a:solidFill>
                <a:srgbClr val="272627"/>
              </a:solidFill>
              <a:latin typeface="Libre Franklin Light"/>
              <a:ea typeface="Libre Franklin Light"/>
              <a:cs typeface="Libre Franklin Light"/>
              <a:sym typeface="Libre Franklin Light"/>
            </a:endParaRPr>
          </a:p>
          <a:p>
            <a:pPr indent="0" lvl="0" marL="342900" marR="0" rtl="0" algn="l">
              <a:lnSpc>
                <a:spcPct val="100000"/>
              </a:lnSpc>
              <a:spcBef>
                <a:spcPts val="0"/>
              </a:spcBef>
              <a:spcAft>
                <a:spcPts val="0"/>
              </a:spcAft>
              <a:buNone/>
            </a:pPr>
            <a:r>
              <a:t/>
            </a:r>
            <a:endParaRPr sz="1300">
              <a:solidFill>
                <a:srgbClr val="272627"/>
              </a:solidFill>
              <a:latin typeface="Libre Franklin Light"/>
              <a:ea typeface="Libre Franklin Light"/>
              <a:cs typeface="Libre Franklin Light"/>
              <a:sym typeface="Libre Franklin Light"/>
            </a:endParaRPr>
          </a:p>
          <a:p>
            <a:pPr indent="0" lvl="0" marL="0" marR="0" rtl="0" algn="l">
              <a:lnSpc>
                <a:spcPct val="100000"/>
              </a:lnSpc>
              <a:spcBef>
                <a:spcPts val="500"/>
              </a:spcBef>
              <a:spcAft>
                <a:spcPts val="0"/>
              </a:spcAft>
              <a:buClr>
                <a:schemeClr val="dk1"/>
              </a:buClr>
              <a:buSzPts val="800"/>
              <a:buFont typeface="Arial"/>
              <a:buNone/>
            </a:pPr>
            <a:r>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438" name="Google Shape;438;p43"/>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97" name="Google Shape;97;p17"/>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98" name="Google Shape;98;p17"/>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99" name="Google Shape;99;p17"/>
          <p:cNvPicPr preferRelativeResize="0"/>
          <p:nvPr/>
        </p:nvPicPr>
        <p:blipFill rotWithShape="1">
          <a:blip r:embed="rId5">
            <a:alphaModFix/>
          </a:blip>
          <a:srcRect b="0" l="0" r="0" t="0"/>
          <a:stretch/>
        </p:blipFill>
        <p:spPr>
          <a:xfrm>
            <a:off x="226037" y="153540"/>
            <a:ext cx="495114" cy="733008"/>
          </a:xfrm>
          <a:prstGeom prst="rect">
            <a:avLst/>
          </a:prstGeom>
          <a:noFill/>
          <a:ln>
            <a:noFill/>
          </a:ln>
        </p:spPr>
      </p:pic>
      <p:sp>
        <p:nvSpPr>
          <p:cNvPr id="100" name="Google Shape;100;p17"/>
          <p:cNvSpPr/>
          <p:nvPr/>
        </p:nvSpPr>
        <p:spPr>
          <a:xfrm>
            <a:off x="0" y="1279838"/>
            <a:ext cx="33747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 name="Google Shape;101;p17"/>
          <p:cNvSpPr txBox="1"/>
          <p:nvPr/>
        </p:nvSpPr>
        <p:spPr>
          <a:xfrm>
            <a:off x="79068" y="1318763"/>
            <a:ext cx="33747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lang="en" sz="2400">
                <a:solidFill>
                  <a:schemeClr val="lt1"/>
                </a:solidFill>
                <a:latin typeface="Libre Franklin Thin"/>
                <a:ea typeface="Libre Franklin Thin"/>
                <a:cs typeface="Libre Franklin Thin"/>
                <a:sym typeface="Libre Franklin Thin"/>
              </a:rPr>
              <a:t>2023 Debt Limit Crisis</a:t>
            </a:r>
            <a:endParaRPr b="0" i="0" sz="2400" u="none" cap="none" strike="noStrike">
              <a:solidFill>
                <a:schemeClr val="lt1"/>
              </a:solidFill>
              <a:latin typeface="Libre Franklin Thin"/>
              <a:ea typeface="Libre Franklin Thin"/>
              <a:cs typeface="Libre Franklin Thin"/>
              <a:sym typeface="Libre Franklin Thin"/>
            </a:endParaRPr>
          </a:p>
        </p:txBody>
      </p:sp>
      <p:sp>
        <p:nvSpPr>
          <p:cNvPr id="102" name="Google Shape;102;p17"/>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
        <p:nvSpPr>
          <p:cNvPr id="103" name="Google Shape;103;p17"/>
          <p:cNvSpPr txBox="1"/>
          <p:nvPr/>
        </p:nvSpPr>
        <p:spPr>
          <a:xfrm>
            <a:off x="530050" y="2011575"/>
            <a:ext cx="8320500" cy="223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t/>
            </a:r>
            <a:endParaRPr sz="1500"/>
          </a:p>
          <a:p>
            <a:pPr indent="0" lvl="0" marL="0" marR="0" rtl="0" algn="l">
              <a:lnSpc>
                <a:spcPct val="100000"/>
              </a:lnSpc>
              <a:spcBef>
                <a:spcPts val="0"/>
              </a:spcBef>
              <a:spcAft>
                <a:spcPts val="0"/>
              </a:spcAft>
              <a:buClr>
                <a:srgbClr val="000000"/>
              </a:buClr>
              <a:buSzPts val="2400"/>
              <a:buFont typeface="Arial"/>
              <a:buNone/>
            </a:pPr>
            <a:r>
              <a:rPr lang="en" sz="1800">
                <a:latin typeface="Libre Franklin"/>
                <a:ea typeface="Libre Franklin"/>
                <a:cs typeface="Libre Franklin"/>
                <a:sym typeface="Libre Franklin"/>
              </a:rPr>
              <a:t>During the 2023 crisis, the federal debt reached its debt limit of $31.4 Trillion, placing the government at risk of defaulting on its obligations.  As the default deadline approached, there were fears of severe consequences on the US economy, including credit rating downgrades and increased borrowing costs. </a:t>
            </a:r>
            <a:endParaRPr sz="1500">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sz="1800">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lang="en" sz="1800">
                <a:latin typeface="Libre Franklin"/>
                <a:ea typeface="Libre Franklin"/>
                <a:cs typeface="Libre Franklin"/>
                <a:sym typeface="Libre Franklin"/>
              </a:rPr>
              <a:t>To avert a default, lawmakers eventually came to an agreement to raise the debt limit and passed P.L. 118-5: Fiscal Responsibility Act of 2023.</a:t>
            </a:r>
            <a:r>
              <a:rPr lang="en" sz="1800"/>
              <a:t> </a:t>
            </a:r>
            <a:endParaRPr b="0" i="0" sz="2000" u="none" cap="none" strike="noStrike">
              <a:solidFill>
                <a:srgbClr val="272627"/>
              </a:solidFill>
              <a:latin typeface="Libre Franklin Thin"/>
              <a:ea typeface="Libre Franklin Thin"/>
              <a:cs typeface="Libre Franklin Thin"/>
              <a:sym typeface="Libre Franklin Th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44"/>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445" name="Google Shape;445;p44"/>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446" name="Google Shape;446;p44"/>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7" name="Google Shape;447;p44"/>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8" name="Google Shape;448;p44"/>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Congressional Outlook</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449" name="Google Shape;449;p44"/>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450" name="Google Shape;450;p44"/>
          <p:cNvSpPr txBox="1"/>
          <p:nvPr/>
        </p:nvSpPr>
        <p:spPr>
          <a:xfrm>
            <a:off x="1037188" y="2657706"/>
            <a:ext cx="55446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272627"/>
                </a:solidFill>
                <a:latin typeface="Libre Franklin Thin"/>
                <a:ea typeface="Libre Franklin Thin"/>
                <a:cs typeface="Libre Franklin Thin"/>
                <a:sym typeface="Libre Franklin Thin"/>
              </a:rPr>
              <a:t>So, where is FY 202</a:t>
            </a:r>
            <a:r>
              <a:rPr b="1" lang="en" sz="2700">
                <a:solidFill>
                  <a:srgbClr val="272627"/>
                </a:solidFill>
                <a:latin typeface="Libre Franklin Thin"/>
                <a:ea typeface="Libre Franklin Thin"/>
                <a:cs typeface="Libre Franklin Thin"/>
                <a:sym typeface="Libre Franklin Thin"/>
              </a:rPr>
              <a:t>4</a:t>
            </a:r>
            <a:r>
              <a:rPr b="1" i="0" lang="en" sz="2700" u="none" cap="none" strike="noStrike">
                <a:solidFill>
                  <a:srgbClr val="272627"/>
                </a:solidFill>
                <a:latin typeface="Libre Franklin Thin"/>
                <a:ea typeface="Libre Franklin Thin"/>
                <a:cs typeface="Libre Franklin Thin"/>
                <a:sym typeface="Libre Franklin Thin"/>
              </a:rPr>
              <a:t> funding headed next?</a:t>
            </a:r>
            <a:endParaRPr b="0" i="0" sz="1800" u="none" cap="none" strike="noStrike">
              <a:solidFill>
                <a:srgbClr val="272627"/>
              </a:solidFill>
              <a:latin typeface="Libre Franklin Thin"/>
              <a:ea typeface="Libre Franklin Thin"/>
              <a:cs typeface="Libre Franklin Thin"/>
              <a:sym typeface="Libre Franklin Thin"/>
            </a:endParaRPr>
          </a:p>
        </p:txBody>
      </p:sp>
      <p:sp>
        <p:nvSpPr>
          <p:cNvPr id="451" name="Google Shape;451;p44"/>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45"/>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458" name="Google Shape;458;p45"/>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459" name="Google Shape;459;p45"/>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0" name="Google Shape;460;p45"/>
          <p:cNvSpPr/>
          <p:nvPr/>
        </p:nvSpPr>
        <p:spPr>
          <a:xfrm>
            <a:off x="0" y="1279834"/>
            <a:ext cx="37284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1" name="Google Shape;461;p45"/>
          <p:cNvSpPr txBox="1"/>
          <p:nvPr/>
        </p:nvSpPr>
        <p:spPr>
          <a:xfrm>
            <a:off x="110606" y="1343955"/>
            <a:ext cx="361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Libre Franklin Thin"/>
                <a:ea typeface="Libre Franklin Thin"/>
                <a:cs typeface="Libre Franklin Thin"/>
                <a:sym typeface="Libre Franklin Thin"/>
              </a:rPr>
              <a:t>Where is FY 202</a:t>
            </a:r>
            <a:r>
              <a:rPr lang="en" sz="1800">
                <a:solidFill>
                  <a:schemeClr val="lt1"/>
                </a:solidFill>
                <a:latin typeface="Libre Franklin Thin"/>
                <a:ea typeface="Libre Franklin Thin"/>
                <a:cs typeface="Libre Franklin Thin"/>
                <a:sym typeface="Libre Franklin Thin"/>
              </a:rPr>
              <a:t>4</a:t>
            </a:r>
            <a:r>
              <a:rPr b="0" i="0" lang="en" sz="1800" u="none" cap="none" strike="noStrike">
                <a:solidFill>
                  <a:schemeClr val="lt1"/>
                </a:solidFill>
                <a:latin typeface="Libre Franklin Thin"/>
                <a:ea typeface="Libre Franklin Thin"/>
                <a:cs typeface="Libre Franklin Thin"/>
                <a:sym typeface="Libre Franklin Thin"/>
              </a:rPr>
              <a:t> Headed?</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462" name="Google Shape;462;p45"/>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463" name="Google Shape;463;p45"/>
          <p:cNvSpPr txBox="1"/>
          <p:nvPr/>
        </p:nvSpPr>
        <p:spPr>
          <a:xfrm>
            <a:off x="542925" y="2011688"/>
            <a:ext cx="6641700" cy="2993700"/>
          </a:xfrm>
          <a:prstGeom prst="rect">
            <a:avLst/>
          </a:prstGeom>
          <a:noFill/>
          <a:ln>
            <a:noFill/>
          </a:ln>
        </p:spPr>
        <p:txBody>
          <a:bodyPr anchorCtr="0" anchor="t" bIns="34275" lIns="68575" spcFirstLastPara="1" rIns="68575" wrap="square" tIns="34275">
            <a:spAutoFit/>
          </a:bodyPr>
          <a:lstStyle/>
          <a:p>
            <a:pPr indent="-209550" lvl="0" marL="215900" rtl="0" algn="l">
              <a:spcBef>
                <a:spcPts val="0"/>
              </a:spcBef>
              <a:spcAft>
                <a:spcPts val="0"/>
              </a:spcAft>
              <a:buClr>
                <a:srgbClr val="272627"/>
              </a:buClr>
              <a:buSzPts val="1700"/>
              <a:buChar char="●"/>
            </a:pPr>
            <a:r>
              <a:rPr b="1" lang="en" sz="1700">
                <a:solidFill>
                  <a:srgbClr val="272627"/>
                </a:solidFill>
                <a:latin typeface="Libre Franklin Thin"/>
                <a:ea typeface="Libre Franklin Thin"/>
                <a:cs typeface="Libre Franklin Thin"/>
                <a:sym typeface="Libre Franklin Thin"/>
              </a:rPr>
              <a:t>Possible Government Shutdown if Consensus is not reached.</a:t>
            </a:r>
            <a:endParaRPr b="1" sz="1700">
              <a:solidFill>
                <a:srgbClr val="272627"/>
              </a:solidFill>
              <a:latin typeface="Libre Franklin Thin"/>
              <a:ea typeface="Libre Franklin Thin"/>
              <a:cs typeface="Libre Franklin Thin"/>
              <a:sym typeface="Libre Franklin Thin"/>
            </a:endParaRPr>
          </a:p>
          <a:p>
            <a:pPr indent="0" lvl="0" marL="342900" rtl="0" algn="l">
              <a:spcBef>
                <a:spcPts val="0"/>
              </a:spcBef>
              <a:spcAft>
                <a:spcPts val="0"/>
              </a:spcAft>
              <a:buClr>
                <a:schemeClr val="dk1"/>
              </a:buClr>
              <a:buSzPts val="1800"/>
              <a:buFont typeface="Arial"/>
              <a:buNone/>
            </a:pPr>
            <a:r>
              <a:t/>
            </a:r>
            <a:endParaRPr b="1" sz="1700">
              <a:solidFill>
                <a:srgbClr val="272627"/>
              </a:solidFill>
              <a:latin typeface="Libre Franklin Thin"/>
              <a:ea typeface="Libre Franklin Thin"/>
              <a:cs typeface="Libre Franklin Thin"/>
              <a:sym typeface="Libre Franklin Thin"/>
            </a:endParaRPr>
          </a:p>
          <a:p>
            <a:pPr indent="-209550" lvl="0" marL="215900" rtl="0" algn="l">
              <a:spcBef>
                <a:spcPts val="0"/>
              </a:spcBef>
              <a:spcAft>
                <a:spcPts val="0"/>
              </a:spcAft>
              <a:buClr>
                <a:srgbClr val="272627"/>
              </a:buClr>
              <a:buSzPts val="1700"/>
              <a:buChar char="●"/>
            </a:pPr>
            <a:r>
              <a:rPr b="1" lang="en" sz="1700">
                <a:solidFill>
                  <a:srgbClr val="272627"/>
                </a:solidFill>
                <a:latin typeface="Libre Franklin Thin"/>
                <a:ea typeface="Libre Franklin Thin"/>
                <a:cs typeface="Libre Franklin Thin"/>
                <a:sym typeface="Libre Franklin Thin"/>
              </a:rPr>
              <a:t>Expect at least one Continuing Resolution  between October 1, 2023 through January 1, 2024. </a:t>
            </a:r>
            <a:endParaRPr b="1" sz="1700">
              <a:solidFill>
                <a:srgbClr val="272627"/>
              </a:solidFill>
              <a:latin typeface="Libre Franklin Thin"/>
              <a:ea typeface="Libre Franklin Thin"/>
              <a:cs typeface="Libre Franklin Thin"/>
              <a:sym typeface="Libre Franklin Thin"/>
            </a:endParaRPr>
          </a:p>
          <a:p>
            <a:pPr indent="0" lvl="0" marL="342900" rtl="0" algn="l">
              <a:spcBef>
                <a:spcPts val="0"/>
              </a:spcBef>
              <a:spcAft>
                <a:spcPts val="0"/>
              </a:spcAft>
              <a:buClr>
                <a:schemeClr val="dk1"/>
              </a:buClr>
              <a:buSzPts val="1800"/>
              <a:buFont typeface="Arial"/>
              <a:buNone/>
            </a:pPr>
            <a:r>
              <a:t/>
            </a:r>
            <a:endParaRPr b="1" sz="1700">
              <a:solidFill>
                <a:srgbClr val="272627"/>
              </a:solidFill>
              <a:latin typeface="Libre Franklin Thin"/>
              <a:ea typeface="Libre Franklin Thin"/>
              <a:cs typeface="Libre Franklin Thin"/>
              <a:sym typeface="Libre Franklin Thin"/>
            </a:endParaRPr>
          </a:p>
          <a:p>
            <a:pPr indent="-209550" lvl="0" marL="215900" rtl="0" algn="l">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Budget Reconciliation before the end of the 2023 Calendar Year -December 31, 2023. </a:t>
            </a:r>
            <a:endParaRPr b="1" sz="1700">
              <a:solidFill>
                <a:srgbClr val="272627"/>
              </a:solidFill>
              <a:latin typeface="Libre Franklin Thin"/>
              <a:ea typeface="Libre Franklin Thin"/>
              <a:cs typeface="Libre Franklin Thin"/>
              <a:sym typeface="Libre Franklin Thin"/>
            </a:endParaRPr>
          </a:p>
          <a:p>
            <a:pPr indent="0" lvl="0" marL="342900" rtl="0" algn="l">
              <a:spcBef>
                <a:spcPts val="0"/>
              </a:spcBef>
              <a:spcAft>
                <a:spcPts val="0"/>
              </a:spcAft>
              <a:buClr>
                <a:schemeClr val="dk1"/>
              </a:buClr>
              <a:buSzPts val="2000"/>
              <a:buFont typeface="Arial"/>
              <a:buNone/>
            </a:pPr>
            <a:r>
              <a:t/>
            </a:r>
            <a:endParaRPr b="1" sz="2000">
              <a:solidFill>
                <a:srgbClr val="272627"/>
              </a:solidFill>
              <a:latin typeface="Libre Franklin Thin"/>
              <a:ea typeface="Libre Franklin Thin"/>
              <a:cs typeface="Libre Franklin Thin"/>
              <a:sym typeface="Libre Franklin Thin"/>
            </a:endParaRPr>
          </a:p>
          <a:p>
            <a:pPr indent="-209550" lvl="0" marL="215900" rtl="0" algn="l">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Discretionary spending levels would be reduced below current FY 2023 levels if FY 2024 bill is not enacted by January 1, 2024.</a:t>
            </a:r>
            <a:endParaRPr b="1" sz="1800">
              <a:solidFill>
                <a:srgbClr val="272627"/>
              </a:solidFill>
              <a:latin typeface="Libre Franklin Thin"/>
              <a:ea typeface="Libre Franklin Thin"/>
              <a:cs typeface="Libre Franklin Thin"/>
              <a:sym typeface="Libre Franklin Thin"/>
            </a:endParaRPr>
          </a:p>
        </p:txBody>
      </p:sp>
      <p:sp>
        <p:nvSpPr>
          <p:cNvPr id="464" name="Google Shape;464;p45"/>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6"/>
          <p:cNvSpPr/>
          <p:nvPr/>
        </p:nvSpPr>
        <p:spPr>
          <a:xfrm>
            <a:off x="0" y="0"/>
            <a:ext cx="9144000" cy="5143500"/>
          </a:xfrm>
          <a:prstGeom prst="rect">
            <a:avLst/>
          </a:prstGeom>
          <a:solidFill>
            <a:srgbClr val="272627"/>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71" name="Google Shape;471;p46"/>
          <p:cNvPicPr preferRelativeResize="0"/>
          <p:nvPr/>
        </p:nvPicPr>
        <p:blipFill rotWithShape="1">
          <a:blip r:embed="rId3">
            <a:alphaModFix/>
          </a:blip>
          <a:srcRect b="0" l="0" r="0" t="0"/>
          <a:stretch/>
        </p:blipFill>
        <p:spPr>
          <a:xfrm>
            <a:off x="0" y="0"/>
            <a:ext cx="3370017" cy="5143502"/>
          </a:xfrm>
          <a:prstGeom prst="rect">
            <a:avLst/>
          </a:prstGeom>
          <a:noFill/>
          <a:ln>
            <a:noFill/>
          </a:ln>
        </p:spPr>
      </p:pic>
      <p:sp>
        <p:nvSpPr>
          <p:cNvPr id="472" name="Google Shape;472;p46"/>
          <p:cNvSpPr/>
          <p:nvPr/>
        </p:nvSpPr>
        <p:spPr>
          <a:xfrm>
            <a:off x="0" y="1979622"/>
            <a:ext cx="9144000" cy="2142900"/>
          </a:xfrm>
          <a:prstGeom prst="rect">
            <a:avLst/>
          </a:prstGeom>
          <a:solidFill>
            <a:srgbClr val="C53116"/>
          </a:solidFill>
          <a:ln cap="flat" cmpd="sng" w="12700">
            <a:solidFill>
              <a:srgbClr val="B71E2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3" name="Google Shape;473;p46"/>
          <p:cNvSpPr txBox="1"/>
          <p:nvPr/>
        </p:nvSpPr>
        <p:spPr>
          <a:xfrm>
            <a:off x="632129" y="2339616"/>
            <a:ext cx="9144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latin typeface="Libre Baskerville"/>
                <a:ea typeface="Libre Baskerville"/>
                <a:cs typeface="Libre Baskerville"/>
                <a:sym typeface="Libre Baskerville"/>
              </a:rPr>
              <a:t>Matthew Vogel</a:t>
            </a:r>
            <a:r>
              <a:rPr b="1" i="0" lang="en" sz="1800" u="none" cap="none" strike="noStrike">
                <a:solidFill>
                  <a:schemeClr val="lt1"/>
                </a:solidFill>
                <a:latin typeface="Libre Baskerville"/>
                <a:ea typeface="Libre Baskerville"/>
                <a:cs typeface="Libre Baskerville"/>
                <a:sym typeface="Libre Baskerville"/>
              </a:rPr>
              <a:t>, Policy Lead – Federal </a:t>
            </a:r>
            <a:r>
              <a:rPr b="1" lang="en" sz="1800">
                <a:solidFill>
                  <a:schemeClr val="lt1"/>
                </a:solidFill>
                <a:latin typeface="Libre Baskerville"/>
                <a:ea typeface="Libre Baskerville"/>
                <a:cs typeface="Libre Baskerville"/>
                <a:sym typeface="Libre Baskerville"/>
              </a:rPr>
              <a:t>Budget</a:t>
            </a:r>
            <a:r>
              <a:rPr b="1" i="0" lang="en" sz="1800" u="none" cap="none" strike="noStrike">
                <a:solidFill>
                  <a:schemeClr val="lt1"/>
                </a:solidFill>
                <a:latin typeface="Libre Baskerville"/>
                <a:ea typeface="Libre Baskerville"/>
                <a:cs typeface="Libre Baskerville"/>
                <a:sym typeface="Libre Baskerville"/>
              </a:rPr>
              <a:t> and Appropriations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latin typeface="Libre Baskerville"/>
                <a:ea typeface="Libre Baskerville"/>
                <a:cs typeface="Libre Baskerville"/>
                <a:sym typeface="Libre Baskerville"/>
              </a:rPr>
              <a:t>mvogel</a:t>
            </a:r>
            <a:r>
              <a:rPr b="1" i="0" lang="en" sz="1800" u="none" cap="none" strike="noStrike">
                <a:solidFill>
                  <a:schemeClr val="lt1"/>
                </a:solidFill>
                <a:latin typeface="Libre Baskerville"/>
                <a:ea typeface="Libre Baskerville"/>
                <a:cs typeface="Libre Baskerville"/>
                <a:sym typeface="Libre Baskerville"/>
              </a:rPr>
              <a:t>@</a:t>
            </a:r>
            <a:r>
              <a:rPr b="1" lang="en" sz="1800">
                <a:solidFill>
                  <a:schemeClr val="lt1"/>
                </a:solidFill>
                <a:latin typeface="Libre Baskerville"/>
                <a:ea typeface="Libre Baskerville"/>
                <a:cs typeface="Libre Baskerville"/>
                <a:sym typeface="Libre Baskerville"/>
              </a:rPr>
              <a:t>ncai</a:t>
            </a:r>
            <a:r>
              <a:rPr b="1" i="0" lang="en" sz="1800" u="none" cap="none" strike="noStrike">
                <a:solidFill>
                  <a:schemeClr val="lt1"/>
                </a:solidFill>
                <a:latin typeface="Libre Baskerville"/>
                <a:ea typeface="Libre Baskerville"/>
                <a:cs typeface="Libre Baskerville"/>
                <a:sym typeface="Libre Baskerville"/>
              </a:rPr>
              <a:t>.org </a:t>
            </a:r>
            <a:endParaRPr b="1" i="0" sz="1800" u="none" cap="none" strike="noStrike">
              <a:solidFill>
                <a:schemeClr val="lt1"/>
              </a:solidFill>
              <a:latin typeface="Libre Baskerville"/>
              <a:ea typeface="Libre Baskerville"/>
              <a:cs typeface="Libre Baskerville"/>
              <a:sym typeface="Libre Baskerville"/>
            </a:endParaRPr>
          </a:p>
        </p:txBody>
      </p:sp>
      <p:pic>
        <p:nvPicPr>
          <p:cNvPr id="474" name="Google Shape;474;p46"/>
          <p:cNvPicPr preferRelativeResize="0"/>
          <p:nvPr/>
        </p:nvPicPr>
        <p:blipFill rotWithShape="1">
          <a:blip r:embed="rId4">
            <a:alphaModFix/>
          </a:blip>
          <a:srcRect b="0" l="0" r="0" t="0"/>
          <a:stretch/>
        </p:blipFill>
        <p:spPr>
          <a:xfrm>
            <a:off x="3888263" y="1062863"/>
            <a:ext cx="1143001" cy="685799"/>
          </a:xfrm>
          <a:prstGeom prst="rect">
            <a:avLst/>
          </a:prstGeom>
          <a:noFill/>
          <a:ln>
            <a:noFill/>
          </a:ln>
        </p:spPr>
      </p:pic>
      <p:sp>
        <p:nvSpPr>
          <p:cNvPr id="475" name="Google Shape;475;p46"/>
          <p:cNvSpPr txBox="1"/>
          <p:nvPr/>
        </p:nvSpPr>
        <p:spPr>
          <a:xfrm>
            <a:off x="2905475" y="3262950"/>
            <a:ext cx="2496300" cy="7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8"/>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10" name="Google Shape;110;p18"/>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11" name="Google Shape;111;p18"/>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2" name="Google Shape;112;p18"/>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3" name="Google Shape;113;p18"/>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14" name="Google Shape;114;p18"/>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15" name="Google Shape;115;p18"/>
          <p:cNvSpPr txBox="1"/>
          <p:nvPr/>
        </p:nvSpPr>
        <p:spPr>
          <a:xfrm>
            <a:off x="486544" y="1757518"/>
            <a:ext cx="8270100" cy="428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D</a:t>
            </a:r>
            <a:r>
              <a:rPr b="1" lang="en" sz="1500">
                <a:solidFill>
                  <a:srgbClr val="272627"/>
                </a:solidFill>
                <a:latin typeface="Libre Franklin Thin"/>
                <a:ea typeface="Libre Franklin Thin"/>
                <a:cs typeface="Libre Franklin Thin"/>
                <a:sym typeface="Libre Franklin Thin"/>
              </a:rPr>
              <a:t>eliberations between President Biden and House Speaker Kevin McCarthy (R-CA) resulted in the passage of  the Fiscal Responsibility Act (FRA). FRA temporarily suspends debt through January 1, 2025. </a:t>
            </a:r>
            <a:endParaRPr b="1" sz="15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On January 2, 2025, the debt limit would be increased by the amount of obligations incurred up to that point. Congressional Budget Office (CBO) projects the law will reduce the federal deficit by about $1.5 trillion over 10 years.</a:t>
            </a:r>
            <a:endParaRPr b="1" sz="15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t/>
            </a:r>
            <a:endParaRPr b="1" sz="18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rPr b="1" lang="en" sz="1700">
                <a:solidFill>
                  <a:srgbClr val="272627"/>
                </a:solidFill>
                <a:latin typeface="Libre Franklin Thin"/>
                <a:ea typeface="Libre Franklin Thin"/>
                <a:cs typeface="Libre Franklin Thin"/>
                <a:sym typeface="Libre Franklin Thin"/>
              </a:rPr>
              <a:t>The Act also includes: </a:t>
            </a:r>
            <a:endParaRPr b="1" sz="1700">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Caps on Discretionary Funding</a:t>
            </a:r>
            <a:endParaRPr b="1" sz="1700">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Rescission of Unobligated Funds</a:t>
            </a:r>
            <a:endParaRPr b="1" sz="1700">
              <a:solidFill>
                <a:srgbClr val="272627"/>
              </a:solidFill>
              <a:latin typeface="Libre Franklin Thin"/>
              <a:ea typeface="Libre Franklin Thin"/>
              <a:cs typeface="Libre Franklin Thin"/>
              <a:sym typeface="Libre Franklin Thin"/>
            </a:endParaRPr>
          </a:p>
          <a:p>
            <a:pPr indent="-273050" lvl="0" marL="342900" rtl="0" algn="l">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IHS Advanced Appropriations</a:t>
            </a:r>
            <a:endParaRPr b="1" sz="1700">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Work Requirements</a:t>
            </a:r>
            <a:endParaRPr b="1" sz="1700">
              <a:solidFill>
                <a:srgbClr val="272627"/>
              </a:solidFill>
              <a:latin typeface="Libre Franklin Thin"/>
              <a:ea typeface="Libre Franklin Thin"/>
              <a:cs typeface="Libre Franklin Thin"/>
              <a:sym typeface="Libre Franklin Th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Other Provisions (</a:t>
            </a:r>
            <a:r>
              <a:rPr b="1" lang="en" sz="1200">
                <a:solidFill>
                  <a:srgbClr val="272627"/>
                </a:solidFill>
                <a:latin typeface="Libre Franklin Thin"/>
                <a:ea typeface="Libre Franklin Thin"/>
                <a:cs typeface="Libre Franklin Thin"/>
                <a:sym typeface="Libre Franklin Thin"/>
              </a:rPr>
              <a:t>Pay-as-you-go, federal student loans, energy related projects</a:t>
            </a:r>
            <a:r>
              <a:rPr b="1" lang="en" sz="1700">
                <a:solidFill>
                  <a:srgbClr val="272627"/>
                </a:solidFill>
                <a:latin typeface="Libre Franklin Thin"/>
                <a:ea typeface="Libre Franklin Thin"/>
                <a:cs typeface="Libre Franklin Thin"/>
                <a:sym typeface="Libre Franklin Thin"/>
              </a:rPr>
              <a:t>)</a:t>
            </a:r>
            <a:endParaRPr b="1" sz="17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i="0" sz="1800" u="none" cap="none" strike="noStrike">
              <a:solidFill>
                <a:srgbClr val="272627"/>
              </a:solidFill>
              <a:latin typeface="Libre Franklin Thin"/>
              <a:ea typeface="Libre Franklin Thin"/>
              <a:cs typeface="Libre Franklin Thin"/>
              <a:sym typeface="Libre Franklin Thin"/>
            </a:endParaRPr>
          </a:p>
          <a:p>
            <a:pPr indent="-165100" lvl="0" marL="215900" marR="0" rtl="0" algn="l">
              <a:lnSpc>
                <a:spcPct val="100000"/>
              </a:lnSpc>
              <a:spcBef>
                <a:spcPts val="500"/>
              </a:spcBef>
              <a:spcAft>
                <a:spcPts val="0"/>
              </a:spcAft>
              <a:buClr>
                <a:schemeClr val="dk1"/>
              </a:buClr>
              <a:buSzPts val="800"/>
              <a:buFont typeface="Arial"/>
              <a:buNone/>
            </a:pPr>
            <a:r>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116" name="Google Shape;116;p18"/>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9"/>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23" name="Google Shape;123;p19"/>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24" name="Google Shape;124;p19"/>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5" name="Google Shape;125;p19"/>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6" name="Google Shape;126;p19"/>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27" name="Google Shape;127;p19"/>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28" name="Google Shape;128;p19"/>
          <p:cNvSpPr txBox="1"/>
          <p:nvPr/>
        </p:nvSpPr>
        <p:spPr>
          <a:xfrm>
            <a:off x="486544" y="1757518"/>
            <a:ext cx="8270100" cy="2626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800">
                <a:solidFill>
                  <a:srgbClr val="272627"/>
                </a:solidFill>
                <a:latin typeface="Libre Franklin"/>
                <a:ea typeface="Libre Franklin"/>
                <a:cs typeface="Libre Franklin"/>
                <a:sym typeface="Libre Franklin"/>
              </a:rPr>
              <a:t>Caps on Discretionary Funding</a:t>
            </a:r>
            <a:endParaRPr b="1" sz="1800">
              <a:solidFill>
                <a:srgbClr val="272627"/>
              </a:solidFill>
              <a:latin typeface="Libre Franklin"/>
              <a:ea typeface="Libre Franklin"/>
              <a:cs typeface="Libre Franklin"/>
              <a:sym typeface="Libre Franklin"/>
            </a:endParaRPr>
          </a:p>
          <a:p>
            <a:pPr indent="-266700" lvl="0" marL="342900" marR="0" rtl="0" algn="l">
              <a:lnSpc>
                <a:spcPct val="100000"/>
              </a:lnSpc>
              <a:spcBef>
                <a:spcPts val="0"/>
              </a:spcBef>
              <a:spcAft>
                <a:spcPts val="0"/>
              </a:spcAft>
              <a:buClr>
                <a:srgbClr val="272627"/>
              </a:buClr>
              <a:buSzPts val="1600"/>
              <a:buFont typeface="Libre Franklin Thin"/>
              <a:buChar char="●"/>
            </a:pPr>
            <a:r>
              <a:rPr b="1" lang="en" sz="1600">
                <a:solidFill>
                  <a:srgbClr val="272627"/>
                </a:solidFill>
                <a:latin typeface="Libre Franklin Thin"/>
                <a:ea typeface="Libre Franklin Thin"/>
                <a:cs typeface="Libre Franklin Thin"/>
                <a:sym typeface="Libre Franklin Thin"/>
              </a:rPr>
              <a:t>Establishes for FY 2024 and FY 2025 statutory caps on defense and nondefense spending that would increase funding for defense and for veterans programs but reduced funding for other non defense programs and activities. </a:t>
            </a:r>
            <a:endParaRPr b="1" sz="16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600">
              <a:solidFill>
                <a:srgbClr val="272627"/>
              </a:solidFill>
              <a:latin typeface="Libre Franklin Thin"/>
              <a:ea typeface="Libre Franklin Thin"/>
              <a:cs typeface="Libre Franklin Thin"/>
              <a:sym typeface="Libre Franklin Thin"/>
            </a:endParaRPr>
          </a:p>
          <a:p>
            <a:pPr indent="-330200" lvl="0" marL="457200" marR="0" rtl="0" algn="l">
              <a:lnSpc>
                <a:spcPct val="100000"/>
              </a:lnSpc>
              <a:spcBef>
                <a:spcPts val="0"/>
              </a:spcBef>
              <a:spcAft>
                <a:spcPts val="0"/>
              </a:spcAft>
              <a:buClr>
                <a:srgbClr val="272627"/>
              </a:buClr>
              <a:buSzPts val="1600"/>
              <a:buFont typeface="Libre Franklin Thin"/>
              <a:buChar char="●"/>
            </a:pPr>
            <a:r>
              <a:rPr b="1" lang="en" sz="1600">
                <a:solidFill>
                  <a:srgbClr val="272627"/>
                </a:solidFill>
                <a:latin typeface="Libre Franklin Thin"/>
                <a:ea typeface="Libre Franklin Thin"/>
                <a:cs typeface="Libre Franklin Thin"/>
                <a:sym typeface="Libre Franklin Thin"/>
              </a:rPr>
              <a:t>The agreement sets statutory caps on base discretionary spending for 2 years, FY 2024 and FY 2025 (as well as tentative levels for an additional four years through FY 2029), with separate caps set for defense and nondefense spending for those two years and spending levels that would rise by just 1% a year.</a:t>
            </a:r>
            <a:endParaRPr b="1" i="0" sz="1800" u="none" cap="none" strike="noStrike">
              <a:solidFill>
                <a:srgbClr val="272627"/>
              </a:solidFill>
              <a:latin typeface="Libre Franklin Thin"/>
              <a:ea typeface="Libre Franklin Thin"/>
              <a:cs typeface="Libre Franklin Thin"/>
              <a:sym typeface="Libre Franklin Thin"/>
            </a:endParaRPr>
          </a:p>
          <a:p>
            <a:pPr indent="-165100" lvl="0" marL="215900" marR="0" rtl="0" algn="l">
              <a:lnSpc>
                <a:spcPct val="100000"/>
              </a:lnSpc>
              <a:spcBef>
                <a:spcPts val="500"/>
              </a:spcBef>
              <a:spcAft>
                <a:spcPts val="0"/>
              </a:spcAft>
              <a:buClr>
                <a:schemeClr val="dk1"/>
              </a:buClr>
              <a:buSzPts val="800"/>
              <a:buFont typeface="Arial"/>
              <a:buNone/>
            </a:pPr>
            <a:r>
              <a:t/>
            </a:r>
            <a:endParaRPr b="1" sz="1600">
              <a:solidFill>
                <a:srgbClr val="272627"/>
              </a:solidFill>
              <a:latin typeface="Libre Franklin Thin"/>
              <a:ea typeface="Libre Franklin Thin"/>
              <a:cs typeface="Libre Franklin Thin"/>
              <a:sym typeface="Libre Franklin Thin"/>
            </a:endParaRPr>
          </a:p>
        </p:txBody>
      </p:sp>
      <p:sp>
        <p:nvSpPr>
          <p:cNvPr id="129" name="Google Shape;129;p19"/>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0"/>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36" name="Google Shape;136;p20"/>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37" name="Google Shape;137;p20"/>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8" name="Google Shape;138;p20"/>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 name="Google Shape;139;p20"/>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40" name="Google Shape;140;p20"/>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41" name="Google Shape;141;p20"/>
          <p:cNvSpPr txBox="1"/>
          <p:nvPr/>
        </p:nvSpPr>
        <p:spPr>
          <a:xfrm>
            <a:off x="486544" y="1757518"/>
            <a:ext cx="8270100" cy="2716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800">
                <a:solidFill>
                  <a:srgbClr val="272627"/>
                </a:solidFill>
                <a:latin typeface="Libre Franklin"/>
                <a:ea typeface="Libre Franklin"/>
                <a:cs typeface="Libre Franklin"/>
                <a:sym typeface="Libre Franklin"/>
              </a:rPr>
              <a:t>Rescission of Unobligated Funds</a:t>
            </a:r>
            <a:endParaRPr b="1" sz="1800">
              <a:solidFill>
                <a:srgbClr val="272627"/>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1" sz="2100">
              <a:solidFill>
                <a:srgbClr val="272627"/>
              </a:solidFill>
              <a:latin typeface="Libre Franklin"/>
              <a:ea typeface="Libre Franklin"/>
              <a:cs typeface="Libre Franklin"/>
              <a:sym typeface="Libre Franklin"/>
            </a:endParaRPr>
          </a:p>
          <a:p>
            <a:pPr indent="-349250" lvl="0" marL="457200" marR="0" rtl="0" algn="l">
              <a:lnSpc>
                <a:spcPct val="100000"/>
              </a:lnSpc>
              <a:spcBef>
                <a:spcPts val="0"/>
              </a:spcBef>
              <a:spcAft>
                <a:spcPts val="0"/>
              </a:spcAft>
              <a:buClr>
                <a:srgbClr val="272627"/>
              </a:buClr>
              <a:buSzPts val="1900"/>
              <a:buFont typeface="Libre Franklin Thin"/>
              <a:buChar char="●"/>
            </a:pPr>
            <a:r>
              <a:rPr b="1" lang="en" sz="1900">
                <a:solidFill>
                  <a:srgbClr val="272627"/>
                </a:solidFill>
                <a:latin typeface="Libre Franklin Thin"/>
                <a:ea typeface="Libre Franklin Thin"/>
                <a:cs typeface="Libre Franklin Thin"/>
                <a:sym typeface="Libre Franklin Thin"/>
              </a:rPr>
              <a:t>T</a:t>
            </a:r>
            <a:r>
              <a:rPr b="1" lang="en" sz="1900">
                <a:solidFill>
                  <a:srgbClr val="272627"/>
                </a:solidFill>
                <a:latin typeface="Libre Franklin Thin"/>
                <a:ea typeface="Libre Franklin Thin"/>
                <a:cs typeface="Libre Franklin Thin"/>
                <a:sym typeface="Libre Franklin Thin"/>
              </a:rPr>
              <a:t>i</a:t>
            </a:r>
            <a:r>
              <a:rPr b="1" lang="en" sz="1900">
                <a:solidFill>
                  <a:srgbClr val="272627"/>
                </a:solidFill>
                <a:latin typeface="Libre Franklin Thin"/>
                <a:ea typeface="Libre Franklin Thin"/>
                <a:cs typeface="Libre Franklin Thin"/>
                <a:sym typeface="Libre Franklin Thin"/>
              </a:rPr>
              <a:t>tle I of division B would rescind funds that had been provided to 87 budget accounts during the 2020–2022 period as part of the federal response to the coronavirus pandemic and public health emergency. </a:t>
            </a:r>
            <a:endParaRPr b="1" sz="19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900">
              <a:solidFill>
                <a:srgbClr val="272627"/>
              </a:solidFill>
              <a:latin typeface="Libre Franklin Thin"/>
              <a:ea typeface="Libre Franklin Thin"/>
              <a:cs typeface="Libre Franklin Thin"/>
              <a:sym typeface="Libre Franklin Thin"/>
            </a:endParaRPr>
          </a:p>
          <a:p>
            <a:pPr indent="-349250" lvl="0" marL="457200" marR="0" rtl="0" algn="l">
              <a:lnSpc>
                <a:spcPct val="100000"/>
              </a:lnSpc>
              <a:spcBef>
                <a:spcPts val="0"/>
              </a:spcBef>
              <a:spcAft>
                <a:spcPts val="0"/>
              </a:spcAft>
              <a:buClr>
                <a:srgbClr val="272627"/>
              </a:buClr>
              <a:buSzPts val="1900"/>
              <a:buChar char="●"/>
            </a:pPr>
            <a:r>
              <a:rPr b="1" lang="en" sz="1900">
                <a:solidFill>
                  <a:srgbClr val="272627"/>
                </a:solidFill>
                <a:latin typeface="Libre Franklin Thin"/>
                <a:ea typeface="Libre Franklin Thin"/>
                <a:cs typeface="Libre Franklin Thin"/>
                <a:sym typeface="Libre Franklin Thin"/>
              </a:rPr>
              <a:t>CBO estimates that title would permanently rescind </a:t>
            </a:r>
            <a:r>
              <a:rPr b="1" lang="en" sz="1900">
                <a:solidFill>
                  <a:srgbClr val="272627"/>
                </a:solidFill>
                <a:latin typeface="Libre Franklin"/>
                <a:ea typeface="Libre Franklin"/>
                <a:cs typeface="Libre Franklin"/>
                <a:sym typeface="Libre Franklin"/>
              </a:rPr>
              <a:t>$27.1 billion</a:t>
            </a:r>
            <a:r>
              <a:rPr b="1" lang="en" sz="1900">
                <a:solidFill>
                  <a:srgbClr val="272627"/>
                </a:solidFill>
                <a:latin typeface="Libre Franklin Thin"/>
                <a:ea typeface="Libre Franklin Thin"/>
                <a:cs typeface="Libre Franklin Thin"/>
                <a:sym typeface="Libre Franklin Thin"/>
              </a:rPr>
              <a:t> in budget authority, reducing outlays by $11.0 billion over the 2023–2033 period. </a:t>
            </a:r>
            <a:endParaRPr b="0" i="0" sz="1100" u="none" cap="none" strike="noStrike">
              <a:solidFill>
                <a:srgbClr val="272627"/>
              </a:solidFill>
              <a:latin typeface="Libre Franklin Thin"/>
              <a:ea typeface="Libre Franklin Thin"/>
              <a:cs typeface="Libre Franklin Thin"/>
              <a:sym typeface="Libre Franklin Thin"/>
            </a:endParaRPr>
          </a:p>
        </p:txBody>
      </p:sp>
      <p:sp>
        <p:nvSpPr>
          <p:cNvPr id="142" name="Google Shape;142;p20"/>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49" name="Google Shape;149;p21"/>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50" name="Google Shape;150;p21"/>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 name="Google Shape;151;p21"/>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 name="Google Shape;152;p21"/>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53" name="Google Shape;153;p21"/>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54" name="Google Shape;154;p21"/>
          <p:cNvSpPr txBox="1"/>
          <p:nvPr/>
        </p:nvSpPr>
        <p:spPr>
          <a:xfrm>
            <a:off x="486544" y="1757518"/>
            <a:ext cx="8270100" cy="328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800">
                <a:solidFill>
                  <a:srgbClr val="272627"/>
                </a:solidFill>
                <a:latin typeface="Libre Franklin"/>
                <a:ea typeface="Libre Franklin"/>
                <a:cs typeface="Libre Franklin"/>
                <a:sym typeface="Libre Franklin"/>
              </a:rPr>
              <a:t>Rescission of Unobligated Funds (cont.)</a:t>
            </a:r>
            <a:endParaRPr b="1" sz="1800">
              <a:solidFill>
                <a:srgbClr val="272627"/>
              </a:solidFill>
              <a:latin typeface="Libre Franklin"/>
              <a:ea typeface="Libre Franklin"/>
              <a:cs typeface="Libre Franklin"/>
              <a:sym typeface="Libre Frankl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American Rescue Plan Act of 2021 – Public Law 117–2	</a:t>
            </a:r>
            <a:endParaRPr b="1" sz="1400">
              <a:solidFill>
                <a:srgbClr val="272627"/>
              </a:solidFill>
              <a:latin typeface="Libre Franklin Thin"/>
              <a:ea typeface="Libre Franklin Thin"/>
              <a:cs typeface="Libre Franklin Thin"/>
              <a:sym typeface="Libre Franklin Thin"/>
            </a:endParaRPr>
          </a:p>
          <a:p>
            <a:pPr indent="-254000" lvl="1" marL="1028700" marR="0" rtl="0" algn="l">
              <a:lnSpc>
                <a:spcPct val="100000"/>
              </a:lnSpc>
              <a:spcBef>
                <a:spcPts val="0"/>
              </a:spcBef>
              <a:spcAft>
                <a:spcPts val="0"/>
              </a:spcAft>
              <a:buClr>
                <a:srgbClr val="272627"/>
              </a:buClr>
              <a:buSzPts val="1400"/>
              <a:buFont typeface="Libre Franklin Thin"/>
              <a:buChar char="○"/>
            </a:pPr>
            <a:r>
              <a:rPr b="1" lang="en" sz="1400">
                <a:solidFill>
                  <a:srgbClr val="272627"/>
                </a:solidFill>
                <a:latin typeface="Libre Franklin"/>
                <a:ea typeface="Libre Franklin"/>
                <a:cs typeface="Libre Franklin"/>
                <a:sym typeface="Libre Franklin"/>
              </a:rPr>
              <a:t>Bureau of Indian Affairs</a:t>
            </a:r>
            <a:r>
              <a:rPr b="1" lang="en" sz="1400">
                <a:solidFill>
                  <a:srgbClr val="272627"/>
                </a:solidFill>
                <a:latin typeface="Libre Franklin Thin"/>
                <a:ea typeface="Libre Franklin Thin"/>
                <a:cs typeface="Libre Franklin Thin"/>
                <a:sym typeface="Libre Franklin Thin"/>
              </a:rPr>
              <a:t> </a:t>
            </a:r>
            <a:endParaRPr b="1" sz="1400">
              <a:solidFill>
                <a:srgbClr val="272627"/>
              </a:solidFill>
              <a:latin typeface="Libre Franklin Thin"/>
              <a:ea typeface="Libre Franklin Thin"/>
              <a:cs typeface="Libre Franklin Thin"/>
              <a:sym typeface="Libre Franklin Thin"/>
            </a:endParaRPr>
          </a:p>
          <a:p>
            <a:pPr indent="0" lvl="0" marL="1028700" rtl="0" algn="l">
              <a:spcBef>
                <a:spcPts val="0"/>
              </a:spcBef>
              <a:spcAft>
                <a:spcPts val="0"/>
              </a:spcAft>
              <a:buNone/>
            </a:pPr>
            <a:r>
              <a:rPr b="1" lang="en" sz="1400">
                <a:solidFill>
                  <a:srgbClr val="272627"/>
                </a:solidFill>
                <a:latin typeface="Libre Franklin Thin"/>
                <a:ea typeface="Libre Franklin Thin"/>
                <a:cs typeface="Libre Franklin Thin"/>
                <a:sym typeface="Libre Franklin Thin"/>
              </a:rPr>
              <a:t>SEC. 66. The unobligated balances of amounts made available by section 11002(a) of Public Law 117–2 are hereby permanently rescinded.</a:t>
            </a:r>
            <a:endParaRPr b="1" sz="1400">
              <a:solidFill>
                <a:srgbClr val="272627"/>
              </a:solidFill>
              <a:latin typeface="Libre Franklin Thin"/>
              <a:ea typeface="Libre Franklin Thin"/>
              <a:cs typeface="Libre Franklin Thin"/>
              <a:sym typeface="Libre Franklin Thin"/>
            </a:endParaRPr>
          </a:p>
          <a:p>
            <a:pPr indent="0" lvl="0" marL="1028700" marR="0" rtl="0" algn="l">
              <a:lnSpc>
                <a:spcPct val="100000"/>
              </a:lnSpc>
              <a:spcBef>
                <a:spcPts val="0"/>
              </a:spcBef>
              <a:spcAft>
                <a:spcPts val="0"/>
              </a:spcAft>
              <a:buNone/>
            </a:pPr>
            <a:r>
              <a:t/>
            </a:r>
            <a:endParaRPr b="1" sz="1400">
              <a:solidFill>
                <a:srgbClr val="272627"/>
              </a:solidFill>
              <a:latin typeface="Libre Franklin Thin"/>
              <a:ea typeface="Libre Franklin Thin"/>
              <a:cs typeface="Libre Franklin Thin"/>
              <a:sym typeface="Libre Franklin Thin"/>
            </a:endParaRPr>
          </a:p>
          <a:p>
            <a:pPr indent="-254000" lvl="1" marL="1028700" marR="0" rtl="0" algn="l">
              <a:lnSpc>
                <a:spcPct val="100000"/>
              </a:lnSpc>
              <a:spcBef>
                <a:spcPts val="0"/>
              </a:spcBef>
              <a:spcAft>
                <a:spcPts val="0"/>
              </a:spcAft>
              <a:buClr>
                <a:srgbClr val="272627"/>
              </a:buClr>
              <a:buSzPts val="1400"/>
              <a:buFont typeface="Libre Franklin"/>
              <a:buChar char="○"/>
            </a:pPr>
            <a:r>
              <a:rPr b="1" lang="en" sz="1400">
                <a:solidFill>
                  <a:srgbClr val="272627"/>
                </a:solidFill>
                <a:latin typeface="Libre Franklin"/>
                <a:ea typeface="Libre Franklin"/>
                <a:cs typeface="Libre Franklin"/>
                <a:sym typeface="Libre Franklin"/>
              </a:rPr>
              <a:t>PRESERVATION AND MAINTENANCE OF NATIVE AMERICAN LANGUAGES</a:t>
            </a:r>
            <a:endParaRPr b="1" sz="1400">
              <a:solidFill>
                <a:srgbClr val="272627"/>
              </a:solidFill>
              <a:latin typeface="Libre Franklin"/>
              <a:ea typeface="Libre Franklin"/>
              <a:cs typeface="Libre Franklin"/>
              <a:sym typeface="Libre Franklin"/>
            </a:endParaRPr>
          </a:p>
          <a:p>
            <a:pPr indent="0" lvl="0" marL="10287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“SEC 50. The unobligated balances of amounts made available by section 8169f0 of the Native American Programs Act of 1974 (42 U.S.C 2992d(f)), as added by section 11004 of Public Law 117-2, are hereby permanently rescinded.”</a:t>
            </a:r>
            <a:endParaRPr b="1" sz="1400">
              <a:solidFill>
                <a:srgbClr val="272627"/>
              </a:solidFill>
              <a:latin typeface="Libre Franklin Thin"/>
              <a:ea typeface="Libre Franklin Thin"/>
              <a:cs typeface="Libre Franklin Thin"/>
              <a:sym typeface="Libre Franklin Thin"/>
            </a:endParaRPr>
          </a:p>
          <a:p>
            <a:pPr indent="0" lvl="0" marL="10287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254000" lvl="1" marL="1028700" marR="0" rtl="0" algn="l">
              <a:lnSpc>
                <a:spcPct val="100000"/>
              </a:lnSpc>
              <a:spcBef>
                <a:spcPts val="0"/>
              </a:spcBef>
              <a:spcAft>
                <a:spcPts val="0"/>
              </a:spcAft>
              <a:buClr>
                <a:srgbClr val="272627"/>
              </a:buClr>
              <a:buSzPts val="1400"/>
              <a:buFont typeface="Libre Franklin"/>
              <a:buChar char="○"/>
            </a:pPr>
            <a:r>
              <a:rPr b="1" lang="en" sz="1400">
                <a:solidFill>
                  <a:srgbClr val="272627"/>
                </a:solidFill>
                <a:latin typeface="Libre Franklin"/>
                <a:ea typeface="Libre Franklin"/>
                <a:cs typeface="Libre Franklin"/>
                <a:sym typeface="Libre Franklin"/>
              </a:rPr>
              <a:t>AMERICAN INDIAN, ALASKA NATIVE, AND NATIVE HAWAIIAN EDUCATION</a:t>
            </a:r>
            <a:endParaRPr b="1" sz="1400">
              <a:solidFill>
                <a:srgbClr val="272627"/>
              </a:solidFill>
              <a:latin typeface="Libre Franklin"/>
              <a:ea typeface="Libre Franklin"/>
              <a:cs typeface="Libre Franklin"/>
              <a:sym typeface="Libre Franklin"/>
            </a:endParaRPr>
          </a:p>
          <a:p>
            <a:pPr indent="0" lvl="0" marL="10287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SEC. 71. The unobligated balances of amounts made 19 available by section 11006 of Public Law 117–2 are hereby permanently rescinded.</a:t>
            </a:r>
            <a:r>
              <a:rPr b="1" lang="en" sz="1700">
                <a:solidFill>
                  <a:srgbClr val="272627"/>
                </a:solidFill>
                <a:latin typeface="Libre Franklin Thin"/>
                <a:ea typeface="Libre Franklin Thin"/>
                <a:cs typeface="Libre Franklin Thin"/>
                <a:sym typeface="Libre Franklin Thin"/>
              </a:rPr>
              <a:t>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155" name="Google Shape;155;p21"/>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2"/>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62" name="Google Shape;162;p22"/>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63" name="Google Shape;163;p22"/>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4" name="Google Shape;164;p22"/>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5" name="Google Shape;165;p22"/>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66" name="Google Shape;166;p22"/>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67" name="Google Shape;167;p22"/>
          <p:cNvSpPr txBox="1"/>
          <p:nvPr/>
        </p:nvSpPr>
        <p:spPr>
          <a:xfrm>
            <a:off x="486544" y="1757518"/>
            <a:ext cx="8270100" cy="344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800">
                <a:solidFill>
                  <a:srgbClr val="272627"/>
                </a:solidFill>
                <a:latin typeface="Libre Franklin"/>
                <a:ea typeface="Libre Franklin"/>
                <a:cs typeface="Libre Franklin"/>
                <a:sym typeface="Libre Franklin"/>
              </a:rPr>
              <a:t>Rescission of Unobligated Funds (cont.)</a:t>
            </a:r>
            <a:endParaRPr b="1" sz="1800">
              <a:solidFill>
                <a:srgbClr val="272627"/>
              </a:solidFill>
              <a:latin typeface="Libre Franklin"/>
              <a:ea typeface="Libre Franklin"/>
              <a:cs typeface="Libre Franklin"/>
              <a:sym typeface="Libre Franklin"/>
            </a:endParaRPr>
          </a:p>
          <a:p>
            <a:pPr indent="-273050" lvl="0" marL="342900" marR="0" rtl="0" algn="l">
              <a:lnSpc>
                <a:spcPct val="100000"/>
              </a:lnSpc>
              <a:spcBef>
                <a:spcPts val="0"/>
              </a:spcBef>
              <a:spcAft>
                <a:spcPts val="0"/>
              </a:spcAft>
              <a:buClr>
                <a:srgbClr val="272627"/>
              </a:buClr>
              <a:buSzPts val="1700"/>
              <a:buFont typeface="Libre Franklin Thin"/>
              <a:buChar char="●"/>
            </a:pPr>
            <a:r>
              <a:rPr b="1" lang="en" sz="1700">
                <a:solidFill>
                  <a:srgbClr val="272627"/>
                </a:solidFill>
                <a:latin typeface="Libre Franklin Thin"/>
                <a:ea typeface="Libre Franklin Thin"/>
                <a:cs typeface="Libre Franklin Thin"/>
                <a:sym typeface="Libre Franklin Thin"/>
              </a:rPr>
              <a:t>CARES Act – Public Law 116–136</a:t>
            </a:r>
            <a:endParaRPr b="1" sz="1700">
              <a:solidFill>
                <a:srgbClr val="272627"/>
              </a:solidFill>
              <a:latin typeface="Libre Franklin Thin"/>
              <a:ea typeface="Libre Franklin Thin"/>
              <a:cs typeface="Libre Franklin Thin"/>
              <a:sym typeface="Libre Franklin Thin"/>
            </a:endParaRPr>
          </a:p>
          <a:p>
            <a:pPr indent="-260350" lvl="1" marL="1028700" marR="0" rtl="0" algn="l">
              <a:lnSpc>
                <a:spcPct val="100000"/>
              </a:lnSpc>
              <a:spcBef>
                <a:spcPts val="0"/>
              </a:spcBef>
              <a:spcAft>
                <a:spcPts val="0"/>
              </a:spcAft>
              <a:buClr>
                <a:srgbClr val="272627"/>
              </a:buClr>
              <a:buSzPts val="1500"/>
              <a:buFont typeface="Libre Franklin"/>
              <a:buChar char="○"/>
            </a:pPr>
            <a:r>
              <a:rPr b="1" lang="en" sz="1500">
                <a:solidFill>
                  <a:srgbClr val="272627"/>
                </a:solidFill>
                <a:latin typeface="Libre Franklin"/>
                <a:ea typeface="Libre Franklin"/>
                <a:cs typeface="Libre Franklin"/>
                <a:sym typeface="Libre Franklin"/>
              </a:rPr>
              <a:t>Tenant-Based Rental Assistance</a:t>
            </a:r>
            <a:endParaRPr b="1" sz="1500">
              <a:solidFill>
                <a:srgbClr val="272627"/>
              </a:solidFill>
              <a:latin typeface="Libre Franklin"/>
              <a:ea typeface="Libre Franklin"/>
              <a:cs typeface="Libre Franklin"/>
              <a:sym typeface="Libre Franklin"/>
            </a:endParaRPr>
          </a:p>
          <a:p>
            <a:pPr indent="0" lvl="0" marL="10287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SEC. 25. The unobligated balances of amounts made available under the heading ‘‘Department of Housing and Urban Development—Public and Indian Housing—Tenant-Based Rental Assistance’’ in title XII of division B of Public Law 116–136 are hereby permanently rescinded.</a:t>
            </a:r>
            <a:endParaRPr b="1" sz="1500">
              <a:solidFill>
                <a:srgbClr val="272627"/>
              </a:solidFill>
              <a:latin typeface="Libre Franklin Thin"/>
              <a:ea typeface="Libre Franklin Thin"/>
              <a:cs typeface="Libre Franklin Thin"/>
              <a:sym typeface="Libre Franklin Thin"/>
            </a:endParaRPr>
          </a:p>
          <a:p>
            <a:pPr indent="0" lvl="0" marL="10287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260350" lvl="1" marL="1028700" marR="0" rtl="0" algn="l">
              <a:lnSpc>
                <a:spcPct val="100000"/>
              </a:lnSpc>
              <a:spcBef>
                <a:spcPts val="0"/>
              </a:spcBef>
              <a:spcAft>
                <a:spcPts val="0"/>
              </a:spcAft>
              <a:buClr>
                <a:srgbClr val="272627"/>
              </a:buClr>
              <a:buSzPts val="1500"/>
              <a:buFont typeface="Libre Franklin"/>
              <a:buChar char="○"/>
            </a:pPr>
            <a:r>
              <a:rPr b="1" lang="en" sz="1500">
                <a:solidFill>
                  <a:srgbClr val="272627"/>
                </a:solidFill>
                <a:latin typeface="Libre Franklin"/>
                <a:ea typeface="Libre Franklin"/>
                <a:cs typeface="Libre Franklin"/>
                <a:sym typeface="Libre Franklin"/>
              </a:rPr>
              <a:t>HUD- Native American Programs</a:t>
            </a:r>
            <a:endParaRPr b="1" sz="1500">
              <a:solidFill>
                <a:srgbClr val="272627"/>
              </a:solidFill>
              <a:latin typeface="Libre Franklin"/>
              <a:ea typeface="Libre Franklin"/>
              <a:cs typeface="Libre Franklin"/>
              <a:sym typeface="Libre Franklin"/>
            </a:endParaRPr>
          </a:p>
          <a:p>
            <a:pPr indent="0" lvl="0" marL="10287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SEC. 26. The unobligated balances of amounts made available under the heading ‘‘Department of Housing and Urban Development—Public and Indian Housing—Native American Programs’’ in title XII of division B of Public Law 116–136 are hereby permanently rescinded.</a:t>
            </a:r>
            <a:endParaRPr b="1" sz="15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p:txBody>
      </p:sp>
      <p:sp>
        <p:nvSpPr>
          <p:cNvPr id="168" name="Google Shape;168;p22"/>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nvPicPr>
        <p:blipFill rotWithShape="1">
          <a:blip r:embed="rId3">
            <a:alphaModFix/>
          </a:blip>
          <a:srcRect b="0" l="0" r="0" t="0"/>
          <a:stretch/>
        </p:blipFill>
        <p:spPr>
          <a:xfrm>
            <a:off x="7911098" y="347986"/>
            <a:ext cx="901824" cy="466310"/>
          </a:xfrm>
          <a:prstGeom prst="rect">
            <a:avLst/>
          </a:prstGeom>
          <a:noFill/>
          <a:ln>
            <a:noFill/>
          </a:ln>
        </p:spPr>
      </p:pic>
      <p:pic>
        <p:nvPicPr>
          <p:cNvPr id="175" name="Google Shape;175;p23"/>
          <p:cNvPicPr preferRelativeResize="0"/>
          <p:nvPr/>
        </p:nvPicPr>
        <p:blipFill rotWithShape="1">
          <a:blip r:embed="rId4">
            <a:alphaModFix/>
          </a:blip>
          <a:srcRect b="0" l="0" r="0" t="0"/>
          <a:stretch/>
        </p:blipFill>
        <p:spPr>
          <a:xfrm flipH="1">
            <a:off x="6406096" y="967502"/>
            <a:ext cx="2737904" cy="4175998"/>
          </a:xfrm>
          <a:prstGeom prst="rect">
            <a:avLst/>
          </a:prstGeom>
          <a:noFill/>
          <a:ln>
            <a:noFill/>
          </a:ln>
        </p:spPr>
      </p:pic>
      <p:sp>
        <p:nvSpPr>
          <p:cNvPr id="176" name="Google Shape;176;p23"/>
          <p:cNvSpPr/>
          <p:nvPr/>
        </p:nvSpPr>
        <p:spPr>
          <a:xfrm>
            <a:off x="0" y="0"/>
            <a:ext cx="9144000" cy="10257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7" name="Google Shape;177;p23"/>
          <p:cNvSpPr/>
          <p:nvPr/>
        </p:nvSpPr>
        <p:spPr>
          <a:xfrm>
            <a:off x="0" y="1279838"/>
            <a:ext cx="4818900" cy="477600"/>
          </a:xfrm>
          <a:prstGeom prst="rect">
            <a:avLst/>
          </a:prstGeom>
          <a:solidFill>
            <a:srgbClr val="27262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 name="Google Shape;178;p23"/>
          <p:cNvSpPr txBox="1"/>
          <p:nvPr/>
        </p:nvSpPr>
        <p:spPr>
          <a:xfrm>
            <a:off x="121950" y="1345538"/>
            <a:ext cx="4696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latin typeface="Libre Franklin Thin"/>
                <a:ea typeface="Libre Franklin Thin"/>
                <a:cs typeface="Libre Franklin Thin"/>
                <a:sym typeface="Libre Franklin Thin"/>
              </a:rPr>
              <a:t>P.L. 118-5: Fiscal Responsibility Act  of 2023 </a:t>
            </a:r>
            <a:endParaRPr b="0" i="0" sz="1800" u="none" cap="none" strike="noStrike">
              <a:solidFill>
                <a:schemeClr val="lt1"/>
              </a:solidFill>
              <a:latin typeface="Libre Franklin Thin"/>
              <a:ea typeface="Libre Franklin Thin"/>
              <a:cs typeface="Libre Franklin Thin"/>
              <a:sym typeface="Libre Franklin Thin"/>
            </a:endParaRPr>
          </a:p>
        </p:txBody>
      </p:sp>
      <p:pic>
        <p:nvPicPr>
          <p:cNvPr id="179" name="Google Shape;179;p23"/>
          <p:cNvPicPr preferRelativeResize="0"/>
          <p:nvPr/>
        </p:nvPicPr>
        <p:blipFill rotWithShape="1">
          <a:blip r:embed="rId5">
            <a:alphaModFix/>
          </a:blip>
          <a:srcRect b="0" l="0" r="0" t="0"/>
          <a:stretch/>
        </p:blipFill>
        <p:spPr>
          <a:xfrm>
            <a:off x="221068" y="154534"/>
            <a:ext cx="495114" cy="733008"/>
          </a:xfrm>
          <a:prstGeom prst="rect">
            <a:avLst/>
          </a:prstGeom>
          <a:noFill/>
          <a:ln>
            <a:noFill/>
          </a:ln>
        </p:spPr>
      </p:pic>
      <p:sp>
        <p:nvSpPr>
          <p:cNvPr id="180" name="Google Shape;180;p23"/>
          <p:cNvSpPr txBox="1"/>
          <p:nvPr/>
        </p:nvSpPr>
        <p:spPr>
          <a:xfrm>
            <a:off x="486544" y="1757518"/>
            <a:ext cx="8270100" cy="3627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n" sz="1700">
                <a:solidFill>
                  <a:srgbClr val="272627"/>
                </a:solidFill>
                <a:latin typeface="Libre Franklin"/>
                <a:ea typeface="Libre Franklin"/>
                <a:cs typeface="Libre Franklin"/>
                <a:sym typeface="Libre Franklin"/>
              </a:rPr>
              <a:t>IHS Advanced Appropriations</a:t>
            </a:r>
            <a:endParaRPr b="1" sz="1700">
              <a:solidFill>
                <a:srgbClr val="272627"/>
              </a:solidFill>
              <a:latin typeface="Libre Franklin"/>
              <a:ea typeface="Libre Franklin"/>
              <a:cs typeface="Libre Franklin"/>
              <a:sym typeface="Libre Franklin"/>
            </a:endParaRPr>
          </a:p>
          <a:p>
            <a:pPr indent="0" lvl="0" marL="3429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Sec. 123 (D)</a:t>
            </a:r>
            <a:endParaRPr b="1" sz="15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(D) for the Department of Health and Human Services for the Indian Health Services and Indian Health Facilities accounts—</a:t>
            </a:r>
            <a:endParaRPr b="1" sz="15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(i) for fiscal year 2025, in an amount that is not more than the amount provided</a:t>
            </a:r>
            <a:endParaRPr b="1" sz="15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rPr b="1" lang="en" sz="1500">
                <a:solidFill>
                  <a:srgbClr val="272627"/>
                </a:solidFill>
                <a:latin typeface="Libre Franklin Thin"/>
                <a:ea typeface="Libre Franklin Thin"/>
                <a:cs typeface="Libre Franklin Thin"/>
                <a:sym typeface="Libre Franklin Thin"/>
              </a:rPr>
              <a:t>for fiscal year 2024 (</a:t>
            </a:r>
            <a:r>
              <a:rPr b="1" lang="en" sz="1500">
                <a:solidFill>
                  <a:srgbClr val="272627"/>
                </a:solidFill>
                <a:latin typeface="Libre Franklin"/>
                <a:ea typeface="Libre Franklin"/>
                <a:cs typeface="Libre Franklin"/>
                <a:sym typeface="Libre Franklin"/>
              </a:rPr>
              <a:t>$4.6 billion in FY 2024 </a:t>
            </a:r>
            <a:r>
              <a:rPr b="1" lang="en" sz="1500">
                <a:solidFill>
                  <a:srgbClr val="272627"/>
                </a:solidFill>
                <a:latin typeface="Libre Franklin Thin"/>
                <a:ea typeface="Libre Franklin Thin"/>
                <a:cs typeface="Libre Franklin Thin"/>
                <a:sym typeface="Libre Franklin Thin"/>
              </a:rPr>
              <a:t>advance appropriations) </a:t>
            </a:r>
            <a:endParaRPr b="1" sz="15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0" marR="0" rtl="0" algn="l">
              <a:lnSpc>
                <a:spcPct val="100000"/>
              </a:lnSpc>
              <a:spcBef>
                <a:spcPts val="0"/>
              </a:spcBef>
              <a:spcAft>
                <a:spcPts val="0"/>
              </a:spcAft>
              <a:buNone/>
            </a:pPr>
            <a:r>
              <a:rPr b="1" lang="en" sz="1700">
                <a:solidFill>
                  <a:srgbClr val="272627"/>
                </a:solidFill>
                <a:latin typeface="Libre Franklin"/>
                <a:ea typeface="Libre Franklin"/>
                <a:cs typeface="Libre Franklin"/>
                <a:sym typeface="Libre Franklin"/>
              </a:rPr>
              <a:t>Work Requirements</a:t>
            </a:r>
            <a:endParaRPr b="1" sz="1700">
              <a:solidFill>
                <a:srgbClr val="272627"/>
              </a:solidFill>
              <a:latin typeface="Libre Franklin"/>
              <a:ea typeface="Libre Franklin"/>
              <a:cs typeface="Libre Franklin"/>
              <a:sym typeface="Libre Franklin"/>
            </a:endParaRPr>
          </a:p>
          <a:p>
            <a:pPr indent="0" lvl="0" marL="342900" marR="0" rtl="0" algn="l">
              <a:lnSpc>
                <a:spcPct val="100000"/>
              </a:lnSpc>
              <a:spcBef>
                <a:spcPts val="0"/>
              </a:spcBef>
              <a:spcAft>
                <a:spcPts val="0"/>
              </a:spcAft>
              <a:buNone/>
            </a:pPr>
            <a:r>
              <a:rPr b="1" lang="en" sz="1400">
                <a:solidFill>
                  <a:srgbClr val="272627"/>
                </a:solidFill>
                <a:latin typeface="Libre Franklin Thin"/>
                <a:ea typeface="Libre Franklin Thin"/>
                <a:cs typeface="Libre Franklin Thin"/>
                <a:sym typeface="Libre Franklin Thin"/>
              </a:rPr>
              <a:t>Division C of the bill would modify work requirements for SNAP and TANF. CBO estimates that those provisions would </a:t>
            </a:r>
            <a:r>
              <a:rPr b="1" lang="en" sz="1400">
                <a:solidFill>
                  <a:srgbClr val="272627"/>
                </a:solidFill>
                <a:latin typeface="Libre Franklin Thin"/>
                <a:ea typeface="Libre Franklin Thin"/>
                <a:cs typeface="Libre Franklin Thin"/>
                <a:sym typeface="Libre Franklin Thin"/>
              </a:rPr>
              <a:t>i</a:t>
            </a:r>
            <a:r>
              <a:rPr b="1" lang="en" sz="1400">
                <a:solidFill>
                  <a:srgbClr val="272627"/>
                </a:solidFill>
                <a:latin typeface="Libre Franklin Thin"/>
                <a:ea typeface="Libre Franklin Thin"/>
                <a:cs typeface="Libre Franklin Thin"/>
                <a:sym typeface="Libre Franklin Thin"/>
              </a:rPr>
              <a:t>ncrease federal spending by about $2.1 billion over the 2023–2033 period, consisting of an increase of $2.1 billion for SNAP and a reduction of $5 million for TANF. </a:t>
            </a:r>
            <a:endParaRPr b="1" sz="14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0" lvl="0" marL="342900" marR="0" rtl="0" algn="l">
              <a:lnSpc>
                <a:spcPct val="100000"/>
              </a:lnSpc>
              <a:spcBef>
                <a:spcPts val="0"/>
              </a:spcBef>
              <a:spcAft>
                <a:spcPts val="0"/>
              </a:spcAft>
              <a:buNone/>
            </a:pPr>
            <a:r>
              <a:t/>
            </a:r>
            <a:endParaRPr b="1" sz="1700">
              <a:solidFill>
                <a:srgbClr val="272627"/>
              </a:solidFill>
              <a:latin typeface="Libre Franklin Thin"/>
              <a:ea typeface="Libre Franklin Thin"/>
              <a:cs typeface="Libre Franklin Thin"/>
              <a:sym typeface="Libre Franklin Thin"/>
            </a:endParaRPr>
          </a:p>
          <a:p>
            <a:pPr indent="-165100" lvl="0" marL="215900" marR="0" rtl="0" algn="l">
              <a:lnSpc>
                <a:spcPct val="100000"/>
              </a:lnSpc>
              <a:spcBef>
                <a:spcPts val="500"/>
              </a:spcBef>
              <a:spcAft>
                <a:spcPts val="0"/>
              </a:spcAft>
              <a:buClr>
                <a:schemeClr val="dk1"/>
              </a:buClr>
              <a:buSzPts val="800"/>
              <a:buFont typeface="Arial"/>
              <a:buNone/>
            </a:pPr>
            <a:r>
              <a:t/>
            </a:r>
            <a:endParaRPr b="0" i="0" sz="800" u="none" cap="none" strike="noStrike">
              <a:solidFill>
                <a:srgbClr val="272627"/>
              </a:solidFill>
              <a:latin typeface="Libre Franklin Thin"/>
              <a:ea typeface="Libre Franklin Thin"/>
              <a:cs typeface="Libre Franklin Thin"/>
              <a:sym typeface="Libre Franklin Thin"/>
            </a:endParaRPr>
          </a:p>
        </p:txBody>
      </p:sp>
      <p:sp>
        <p:nvSpPr>
          <p:cNvPr id="181" name="Google Shape;181;p23"/>
          <p:cNvSpPr txBox="1"/>
          <p:nvPr/>
        </p:nvSpPr>
        <p:spPr>
          <a:xfrm>
            <a:off x="862553" y="162609"/>
            <a:ext cx="5260200" cy="677400"/>
          </a:xfrm>
          <a:prstGeom prst="rect">
            <a:avLst/>
          </a:prstGeom>
          <a:noFill/>
          <a:ln>
            <a:noFill/>
          </a:ln>
        </p:spPr>
        <p:txBody>
          <a:bodyPr anchorCtr="0" anchor="b" bIns="34275" lIns="68575" spcFirstLastPara="1" rIns="68575" wrap="square" tIns="34275">
            <a:noAutofit/>
          </a:bodyPr>
          <a:lstStyle/>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NCAI Budget Update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1500">
                <a:solidFill>
                  <a:schemeClr val="lt1"/>
                </a:solidFill>
                <a:latin typeface="Libre Baskerville"/>
                <a:ea typeface="Libre Baskerville"/>
                <a:cs typeface="Libre Baskerville"/>
                <a:sym typeface="Libre Baskerville"/>
              </a:rPr>
              <a:t>For the Self-Governance Advisory Committee</a:t>
            </a:r>
            <a:endParaRPr b="1" sz="1500">
              <a:solidFill>
                <a:schemeClr val="lt1"/>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Clr>
                <a:schemeClr val="lt1"/>
              </a:buClr>
              <a:buSzPts val="1500"/>
              <a:buFont typeface="Libre Baskerville"/>
              <a:buNone/>
            </a:pPr>
            <a:r>
              <a:rPr b="1" lang="en" sz="800">
                <a:solidFill>
                  <a:schemeClr val="lt1"/>
                </a:solidFill>
                <a:latin typeface="Libre Baskerville"/>
                <a:ea typeface="Libre Baskerville"/>
                <a:cs typeface="Libre Baskerville"/>
                <a:sym typeface="Libre Baskerville"/>
              </a:rPr>
              <a:t>August 29, 2023</a:t>
            </a:r>
            <a:endParaRPr b="1" sz="1500">
              <a:solidFill>
                <a:schemeClr val="lt1"/>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