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50" r:id="rId3"/>
    <p:sldId id="258" r:id="rId4"/>
    <p:sldId id="670" r:id="rId5"/>
    <p:sldId id="667" r:id="rId6"/>
    <p:sldId id="588" r:id="rId7"/>
    <p:sldId id="654" r:id="rId8"/>
    <p:sldId id="655" r:id="rId9"/>
    <p:sldId id="664" r:id="rId10"/>
    <p:sldId id="611" r:id="rId11"/>
    <p:sldId id="638" r:id="rId12"/>
    <p:sldId id="672" r:id="rId13"/>
    <p:sldId id="671" r:id="rId14"/>
    <p:sldId id="355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E5"/>
    <a:srgbClr val="EEECE1"/>
    <a:srgbClr val="110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43" autoAdjust="0"/>
    <p:restoredTop sz="94673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89630" tIns="44815" rIns="89630" bIns="44815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89630" tIns="44815" rIns="89630" bIns="44815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853847B-CDB4-4D5D-837F-B8FC1C175566}" type="datetimeFigureOut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89630" tIns="44815" rIns="89630" bIns="44815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wrap="square" lIns="89630" tIns="44815" rIns="89630" bIns="448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CF4C4E-FD9E-4921-B3CF-9E1752E721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0964" tIns="45483" rIns="90964" bIns="45483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0964" tIns="45483" rIns="90964" bIns="45483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A4A6240-BD63-46C9-9541-BBC0CF054268}" type="datetimeFigureOut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4" tIns="45483" rIns="90964" bIns="4548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232" y="4416426"/>
            <a:ext cx="5611554" cy="4183063"/>
          </a:xfrm>
          <a:prstGeom prst="rect">
            <a:avLst/>
          </a:prstGeom>
        </p:spPr>
        <p:txBody>
          <a:bodyPr vert="horz" lIns="90964" tIns="45483" rIns="90964" bIns="4548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0964" tIns="45483" rIns="90964" bIns="45483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wrap="square" lIns="90964" tIns="45483" rIns="90964" bIns="454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63B4D4-5057-4D43-95F5-C72F36B379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D46BE3-F6E8-4CE2-95E1-A8A6B14A4B8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EF76E7-BF83-4DDA-80DB-F8E87B24FF9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DEBC1F-5628-46E3-857E-DCDAE191E4C6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246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DEBC1F-5628-46E3-857E-DCDAE191E4C6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58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69C11E-71F6-4FB9-BF24-CBA177E3A218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394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123A27-80C8-4111-B01C-F9E6BAA2206E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AA676-E3FD-4248-A4E8-061D401F4974}" type="datetime1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59FB-209F-40BF-8890-A14CE18564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130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893D5-A923-4D90-853D-28C9414C0458}" type="datetime1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DF172-3052-4F94-86E9-CF66047CFE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91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F0BE-1698-48E4-8787-C7059FB04B9D}" type="datetime1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0D62-2C61-44CC-8560-E33970B373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299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CB8A-F204-491A-9641-D8DD1EBBA050}" type="datetime1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686D0-D48B-4713-9F7A-2DDA26E338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563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20F1-015C-4087-9EF9-FE02029D2B3D}" type="datetime1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968E-C975-4176-99FF-DED58DA453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22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398A2-22FD-498F-B562-1031D0434926}" type="datetime1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B436C-F543-40AE-947E-518B024E80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283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9916-4B94-4B33-A0F4-39BC820EA18E}" type="datetime1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76B37-8C30-46B7-A381-9893FD0023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355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0615B-D63C-400A-B4B5-89EA19BD767D}" type="datetime1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DD41-78FA-4063-9582-80023C39CA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179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4CB2-FAB1-49B8-A106-B701E8680D5C}" type="datetime1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A16DA-89A9-49A3-9358-492369D26C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304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869E-DAE1-41E9-BEB8-864CD44DEDB9}" type="datetime1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0AED8-90F3-450E-8A46-A694476E1D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172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C2E9-240F-4186-8951-0DE1D0891D76}" type="datetime1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C458-9226-4537-97C2-44F931DDCE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517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F24076-5DEC-46B8-9DD8-762226075D52}" type="datetime1">
              <a:rPr lang="en-US"/>
              <a:pPr>
                <a:defRPr/>
              </a:pPr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BB7AB8-A09F-489B-AB9B-66E4A56991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OSG-CSC@bia.go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ggie.Smith@bia.gov" TargetMode="External"/><Relationship Id="rId2" Type="http://schemas.openxmlformats.org/officeDocument/2006/relationships/hyperlink" Target="mailto:Douglas.Dan@bia.go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ervices2.geolearning.com/courseware/show/14/14181/v1.zip/file/media/self_govern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3813"/>
            <a:ext cx="41910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" y="982663"/>
            <a:ext cx="883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Office of Self Governance Update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August 29, 2023</a:t>
            </a:r>
          </a:p>
        </p:txBody>
      </p:sp>
      <p:pic>
        <p:nvPicPr>
          <p:cNvPr id="4100" name="Picture 4" descr="https://services2.geolearning.com/courseware/show/14/14181/v1.zip/file/SCO_01_Self-Governance/media/build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3392" r="9744" b="4259"/>
          <a:stretch>
            <a:fillRect/>
          </a:stretch>
        </p:blipFill>
        <p:spPr bwMode="auto">
          <a:xfrm>
            <a:off x="977900" y="2146300"/>
            <a:ext cx="713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9D83D2-D83F-4D2C-B993-706C836F577A}" type="slidenum">
              <a:rPr lang="en-US" altLang="en-US" sz="16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ervices2.geolearning.com/courseware/show/14/14181/v1.zip/file/media/self_govern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5" y="0"/>
            <a:ext cx="4122295" cy="9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863928" y="1330322"/>
            <a:ext cx="73656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Contract Support Email </a:t>
            </a:r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4851" indent="-90191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61653" indent="-72331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506314" indent="-72331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650975" indent="-72331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908150" indent="-7233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165325" indent="-7233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422500" indent="-7233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679675" indent="-7233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6CC000B8-E784-4508-8AAB-651659C3D759}" type="slidenum">
              <a:rPr lang="en-US" altLang="en-US" sz="1600"/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US" altLang="en-US" sz="1600" dirty="0"/>
          </a:p>
        </p:txBody>
      </p:sp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721053" y="2530651"/>
            <a:ext cx="7651421" cy="41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44463" indent="-1444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hlinkClick r:id="rId4"/>
              </a:rPr>
              <a:t>OSG-CSC@bia.gov</a:t>
            </a:r>
            <a:endParaRPr lang="en-US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Self Governance Tribes are requested to please email all correspondence and documentation regarding Self Governance Contract Support to this email address, including CSC Data.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942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729216"/>
            <a:ext cx="8229600" cy="808038"/>
          </a:xfrm>
        </p:spPr>
        <p:txBody>
          <a:bodyPr/>
          <a:lstStyle/>
          <a:p>
            <a:r>
              <a:rPr lang="en-US" altLang="en-US" sz="3200" dirty="0"/>
              <a:t>Self Governance Negotiations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447800"/>
            <a:ext cx="8420100" cy="48006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en-US" sz="2000" dirty="0"/>
              <a:t>The OSG compact negotiation team has been focused on participation in the last year and a half on PROGESS Act Negotiated Rulemaking activities. 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2000" dirty="0"/>
              <a:t>OSG is no longer in a cyclical process for negotiating Funding Agreements because:</a:t>
            </a: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en-US" sz="2000" dirty="0"/>
              <a:t>Tribes have elected to wait on negotiations until PROGRESS Act Rulemaking is complete. </a:t>
            </a: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en-US" sz="2000" dirty="0"/>
              <a:t>25 U.S.C. § 5363(p) – allows Tribes to maintain their prior Funding Agreement and receive funding without a negotiation. </a:t>
            </a: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en-US" altLang="en-US" sz="2000" dirty="0"/>
              <a:t>Fiscal Year and Calendar Year Tribes are seeking to move forward with negotiations at various times of the year.</a:t>
            </a:r>
          </a:p>
          <a:p>
            <a:pPr marL="457200" indent="-457200">
              <a:lnSpc>
                <a:spcPct val="150000"/>
              </a:lnSpc>
              <a:buAutoNum type="arabicPeriod"/>
              <a:defRPr/>
            </a:pPr>
            <a:endParaRPr lang="en-US" altLang="en-US" sz="2400" dirty="0"/>
          </a:p>
          <a:p>
            <a:pPr>
              <a:lnSpc>
                <a:spcPct val="150000"/>
              </a:lnSpc>
              <a:defRPr/>
            </a:pPr>
            <a:endParaRPr lang="en-US" altLang="en-US" sz="2400" dirty="0"/>
          </a:p>
          <a:p>
            <a:pPr marL="0" indent="0">
              <a:buNone/>
              <a:defRPr/>
            </a:pPr>
            <a:endParaRPr lang="en-US" altLang="en-US" sz="2400" dirty="0">
              <a:highlight>
                <a:srgbClr val="FFFF00"/>
              </a:highlight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B9D2B3-4555-4DB1-BEEF-DE4B36210C84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600" dirty="0">
              <a:solidFill>
                <a:srgbClr val="898989"/>
              </a:solidFill>
            </a:endParaRPr>
          </a:p>
        </p:txBody>
      </p:sp>
      <p:pic>
        <p:nvPicPr>
          <p:cNvPr id="39941" name="Picture 2" descr="https://services2.geolearning.com/courseware/show/14/14181/v1.zip/file/media/self_govern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69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173162"/>
            <a:ext cx="8229600" cy="808038"/>
          </a:xfrm>
        </p:spPr>
        <p:txBody>
          <a:bodyPr/>
          <a:lstStyle/>
          <a:p>
            <a:r>
              <a:rPr lang="en-US" altLang="en-US" dirty="0"/>
              <a:t>Self Governance ATOs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361950" y="2057400"/>
            <a:ext cx="8420100" cy="4259695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400" dirty="0"/>
          </a:p>
          <a:p>
            <a:pPr marL="0" indent="0">
              <a:buNone/>
              <a:defRPr/>
            </a:pPr>
            <a:endParaRPr lang="en-US" altLang="en-US" sz="2400" dirty="0"/>
          </a:p>
          <a:p>
            <a:pPr marL="0" indent="0">
              <a:buNone/>
              <a:defRPr/>
            </a:pPr>
            <a:r>
              <a:rPr lang="en-US" altLang="en-US" sz="2400" dirty="0"/>
              <a:t>In response to Tribal concerns about the receipt of ATOs, a new Module for the Self Governance Database has been created and tested to speed the process of providing ATOs to Self Governance Tribes. </a:t>
            </a:r>
          </a:p>
          <a:p>
            <a:pPr marL="0" indent="0">
              <a:buNone/>
              <a:defRPr/>
            </a:pPr>
            <a:endParaRPr lang="en-US" altLang="en-US" sz="2400" dirty="0"/>
          </a:p>
          <a:p>
            <a:pPr marL="0" indent="0">
              <a:buNone/>
              <a:defRPr/>
            </a:pPr>
            <a:r>
              <a:rPr lang="en-US" altLang="en-US" sz="2400" dirty="0"/>
              <a:t>More to come…</a:t>
            </a:r>
          </a:p>
          <a:p>
            <a:pPr marL="0" indent="0">
              <a:buNone/>
              <a:defRPr/>
            </a:pPr>
            <a:endParaRPr lang="en-US" altLang="en-US" sz="2400" dirty="0">
              <a:highlight>
                <a:srgbClr val="FFFF00"/>
              </a:highlight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B9D2B3-4555-4DB1-BEEF-DE4B36210C84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600" dirty="0">
              <a:solidFill>
                <a:srgbClr val="898989"/>
              </a:solidFill>
            </a:endParaRPr>
          </a:p>
        </p:txBody>
      </p:sp>
      <p:pic>
        <p:nvPicPr>
          <p:cNvPr id="39941" name="Picture 2" descr="https://services2.geolearning.com/courseware/show/14/14181/v1.zip/file/media/self_govern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3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173162"/>
            <a:ext cx="8229600" cy="808038"/>
          </a:xfrm>
        </p:spPr>
        <p:txBody>
          <a:bodyPr/>
          <a:lstStyle/>
          <a:p>
            <a:r>
              <a:rPr lang="en-US" altLang="en-US" dirty="0"/>
              <a:t>ATO Information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361950" y="2057400"/>
            <a:ext cx="8420100" cy="425969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en-US" sz="2400" dirty="0"/>
              <a:t>If a Tribe is awaiting an ATO, please contact: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dirty="0"/>
              <a:t>Doug Dan by email </a:t>
            </a:r>
            <a:r>
              <a:rPr lang="en-US" altLang="en-US" dirty="0">
                <a:hlinkClick r:id="rId2"/>
              </a:rPr>
              <a:t>Douglas.Dan@bia.gov</a:t>
            </a:r>
            <a:r>
              <a:rPr lang="en-US" altLang="en-US" dirty="0"/>
              <a:t> or 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dirty="0"/>
              <a:t>Maggie Smith by email at </a:t>
            </a:r>
            <a:r>
              <a:rPr lang="en-US" altLang="en-US" dirty="0">
                <a:hlinkClick r:id="rId3"/>
              </a:rPr>
              <a:t>Maggie.Smith@bia.gov</a:t>
            </a:r>
            <a:endParaRPr lang="en-US" altLang="en-US" dirty="0"/>
          </a:p>
          <a:p>
            <a:pPr>
              <a:lnSpc>
                <a:spcPct val="150000"/>
              </a:lnSpc>
              <a:defRPr/>
            </a:pPr>
            <a:r>
              <a:rPr lang="en-US" altLang="en-US" sz="2400" dirty="0"/>
              <a:t>Once contacted, a FBMS print screen and a SGDB print screen  with information on the pending payments in ASAP can be provided. If funding is in ASAP, it is available for tribal drawdown.</a:t>
            </a:r>
          </a:p>
          <a:p>
            <a:pPr marL="0" indent="0">
              <a:buNone/>
              <a:defRPr/>
            </a:pPr>
            <a:endParaRPr lang="en-US" altLang="en-US" sz="2400" dirty="0">
              <a:highlight>
                <a:srgbClr val="FFFF00"/>
              </a:highlight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B9D2B3-4555-4DB1-BEEF-DE4B36210C84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600" dirty="0">
              <a:solidFill>
                <a:srgbClr val="898989"/>
              </a:solidFill>
            </a:endParaRPr>
          </a:p>
        </p:txBody>
      </p:sp>
      <p:pic>
        <p:nvPicPr>
          <p:cNvPr id="39941" name="Picture 2" descr="https://services2.geolearning.com/courseware/show/14/14181/v1.zip/file/media/self_governa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95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979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services2.geolearning.com/courseware/show/14/14181/v1.zip/file/media/self_govern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111625" cy="95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3295650" y="1590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 </a:t>
            </a:r>
            <a:endParaRPr lang="en-US" altLang="en-US" sz="1800" dirty="0"/>
          </a:p>
        </p:txBody>
      </p:sp>
      <p:sp>
        <p:nvSpPr>
          <p:cNvPr id="4301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61AFE1-4189-4313-9320-15C672559464}" type="slidenum">
              <a:rPr lang="en-US" altLang="en-US" sz="16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600" dirty="0"/>
          </a:p>
        </p:txBody>
      </p:sp>
      <p:sp>
        <p:nvSpPr>
          <p:cNvPr id="43013" name="TextBox 3"/>
          <p:cNvSpPr txBox="1">
            <a:spLocks noChangeArrowheads="1"/>
          </p:cNvSpPr>
          <p:nvPr/>
        </p:nvSpPr>
        <p:spPr bwMode="auto">
          <a:xfrm>
            <a:off x="914400" y="2484438"/>
            <a:ext cx="6705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1800" dirty="0"/>
            </a:br>
            <a:r>
              <a:rPr lang="en-US" altLang="en-US" sz="7200" b="1" dirty="0"/>
              <a:t>The End </a:t>
            </a:r>
            <a:endParaRPr lang="en-US" altLang="en-US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57F5-60F0-4775-89E7-8BACDEF6B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1592"/>
            <a:ext cx="3479292" cy="1622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OSG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Personnel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363D4-DD0A-43A1-AAF8-860F2E4B1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339" y="2573913"/>
            <a:ext cx="3114947" cy="44196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768"/>
              </a:spcBef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OSG is pleased to announce that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Alexis Wagner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has agreed to a detail assignment to OSG’s Northwest Field Office in Vancouver, WA. 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Alexis will help coordinate the awarding of Tribal Climate Resilience projects through OSG.  As such, she may be in contact with self-governance tribes regarding funding agreement amendments. She is detailed from BIA’s Branch of Tribal Climate Resilience. </a:t>
            </a:r>
            <a:endParaRPr lang="en-US" sz="1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6D6AD-A318-4C94-BFA6-A82C2580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78686D0-D48B-4713-9F7A-2DDA26E338AA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https://services2.geolearning.com/courseware/show/14/14181/v1.zip/file/media/self_governance.png">
            <a:extLst>
              <a:ext uri="{FF2B5EF4-FFF2-40B4-BE49-F238E27FC236}">
                <a16:creationId xmlns:a16="http://schemas.microsoft.com/office/drawing/2014/main" id="{BD96F184-4EA7-4177-8838-90FB65E0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111625" cy="95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0EE991-46A6-0922-3AD5-C4F64FD81D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38650" y="15240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6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EEA6BA-671B-39BD-7ED4-2BADA6FE313A}"/>
              </a:ext>
            </a:extLst>
          </p:cNvPr>
          <p:cNvSpPr/>
          <p:nvPr/>
        </p:nvSpPr>
        <p:spPr>
          <a:xfrm>
            <a:off x="3322040" y="1052024"/>
            <a:ext cx="1988820" cy="54864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  <a:latin typeface="Calibri" panose="020F0502020204030204"/>
              </a:rPr>
              <a:t>Sharee Freeman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  <a:latin typeface="Calibri" panose="020F0502020204030204"/>
              </a:rPr>
              <a:t>Director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29E1CF59-4CE8-436C-1D7C-895C143CB48E}"/>
              </a:ext>
            </a:extLst>
          </p:cNvPr>
          <p:cNvSpPr/>
          <p:nvPr/>
        </p:nvSpPr>
        <p:spPr>
          <a:xfrm>
            <a:off x="980698" y="3235664"/>
            <a:ext cx="1645920" cy="48006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Matt </a:t>
            </a:r>
            <a:r>
              <a:rPr lang="en-US" sz="1050" dirty="0" err="1">
                <a:solidFill>
                  <a:prstClr val="black"/>
                </a:solidFill>
                <a:latin typeface="Calibri" panose="020F0502020204030204"/>
              </a:rPr>
              <a:t>Kallappa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Manager – NWFO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02FF40-5404-E13F-CBBA-FC29570BEECD}"/>
              </a:ext>
            </a:extLst>
          </p:cNvPr>
          <p:cNvSpPr/>
          <p:nvPr/>
        </p:nvSpPr>
        <p:spPr>
          <a:xfrm>
            <a:off x="16482" y="4143754"/>
            <a:ext cx="1645920" cy="48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Gordon Smith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Compact Negotiator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75C875-51D2-CA13-4C42-27E226C8DD5E}"/>
              </a:ext>
            </a:extLst>
          </p:cNvPr>
          <p:cNvSpPr/>
          <p:nvPr/>
        </p:nvSpPr>
        <p:spPr>
          <a:xfrm>
            <a:off x="1863435" y="4143754"/>
            <a:ext cx="1645920" cy="48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Cheryl Barnaby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Financial Specialist /Audits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CA3ED4-6EB9-97E7-3733-ED82BCBA06A7}"/>
              </a:ext>
            </a:extLst>
          </p:cNvPr>
          <p:cNvSpPr/>
          <p:nvPr/>
        </p:nvSpPr>
        <p:spPr>
          <a:xfrm>
            <a:off x="1863435" y="4684865"/>
            <a:ext cx="1645920" cy="48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Jacob Aguilar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Financial Specialist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CSC/Audits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11B2A0-0983-1939-F452-AFDD95CB6D66}"/>
              </a:ext>
            </a:extLst>
          </p:cNvPr>
          <p:cNvSpPr/>
          <p:nvPr/>
        </p:nvSpPr>
        <p:spPr>
          <a:xfrm>
            <a:off x="1863435" y="5221850"/>
            <a:ext cx="1645920" cy="48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Miles Reader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Financial Specialist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74000B-DD06-81D7-6DF9-681F7C85B866}"/>
              </a:ext>
            </a:extLst>
          </p:cNvPr>
          <p:cNvSpPr/>
          <p:nvPr/>
        </p:nvSpPr>
        <p:spPr>
          <a:xfrm>
            <a:off x="48692" y="4682979"/>
            <a:ext cx="1645920" cy="48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Maureen </a:t>
            </a:r>
            <a:r>
              <a:rPr lang="en-US" sz="1050" dirty="0" err="1">
                <a:solidFill>
                  <a:prstClr val="black"/>
                </a:solidFill>
                <a:latin typeface="Calibri" panose="020F0502020204030204"/>
              </a:rPr>
              <a:t>Marcellay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Program Support Assistant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FE5D3-CFB5-D518-9234-EEDE0B490152}"/>
              </a:ext>
            </a:extLst>
          </p:cNvPr>
          <p:cNvSpPr/>
          <p:nvPr/>
        </p:nvSpPr>
        <p:spPr>
          <a:xfrm>
            <a:off x="48692" y="5221850"/>
            <a:ext cx="1645920" cy="48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Alexis Wagner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Analyst (</a:t>
            </a:r>
            <a:r>
              <a:rPr lang="en-US" sz="1050" dirty="0" err="1">
                <a:solidFill>
                  <a:prstClr val="black"/>
                </a:solidFill>
                <a:latin typeface="Calibri" panose="020F0502020204030204"/>
              </a:rPr>
              <a:t>Detailee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C680A-455E-55DF-453F-6A825F372B63}"/>
              </a:ext>
            </a:extLst>
          </p:cNvPr>
          <p:cNvSpPr/>
          <p:nvPr/>
        </p:nvSpPr>
        <p:spPr>
          <a:xfrm>
            <a:off x="4572000" y="3429000"/>
            <a:ext cx="1645920" cy="48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Rufina </a:t>
            </a:r>
            <a:r>
              <a:rPr lang="en-US" sz="1050" dirty="0" err="1">
                <a:solidFill>
                  <a:prstClr val="black"/>
                </a:solidFill>
                <a:latin typeface="Calibri" panose="020F0502020204030204"/>
              </a:rPr>
              <a:t>Villicana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Financial Manager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3A3ED8-9546-A91F-24E2-4AA4EA8B56D2}"/>
              </a:ext>
            </a:extLst>
          </p:cNvPr>
          <p:cNvSpPr/>
          <p:nvPr/>
        </p:nvSpPr>
        <p:spPr>
          <a:xfrm>
            <a:off x="3678178" y="4135823"/>
            <a:ext cx="1645920" cy="48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Lance Fisher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Financial Specialist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A7687E-B684-4F42-CBE9-26C5C859B859}"/>
              </a:ext>
            </a:extLst>
          </p:cNvPr>
          <p:cNvSpPr/>
          <p:nvPr/>
        </p:nvSpPr>
        <p:spPr>
          <a:xfrm>
            <a:off x="3678178" y="4682979"/>
            <a:ext cx="1645920" cy="48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Celeste </a:t>
            </a:r>
            <a:r>
              <a:rPr lang="en-US" sz="1050" dirty="0" err="1">
                <a:solidFill>
                  <a:prstClr val="black"/>
                </a:solidFill>
                <a:latin typeface="Calibri" panose="020F0502020204030204"/>
              </a:rPr>
              <a:t>Engles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Financial Specialist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3FEAD-25CC-1E0B-8C77-2733AF7FCC06}"/>
              </a:ext>
            </a:extLst>
          </p:cNvPr>
          <p:cNvSpPr/>
          <p:nvPr/>
        </p:nvSpPr>
        <p:spPr>
          <a:xfrm>
            <a:off x="5465822" y="4135823"/>
            <a:ext cx="1645920" cy="48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Douglas Dan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Financial Specialist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C4DAE6-51DD-09CA-2E40-4B8A100A9751}"/>
              </a:ext>
            </a:extLst>
          </p:cNvPr>
          <p:cNvSpPr/>
          <p:nvPr/>
        </p:nvSpPr>
        <p:spPr>
          <a:xfrm>
            <a:off x="5465822" y="4686423"/>
            <a:ext cx="1645920" cy="48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Maggie Smith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Financial Specialist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5AF5C8-2FB0-82AE-5369-12ED649424CC}"/>
              </a:ext>
            </a:extLst>
          </p:cNvPr>
          <p:cNvSpPr/>
          <p:nvPr/>
        </p:nvSpPr>
        <p:spPr>
          <a:xfrm>
            <a:off x="7449388" y="3429000"/>
            <a:ext cx="1645920" cy="48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Vickie </a:t>
            </a:r>
            <a:r>
              <a:rPr lang="en-US" sz="1050" dirty="0" err="1">
                <a:solidFill>
                  <a:prstClr val="black"/>
                </a:solidFill>
                <a:latin typeface="Calibri" panose="020F0502020204030204"/>
              </a:rPr>
              <a:t>Hanvey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Program Analyst/Compact Negotiator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19861B-3AB3-A56C-582E-3FA1C5B73B3D}"/>
              </a:ext>
            </a:extLst>
          </p:cNvPr>
          <p:cNvSpPr/>
          <p:nvPr/>
        </p:nvSpPr>
        <p:spPr>
          <a:xfrm>
            <a:off x="7449388" y="4012844"/>
            <a:ext cx="1645920" cy="48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Janelle Naranjo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Program Analyst/105(l) Leases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AB81-BD62-C954-EC5E-DF797ACF76E0}"/>
              </a:ext>
            </a:extLst>
          </p:cNvPr>
          <p:cNvSpPr/>
          <p:nvPr/>
        </p:nvSpPr>
        <p:spPr>
          <a:xfrm>
            <a:off x="5310860" y="1885037"/>
            <a:ext cx="1645920" cy="48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Tyvin Whittaker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Administrative Specialist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990A33-F909-05A5-B79C-946C58157452}"/>
              </a:ext>
            </a:extLst>
          </p:cNvPr>
          <p:cNvSpPr/>
          <p:nvPr/>
        </p:nvSpPr>
        <p:spPr>
          <a:xfrm>
            <a:off x="5310860" y="2482148"/>
            <a:ext cx="1645920" cy="4800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Vacant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Intern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6E6876F-8074-CC40-F036-E5A04241ED4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2242554" y="1161767"/>
            <a:ext cx="1635001" cy="251279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06777D1-122B-A73A-0A8C-18D5A5FC3D7A}"/>
              </a:ext>
            </a:extLst>
          </p:cNvPr>
          <p:cNvCxnSpPr>
            <a:cxnSpLocks/>
            <a:stCxn id="13" idx="0"/>
          </p:cNvCxnSpPr>
          <p:nvPr/>
        </p:nvCxnSpPr>
        <p:spPr>
          <a:xfrm rot="16200000" flipV="1">
            <a:off x="4735691" y="2769730"/>
            <a:ext cx="240030" cy="107851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03AFCE4D-4B76-F1C5-16A5-163EF4BB3384}"/>
              </a:ext>
            </a:extLst>
          </p:cNvPr>
          <p:cNvCxnSpPr>
            <a:cxnSpLocks/>
            <a:stCxn id="19" idx="0"/>
          </p:cNvCxnSpPr>
          <p:nvPr/>
        </p:nvCxnSpPr>
        <p:spPr>
          <a:xfrm rot="16200000" flipV="1">
            <a:off x="6713640" y="1870291"/>
            <a:ext cx="240031" cy="287738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4C695D66-05A8-9546-DB98-D4F5B74101F7}"/>
              </a:ext>
            </a:extLst>
          </p:cNvPr>
          <p:cNvCxnSpPr>
            <a:stCxn id="5" idx="3"/>
            <a:endCxn id="24" idx="0"/>
          </p:cNvCxnSpPr>
          <p:nvPr/>
        </p:nvCxnSpPr>
        <p:spPr>
          <a:xfrm>
            <a:off x="5310860" y="1326344"/>
            <a:ext cx="822960" cy="55869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CF6BAB6-4E05-6CB1-BE9F-70C5918209C2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6133820" y="2365097"/>
            <a:ext cx="0" cy="117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3E047435-A095-EC23-0085-0D15F92EB8BB}"/>
              </a:ext>
            </a:extLst>
          </p:cNvPr>
          <p:cNvCxnSpPr>
            <a:stCxn id="6" idx="3"/>
            <a:endCxn id="8" idx="0"/>
          </p:cNvCxnSpPr>
          <p:nvPr/>
        </p:nvCxnSpPr>
        <p:spPr>
          <a:xfrm>
            <a:off x="2626618" y="3475694"/>
            <a:ext cx="59777" cy="6680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A04630DD-8279-8EA4-7B57-05F154556A49}"/>
              </a:ext>
            </a:extLst>
          </p:cNvPr>
          <p:cNvCxnSpPr>
            <a:stCxn id="6" idx="1"/>
            <a:endCxn id="7" idx="0"/>
          </p:cNvCxnSpPr>
          <p:nvPr/>
        </p:nvCxnSpPr>
        <p:spPr>
          <a:xfrm rot="10800000" flipV="1">
            <a:off x="839443" y="3475694"/>
            <a:ext cx="141256" cy="6680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3685443-30B0-21BF-781F-3CE713B32B53}"/>
              </a:ext>
            </a:extLst>
          </p:cNvPr>
          <p:cNvCxnSpPr>
            <a:stCxn id="7" idx="2"/>
            <a:endCxn id="11" idx="0"/>
          </p:cNvCxnSpPr>
          <p:nvPr/>
        </p:nvCxnSpPr>
        <p:spPr>
          <a:xfrm>
            <a:off x="839443" y="4623814"/>
            <a:ext cx="32210" cy="59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E438110-45FD-C016-1333-8B43C7AF2FC0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871652" y="5163039"/>
            <a:ext cx="0" cy="58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F7672D1-EF18-CB2B-1DF0-605E6566D91F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2686395" y="4623814"/>
            <a:ext cx="0" cy="61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4FE9858-2292-DA78-FC58-E0DC01226445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2686395" y="5164925"/>
            <a:ext cx="0" cy="56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9BD6ED7-0A32-960B-F21D-965CA7DBAADA}"/>
              </a:ext>
            </a:extLst>
          </p:cNvPr>
          <p:cNvCxnSpPr>
            <a:stCxn id="13" idx="1"/>
            <a:endCxn id="14" idx="0"/>
          </p:cNvCxnSpPr>
          <p:nvPr/>
        </p:nvCxnSpPr>
        <p:spPr>
          <a:xfrm rot="10800000" flipV="1">
            <a:off x="4501139" y="3669030"/>
            <a:ext cx="70862" cy="46679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E2E124B6-9021-F460-3701-9D3CF88C8D74}"/>
              </a:ext>
            </a:extLst>
          </p:cNvPr>
          <p:cNvCxnSpPr>
            <a:stCxn id="13" idx="3"/>
            <a:endCxn id="16" idx="0"/>
          </p:cNvCxnSpPr>
          <p:nvPr/>
        </p:nvCxnSpPr>
        <p:spPr>
          <a:xfrm>
            <a:off x="6217921" y="3669030"/>
            <a:ext cx="70862" cy="46679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02A8A2F-8ECE-E16A-A139-22D67F44802C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4501138" y="4615882"/>
            <a:ext cx="0" cy="67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99A5EAB-C4B4-40D1-665B-964AA3B4BC78}"/>
              </a:ext>
            </a:extLst>
          </p:cNvPr>
          <p:cNvCxnSpPr>
            <a:stCxn id="18" idx="0"/>
            <a:endCxn id="18" idx="0"/>
          </p:cNvCxnSpPr>
          <p:nvPr/>
        </p:nvCxnSpPr>
        <p:spPr>
          <a:xfrm>
            <a:off x="6288782" y="46864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4547849-76AD-F13B-B86E-577881CB90EE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6288782" y="4615882"/>
            <a:ext cx="0" cy="70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9741B0CC-6B10-7F4F-0772-ACAA2B925DF4}"/>
              </a:ext>
            </a:extLst>
          </p:cNvPr>
          <p:cNvCxnSpPr>
            <a:stCxn id="21" idx="1"/>
          </p:cNvCxnSpPr>
          <p:nvPr/>
        </p:nvCxnSpPr>
        <p:spPr>
          <a:xfrm rot="10800000">
            <a:off x="7207250" y="3178577"/>
            <a:ext cx="242138" cy="107429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6101478-B4CD-56CD-ACB8-51A4AB6A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09060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10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60072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3600" b="1" dirty="0"/>
              <a:t>OSG Budget</a:t>
            </a:r>
            <a:endParaRPr lang="en-US" altLang="en-US" b="1" dirty="0"/>
          </a:p>
          <a:p>
            <a:pPr marL="0" indent="0">
              <a:buNone/>
              <a:defRPr/>
            </a:pPr>
            <a:r>
              <a:rPr lang="en-US" altLang="en-US" b="1" dirty="0"/>
              <a:t>Other Funding requested: </a:t>
            </a:r>
          </a:p>
          <a:p>
            <a:pPr>
              <a:defRPr/>
            </a:pPr>
            <a:r>
              <a:rPr lang="en-US" altLang="en-US" dirty="0"/>
              <a:t>HQ Deputy Director - D.C.</a:t>
            </a:r>
          </a:p>
          <a:p>
            <a:pPr>
              <a:defRPr/>
            </a:pPr>
            <a:r>
              <a:rPr lang="en-US" altLang="en-US" dirty="0"/>
              <a:t>Additional - SGCE – $150,000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Once Negotiated Rulemaking funding responsibilities are completed in 2024, salary funds will be available to hire an OSG Deputy. 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56350"/>
            <a:ext cx="381000" cy="3366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1A39F1-FA9A-4F38-9AEE-966B4201AFAE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600" dirty="0">
              <a:solidFill>
                <a:srgbClr val="898989"/>
              </a:solidFill>
            </a:endParaRPr>
          </a:p>
        </p:txBody>
      </p:sp>
      <p:pic>
        <p:nvPicPr>
          <p:cNvPr id="4" name="Picture 2" descr="https://services2.geolearning.com/courseware/show/14/14181/v1.zip/file/media/self_govern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111625" cy="95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48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05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>
                <a:ea typeface="+mn-ea"/>
                <a:cs typeface="Arial" charset="0"/>
              </a:rPr>
              <a:t>Number of SG Tribes (288)* by Region FY 2023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62200"/>
            <a:ext cx="4130675" cy="4572000"/>
          </a:xfrm>
        </p:spPr>
        <p:txBody>
          <a:bodyPr/>
          <a:lstStyle/>
          <a:p>
            <a:r>
              <a:rPr lang="en-US" altLang="en-US" dirty="0"/>
              <a:t>Alaska –  Tribes </a:t>
            </a:r>
          </a:p>
          <a:p>
            <a:pPr lvl="1"/>
            <a:r>
              <a:rPr lang="en-US" altLang="en-US" sz="2200" dirty="0"/>
              <a:t>35 Funding Agreements</a:t>
            </a:r>
          </a:p>
          <a:p>
            <a:pPr lvl="1"/>
            <a:r>
              <a:rPr lang="en-US" altLang="en-US" sz="2200" dirty="0"/>
              <a:t>10 Consortium Funding Agreements</a:t>
            </a:r>
          </a:p>
          <a:p>
            <a:r>
              <a:rPr lang="en-US" altLang="en-US" dirty="0"/>
              <a:t>Northwest – 27 Tribes</a:t>
            </a:r>
          </a:p>
          <a:p>
            <a:r>
              <a:rPr lang="en-US" altLang="en-US" dirty="0"/>
              <a:t>Pacific – 23 Tribes</a:t>
            </a:r>
          </a:p>
          <a:p>
            <a:r>
              <a:rPr lang="en-US" altLang="en-US" dirty="0"/>
              <a:t>Rocky Mountain – 1 Tribe</a:t>
            </a:r>
          </a:p>
          <a:p>
            <a:r>
              <a:rPr lang="en-US" altLang="en-US" dirty="0"/>
              <a:t>Western – 8 Tribes</a:t>
            </a:r>
          </a:p>
          <a:p>
            <a:endParaRPr lang="en-US" altLang="en-US" dirty="0"/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367280"/>
            <a:ext cx="4267200" cy="4572000"/>
          </a:xfrm>
        </p:spPr>
        <p:txBody>
          <a:bodyPr/>
          <a:lstStyle/>
          <a:p>
            <a:r>
              <a:rPr lang="en-US" altLang="en-US" dirty="0"/>
              <a:t>Eastern – 2 Tribes</a:t>
            </a:r>
          </a:p>
          <a:p>
            <a:r>
              <a:rPr lang="en-US" altLang="en-US" dirty="0"/>
              <a:t>Eastern Oklahoma – 12 Tribes</a:t>
            </a:r>
          </a:p>
          <a:p>
            <a:r>
              <a:rPr lang="en-US" altLang="en-US" dirty="0"/>
              <a:t>Great Plains – 1 Tribe</a:t>
            </a:r>
          </a:p>
          <a:p>
            <a:r>
              <a:rPr lang="en-US" altLang="en-US" dirty="0"/>
              <a:t>Midwest – 13 Tribes</a:t>
            </a:r>
          </a:p>
          <a:p>
            <a:r>
              <a:rPr lang="en-US" altLang="en-US" dirty="0"/>
              <a:t>Southern Plains – 9 Tribes</a:t>
            </a:r>
          </a:p>
          <a:p>
            <a:r>
              <a:rPr lang="en-US" altLang="en-US" dirty="0"/>
              <a:t>Southwest – 6 Tribes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sz="2000" dirty="0"/>
              <a:t>*Possible AK divorce adjustments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E1EDD5A-A8E6-9301-8213-2223FC3C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46253" y="6400800"/>
            <a:ext cx="381000" cy="3366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1A39F1-FA9A-4F38-9AEE-966B4201AFAE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600" dirty="0">
              <a:solidFill>
                <a:srgbClr val="898989"/>
              </a:solidFill>
            </a:endParaRPr>
          </a:p>
        </p:txBody>
      </p:sp>
      <p:pic>
        <p:nvPicPr>
          <p:cNvPr id="11269" name="Picture 2" descr="https://services2.geolearning.com/courseware/show/14/14181/v1.zip/file/media/self_govern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111625" cy="95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85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10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600724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3600" b="1" dirty="0"/>
              <a:t>Fiscal Year 2023 OSG has:</a:t>
            </a:r>
          </a:p>
          <a:p>
            <a:pPr>
              <a:defRPr/>
            </a:pPr>
            <a:r>
              <a:rPr lang="en-US" altLang="en-US" dirty="0"/>
              <a:t>138 Funding Agreements </a:t>
            </a:r>
          </a:p>
          <a:p>
            <a:pPr>
              <a:defRPr/>
            </a:pPr>
            <a:r>
              <a:rPr lang="en-US" altLang="en-US" dirty="0"/>
              <a:t>11 Consortia</a:t>
            </a:r>
          </a:p>
          <a:p>
            <a:pPr lvl="1">
              <a:defRPr/>
            </a:pPr>
            <a:r>
              <a:rPr lang="en-US" altLang="en-US" dirty="0"/>
              <a:t>162 Tribes in Consortia </a:t>
            </a:r>
          </a:p>
          <a:p>
            <a:pPr>
              <a:defRPr/>
            </a:pPr>
            <a:r>
              <a:rPr lang="en-US" altLang="en-US" dirty="0"/>
              <a:t>New Tribe for Fiscal Year 2023: </a:t>
            </a:r>
          </a:p>
          <a:p>
            <a:pPr lvl="1">
              <a:defRPr/>
            </a:pPr>
            <a:r>
              <a:rPr lang="en-US" altLang="en-US" dirty="0"/>
              <a:t>Spirit Lake Tribe (Great Plains Region) </a:t>
            </a:r>
          </a:p>
          <a:p>
            <a:pPr>
              <a:defRPr/>
            </a:pPr>
            <a:r>
              <a:rPr lang="en-US" altLang="en-US" dirty="0"/>
              <a:t>New Tribes for Fiscal Year 2024: </a:t>
            </a:r>
          </a:p>
          <a:p>
            <a:pPr lvl="1">
              <a:defRPr/>
            </a:pPr>
            <a:r>
              <a:rPr lang="en-US" altLang="en-US" dirty="0"/>
              <a:t>Pawnee Nation of Oklahoma</a:t>
            </a:r>
          </a:p>
          <a:p>
            <a:pPr lvl="1">
              <a:defRPr/>
            </a:pPr>
            <a:r>
              <a:rPr lang="en-US" altLang="en-US" dirty="0"/>
              <a:t>Craig Tribal Association</a:t>
            </a:r>
          </a:p>
          <a:p>
            <a:pPr lvl="1">
              <a:defRPr/>
            </a:pPr>
            <a:r>
              <a:rPr lang="en-US" altLang="en-US" dirty="0"/>
              <a:t>Reno Sparks Indian Colony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1A39F1-FA9A-4F38-9AEE-966B4201AFAE}" type="slidenum">
              <a:rPr lang="en-US" altLang="en-US" sz="16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600" dirty="0">
              <a:solidFill>
                <a:srgbClr val="898989"/>
              </a:solidFill>
            </a:endParaRPr>
          </a:p>
        </p:txBody>
      </p:sp>
      <p:pic>
        <p:nvPicPr>
          <p:cNvPr id="4" name="Picture 2" descr="https://services2.geolearning.com/courseware/show/14/14181/v1.zip/file/media/self_govern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4111625" cy="95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ervices2.geolearning.com/courseware/show/14/14181/v1.zip/file/media/self_govern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114800" cy="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752600" y="1493976"/>
            <a:ext cx="6057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3600" b="1" dirty="0"/>
              <a:t>Office of Self Governance – Finance (2022)</a:t>
            </a: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10" indent="-160735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C3FCA5-D5F1-4446-9400-1E0B0B85D580}" type="slidenum">
              <a:rPr lang="en-US" altLang="en-US" sz="16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6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38200" y="3048000"/>
            <a:ext cx="7467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3200" dirty="0">
                <a:ea typeface="Calibri" pitchFamily="34" charset="0"/>
              </a:rPr>
              <a:t>To date, OSG has received and obligated approximately $808,399,136</a:t>
            </a:r>
            <a:r>
              <a:rPr lang="en-US" sz="3200" dirty="0"/>
              <a:t> </a:t>
            </a:r>
            <a:r>
              <a:rPr lang="en-US" altLang="en-US" sz="3200" dirty="0">
                <a:ea typeface="Calibri" pitchFamily="34" charset="0"/>
              </a:rPr>
              <a:t>in FY 2022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en-US" sz="3200" dirty="0">
                <a:ea typeface="Calibri" pitchFamily="34" charset="0"/>
              </a:rPr>
              <a:t>funding to Self Governance Tribes</a:t>
            </a:r>
          </a:p>
          <a:p>
            <a:pPr marL="192881" indent="-192881">
              <a:buFont typeface="Arial" panose="020B0604020202020204" pitchFamily="34" charset="0"/>
              <a:buChar char="•"/>
              <a:defRPr/>
            </a:pPr>
            <a:endParaRPr lang="en-US" altLang="en-US" b="1" dirty="0">
              <a:ea typeface="Calibri" pitchFamily="34" charset="0"/>
            </a:endParaRP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336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ervices2.geolearning.com/courseware/show/14/14181/v1.zip/file/media/self_govern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19"/>
            <a:ext cx="4114800" cy="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600200" y="2105620"/>
            <a:ext cx="6057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Office of Self Governance – Finance (2023)</a:t>
            </a: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10" indent="-160735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C3FCA5-D5F1-4446-9400-1E0B0B85D580}" type="slidenum">
              <a:rPr lang="en-US" altLang="en-US" sz="16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6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38201" y="3254733"/>
            <a:ext cx="7239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3200" dirty="0">
                <a:ea typeface="Calibri" pitchFamily="34" charset="0"/>
              </a:rPr>
              <a:t>To date, OSG has </a:t>
            </a:r>
            <a:r>
              <a:rPr lang="en-US" altLang="en-US" sz="3200" u="sng" dirty="0">
                <a:ea typeface="Calibri" pitchFamily="34" charset="0"/>
              </a:rPr>
              <a:t>received</a:t>
            </a:r>
            <a:r>
              <a:rPr lang="en-US" altLang="en-US" sz="3200" dirty="0">
                <a:ea typeface="Calibri" pitchFamily="34" charset="0"/>
              </a:rPr>
              <a:t> approximately $757,640,334</a:t>
            </a:r>
            <a:r>
              <a:rPr lang="en-US" sz="3200" dirty="0"/>
              <a:t> </a:t>
            </a:r>
            <a:r>
              <a:rPr lang="en-US" altLang="en-US" sz="3200" dirty="0">
                <a:ea typeface="Calibri" pitchFamily="34" charset="0"/>
              </a:rPr>
              <a:t>in FY 2023 funding for Self Governance Tribes</a:t>
            </a:r>
          </a:p>
          <a:p>
            <a:pPr marL="192881" indent="-192881">
              <a:buFont typeface="Arial" panose="020B0604020202020204" pitchFamily="34" charset="0"/>
              <a:buChar char="•"/>
              <a:defRPr/>
            </a:pPr>
            <a:endParaRPr lang="en-US" altLang="en-US" b="1" dirty="0">
              <a:ea typeface="Calibri" pitchFamily="34" charset="0"/>
            </a:endParaRP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318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29BDA1-0989-46B0-B5AB-C2042321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A16DA-89A9-49A3-9358-492369D26C95}" type="slidenum">
              <a:rPr lang="en-US" altLang="en-US" sz="1600" smtClean="0"/>
              <a:pPr>
                <a:defRPr/>
              </a:pPr>
              <a:t>9</a:t>
            </a:fld>
            <a:endParaRPr lang="en-US" alt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475C4-4476-439A-AF07-ADEA1674D1BD}"/>
              </a:ext>
            </a:extLst>
          </p:cNvPr>
          <p:cNvSpPr txBox="1"/>
          <p:nvPr/>
        </p:nvSpPr>
        <p:spPr>
          <a:xfrm>
            <a:off x="609600" y="533400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Contract Support Cost (CSC)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FY 2019 – 2023 Update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50871F-3713-7F83-132B-C120EB897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46178"/>
            <a:ext cx="8153399" cy="38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71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50216</TotalTime>
  <Words>662</Words>
  <Application>Microsoft Office PowerPoint</Application>
  <PresentationFormat>On-screen Show (4:3)</PresentationFormat>
  <Paragraphs>122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inherit</vt:lpstr>
      <vt:lpstr>Office Theme</vt:lpstr>
      <vt:lpstr>PowerPoint Presentation</vt:lpstr>
      <vt:lpstr>OSG Personnel Changes</vt:lpstr>
      <vt:lpstr>PowerPoint Presentation</vt:lpstr>
      <vt:lpstr>PowerPoint Presentation</vt:lpstr>
      <vt:lpstr>Number of SG Tribes (288)* by Region FY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 Governance Negotiations</vt:lpstr>
      <vt:lpstr>Self Governance ATOs</vt:lpstr>
      <vt:lpstr>ATO Information</vt:lpstr>
      <vt:lpstr>PowerPoint Presentation</vt:lpstr>
    </vt:vector>
  </TitlesOfParts>
  <Company>Bureau of Indian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 Zachary Scribner</dc:creator>
  <cp:lastModifiedBy>Whittaker, Tyvin J</cp:lastModifiedBy>
  <cp:revision>968</cp:revision>
  <cp:lastPrinted>2023-03-06T23:27:34Z</cp:lastPrinted>
  <dcterms:created xsi:type="dcterms:W3CDTF">2014-01-23T17:26:37Z</dcterms:created>
  <dcterms:modified xsi:type="dcterms:W3CDTF">2023-08-25T21:18:31Z</dcterms:modified>
</cp:coreProperties>
</file>