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9" r:id="rId1"/>
  </p:sldMasterIdLst>
  <p:notesMasterIdLst>
    <p:notesMasterId r:id="rId20"/>
  </p:notesMasterIdLst>
  <p:handoutMasterIdLst>
    <p:handoutMasterId r:id="rId21"/>
  </p:handoutMasterIdLst>
  <p:sldIdLst>
    <p:sldId id="416" r:id="rId2"/>
    <p:sldId id="501" r:id="rId3"/>
    <p:sldId id="376" r:id="rId4"/>
    <p:sldId id="546" r:id="rId5"/>
    <p:sldId id="543" r:id="rId6"/>
    <p:sldId id="539" r:id="rId7"/>
    <p:sldId id="545" r:id="rId8"/>
    <p:sldId id="523" r:id="rId9"/>
    <p:sldId id="549" r:id="rId10"/>
    <p:sldId id="519" r:id="rId11"/>
    <p:sldId id="541" r:id="rId12"/>
    <p:sldId id="542" r:id="rId13"/>
    <p:sldId id="547" r:id="rId14"/>
    <p:sldId id="548" r:id="rId15"/>
    <p:sldId id="540" r:id="rId16"/>
    <p:sldId id="551" r:id="rId17"/>
    <p:sldId id="534" r:id="rId18"/>
    <p:sldId id="518" r:id="rId19"/>
  </p:sldIdLst>
  <p:sldSz cx="9144000" cy="6858000" type="screen4x3"/>
  <p:notesSz cx="7023100" cy="9309100"/>
  <p:defaultTextStyle>
    <a:defPPr>
      <a:defRPr lang="en-US"/>
    </a:defPPr>
    <a:lvl1pPr algn="l" rtl="0" fontAlgn="base">
      <a:spcBef>
        <a:spcPct val="0"/>
      </a:spcBef>
      <a:spcAft>
        <a:spcPct val="0"/>
      </a:spcAft>
      <a:defRPr sz="3200" kern="1200">
        <a:solidFill>
          <a:schemeClr val="tx1"/>
        </a:solidFill>
        <a:latin typeface="Times New Roman" pitchFamily="18" charset="0"/>
        <a:ea typeface="+mn-ea"/>
        <a:cs typeface="+mn-cs"/>
      </a:defRPr>
    </a:lvl1pPr>
    <a:lvl2pPr marL="457200" algn="l" rtl="0" fontAlgn="base">
      <a:spcBef>
        <a:spcPct val="0"/>
      </a:spcBef>
      <a:spcAft>
        <a:spcPct val="0"/>
      </a:spcAft>
      <a:defRPr sz="3200" kern="1200">
        <a:solidFill>
          <a:schemeClr val="tx1"/>
        </a:solidFill>
        <a:latin typeface="Times New Roman" pitchFamily="18" charset="0"/>
        <a:ea typeface="+mn-ea"/>
        <a:cs typeface="+mn-cs"/>
      </a:defRPr>
    </a:lvl2pPr>
    <a:lvl3pPr marL="914400" algn="l" rtl="0" fontAlgn="base">
      <a:spcBef>
        <a:spcPct val="0"/>
      </a:spcBef>
      <a:spcAft>
        <a:spcPct val="0"/>
      </a:spcAft>
      <a:defRPr sz="3200" kern="1200">
        <a:solidFill>
          <a:schemeClr val="tx1"/>
        </a:solidFill>
        <a:latin typeface="Times New Roman" pitchFamily="18" charset="0"/>
        <a:ea typeface="+mn-ea"/>
        <a:cs typeface="+mn-cs"/>
      </a:defRPr>
    </a:lvl3pPr>
    <a:lvl4pPr marL="1371600" algn="l" rtl="0" fontAlgn="base">
      <a:spcBef>
        <a:spcPct val="0"/>
      </a:spcBef>
      <a:spcAft>
        <a:spcPct val="0"/>
      </a:spcAft>
      <a:defRPr sz="3200" kern="1200">
        <a:solidFill>
          <a:schemeClr val="tx1"/>
        </a:solidFill>
        <a:latin typeface="Times New Roman" pitchFamily="18" charset="0"/>
        <a:ea typeface="+mn-ea"/>
        <a:cs typeface="+mn-cs"/>
      </a:defRPr>
    </a:lvl4pPr>
    <a:lvl5pPr marL="1828800" algn="l" rtl="0" fontAlgn="base">
      <a:spcBef>
        <a:spcPct val="0"/>
      </a:spcBef>
      <a:spcAft>
        <a:spcPct val="0"/>
      </a:spcAft>
      <a:defRPr sz="3200" kern="1200">
        <a:solidFill>
          <a:schemeClr val="tx1"/>
        </a:solidFill>
        <a:latin typeface="Times New Roman" pitchFamily="18" charset="0"/>
        <a:ea typeface="+mn-ea"/>
        <a:cs typeface="+mn-cs"/>
      </a:defRPr>
    </a:lvl5pPr>
    <a:lvl6pPr marL="2286000" algn="l" defTabSz="914400" rtl="0" eaLnBrk="1" latinLnBrk="0" hangingPunct="1">
      <a:defRPr sz="3200" kern="1200">
        <a:solidFill>
          <a:schemeClr val="tx1"/>
        </a:solidFill>
        <a:latin typeface="Times New Roman" pitchFamily="18" charset="0"/>
        <a:ea typeface="+mn-ea"/>
        <a:cs typeface="+mn-cs"/>
      </a:defRPr>
    </a:lvl6pPr>
    <a:lvl7pPr marL="2743200" algn="l" defTabSz="914400" rtl="0" eaLnBrk="1" latinLnBrk="0" hangingPunct="1">
      <a:defRPr sz="3200" kern="1200">
        <a:solidFill>
          <a:schemeClr val="tx1"/>
        </a:solidFill>
        <a:latin typeface="Times New Roman" pitchFamily="18" charset="0"/>
        <a:ea typeface="+mn-ea"/>
        <a:cs typeface="+mn-cs"/>
      </a:defRPr>
    </a:lvl7pPr>
    <a:lvl8pPr marL="3200400" algn="l" defTabSz="914400" rtl="0" eaLnBrk="1" latinLnBrk="0" hangingPunct="1">
      <a:defRPr sz="3200" kern="1200">
        <a:solidFill>
          <a:schemeClr val="tx1"/>
        </a:solidFill>
        <a:latin typeface="Times New Roman" pitchFamily="18" charset="0"/>
        <a:ea typeface="+mn-ea"/>
        <a:cs typeface="+mn-cs"/>
      </a:defRPr>
    </a:lvl8pPr>
    <a:lvl9pPr marL="3657600" algn="l" defTabSz="914400" rtl="0" eaLnBrk="1" latinLnBrk="0" hangingPunct="1">
      <a:defRPr sz="3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369D3F7F-31F2-45A0-8CCA-5588CBDBD079}">
          <p14:sldIdLst>
            <p14:sldId id="416"/>
            <p14:sldId id="501"/>
            <p14:sldId id="376"/>
            <p14:sldId id="546"/>
            <p14:sldId id="543"/>
            <p14:sldId id="539"/>
            <p14:sldId id="545"/>
            <p14:sldId id="523"/>
            <p14:sldId id="549"/>
            <p14:sldId id="519"/>
            <p14:sldId id="541"/>
            <p14:sldId id="542"/>
            <p14:sldId id="547"/>
            <p14:sldId id="548"/>
            <p14:sldId id="540"/>
            <p14:sldId id="551"/>
            <p14:sldId id="534"/>
            <p14:sldId id="51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SDW" initials="HSDW" lastIdx="39" clrIdx="0">
    <p:extLst>
      <p:ext uri="{19B8F6BF-5375-455C-9EA6-DF929625EA0E}">
        <p15:presenceInfo xmlns:p15="http://schemas.microsoft.com/office/powerpoint/2012/main" userId="HSD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96633"/>
    <a:srgbClr val="660066"/>
    <a:srgbClr val="A50021"/>
    <a:srgbClr val="990033"/>
    <a:srgbClr val="800000"/>
    <a:srgbClr val="ECE7BF"/>
    <a:srgbClr val="D6ED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21" autoAdjust="0"/>
    <p:restoredTop sz="78571" autoAdjust="0"/>
  </p:normalViewPr>
  <p:slideViewPr>
    <p:cSldViewPr>
      <p:cViewPr varScale="1">
        <p:scale>
          <a:sx n="54" d="100"/>
          <a:sy n="54" d="100"/>
        </p:scale>
        <p:origin x="208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1398" y="-7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6" name="Rectangle 4"/>
          <p:cNvSpPr>
            <a:spLocks noGrp="1" noChangeArrowheads="1"/>
          </p:cNvSpPr>
          <p:nvPr>
            <p:ph type="ftr" sz="quarter" idx="2"/>
          </p:nvPr>
        </p:nvSpPr>
        <p:spPr bwMode="auto">
          <a:xfrm>
            <a:off x="1" y="8697881"/>
            <a:ext cx="5114508" cy="609620"/>
          </a:xfrm>
          <a:prstGeom prst="rect">
            <a:avLst/>
          </a:prstGeom>
          <a:noFill/>
          <a:ln w="9525">
            <a:noFill/>
            <a:miter lim="800000"/>
            <a:headEnd/>
            <a:tailEnd/>
          </a:ln>
          <a:effectLst/>
        </p:spPr>
        <p:txBody>
          <a:bodyPr vert="horz" wrap="square" lIns="91578" tIns="45789" rIns="91578" bIns="45789" numCol="1" anchor="b" anchorCtr="0" compatLnSpc="1">
            <a:prstTxWarp prst="textNoShape">
              <a:avLst/>
            </a:prstTxWarp>
          </a:bodyPr>
          <a:lstStyle>
            <a:lvl1pPr defTabSz="915415" eaLnBrk="0" hangingPunct="0">
              <a:defRPr sz="1200"/>
            </a:lvl1pPr>
          </a:lstStyle>
          <a:p>
            <a:pPr>
              <a:defRPr/>
            </a:pPr>
            <a:endParaRPr lang="en-US" dirty="0"/>
          </a:p>
        </p:txBody>
      </p:sp>
      <p:sp>
        <p:nvSpPr>
          <p:cNvPr id="18437" name="Rectangle 5"/>
          <p:cNvSpPr>
            <a:spLocks noGrp="1" noChangeArrowheads="1"/>
          </p:cNvSpPr>
          <p:nvPr>
            <p:ph type="sldNum" sz="quarter" idx="3"/>
          </p:nvPr>
        </p:nvSpPr>
        <p:spPr bwMode="auto">
          <a:xfrm>
            <a:off x="5267326" y="8841885"/>
            <a:ext cx="1754150" cy="465616"/>
          </a:xfrm>
          <a:prstGeom prst="rect">
            <a:avLst/>
          </a:prstGeom>
          <a:noFill/>
          <a:ln w="9525">
            <a:noFill/>
            <a:miter lim="800000"/>
            <a:headEnd/>
            <a:tailEnd/>
          </a:ln>
          <a:effectLst/>
        </p:spPr>
        <p:txBody>
          <a:bodyPr vert="horz" wrap="square" lIns="91578" tIns="45789" rIns="91578" bIns="45789" numCol="1" anchor="b" anchorCtr="0" compatLnSpc="1">
            <a:prstTxWarp prst="textNoShape">
              <a:avLst/>
            </a:prstTxWarp>
          </a:bodyPr>
          <a:lstStyle>
            <a:lvl1pPr algn="r" defTabSz="915415" eaLnBrk="0" hangingPunct="0">
              <a:defRPr sz="1200"/>
            </a:lvl1pPr>
          </a:lstStyle>
          <a:p>
            <a:pPr>
              <a:defRPr/>
            </a:pPr>
            <a:fld id="{61816473-B432-4023-B790-9CF189F9AADF}" type="slidenum">
              <a:rPr lang="en-US"/>
              <a:pPr>
                <a:defRPr/>
              </a:pPr>
              <a:t>‹#›</a:t>
            </a:fld>
            <a:endParaRPr lang="en-US" dirty="0"/>
          </a:p>
        </p:txBody>
      </p:sp>
      <p:pic>
        <p:nvPicPr>
          <p:cNvPr id="110596" name="Picture 7" descr="HSDW Logo_Blac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09" y="75203"/>
            <a:ext cx="577129" cy="563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32123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43343" cy="465616"/>
          </a:xfrm>
          <a:prstGeom prst="rect">
            <a:avLst/>
          </a:prstGeom>
          <a:noFill/>
          <a:ln w="9525">
            <a:noFill/>
            <a:miter lim="800000"/>
            <a:headEnd/>
            <a:tailEnd/>
          </a:ln>
        </p:spPr>
        <p:txBody>
          <a:bodyPr vert="horz" wrap="square" lIns="93319" tIns="46660" rIns="93319" bIns="46660" numCol="1" anchor="t" anchorCtr="0" compatLnSpc="1">
            <a:prstTxWarp prst="textNoShape">
              <a:avLst/>
            </a:prstTxWarp>
          </a:bodyPr>
          <a:lstStyle>
            <a:lvl1pPr>
              <a:defRPr sz="1200">
                <a:latin typeface="Arial" charset="0"/>
              </a:defRPr>
            </a:lvl1pPr>
          </a:lstStyle>
          <a:p>
            <a:pPr>
              <a:defRPr/>
            </a:pPr>
            <a:endParaRPr lang="en-US" dirty="0"/>
          </a:p>
        </p:txBody>
      </p:sp>
      <p:sp>
        <p:nvSpPr>
          <p:cNvPr id="63491" name="Rectangle 3"/>
          <p:cNvSpPr>
            <a:spLocks noGrp="1" noChangeArrowheads="1"/>
          </p:cNvSpPr>
          <p:nvPr>
            <p:ph type="dt" idx="1"/>
          </p:nvPr>
        </p:nvSpPr>
        <p:spPr bwMode="auto">
          <a:xfrm>
            <a:off x="3978132" y="0"/>
            <a:ext cx="3043343" cy="465616"/>
          </a:xfrm>
          <a:prstGeom prst="rect">
            <a:avLst/>
          </a:prstGeom>
          <a:noFill/>
          <a:ln w="9525">
            <a:noFill/>
            <a:miter lim="800000"/>
            <a:headEnd/>
            <a:tailEnd/>
          </a:ln>
        </p:spPr>
        <p:txBody>
          <a:bodyPr vert="horz" wrap="square" lIns="93319" tIns="46660" rIns="93319" bIns="46660" numCol="1" anchor="t" anchorCtr="0" compatLnSpc="1">
            <a:prstTxWarp prst="textNoShape">
              <a:avLst/>
            </a:prstTxWarp>
          </a:bodyPr>
          <a:lstStyle>
            <a:lvl1pPr algn="r">
              <a:defRPr sz="1200">
                <a:latin typeface="Arial" charset="0"/>
              </a:defRPr>
            </a:lvl1pPr>
          </a:lstStyle>
          <a:p>
            <a:pPr>
              <a:defRPr/>
            </a:pPr>
            <a:fld id="{B78B6648-E576-4132-9734-BA8FFE192172}" type="datetime6">
              <a:rPr lang="en-US"/>
              <a:pPr>
                <a:defRPr/>
              </a:pPr>
              <a:t>December 23</a:t>
            </a:fld>
            <a:endParaRPr lang="en-US" dirty="0"/>
          </a:p>
        </p:txBody>
      </p:sp>
      <p:sp>
        <p:nvSpPr>
          <p:cNvPr id="108548"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3" name="Rectangle 5"/>
          <p:cNvSpPr>
            <a:spLocks noGrp="1" noChangeArrowheads="1"/>
          </p:cNvSpPr>
          <p:nvPr>
            <p:ph type="body" sz="quarter" idx="3"/>
          </p:nvPr>
        </p:nvSpPr>
        <p:spPr bwMode="auto">
          <a:xfrm>
            <a:off x="702310" y="4422544"/>
            <a:ext cx="5618480" cy="4188935"/>
          </a:xfrm>
          <a:prstGeom prst="rect">
            <a:avLst/>
          </a:prstGeom>
          <a:noFill/>
          <a:ln w="9525">
            <a:noFill/>
            <a:miter lim="800000"/>
            <a:headEnd/>
            <a:tailEnd/>
          </a:ln>
        </p:spPr>
        <p:txBody>
          <a:bodyPr vert="horz" wrap="square" lIns="93319" tIns="46660" rIns="93319" bIns="4666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3494" name="Rectangle 6"/>
          <p:cNvSpPr>
            <a:spLocks noGrp="1" noChangeArrowheads="1"/>
          </p:cNvSpPr>
          <p:nvPr>
            <p:ph type="ftr" sz="quarter" idx="4"/>
          </p:nvPr>
        </p:nvSpPr>
        <p:spPr bwMode="auto">
          <a:xfrm>
            <a:off x="0" y="8841885"/>
            <a:ext cx="3043343" cy="465616"/>
          </a:xfrm>
          <a:prstGeom prst="rect">
            <a:avLst/>
          </a:prstGeom>
          <a:noFill/>
          <a:ln w="9525">
            <a:noFill/>
            <a:miter lim="800000"/>
            <a:headEnd/>
            <a:tailEnd/>
          </a:ln>
        </p:spPr>
        <p:txBody>
          <a:bodyPr vert="horz" wrap="square" lIns="93319" tIns="46660" rIns="93319" bIns="46660" numCol="1" anchor="b" anchorCtr="0" compatLnSpc="1">
            <a:prstTxWarp prst="textNoShape">
              <a:avLst/>
            </a:prstTxWarp>
          </a:bodyPr>
          <a:lstStyle>
            <a:lvl1pPr>
              <a:defRPr sz="1200">
                <a:latin typeface="Arial" charset="0"/>
              </a:defRPr>
            </a:lvl1pPr>
          </a:lstStyle>
          <a:p>
            <a:pPr>
              <a:defRPr/>
            </a:pPr>
            <a:endParaRPr lang="en-US" dirty="0"/>
          </a:p>
        </p:txBody>
      </p:sp>
      <p:sp>
        <p:nvSpPr>
          <p:cNvPr id="63495" name="Rectangle 7"/>
          <p:cNvSpPr>
            <a:spLocks noGrp="1" noChangeArrowheads="1"/>
          </p:cNvSpPr>
          <p:nvPr>
            <p:ph type="sldNum" sz="quarter" idx="5"/>
          </p:nvPr>
        </p:nvSpPr>
        <p:spPr bwMode="auto">
          <a:xfrm>
            <a:off x="3978132" y="8841885"/>
            <a:ext cx="3043343" cy="465616"/>
          </a:xfrm>
          <a:prstGeom prst="rect">
            <a:avLst/>
          </a:prstGeom>
          <a:noFill/>
          <a:ln w="9525">
            <a:noFill/>
            <a:miter lim="800000"/>
            <a:headEnd/>
            <a:tailEnd/>
          </a:ln>
        </p:spPr>
        <p:txBody>
          <a:bodyPr vert="horz" wrap="square" lIns="93319" tIns="46660" rIns="93319" bIns="46660" numCol="1" anchor="b" anchorCtr="0" compatLnSpc="1">
            <a:prstTxWarp prst="textNoShape">
              <a:avLst/>
            </a:prstTxWarp>
          </a:bodyPr>
          <a:lstStyle>
            <a:lvl1pPr algn="r">
              <a:defRPr sz="1200">
                <a:latin typeface="Arial" charset="0"/>
              </a:defRPr>
            </a:lvl1pPr>
          </a:lstStyle>
          <a:p>
            <a:pPr>
              <a:defRPr/>
            </a:pPr>
            <a:fld id="{FCA46CEC-E696-4A8D-9268-746B5B407B8A}" type="slidenum">
              <a:rPr lang="en-US"/>
              <a:pPr>
                <a:defRPr/>
              </a:pPr>
              <a:t>‹#›</a:t>
            </a:fld>
            <a:endParaRPr lang="en-US" dirty="0"/>
          </a:p>
        </p:txBody>
      </p:sp>
    </p:spTree>
    <p:extLst>
      <p:ext uri="{BB962C8B-B14F-4D97-AF65-F5344CB8AC3E}">
        <p14:creationId xmlns:p14="http://schemas.microsoft.com/office/powerpoint/2010/main" val="132623902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58255" indent="-291636" eaLnBrk="0" hangingPunct="0">
              <a:spcBef>
                <a:spcPct val="30000"/>
              </a:spcBef>
              <a:defRPr sz="1200">
                <a:solidFill>
                  <a:schemeClr val="tx1"/>
                </a:solidFill>
                <a:latin typeface="Arial" charset="0"/>
              </a:defRPr>
            </a:lvl2pPr>
            <a:lvl3pPr marL="1166546" indent="-233309" eaLnBrk="0" hangingPunct="0">
              <a:spcBef>
                <a:spcPct val="30000"/>
              </a:spcBef>
              <a:defRPr sz="1200">
                <a:solidFill>
                  <a:schemeClr val="tx1"/>
                </a:solidFill>
                <a:latin typeface="Arial" charset="0"/>
              </a:defRPr>
            </a:lvl3pPr>
            <a:lvl4pPr marL="1633164" indent="-233309" eaLnBrk="0" hangingPunct="0">
              <a:spcBef>
                <a:spcPct val="30000"/>
              </a:spcBef>
              <a:defRPr sz="1200">
                <a:solidFill>
                  <a:schemeClr val="tx1"/>
                </a:solidFill>
                <a:latin typeface="Arial" charset="0"/>
              </a:defRPr>
            </a:lvl4pPr>
            <a:lvl5pPr marL="2099782" indent="-233309" eaLnBrk="0" hangingPunct="0">
              <a:spcBef>
                <a:spcPct val="30000"/>
              </a:spcBef>
              <a:defRPr sz="1200">
                <a:solidFill>
                  <a:schemeClr val="tx1"/>
                </a:solidFill>
                <a:latin typeface="Arial" charset="0"/>
              </a:defRPr>
            </a:lvl5pPr>
            <a:lvl6pPr marL="2566401" indent="-233309" eaLnBrk="0" fontAlgn="base" hangingPunct="0">
              <a:spcBef>
                <a:spcPct val="30000"/>
              </a:spcBef>
              <a:spcAft>
                <a:spcPct val="0"/>
              </a:spcAft>
              <a:defRPr sz="1200">
                <a:solidFill>
                  <a:schemeClr val="tx1"/>
                </a:solidFill>
                <a:latin typeface="Arial" charset="0"/>
              </a:defRPr>
            </a:lvl6pPr>
            <a:lvl7pPr marL="3033019" indent="-233309" eaLnBrk="0" fontAlgn="base" hangingPunct="0">
              <a:spcBef>
                <a:spcPct val="30000"/>
              </a:spcBef>
              <a:spcAft>
                <a:spcPct val="0"/>
              </a:spcAft>
              <a:defRPr sz="1200">
                <a:solidFill>
                  <a:schemeClr val="tx1"/>
                </a:solidFill>
                <a:latin typeface="Arial" charset="0"/>
              </a:defRPr>
            </a:lvl7pPr>
            <a:lvl8pPr marL="3499637" indent="-233309" eaLnBrk="0" fontAlgn="base" hangingPunct="0">
              <a:spcBef>
                <a:spcPct val="30000"/>
              </a:spcBef>
              <a:spcAft>
                <a:spcPct val="0"/>
              </a:spcAft>
              <a:defRPr sz="1200">
                <a:solidFill>
                  <a:schemeClr val="tx1"/>
                </a:solidFill>
                <a:latin typeface="Arial" charset="0"/>
              </a:defRPr>
            </a:lvl8pPr>
            <a:lvl9pPr marL="3966256" indent="-233309"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060BEA-6345-4A29-AEED-F9E16860BDDB}" type="datetime6">
              <a:rPr lang="en-US" altLang="en-US" smtClean="0"/>
              <a:pPr eaLnBrk="1" hangingPunct="1">
                <a:spcBef>
                  <a:spcPct val="0"/>
                </a:spcBef>
              </a:pPr>
              <a:t>December 23</a:t>
            </a:fld>
            <a:endParaRPr lang="en-US" altLang="en-US" dirty="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86813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78B6648-E576-4132-9734-BA8FFE192172}" type="datetime6">
              <a:rPr lang="en-US" smtClean="0"/>
              <a:pPr>
                <a:defRPr/>
              </a:pPr>
              <a:t>December 23</a:t>
            </a:fld>
            <a:endParaRPr lang="en-US" dirty="0"/>
          </a:p>
        </p:txBody>
      </p:sp>
      <p:sp>
        <p:nvSpPr>
          <p:cNvPr id="5" name="Slide Number Placeholder 4"/>
          <p:cNvSpPr>
            <a:spLocks noGrp="1"/>
          </p:cNvSpPr>
          <p:nvPr>
            <p:ph type="sldNum" sz="quarter" idx="5"/>
          </p:nvPr>
        </p:nvSpPr>
        <p:spPr/>
        <p:txBody>
          <a:bodyPr/>
          <a:lstStyle/>
          <a:p>
            <a:pPr>
              <a:defRPr/>
            </a:pPr>
            <a:fld id="{FCA46CEC-E696-4A8D-9268-746B5B407B8A}" type="slidenum">
              <a:rPr lang="en-US" smtClean="0"/>
              <a:pPr>
                <a:defRPr/>
              </a:pPr>
              <a:t>5</a:t>
            </a:fld>
            <a:endParaRPr lang="en-US" dirty="0"/>
          </a:p>
        </p:txBody>
      </p:sp>
    </p:spTree>
    <p:extLst>
      <p:ext uri="{BB962C8B-B14F-4D97-AF65-F5344CB8AC3E}">
        <p14:creationId xmlns:p14="http://schemas.microsoft.com/office/powerpoint/2010/main" val="30251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78B6648-E576-4132-9734-BA8FFE192172}" type="datetime6">
              <a:rPr lang="en-US" smtClean="0"/>
              <a:pPr>
                <a:defRPr/>
              </a:pPr>
              <a:t>December 23</a:t>
            </a:fld>
            <a:endParaRPr lang="en-US" dirty="0"/>
          </a:p>
        </p:txBody>
      </p:sp>
      <p:sp>
        <p:nvSpPr>
          <p:cNvPr id="5" name="Slide Number Placeholder 4"/>
          <p:cNvSpPr>
            <a:spLocks noGrp="1"/>
          </p:cNvSpPr>
          <p:nvPr>
            <p:ph type="sldNum" sz="quarter" idx="5"/>
          </p:nvPr>
        </p:nvSpPr>
        <p:spPr/>
        <p:txBody>
          <a:bodyPr/>
          <a:lstStyle/>
          <a:p>
            <a:pPr>
              <a:defRPr/>
            </a:pPr>
            <a:fld id="{FCA46CEC-E696-4A8D-9268-746B5B407B8A}" type="slidenum">
              <a:rPr lang="en-US" smtClean="0"/>
              <a:pPr>
                <a:defRPr/>
              </a:pPr>
              <a:t>10</a:t>
            </a:fld>
            <a:endParaRPr lang="en-US" dirty="0"/>
          </a:p>
        </p:txBody>
      </p:sp>
    </p:spTree>
    <p:extLst>
      <p:ext uri="{BB962C8B-B14F-4D97-AF65-F5344CB8AC3E}">
        <p14:creationId xmlns:p14="http://schemas.microsoft.com/office/powerpoint/2010/main" val="2015897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78B6648-E576-4132-9734-BA8FFE192172}" type="datetime6">
              <a:rPr lang="en-US" smtClean="0"/>
              <a:pPr>
                <a:defRPr/>
              </a:pPr>
              <a:t>December 23</a:t>
            </a:fld>
            <a:endParaRPr lang="en-US" dirty="0"/>
          </a:p>
        </p:txBody>
      </p:sp>
      <p:sp>
        <p:nvSpPr>
          <p:cNvPr id="5" name="Slide Number Placeholder 4"/>
          <p:cNvSpPr>
            <a:spLocks noGrp="1"/>
          </p:cNvSpPr>
          <p:nvPr>
            <p:ph type="sldNum" sz="quarter" idx="5"/>
          </p:nvPr>
        </p:nvSpPr>
        <p:spPr/>
        <p:txBody>
          <a:bodyPr/>
          <a:lstStyle/>
          <a:p>
            <a:pPr>
              <a:defRPr/>
            </a:pPr>
            <a:fld id="{FCA46CEC-E696-4A8D-9268-746B5B407B8A}" type="slidenum">
              <a:rPr lang="en-US" smtClean="0"/>
              <a:pPr>
                <a:defRPr/>
              </a:pPr>
              <a:t>11</a:t>
            </a:fld>
            <a:endParaRPr lang="en-US" dirty="0"/>
          </a:p>
        </p:txBody>
      </p:sp>
    </p:spTree>
    <p:extLst>
      <p:ext uri="{BB962C8B-B14F-4D97-AF65-F5344CB8AC3E}">
        <p14:creationId xmlns:p14="http://schemas.microsoft.com/office/powerpoint/2010/main" val="2324495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78B6648-E576-4132-9734-BA8FFE192172}" type="datetime6">
              <a:rPr lang="en-US" smtClean="0"/>
              <a:pPr>
                <a:defRPr/>
              </a:pPr>
              <a:t>December 23</a:t>
            </a:fld>
            <a:endParaRPr lang="en-US" dirty="0"/>
          </a:p>
        </p:txBody>
      </p:sp>
      <p:sp>
        <p:nvSpPr>
          <p:cNvPr id="5" name="Slide Number Placeholder 4"/>
          <p:cNvSpPr>
            <a:spLocks noGrp="1"/>
          </p:cNvSpPr>
          <p:nvPr>
            <p:ph type="sldNum" sz="quarter" idx="5"/>
          </p:nvPr>
        </p:nvSpPr>
        <p:spPr/>
        <p:txBody>
          <a:bodyPr/>
          <a:lstStyle/>
          <a:p>
            <a:pPr>
              <a:defRPr/>
            </a:pPr>
            <a:fld id="{FCA46CEC-E696-4A8D-9268-746B5B407B8A}" type="slidenum">
              <a:rPr lang="en-US" smtClean="0"/>
              <a:pPr>
                <a:defRPr/>
              </a:pPr>
              <a:t>12</a:t>
            </a:fld>
            <a:endParaRPr lang="en-US" dirty="0"/>
          </a:p>
        </p:txBody>
      </p:sp>
    </p:spTree>
    <p:extLst>
      <p:ext uri="{BB962C8B-B14F-4D97-AF65-F5344CB8AC3E}">
        <p14:creationId xmlns:p14="http://schemas.microsoft.com/office/powerpoint/2010/main" val="4210696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78B6648-E576-4132-9734-BA8FFE192172}" type="datetime6">
              <a:rPr lang="en-US" smtClean="0"/>
              <a:pPr>
                <a:defRPr/>
              </a:pPr>
              <a:t>December 23</a:t>
            </a:fld>
            <a:endParaRPr lang="en-US" dirty="0"/>
          </a:p>
        </p:txBody>
      </p:sp>
      <p:sp>
        <p:nvSpPr>
          <p:cNvPr id="5" name="Slide Number Placeholder 4"/>
          <p:cNvSpPr>
            <a:spLocks noGrp="1"/>
          </p:cNvSpPr>
          <p:nvPr>
            <p:ph type="sldNum" sz="quarter" idx="5"/>
          </p:nvPr>
        </p:nvSpPr>
        <p:spPr/>
        <p:txBody>
          <a:bodyPr/>
          <a:lstStyle/>
          <a:p>
            <a:pPr>
              <a:defRPr/>
            </a:pPr>
            <a:fld id="{FCA46CEC-E696-4A8D-9268-746B5B407B8A}" type="slidenum">
              <a:rPr lang="en-US" smtClean="0"/>
              <a:pPr>
                <a:defRPr/>
              </a:pPr>
              <a:t>13</a:t>
            </a:fld>
            <a:endParaRPr lang="en-US" dirty="0"/>
          </a:p>
        </p:txBody>
      </p:sp>
    </p:spTree>
    <p:extLst>
      <p:ext uri="{BB962C8B-B14F-4D97-AF65-F5344CB8AC3E}">
        <p14:creationId xmlns:p14="http://schemas.microsoft.com/office/powerpoint/2010/main" val="654264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fld id="{B78B6648-E576-4132-9734-BA8FFE192172}" type="datetime6">
              <a:rPr lang="en-US" smtClean="0"/>
              <a:pPr>
                <a:defRPr/>
              </a:pPr>
              <a:t>December 23</a:t>
            </a:fld>
            <a:endParaRPr lang="en-US" dirty="0"/>
          </a:p>
        </p:txBody>
      </p:sp>
      <p:sp>
        <p:nvSpPr>
          <p:cNvPr id="5" name="Slide Number Placeholder 4"/>
          <p:cNvSpPr>
            <a:spLocks noGrp="1"/>
          </p:cNvSpPr>
          <p:nvPr>
            <p:ph type="sldNum" sz="quarter" idx="5"/>
          </p:nvPr>
        </p:nvSpPr>
        <p:spPr/>
        <p:txBody>
          <a:bodyPr/>
          <a:lstStyle/>
          <a:p>
            <a:pPr>
              <a:defRPr/>
            </a:pPr>
            <a:fld id="{FCA46CEC-E696-4A8D-9268-746B5B407B8A}" type="slidenum">
              <a:rPr lang="en-US" smtClean="0"/>
              <a:pPr>
                <a:defRPr/>
              </a:pPr>
              <a:t>14</a:t>
            </a:fld>
            <a:endParaRPr lang="en-US" dirty="0"/>
          </a:p>
        </p:txBody>
      </p:sp>
    </p:spTree>
    <p:extLst>
      <p:ext uri="{BB962C8B-B14F-4D97-AF65-F5344CB8AC3E}">
        <p14:creationId xmlns:p14="http://schemas.microsoft.com/office/powerpoint/2010/main" val="14922332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10" descr="hobbs_masthead_wo_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HSDW Logo_2Colo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76200"/>
            <a:ext cx="73025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4" name="Title 13"/>
          <p:cNvSpPr>
            <a:spLocks noGrp="1"/>
          </p:cNvSpPr>
          <p:nvPr>
            <p:ph type="title"/>
          </p:nvPr>
        </p:nvSpPr>
        <p:spPr>
          <a:xfrm>
            <a:off x="457200" y="1371600"/>
            <a:ext cx="8229600" cy="1905000"/>
          </a:xfrm>
        </p:spPr>
        <p:txBody>
          <a:bodyPr/>
          <a:lstStyle/>
          <a:p>
            <a:r>
              <a:rPr lang="en-US"/>
              <a:t>Click to edit Master title style</a:t>
            </a:r>
          </a:p>
        </p:txBody>
      </p:sp>
    </p:spTree>
    <p:extLst>
      <p:ext uri="{BB962C8B-B14F-4D97-AF65-F5344CB8AC3E}">
        <p14:creationId xmlns:p14="http://schemas.microsoft.com/office/powerpoint/2010/main" val="410297060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8089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0"/>
            <a:ext cx="60198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40353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8706146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30275"/>
          </a:xfrm>
        </p:spPr>
        <p:txBody>
          <a:bodyPr/>
          <a:lstStyle/>
          <a:p>
            <a:r>
              <a:rPr lang="en-US"/>
              <a:t>Click to edit Master title style</a:t>
            </a:r>
          </a:p>
        </p:txBody>
      </p:sp>
      <p:sp>
        <p:nvSpPr>
          <p:cNvPr id="3" name="Content Placeholder 2"/>
          <p:cNvSpPr>
            <a:spLocks noGrp="1"/>
          </p:cNvSpPr>
          <p:nvPr>
            <p:ph idx="1"/>
          </p:nvPr>
        </p:nvSpPr>
        <p:spPr>
          <a:xfrm>
            <a:off x="457200" y="2027238"/>
            <a:ext cx="8229600" cy="4221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9923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10" descr="hobbs_masthead_wo_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HSDW Logo_2Colo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76200"/>
            <a:ext cx="73025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4" name="Title 13"/>
          <p:cNvSpPr>
            <a:spLocks noGrp="1"/>
          </p:cNvSpPr>
          <p:nvPr>
            <p:ph type="title"/>
          </p:nvPr>
        </p:nvSpPr>
        <p:spPr>
          <a:xfrm>
            <a:off x="457200" y="1371600"/>
            <a:ext cx="8229600" cy="1905000"/>
          </a:xfrm>
        </p:spPr>
        <p:txBody>
          <a:bodyPr/>
          <a:lstStyle/>
          <a:p>
            <a:r>
              <a:rPr lang="en-US"/>
              <a:t>Click to edit Master title style</a:t>
            </a:r>
          </a:p>
        </p:txBody>
      </p:sp>
    </p:spTree>
    <p:extLst>
      <p:ext uri="{BB962C8B-B14F-4D97-AF65-F5344CB8AC3E}">
        <p14:creationId xmlns:p14="http://schemas.microsoft.com/office/powerpoint/2010/main" val="148134891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0" descr="hobbs_masthead_wo_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descr="HSDW Logo_2Colo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76200"/>
            <a:ext cx="73025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914399"/>
            <a:ext cx="8229600" cy="930275"/>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027237"/>
            <a:ext cx="8229600" cy="4144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54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10442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7677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9510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708275"/>
            <a:ext cx="4040188" cy="3463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9510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708275"/>
            <a:ext cx="4041775" cy="3463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9954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16957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6076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10668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914400"/>
            <a:ext cx="5111750" cy="5257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044700"/>
            <a:ext cx="3008313" cy="41275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11097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029200"/>
            <a:ext cx="5486400" cy="4905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914399"/>
            <a:ext cx="5486400" cy="40386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562600"/>
            <a:ext cx="5486400" cy="609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4807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7BF">
            <a:alpha val="59999"/>
          </a:srgb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914400"/>
            <a:ext cx="822960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20272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6" descr="hobbs_masthead_wo_logo.jp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7" descr="HSDW Logo_2Color.png"/>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990600" y="76200"/>
            <a:ext cx="730250"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8"/>
          <p:cNvSpPr txBox="1">
            <a:spLocks noChangeArrowheads="1"/>
          </p:cNvSpPr>
          <p:nvPr/>
        </p:nvSpPr>
        <p:spPr bwMode="auto">
          <a:xfrm>
            <a:off x="7696200" y="6319838"/>
            <a:ext cx="914400" cy="457200"/>
          </a:xfrm>
          <a:prstGeom prst="rect">
            <a:avLst/>
          </a:prstGeom>
          <a:noFill/>
          <a:ln w="9525">
            <a:noFill/>
            <a:miter lim="800000"/>
            <a:headEnd/>
            <a:tailEnd/>
          </a:ln>
        </p:spPr>
        <p:txBody>
          <a:bodyPr lIns="0" tIns="0" rIns="0" bIns="0" anchor="b"/>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algn="r" eaLnBrk="1" hangingPunct="1">
              <a:defRPr/>
            </a:pPr>
            <a:fld id="{754EFE6B-8303-49EA-9D99-E1B88E60046F}" type="slidenum">
              <a:rPr lang="en-US" altLang="en-US" sz="1200" b="1" smtClean="0">
                <a:solidFill>
                  <a:srgbClr val="996633"/>
                </a:solidFill>
                <a:latin typeface="Arial" charset="0"/>
                <a:cs typeface="Arial" charset="0"/>
              </a:rPr>
              <a:pPr algn="r" eaLnBrk="1" hangingPunct="1">
                <a:defRPr/>
              </a:pPr>
              <a:t>‹#›</a:t>
            </a:fld>
            <a:endParaRPr lang="en-US" altLang="en-US" sz="1200" b="1" dirty="0">
              <a:solidFill>
                <a:srgbClr val="996633"/>
              </a:solidFill>
              <a:latin typeface="Arial" charset="0"/>
              <a:cs typeface="Arial" charset="0"/>
            </a:endParaRPr>
          </a:p>
        </p:txBody>
      </p:sp>
      <p:sp>
        <p:nvSpPr>
          <p:cNvPr id="1031" name="Rectangle 9"/>
          <p:cNvSpPr>
            <a:spLocks noChangeArrowheads="1"/>
          </p:cNvSpPr>
          <p:nvPr/>
        </p:nvSpPr>
        <p:spPr bwMode="auto">
          <a:xfrm>
            <a:off x="457200" y="6319838"/>
            <a:ext cx="75438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imes New Roman" pitchFamily="18" charset="0"/>
              </a:defRPr>
            </a:lvl1pPr>
            <a:lvl2pPr marL="742950" indent="-285750">
              <a:defRPr sz="3200">
                <a:solidFill>
                  <a:schemeClr val="tx1"/>
                </a:solidFill>
                <a:latin typeface="Times New Roman" pitchFamily="18" charset="0"/>
              </a:defRPr>
            </a:lvl2pPr>
            <a:lvl3pPr marL="1143000" indent="-228600">
              <a:defRPr sz="3200">
                <a:solidFill>
                  <a:schemeClr val="tx1"/>
                </a:solidFill>
                <a:latin typeface="Times New Roman" pitchFamily="18" charset="0"/>
              </a:defRPr>
            </a:lvl3pPr>
            <a:lvl4pPr marL="1600200" indent="-228600">
              <a:defRPr sz="3200">
                <a:solidFill>
                  <a:schemeClr val="tx1"/>
                </a:solidFill>
                <a:latin typeface="Times New Roman" pitchFamily="18" charset="0"/>
              </a:defRPr>
            </a:lvl4pPr>
            <a:lvl5pPr marL="2057400" indent="-228600">
              <a:defRPr sz="3200">
                <a:solidFill>
                  <a:schemeClr val="tx1"/>
                </a:solidFill>
                <a:latin typeface="Times New Roman" pitchFamily="18" charset="0"/>
              </a:defRPr>
            </a:lvl5pPr>
            <a:lvl6pPr marL="2514600" indent="-228600" eaLnBrk="0" fontAlgn="base" hangingPunct="0">
              <a:spcBef>
                <a:spcPct val="0"/>
              </a:spcBef>
              <a:spcAft>
                <a:spcPct val="0"/>
              </a:spcAft>
              <a:defRPr sz="3200">
                <a:solidFill>
                  <a:schemeClr val="tx1"/>
                </a:solidFill>
                <a:latin typeface="Times New Roman" pitchFamily="18" charset="0"/>
              </a:defRPr>
            </a:lvl6pPr>
            <a:lvl7pPr marL="2971800" indent="-228600" eaLnBrk="0" fontAlgn="base" hangingPunct="0">
              <a:spcBef>
                <a:spcPct val="0"/>
              </a:spcBef>
              <a:spcAft>
                <a:spcPct val="0"/>
              </a:spcAft>
              <a:defRPr sz="3200">
                <a:solidFill>
                  <a:schemeClr val="tx1"/>
                </a:solidFill>
                <a:latin typeface="Times New Roman" pitchFamily="18" charset="0"/>
              </a:defRPr>
            </a:lvl7pPr>
            <a:lvl8pPr marL="3429000" indent="-228600" eaLnBrk="0" fontAlgn="base" hangingPunct="0">
              <a:spcBef>
                <a:spcPct val="0"/>
              </a:spcBef>
              <a:spcAft>
                <a:spcPct val="0"/>
              </a:spcAft>
              <a:defRPr sz="3200">
                <a:solidFill>
                  <a:schemeClr val="tx1"/>
                </a:solidFill>
                <a:latin typeface="Times New Roman" pitchFamily="18" charset="0"/>
              </a:defRPr>
            </a:lvl8pPr>
            <a:lvl9pPr marL="3886200" indent="-228600" eaLnBrk="0" fontAlgn="base" hangingPunct="0">
              <a:spcBef>
                <a:spcPct val="0"/>
              </a:spcBef>
              <a:spcAft>
                <a:spcPct val="0"/>
              </a:spcAft>
              <a:defRPr sz="3200">
                <a:solidFill>
                  <a:schemeClr val="tx1"/>
                </a:solidFill>
                <a:latin typeface="Times New Roman" pitchFamily="18" charset="0"/>
              </a:defRPr>
            </a:lvl9pPr>
          </a:lstStyle>
          <a:p>
            <a:pPr eaLnBrk="1" hangingPunct="1">
              <a:defRPr/>
            </a:pPr>
            <a:r>
              <a:rPr lang="en-US" altLang="en-US" sz="1200" b="1" dirty="0">
                <a:solidFill>
                  <a:srgbClr val="996633"/>
                </a:solidFill>
              </a:rPr>
              <a:t>HOBBS STRAUS DEAN &amp; WALKER, LLP</a:t>
            </a:r>
            <a:endParaRPr lang="en-US" altLang="en-US" sz="1200" dirty="0">
              <a:solidFill>
                <a:srgbClr val="996633"/>
              </a:solidFill>
            </a:endParaRPr>
          </a:p>
          <a:p>
            <a:pPr eaLnBrk="1" hangingPunct="1">
              <a:defRPr/>
            </a:pPr>
            <a:r>
              <a:rPr lang="en-US" altLang="en-US" sz="1000" dirty="0">
                <a:solidFill>
                  <a:srgbClr val="996633"/>
                </a:solidFill>
              </a:rPr>
              <a:t>WASHINGTON, DC | PORTLAND, OR | OKLAHOMA CITY, OK | SACRAMENTO, CA | ANCHORAGE, AK</a:t>
            </a:r>
            <a:endParaRPr lang="en-US" altLang="en-US" sz="1000" dirty="0"/>
          </a:p>
        </p:txBody>
      </p:sp>
    </p:spTree>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 id="2147483951" r:id="rId12"/>
    <p:sldLayoutId id="2147483952" r:id="rId13"/>
    <p:sldLayoutId id="2147483937" r:id="rId14"/>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mailto:NATO@browngreer.com"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ibalopioidsettlements.com/Documents/Purdue_Approved_Uses_and_Tribal_Abatement.pdf"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http://www.tribalopioidsettlements.com/"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s://www.mckinseytribalsettlement.com/"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066800"/>
            <a:ext cx="7772400" cy="3429000"/>
          </a:xfrm>
        </p:spPr>
        <p:txBody>
          <a:bodyPr/>
          <a:lstStyle/>
          <a:p>
            <a:pPr eaLnBrk="1" hangingPunct="1"/>
            <a:br>
              <a:rPr lang="en-US" altLang="en-US" b="1" dirty="0">
                <a:latin typeface="Times New Roman" pitchFamily="18" charset="0"/>
                <a:cs typeface="Times New Roman" pitchFamily="18" charset="0"/>
              </a:rPr>
            </a:br>
            <a:br>
              <a:rPr lang="en-US" altLang="en-US" b="1" dirty="0">
                <a:latin typeface="Times New Roman" pitchFamily="18" charset="0"/>
                <a:cs typeface="Times New Roman" pitchFamily="18" charset="0"/>
              </a:rPr>
            </a:br>
            <a:r>
              <a:rPr lang="en-US" altLang="en-US" sz="4000" b="1" dirty="0">
                <a:latin typeface="Times New Roman" pitchFamily="18" charset="0"/>
                <a:cs typeface="Times New Roman" pitchFamily="18" charset="0"/>
              </a:rPr>
              <a:t>Contract Support Costs Litigation and </a:t>
            </a:r>
            <a:br>
              <a:rPr lang="en-US" altLang="en-US" sz="4000" b="1" dirty="0">
                <a:latin typeface="Times New Roman" pitchFamily="18" charset="0"/>
                <a:cs typeface="Times New Roman" pitchFamily="18" charset="0"/>
              </a:rPr>
            </a:br>
            <a:r>
              <a:rPr lang="en-US" altLang="en-US" sz="4000" b="1" dirty="0">
                <a:latin typeface="Times New Roman" pitchFamily="18" charset="0"/>
                <a:cs typeface="Times New Roman" pitchFamily="18" charset="0"/>
              </a:rPr>
              <a:t>National Prescription Opiate Multidistrict Litigation (MDL) and Settlements</a:t>
            </a:r>
            <a:br>
              <a:rPr lang="en-US" altLang="en-US" sz="4000" b="1" dirty="0">
                <a:latin typeface="Times New Roman" pitchFamily="18" charset="0"/>
                <a:cs typeface="Times New Roman" pitchFamily="18" charset="0"/>
              </a:rPr>
            </a:br>
            <a:br>
              <a:rPr lang="en-US" altLang="en-US" b="1" dirty="0">
                <a:latin typeface="Times New Roman" pitchFamily="18" charset="0"/>
                <a:cs typeface="Times New Roman" pitchFamily="18" charset="0"/>
              </a:rPr>
            </a:br>
            <a:br>
              <a:rPr lang="en-US" altLang="en-US" b="1" dirty="0">
                <a:latin typeface="Times New Roman" pitchFamily="18" charset="0"/>
                <a:cs typeface="Times New Roman" pitchFamily="18" charset="0"/>
              </a:rPr>
            </a:br>
            <a:endParaRPr lang="en-US" altLang="en-US" dirty="0"/>
          </a:p>
        </p:txBody>
      </p:sp>
      <p:sp>
        <p:nvSpPr>
          <p:cNvPr id="4099" name="Rectangle 3"/>
          <p:cNvSpPr>
            <a:spLocks noGrp="1" noChangeArrowheads="1"/>
          </p:cNvSpPr>
          <p:nvPr>
            <p:ph type="subTitle" idx="1"/>
          </p:nvPr>
        </p:nvSpPr>
        <p:spPr>
          <a:xfrm>
            <a:off x="1066800" y="4191000"/>
            <a:ext cx="7010400" cy="1752600"/>
          </a:xfrm>
        </p:spPr>
        <p:txBody>
          <a:bodyPr/>
          <a:lstStyle/>
          <a:p>
            <a:pPr eaLnBrk="1" hangingPunct="1"/>
            <a:r>
              <a:rPr lang="en-US" altLang="en-US" dirty="0">
                <a:latin typeface="Times New Roman" panose="02020603050405020304" pitchFamily="18" charset="0"/>
                <a:cs typeface="Times New Roman" panose="02020603050405020304" pitchFamily="18" charset="0"/>
              </a:rPr>
              <a:t>Geoff Strommer</a:t>
            </a:r>
          </a:p>
          <a:p>
            <a:pPr eaLnBrk="1" hangingPunct="1"/>
            <a:r>
              <a:rPr lang="en-US" altLang="en-US" dirty="0">
                <a:latin typeface="Times New Roman" panose="02020603050405020304" pitchFamily="18" charset="0"/>
                <a:cs typeface="Times New Roman" panose="02020603050405020304" pitchFamily="18" charset="0"/>
              </a:rPr>
              <a:t>Hobbs, Straus, Dean &amp; Walker, LLP</a:t>
            </a:r>
          </a:p>
          <a:p>
            <a:pPr eaLnBrk="1" hangingPunct="1"/>
            <a:endParaRPr lang="en-US" altLang="en-US" dirty="0">
              <a:latin typeface="Times New Roman" panose="02020603050405020304" pitchFamily="18" charset="0"/>
              <a:cs typeface="Times New Roman" panose="02020603050405020304" pitchFamily="18" charset="0"/>
            </a:endParaRPr>
          </a:p>
          <a:p>
            <a:pPr eaLnBrk="1" hangingPunct="1"/>
            <a:endParaRPr lang="en-US" altLang="en-US" dirty="0"/>
          </a:p>
        </p:txBody>
      </p:sp>
    </p:spTree>
    <p:extLst>
      <p:ext uri="{BB962C8B-B14F-4D97-AF65-F5344CB8AC3E}">
        <p14:creationId xmlns:p14="http://schemas.microsoft.com/office/powerpoint/2010/main" val="4259000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 y="990600"/>
            <a:ext cx="8991600" cy="762000"/>
          </a:xfrm>
        </p:spPr>
        <p:txBody>
          <a:bodyPr/>
          <a:lstStyle/>
          <a:p>
            <a:r>
              <a:rPr lang="en-US" altLang="en-US" sz="3200" b="1" i="1" dirty="0">
                <a:latin typeface="Times New Roman" panose="02020603050405020304" pitchFamily="18" charset="0"/>
                <a:cs typeface="Times New Roman" panose="02020603050405020304" pitchFamily="18" charset="0"/>
              </a:rPr>
              <a:t>Tribal Settlement Allocation</a:t>
            </a:r>
          </a:p>
        </p:txBody>
      </p:sp>
      <p:sp>
        <p:nvSpPr>
          <p:cNvPr id="3" name="Content Placeholder 2"/>
          <p:cNvSpPr>
            <a:spLocks noGrp="1"/>
          </p:cNvSpPr>
          <p:nvPr>
            <p:ph idx="1"/>
          </p:nvPr>
        </p:nvSpPr>
        <p:spPr>
          <a:xfrm>
            <a:off x="76200" y="2100197"/>
            <a:ext cx="8991600" cy="3810000"/>
          </a:xfrm>
        </p:spPr>
        <p:txBody>
          <a:bodyPr/>
          <a:lstStyle/>
          <a:p>
            <a:pPr>
              <a:spcAft>
                <a:spcPts val="600"/>
              </a:spcAft>
              <a:defRPr/>
            </a:pPr>
            <a:r>
              <a:rPr lang="en-US" sz="2400" dirty="0">
                <a:latin typeface="Times New Roman" panose="02020603050405020304" pitchFamily="18" charset="0"/>
                <a:cs typeface="Times New Roman" panose="02020603050405020304" pitchFamily="18" charset="0"/>
              </a:rPr>
              <a:t>The MDL court appointed Special Master David Cohen and Judge </a:t>
            </a:r>
            <a:r>
              <a:rPr lang="en-US" sz="2400" dirty="0" err="1">
                <a:latin typeface="Times New Roman" panose="02020603050405020304" pitchFamily="18" charset="0"/>
                <a:cs typeface="Times New Roman" panose="02020603050405020304" pitchFamily="18" charset="0"/>
              </a:rPr>
              <a:t>Layn</a:t>
            </a:r>
            <a:r>
              <a:rPr lang="en-US" sz="2400" dirty="0">
                <a:latin typeface="Times New Roman" panose="02020603050405020304" pitchFamily="18" charset="0"/>
                <a:cs typeface="Times New Roman" panose="02020603050405020304" pitchFamily="18" charset="0"/>
              </a:rPr>
              <a:t> Phillips to determine final allocation of the settlement funds among participating Tribes and tribal health organizations.</a:t>
            </a:r>
          </a:p>
          <a:p>
            <a:pPr>
              <a:defRPr/>
            </a:pPr>
            <a:r>
              <a:rPr lang="en-US" sz="2400" dirty="0">
                <a:latin typeface="Times New Roman" panose="02020603050405020304" pitchFamily="18" charset="0"/>
                <a:cs typeface="Times New Roman" panose="02020603050405020304" pitchFamily="18" charset="0"/>
              </a:rPr>
              <a:t>Special Master Cohen and Judge Phillips elected to adopt the same allocation formula previously approved by a federal bankruptcy court in the bankruptcy proceedings brought by opioids manufacturers Purdue Pharma and Mallinckrodt plc (the “Purdue formula”).  </a:t>
            </a:r>
          </a:p>
          <a:p>
            <a:pPr>
              <a:defRP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3378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 y="914400"/>
            <a:ext cx="8991600" cy="609600"/>
          </a:xfrm>
        </p:spPr>
        <p:txBody>
          <a:bodyPr/>
          <a:lstStyle/>
          <a:p>
            <a:r>
              <a:rPr lang="en-US" altLang="en-US" sz="3200" b="1" i="1" dirty="0">
                <a:latin typeface="Times New Roman" panose="02020603050405020304" pitchFamily="18" charset="0"/>
                <a:cs typeface="Times New Roman" panose="02020603050405020304" pitchFamily="18" charset="0"/>
              </a:rPr>
              <a:t>Tribal Settlement Allocation (cont.)</a:t>
            </a:r>
          </a:p>
        </p:txBody>
      </p:sp>
      <p:sp>
        <p:nvSpPr>
          <p:cNvPr id="3" name="Content Placeholder 2"/>
          <p:cNvSpPr>
            <a:spLocks noGrp="1"/>
          </p:cNvSpPr>
          <p:nvPr>
            <p:ph idx="1"/>
          </p:nvPr>
        </p:nvSpPr>
        <p:spPr>
          <a:xfrm>
            <a:off x="76200" y="1676400"/>
            <a:ext cx="8991600" cy="4648200"/>
          </a:xfrm>
        </p:spPr>
        <p:txBody>
          <a:bodyPr/>
          <a:lstStyle/>
          <a:p>
            <a:pPr>
              <a:defRPr/>
            </a:pPr>
            <a:r>
              <a:rPr lang="en-US" sz="2400" dirty="0">
                <a:latin typeface="Times New Roman" panose="02020603050405020304" pitchFamily="18" charset="0"/>
                <a:cs typeface="Times New Roman" panose="02020603050405020304" pitchFamily="18" charset="0"/>
              </a:rPr>
              <a:t>The Purdue formula weighed six factors:</a:t>
            </a:r>
          </a:p>
          <a:p>
            <a:pPr lvl="1">
              <a:spcAft>
                <a:spcPts val="600"/>
              </a:spcAft>
              <a:defRPr/>
            </a:pPr>
            <a:r>
              <a:rPr lang="en-US" sz="2200" b="1" dirty="0">
                <a:latin typeface="Times New Roman" panose="02020603050405020304" pitchFamily="18" charset="0"/>
                <a:cs typeface="Times New Roman" panose="02020603050405020304" pitchFamily="18" charset="0"/>
              </a:rPr>
              <a:t>Indian Health Service user population</a:t>
            </a:r>
            <a:r>
              <a:rPr lang="en-US" sz="2200" dirty="0">
                <a:latin typeface="Times New Roman" panose="02020603050405020304" pitchFamily="18" charset="0"/>
                <a:cs typeface="Times New Roman" panose="02020603050405020304" pitchFamily="18" charset="0"/>
              </a:rPr>
              <a:t> for each Tribe; </a:t>
            </a:r>
          </a:p>
          <a:p>
            <a:pPr lvl="1">
              <a:spcAft>
                <a:spcPts val="600"/>
              </a:spcAft>
              <a:defRPr/>
            </a:pPr>
            <a:r>
              <a:rPr lang="en-US" sz="2200" b="1" dirty="0">
                <a:latin typeface="Times New Roman" panose="02020603050405020304" pitchFamily="18" charset="0"/>
                <a:cs typeface="Times New Roman" panose="02020603050405020304" pitchFamily="18" charset="0"/>
              </a:rPr>
              <a:t>Citizenship population</a:t>
            </a:r>
            <a:r>
              <a:rPr lang="en-US" sz="2200" dirty="0">
                <a:latin typeface="Times New Roman" panose="02020603050405020304" pitchFamily="18" charset="0"/>
                <a:cs typeface="Times New Roman" panose="02020603050405020304" pitchFamily="18" charset="0"/>
              </a:rPr>
              <a:t> for each Tribe; </a:t>
            </a:r>
          </a:p>
          <a:p>
            <a:pPr lvl="1">
              <a:spcAft>
                <a:spcPts val="600"/>
              </a:spcAft>
              <a:defRPr/>
            </a:pPr>
            <a:r>
              <a:rPr lang="en-US" sz="2200" b="1" dirty="0">
                <a:latin typeface="Times New Roman" panose="02020603050405020304" pitchFamily="18" charset="0"/>
                <a:cs typeface="Times New Roman" panose="02020603050405020304" pitchFamily="18" charset="0"/>
              </a:rPr>
              <a:t>The morphine milligram equivalents imputed to each Tribe</a:t>
            </a:r>
            <a:r>
              <a:rPr lang="en-US" sz="2200" dirty="0">
                <a:latin typeface="Times New Roman" panose="02020603050405020304" pitchFamily="18" charset="0"/>
                <a:cs typeface="Times New Roman" panose="02020603050405020304" pitchFamily="18" charset="0"/>
              </a:rPr>
              <a:t> for the years 2006-2014 (in other words, the volume of prescription opioids shipped to each Tribe’s geographic area for that period, based on data from the Drug Enforcement Administration (DEA)); </a:t>
            </a:r>
          </a:p>
          <a:p>
            <a:pPr lvl="1">
              <a:spcAft>
                <a:spcPts val="600"/>
              </a:spcAft>
              <a:defRPr/>
            </a:pPr>
            <a:r>
              <a:rPr lang="en-US" sz="2200" b="1" dirty="0">
                <a:latin typeface="Times New Roman" panose="02020603050405020304" pitchFamily="18" charset="0"/>
                <a:cs typeface="Times New Roman" panose="02020603050405020304" pitchFamily="18" charset="0"/>
              </a:rPr>
              <a:t>Drug and prescription opioid overdose rates</a:t>
            </a:r>
            <a:r>
              <a:rPr lang="en-US" sz="2200" dirty="0">
                <a:latin typeface="Times New Roman" panose="02020603050405020304" pitchFamily="18" charset="0"/>
                <a:cs typeface="Times New Roman" panose="02020603050405020304" pitchFamily="18" charset="0"/>
              </a:rPr>
              <a:t> for each Tribe; </a:t>
            </a:r>
          </a:p>
          <a:p>
            <a:pPr lvl="1">
              <a:spcAft>
                <a:spcPts val="600"/>
              </a:spcAft>
              <a:defRPr/>
            </a:pPr>
            <a:r>
              <a:rPr lang="en-US" sz="2200" b="1" dirty="0">
                <a:latin typeface="Times New Roman" panose="02020603050405020304" pitchFamily="18" charset="0"/>
                <a:cs typeface="Times New Roman" panose="02020603050405020304" pitchFamily="18" charset="0"/>
              </a:rPr>
              <a:t>Relative poverty rates</a:t>
            </a:r>
            <a:r>
              <a:rPr lang="en-US" sz="2200" dirty="0">
                <a:latin typeface="Times New Roman" panose="02020603050405020304" pitchFamily="18" charset="0"/>
                <a:cs typeface="Times New Roman" panose="02020603050405020304" pitchFamily="18" charset="0"/>
              </a:rPr>
              <a:t> imputed to each Tribe; and </a:t>
            </a:r>
          </a:p>
          <a:p>
            <a:pPr lvl="1">
              <a:spcAft>
                <a:spcPts val="600"/>
              </a:spcAft>
              <a:defRPr/>
            </a:pPr>
            <a:r>
              <a:rPr lang="en-US" sz="2200" b="1" dirty="0">
                <a:latin typeface="Times New Roman" panose="02020603050405020304" pitchFamily="18" charset="0"/>
                <a:cs typeface="Times New Roman" panose="02020603050405020304" pitchFamily="18" charset="0"/>
              </a:rPr>
              <a:t>The relative cost of living</a:t>
            </a:r>
            <a:r>
              <a:rPr lang="en-US" sz="2200" dirty="0">
                <a:latin typeface="Times New Roman" panose="02020603050405020304" pitchFamily="18" charset="0"/>
                <a:cs typeface="Times New Roman" panose="02020603050405020304" pitchFamily="18" charset="0"/>
              </a:rPr>
              <a:t> imputed to each Tribe, based on the Cost of Living Index for Health Care expenses for 2020. </a:t>
            </a:r>
          </a:p>
          <a:p>
            <a:pPr>
              <a:defRPr/>
            </a:pP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5690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 y="990600"/>
            <a:ext cx="8991600" cy="762000"/>
          </a:xfrm>
        </p:spPr>
        <p:txBody>
          <a:bodyPr/>
          <a:lstStyle/>
          <a:p>
            <a:r>
              <a:rPr lang="en-US" altLang="en-US" sz="3200" b="1" i="1" dirty="0">
                <a:latin typeface="Times New Roman" panose="02020603050405020304" pitchFamily="18" charset="0"/>
                <a:cs typeface="Times New Roman" panose="02020603050405020304" pitchFamily="18" charset="0"/>
              </a:rPr>
              <a:t>Tribal Settlement Allocation (cont.)</a:t>
            </a:r>
          </a:p>
        </p:txBody>
      </p:sp>
      <p:sp>
        <p:nvSpPr>
          <p:cNvPr id="3" name="Content Placeholder 2"/>
          <p:cNvSpPr>
            <a:spLocks noGrp="1"/>
          </p:cNvSpPr>
          <p:nvPr>
            <p:ph idx="1"/>
          </p:nvPr>
        </p:nvSpPr>
        <p:spPr>
          <a:xfrm>
            <a:off x="76200" y="1752600"/>
            <a:ext cx="8991600" cy="3962400"/>
          </a:xfrm>
        </p:spPr>
        <p:txBody>
          <a:bodyPr/>
          <a:lstStyle/>
          <a:p>
            <a:pPr marL="342900" lvl="1" indent="-342900">
              <a:spcAft>
                <a:spcPts val="600"/>
              </a:spcAft>
              <a:buFontTx/>
              <a:buChar char="•"/>
              <a:defRPr/>
            </a:pPr>
            <a:r>
              <a:rPr lang="en-US" sz="2300" dirty="0">
                <a:latin typeface="Times New Roman" panose="02020603050405020304" pitchFamily="18" charset="0"/>
                <a:cs typeface="Times New Roman" panose="02020603050405020304" pitchFamily="18" charset="0"/>
              </a:rPr>
              <a:t>The Purdue formula also incorporates an inter-Alaska formula, which was adopted by consensus of the Alaska tribal caucus, to divide funds among Tribes and regional tribal health organizations in that State. </a:t>
            </a:r>
            <a:endParaRPr lang="en-US" sz="2300" dirty="0">
              <a:latin typeface="Times New Roman" panose="02020603050405020304" pitchFamily="18" charset="0"/>
              <a:ea typeface="+mn-ea"/>
              <a:cs typeface="Times New Roman" panose="02020603050405020304" pitchFamily="18" charset="0"/>
            </a:endParaRPr>
          </a:p>
          <a:p>
            <a:pPr marL="342900" lvl="1" indent="-342900">
              <a:buChar char="•"/>
              <a:defRPr/>
            </a:pPr>
            <a:r>
              <a:rPr lang="en-US" sz="2300" dirty="0">
                <a:latin typeface="Times New Roman" panose="02020603050405020304" pitchFamily="18" charset="0"/>
                <a:ea typeface="+mn-ea"/>
                <a:cs typeface="Times New Roman" panose="02020603050405020304" pitchFamily="18" charset="0"/>
              </a:rPr>
              <a:t>Tribes and tribal organizations in Alaska and California have the option to keep their settlement allocation, or direct it to a tribal health organization to which they belong.  (The deadline for this election in 2023 has passed, but Tribes in these States can make a new election each year if they wish.  The Settlement Directors will make a change of election form available in 2024.)</a:t>
            </a:r>
          </a:p>
          <a:p>
            <a:pPr marL="342900" lvl="1" indent="-342900">
              <a:buChar char="•"/>
              <a:defRPr/>
            </a:pPr>
            <a:r>
              <a:rPr lang="en-US" sz="2300" dirty="0">
                <a:latin typeface="Times New Roman" panose="02020603050405020304" pitchFamily="18" charset="0"/>
                <a:ea typeface="+mn-ea"/>
                <a:cs typeface="Times New Roman" panose="02020603050405020304" pitchFamily="18" charset="0"/>
              </a:rPr>
              <a:t>NOTE: If an Alaska or California Tribe wishes to make a different election for the McKinsey settlement only, they must notify </a:t>
            </a:r>
            <a:r>
              <a:rPr lang="en-US" sz="2300" dirty="0" err="1">
                <a:latin typeface="Times New Roman" panose="02020603050405020304" pitchFamily="18" charset="0"/>
                <a:ea typeface="+mn-ea"/>
                <a:cs typeface="Times New Roman" panose="02020603050405020304" pitchFamily="18" charset="0"/>
              </a:rPr>
              <a:t>BrownGreer</a:t>
            </a:r>
            <a:r>
              <a:rPr lang="en-US" sz="2300" dirty="0">
                <a:latin typeface="Times New Roman" panose="02020603050405020304" pitchFamily="18" charset="0"/>
                <a:ea typeface="+mn-ea"/>
                <a:cs typeface="Times New Roman" panose="02020603050405020304" pitchFamily="18" charset="0"/>
              </a:rPr>
              <a:t> by email (</a:t>
            </a:r>
            <a:r>
              <a:rPr lang="en-US" sz="2300" dirty="0">
                <a:latin typeface="Times New Roman" panose="02020603050405020304" pitchFamily="18" charset="0"/>
                <a:ea typeface="+mn-ea"/>
                <a:cs typeface="Times New Roman" panose="02020603050405020304" pitchFamily="18" charset="0"/>
                <a:hlinkClick r:id="rId3"/>
              </a:rPr>
              <a:t>NATO@browngreer.com</a:t>
            </a:r>
            <a:r>
              <a:rPr lang="en-US" sz="2300" dirty="0">
                <a:latin typeface="Times New Roman" panose="02020603050405020304" pitchFamily="18" charset="0"/>
                <a:ea typeface="+mn-ea"/>
                <a:cs typeface="Times New Roman" panose="02020603050405020304" pitchFamily="18" charset="0"/>
              </a:rPr>
              <a:t>) as soon as possible. </a:t>
            </a:r>
            <a:endParaRPr lang="en-US" sz="23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3533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85595" y="914400"/>
            <a:ext cx="8991600" cy="762000"/>
          </a:xfrm>
        </p:spPr>
        <p:txBody>
          <a:bodyPr/>
          <a:lstStyle/>
          <a:p>
            <a:r>
              <a:rPr lang="en-US" altLang="en-US" sz="3200" b="1" i="1" dirty="0">
                <a:latin typeface="Times New Roman" panose="02020603050405020304" pitchFamily="18" charset="0"/>
                <a:cs typeface="Times New Roman" panose="02020603050405020304" pitchFamily="18" charset="0"/>
              </a:rPr>
              <a:t>Use Restrictions on Settlement Funds</a:t>
            </a:r>
          </a:p>
        </p:txBody>
      </p:sp>
      <p:sp>
        <p:nvSpPr>
          <p:cNvPr id="3" name="Content Placeholder 2"/>
          <p:cNvSpPr>
            <a:spLocks noGrp="1"/>
          </p:cNvSpPr>
          <p:nvPr>
            <p:ph idx="1"/>
          </p:nvPr>
        </p:nvSpPr>
        <p:spPr>
          <a:xfrm>
            <a:off x="76200" y="1676400"/>
            <a:ext cx="8991600" cy="4648200"/>
          </a:xfrm>
        </p:spPr>
        <p:txBody>
          <a:bodyPr/>
          <a:lstStyle/>
          <a:p>
            <a:pPr marL="342900" lvl="1" indent="-342900">
              <a:spcAft>
                <a:spcPts val="600"/>
              </a:spcAft>
              <a:buFontTx/>
              <a:buChar char="•"/>
              <a:defRPr/>
            </a:pPr>
            <a:r>
              <a:rPr lang="en-US" sz="2400" dirty="0">
                <a:latin typeface="Times New Roman" panose="02020603050405020304" pitchFamily="18" charset="0"/>
                <a:cs typeface="Times New Roman" panose="02020603050405020304" pitchFamily="18" charset="0"/>
              </a:rPr>
              <a:t>All settlement funds must be used for approved opioid prevention, remediation, and abatement activities as defined in the settlement agreements (“Approved Uses”).  Tribes may also use the funds for any “culturally appropriate activities, practices, teachings or ceremonies that may, in the judgment of the Tribes, be aimed at or supportive of remediation and abatement of the opioid crisis within a tribal community.”</a:t>
            </a:r>
          </a:p>
          <a:p>
            <a:pPr marL="342900" lvl="1" indent="-342900">
              <a:buFontTx/>
              <a:buChar char="•"/>
              <a:defRPr/>
            </a:pPr>
            <a:r>
              <a:rPr lang="en-US" sz="2400" dirty="0">
                <a:latin typeface="Times New Roman" panose="02020603050405020304" pitchFamily="18" charset="0"/>
                <a:ea typeface="+mn-ea"/>
                <a:cs typeface="Times New Roman" panose="02020603050405020304" pitchFamily="18" charset="0"/>
              </a:rPr>
              <a:t>The “Approved Uses” are described in the document, “Purdue Approved Uses and Tribal Abatement” available on the Documents page of the settlement website, or at </a:t>
            </a:r>
            <a:r>
              <a:rPr lang="en-US" sz="2400" dirty="0">
                <a:latin typeface="Times New Roman" panose="02020603050405020304" pitchFamily="18" charset="0"/>
                <a:ea typeface="+mn-ea"/>
                <a:cs typeface="Times New Roman" panose="02020603050405020304" pitchFamily="18" charset="0"/>
                <a:hlinkClick r:id="rId3"/>
              </a:rPr>
              <a:t>https://www.tribalopioidsettlements.com/Documents/Purdue_Approved_Uses_and_Tribal_Abatement.pdf</a:t>
            </a:r>
            <a:r>
              <a:rPr lang="en-US" sz="2400" dirty="0">
                <a:latin typeface="Times New Roman" panose="02020603050405020304" pitchFamily="18" charset="0"/>
                <a:ea typeface="+mn-ea"/>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2208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 y="1066800"/>
            <a:ext cx="8991600" cy="762000"/>
          </a:xfrm>
        </p:spPr>
        <p:txBody>
          <a:bodyPr/>
          <a:lstStyle/>
          <a:p>
            <a:r>
              <a:rPr lang="en-US" altLang="en-US" sz="3200" b="1" i="1" dirty="0">
                <a:latin typeface="Times New Roman" panose="02020603050405020304" pitchFamily="18" charset="0"/>
                <a:cs typeface="Times New Roman" panose="02020603050405020304" pitchFamily="18" charset="0"/>
              </a:rPr>
              <a:t>Reporting Requirements</a:t>
            </a:r>
          </a:p>
        </p:txBody>
      </p:sp>
      <p:sp>
        <p:nvSpPr>
          <p:cNvPr id="3" name="Content Placeholder 2"/>
          <p:cNvSpPr>
            <a:spLocks noGrp="1"/>
          </p:cNvSpPr>
          <p:nvPr>
            <p:ph idx="1"/>
          </p:nvPr>
        </p:nvSpPr>
        <p:spPr>
          <a:xfrm>
            <a:off x="76200" y="1828800"/>
            <a:ext cx="8991600" cy="4191000"/>
          </a:xfrm>
        </p:spPr>
        <p:txBody>
          <a:bodyPr/>
          <a:lstStyle/>
          <a:p>
            <a:pPr marL="342900" lvl="1" indent="-342900">
              <a:buFontTx/>
              <a:buChar char="•"/>
              <a:defRPr/>
            </a:pPr>
            <a:r>
              <a:rPr lang="en-US" sz="2300" dirty="0">
                <a:latin typeface="Times New Roman" panose="02020603050405020304" pitchFamily="18" charset="0"/>
                <a:cs typeface="Times New Roman" panose="02020603050405020304" pitchFamily="18" charset="0"/>
              </a:rPr>
              <a:t>Tribes and tribal health organizations that receive settlement funds must also provide an annual report to the settlement trusts reporting on how the funds were spent. </a:t>
            </a:r>
          </a:p>
          <a:p>
            <a:pPr marL="342900" lvl="1" indent="-342900">
              <a:buFontTx/>
              <a:buChar char="•"/>
              <a:defRPr/>
            </a:pPr>
            <a:r>
              <a:rPr lang="en-US" sz="2300" dirty="0">
                <a:latin typeface="Times New Roman" panose="02020603050405020304" pitchFamily="18" charset="0"/>
                <a:cs typeface="Times New Roman" panose="02020603050405020304" pitchFamily="18" charset="0"/>
              </a:rPr>
              <a:t>Note: the McKinsey settlement funds will be subject to the same use limitations, but have no reporting requirement.</a:t>
            </a:r>
          </a:p>
          <a:p>
            <a:pPr marL="342900" lvl="1" indent="-342900">
              <a:buFontTx/>
              <a:buChar char="•"/>
              <a:defRPr/>
            </a:pPr>
            <a:r>
              <a:rPr lang="en-US" sz="2300" dirty="0">
                <a:latin typeface="Times New Roman" panose="02020603050405020304" pitchFamily="18" charset="0"/>
                <a:cs typeface="Times New Roman" panose="02020603050405020304" pitchFamily="18" charset="0"/>
              </a:rPr>
              <a:t>The reporting requirement is not intended to be burdensome, but requires the reporting entity to identify the categories of “Approved Uses” for which it spent the settlement funds in that year and to certify that the information provided in the report is true and accurate. </a:t>
            </a:r>
          </a:p>
          <a:p>
            <a:pPr marL="342900" lvl="1" indent="-342900">
              <a:buFontTx/>
              <a:buChar char="•"/>
              <a:defRPr/>
            </a:pPr>
            <a:r>
              <a:rPr lang="en-US" sz="2300" dirty="0">
                <a:latin typeface="Times New Roman" panose="02020603050405020304" pitchFamily="18" charset="0"/>
                <a:cs typeface="Times New Roman" panose="02020603050405020304" pitchFamily="18" charset="0"/>
              </a:rPr>
              <a:t>Tribes may provide additional description of their abatement activities, on an optional basis.  </a:t>
            </a:r>
          </a:p>
          <a:p>
            <a:pPr>
              <a:defRPr/>
            </a:pPr>
            <a:endParaRPr lang="en-US" sz="2400" dirty="0">
              <a:latin typeface="Times New Roman" panose="02020603050405020304" pitchFamily="18" charset="0"/>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2719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 y="990600"/>
            <a:ext cx="8991600" cy="685800"/>
          </a:xfrm>
        </p:spPr>
        <p:txBody>
          <a:bodyPr/>
          <a:lstStyle/>
          <a:p>
            <a:r>
              <a:rPr lang="en-US" altLang="en-US" sz="3200" b="1" i="1" dirty="0">
                <a:latin typeface="Times New Roman" panose="02020603050405020304" pitchFamily="18" charset="0"/>
                <a:cs typeface="Times New Roman" panose="02020603050405020304" pitchFamily="18" charset="0"/>
              </a:rPr>
              <a:t>Participation – Its Not Too Late!</a:t>
            </a:r>
          </a:p>
        </p:txBody>
      </p:sp>
      <p:sp>
        <p:nvSpPr>
          <p:cNvPr id="3" name="Content Placeholder 2"/>
          <p:cNvSpPr>
            <a:spLocks noGrp="1"/>
          </p:cNvSpPr>
          <p:nvPr>
            <p:ph idx="1"/>
          </p:nvPr>
        </p:nvSpPr>
        <p:spPr>
          <a:xfrm>
            <a:off x="76200" y="1828800"/>
            <a:ext cx="8991600" cy="4419601"/>
          </a:xfrm>
        </p:spPr>
        <p:txBody>
          <a:bodyPr/>
          <a:lstStyle/>
          <a:p>
            <a:pPr>
              <a:spcAft>
                <a:spcPts val="600"/>
              </a:spcAft>
              <a:defRPr/>
            </a:pPr>
            <a:r>
              <a:rPr lang="en-US" sz="2350" dirty="0">
                <a:latin typeface="Times New Roman" panose="02020603050405020304" pitchFamily="18" charset="0"/>
                <a:cs typeface="Times New Roman" panose="02020603050405020304" pitchFamily="18" charset="0"/>
              </a:rPr>
              <a:t>Federally recognized Tribes and Alaska regional tribal health organizations are eligible to participate in all settlements and to receive a share of settlement funds, regardless of whether they filed a lawsuit in the opioid MDL.  Its not too late to join!</a:t>
            </a:r>
          </a:p>
          <a:p>
            <a:pPr>
              <a:spcAft>
                <a:spcPts val="600"/>
              </a:spcAft>
              <a:defRPr/>
            </a:pPr>
            <a:r>
              <a:rPr lang="en-US" sz="2350" dirty="0">
                <a:latin typeface="Times New Roman" panose="02020603050405020304" pitchFamily="18" charset="0"/>
                <a:cs typeface="Times New Roman" panose="02020603050405020304" pitchFamily="18" charset="0"/>
              </a:rPr>
              <a:t>Tribes that have not already joined the settlements have three years from the effective date of most settlements to join, but should do so as soon as possible to begin receiving payments. </a:t>
            </a:r>
          </a:p>
          <a:p>
            <a:pPr>
              <a:spcAft>
                <a:spcPts val="600"/>
              </a:spcAft>
              <a:defRPr/>
            </a:pPr>
            <a:r>
              <a:rPr lang="en-US" sz="2350" dirty="0">
                <a:latin typeface="Times New Roman" panose="02020603050405020304" pitchFamily="18" charset="0"/>
                <a:cs typeface="Times New Roman" panose="02020603050405020304" pitchFamily="18" charset="0"/>
              </a:rPr>
              <a:t>Tribes that join before the deadline will receive their 2023 allocation amount with their 2024 payment, except for Alaska tribes whose 2023 shares were paid to their regional Tribal Health Organization unless they elected direct payment for 2023. </a:t>
            </a:r>
          </a:p>
        </p:txBody>
      </p:sp>
    </p:spTree>
    <p:extLst>
      <p:ext uri="{BB962C8B-B14F-4D97-AF65-F5344CB8AC3E}">
        <p14:creationId xmlns:p14="http://schemas.microsoft.com/office/powerpoint/2010/main" val="117636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 y="990600"/>
            <a:ext cx="8991600" cy="685800"/>
          </a:xfrm>
        </p:spPr>
        <p:txBody>
          <a:bodyPr/>
          <a:lstStyle/>
          <a:p>
            <a:r>
              <a:rPr lang="en-US" altLang="en-US" sz="3200" b="1" i="1" dirty="0">
                <a:latin typeface="Times New Roman" panose="02020603050405020304" pitchFamily="18" charset="0"/>
                <a:cs typeface="Times New Roman" panose="02020603050405020304" pitchFamily="18" charset="0"/>
              </a:rPr>
              <a:t>Participation Requirements </a:t>
            </a:r>
          </a:p>
        </p:txBody>
      </p:sp>
      <p:sp>
        <p:nvSpPr>
          <p:cNvPr id="3" name="Content Placeholder 2"/>
          <p:cNvSpPr>
            <a:spLocks noGrp="1"/>
          </p:cNvSpPr>
          <p:nvPr>
            <p:ph idx="1"/>
          </p:nvPr>
        </p:nvSpPr>
        <p:spPr>
          <a:xfrm>
            <a:off x="76200" y="1828800"/>
            <a:ext cx="8991600" cy="4419601"/>
          </a:xfrm>
        </p:spPr>
        <p:txBody>
          <a:bodyPr/>
          <a:lstStyle/>
          <a:p>
            <a:pPr>
              <a:spcAft>
                <a:spcPts val="600"/>
              </a:spcAft>
              <a:defRPr/>
            </a:pPr>
            <a:r>
              <a:rPr lang="en-US" sz="2350" dirty="0">
                <a:latin typeface="Times New Roman" panose="02020603050405020304" pitchFamily="18" charset="0"/>
                <a:cs typeface="Times New Roman" panose="02020603050405020304" pitchFamily="18" charset="0"/>
              </a:rPr>
              <a:t>Tribes that wish to participate and receive payments must sign a separate Participation Agreement for each settlement and submit them through the settlement website, along with payment information. </a:t>
            </a:r>
          </a:p>
          <a:p>
            <a:pPr>
              <a:spcAft>
                <a:spcPts val="600"/>
              </a:spcAft>
              <a:defRPr/>
            </a:pPr>
            <a:r>
              <a:rPr lang="en-US" sz="2350" dirty="0">
                <a:latin typeface="Times New Roman" panose="02020603050405020304" pitchFamily="18" charset="0"/>
                <a:cs typeface="Times New Roman" panose="02020603050405020304" pitchFamily="18" charset="0"/>
              </a:rPr>
              <a:t>Tribes in California and Alaska may also need to submit a separate Election Form, depending on whether they want to keep their settlement allocation or direct it to their tribal health consortium/organization.  These forms and instructions are available on the “Documents” page of the website, found under “Trust Administration” on the top ribbon. </a:t>
            </a:r>
          </a:p>
          <a:p>
            <a:pPr>
              <a:spcAft>
                <a:spcPts val="600"/>
              </a:spcAft>
              <a:defRPr/>
            </a:pPr>
            <a:r>
              <a:rPr lang="en-US" sz="2350" dirty="0">
                <a:latin typeface="Times New Roman" panose="02020603050405020304" pitchFamily="18" charset="0"/>
                <a:cs typeface="Times New Roman" panose="02020603050405020304" pitchFamily="18" charset="0"/>
              </a:rPr>
              <a:t>Settlement website: </a:t>
            </a:r>
            <a:r>
              <a:rPr lang="en-US" sz="2350" dirty="0">
                <a:latin typeface="Times New Roman" panose="02020603050405020304" pitchFamily="18" charset="0"/>
                <a:cs typeface="Times New Roman" panose="02020603050405020304" pitchFamily="18" charset="0"/>
                <a:hlinkClick r:id="rId2"/>
              </a:rPr>
              <a:t>www.tribalopioidsettlements.com</a:t>
            </a:r>
            <a:r>
              <a:rPr lang="en-US" sz="235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35448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 y="990600"/>
            <a:ext cx="8991600" cy="722971"/>
          </a:xfrm>
        </p:spPr>
        <p:txBody>
          <a:bodyPr/>
          <a:lstStyle/>
          <a:p>
            <a:r>
              <a:rPr lang="en-US" altLang="en-US" sz="3200" b="1" i="1" dirty="0">
                <a:latin typeface="Times New Roman" panose="02020603050405020304" pitchFamily="18" charset="0"/>
                <a:cs typeface="Times New Roman" panose="02020603050405020304" pitchFamily="18" charset="0"/>
              </a:rPr>
              <a:t>Final Note: Bankruptcy Proceedings</a:t>
            </a:r>
          </a:p>
        </p:txBody>
      </p:sp>
      <p:sp>
        <p:nvSpPr>
          <p:cNvPr id="3" name="Content Placeholder 2"/>
          <p:cNvSpPr>
            <a:spLocks noGrp="1"/>
          </p:cNvSpPr>
          <p:nvPr>
            <p:ph idx="1"/>
          </p:nvPr>
        </p:nvSpPr>
        <p:spPr>
          <a:xfrm>
            <a:off x="76200" y="1905000"/>
            <a:ext cx="8991600" cy="4343400"/>
          </a:xfrm>
        </p:spPr>
        <p:txBody>
          <a:bodyPr/>
          <a:lstStyle/>
          <a:p>
            <a:pPr>
              <a:spcAft>
                <a:spcPts val="0"/>
              </a:spcAft>
              <a:defRPr/>
            </a:pPr>
            <a:r>
              <a:rPr lang="en-US" sz="2400" dirty="0">
                <a:latin typeface="Times New Roman" panose="02020603050405020304" pitchFamily="18" charset="0"/>
                <a:cs typeface="Times New Roman" panose="02020603050405020304" pitchFamily="18" charset="0"/>
              </a:rPr>
              <a:t>Rather than settle, some MDL defendants declared bankruptcy as a result of the litigation, and their cases were moved out of the MDL and into separate bankruptcy proceedings</a:t>
            </a:r>
            <a:r>
              <a:rPr lang="en-US"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ea typeface="+mn-ea"/>
              <a:cs typeface="Times New Roman" panose="02020603050405020304" pitchFamily="18" charset="0"/>
            </a:endParaRPr>
          </a:p>
          <a:p>
            <a:pPr marL="342900" lvl="1" indent="-342900">
              <a:spcAft>
                <a:spcPts val="0"/>
              </a:spcAft>
              <a:buChar char="•"/>
              <a:defRPr/>
            </a:pPr>
            <a:r>
              <a:rPr lang="en-US" sz="2400" dirty="0">
                <a:latin typeface="Times New Roman" panose="02020603050405020304" pitchFamily="18" charset="0"/>
                <a:cs typeface="Times New Roman" panose="02020603050405020304" pitchFamily="18" charset="0"/>
              </a:rPr>
              <a:t>The most significant bankruptcy proceedings involve Purdue Pharma (the maker of OxyContin and other opioids), Mallinckrodt plc (one of the largest manufacturers of generic opioids), and Endo International (another manufacturer of generic and name-brand opioids).  </a:t>
            </a:r>
            <a:r>
              <a:rPr lang="en-US" sz="2400" dirty="0" err="1">
                <a:latin typeface="Times New Roman" panose="02020603050405020304" pitchFamily="18" charset="0"/>
                <a:cs typeface="Times New Roman" panose="02020603050405020304" pitchFamily="18" charset="0"/>
              </a:rPr>
              <a:t>RiteAid</a:t>
            </a:r>
            <a:r>
              <a:rPr lang="en-US" sz="2400" dirty="0">
                <a:latin typeface="Times New Roman" panose="02020603050405020304" pitchFamily="18" charset="0"/>
                <a:cs typeface="Times New Roman" panose="02020603050405020304" pitchFamily="18" charset="0"/>
              </a:rPr>
              <a:t> has also recently declared bankruptcy. </a:t>
            </a:r>
          </a:p>
          <a:p>
            <a:pPr marL="342900" lvl="1" indent="-342900">
              <a:spcAft>
                <a:spcPts val="0"/>
              </a:spcAft>
              <a:buChar char="•"/>
              <a:defRPr/>
            </a:pPr>
            <a:r>
              <a:rPr lang="en-US" sz="2400" dirty="0">
                <a:latin typeface="Times New Roman" panose="02020603050405020304" pitchFamily="18" charset="0"/>
                <a:cs typeface="Times New Roman" panose="02020603050405020304" pitchFamily="18" charset="0"/>
              </a:rPr>
              <a:t>The expected proceeds from these bankruptcies are smaller and less certain than the non-bankruptcy settlements previously discussed, but they may result in some additional funds for abatement. </a:t>
            </a:r>
          </a:p>
          <a:p>
            <a:pPr marL="342900" lvl="1" indent="-342900">
              <a:spcAft>
                <a:spcPts val="600"/>
              </a:spcAft>
              <a:buChar char="•"/>
              <a:defRP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813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41CCA-DA3D-45B3-90D2-BDB4EC27DA52}"/>
              </a:ext>
            </a:extLst>
          </p:cNvPr>
          <p:cNvSpPr>
            <a:spLocks noGrp="1"/>
          </p:cNvSpPr>
          <p:nvPr>
            <p:ph type="title"/>
          </p:nvPr>
        </p:nvSpPr>
        <p:spPr>
          <a:xfrm>
            <a:off x="457200" y="1082675"/>
            <a:ext cx="8229600" cy="930275"/>
          </a:xfrm>
        </p:spPr>
        <p:txBody>
          <a:bodyPr/>
          <a:lstStyle/>
          <a:p>
            <a:r>
              <a:rPr lang="en-US" b="1" dirty="0">
                <a:latin typeface="Times New Roman" panose="02020603050405020304" pitchFamily="18" charset="0"/>
                <a:cs typeface="Times New Roman" panose="02020603050405020304" pitchFamily="18" charset="0"/>
              </a:rPr>
              <a:t>Questions? </a:t>
            </a:r>
          </a:p>
        </p:txBody>
      </p:sp>
      <p:sp>
        <p:nvSpPr>
          <p:cNvPr id="3" name="Content Placeholder 2">
            <a:extLst>
              <a:ext uri="{FF2B5EF4-FFF2-40B4-BE49-F238E27FC236}">
                <a16:creationId xmlns:a16="http://schemas.microsoft.com/office/drawing/2014/main" id="{230B0BE9-A938-4429-BF8B-E350CB471418}"/>
              </a:ext>
            </a:extLst>
          </p:cNvPr>
          <p:cNvSpPr>
            <a:spLocks noGrp="1"/>
          </p:cNvSpPr>
          <p:nvPr>
            <p:ph idx="1"/>
          </p:nvPr>
        </p:nvSpPr>
        <p:spPr>
          <a:xfrm>
            <a:off x="457200" y="3048000"/>
            <a:ext cx="8229600" cy="2727325"/>
          </a:xfrm>
        </p:spPr>
        <p:txBody>
          <a:bodyPr/>
          <a:lstStyle/>
          <a:p>
            <a:pPr marL="0" lvl="0" indent="0" algn="ctr">
              <a:buNone/>
            </a:pPr>
            <a:endParaRPr lang="en-US" altLang="en-US" dirty="0">
              <a:solidFill>
                <a:srgbClr val="000000"/>
              </a:solidFill>
              <a:latin typeface="Times New Roman" panose="02020603050405020304" pitchFamily="18" charset="0"/>
              <a:cs typeface="Times New Roman" panose="02020603050405020304" pitchFamily="18" charset="0"/>
            </a:endParaRPr>
          </a:p>
          <a:p>
            <a:pPr marL="0" lvl="0" indent="0" algn="ctr">
              <a:buNone/>
            </a:pPr>
            <a:r>
              <a:rPr lang="it-IT" altLang="en-US" dirty="0">
                <a:solidFill>
                  <a:srgbClr val="000000"/>
                </a:solidFill>
                <a:latin typeface="Times New Roman" panose="02020603050405020304" pitchFamily="18" charset="0"/>
                <a:cs typeface="Times New Roman" panose="02020603050405020304" pitchFamily="18" charset="0"/>
              </a:rPr>
              <a:t>Geoffrey Strommer</a:t>
            </a:r>
            <a:br>
              <a:rPr lang="it-IT" altLang="en-US" dirty="0">
                <a:solidFill>
                  <a:srgbClr val="000000"/>
                </a:solidFill>
                <a:latin typeface="Times New Roman" panose="02020603050405020304" pitchFamily="18" charset="0"/>
                <a:cs typeface="Times New Roman" panose="02020603050405020304" pitchFamily="18" charset="0"/>
              </a:rPr>
            </a:br>
            <a:r>
              <a:rPr lang="it-IT" altLang="en-US" dirty="0">
                <a:solidFill>
                  <a:srgbClr val="000000"/>
                </a:solidFill>
                <a:latin typeface="Times New Roman" panose="02020603050405020304" pitchFamily="18" charset="0"/>
                <a:cs typeface="Times New Roman" panose="02020603050405020304" pitchFamily="18" charset="0"/>
              </a:rPr>
              <a:t>503-242-1745</a:t>
            </a:r>
          </a:p>
          <a:p>
            <a:pPr marL="0" lvl="0" indent="0" algn="ctr">
              <a:buNone/>
            </a:pPr>
            <a:r>
              <a:rPr lang="it-IT" altLang="en-US" dirty="0">
                <a:solidFill>
                  <a:srgbClr val="000000"/>
                </a:solidFill>
                <a:latin typeface="Times New Roman" panose="02020603050405020304" pitchFamily="18" charset="0"/>
                <a:cs typeface="Times New Roman" panose="02020603050405020304" pitchFamily="18" charset="0"/>
              </a:rPr>
              <a:t>gstrommer@hobbsstraus.com</a:t>
            </a:r>
          </a:p>
          <a:p>
            <a:pPr marL="0" lvl="0" indent="0" algn="ctr">
              <a:buNone/>
            </a:pPr>
            <a:endParaRPr lang="en-US" altLang="en-US" dirty="0">
              <a:solidFill>
                <a:srgbClr val="000000"/>
              </a:solidFill>
              <a:latin typeface="Times New Roman" panose="02020603050405020304" pitchFamily="18" charset="0"/>
              <a:cs typeface="Times New Roman" panose="02020603050405020304" pitchFamily="18" charset="0"/>
            </a:endParaRPr>
          </a:p>
          <a:p>
            <a:pPr marL="0" lvl="0" indent="0" algn="ctr">
              <a:buNone/>
            </a:pPr>
            <a:endParaRPr lang="en-US" altLang="en-US" dirty="0">
              <a:solidFill>
                <a:srgbClr val="000000"/>
              </a:solidFill>
              <a:latin typeface="Times New Roman" panose="02020603050405020304" pitchFamily="18" charset="0"/>
              <a:cs typeface="Times New Roman" panose="02020603050405020304" pitchFamily="18" charset="0"/>
            </a:endParaRPr>
          </a:p>
          <a:p>
            <a:pPr marL="0" lvl="0" indent="0" algn="ctr">
              <a:buNone/>
            </a:pPr>
            <a:endParaRPr lang="en-US" altLang="en-US" dirty="0">
              <a:solidFill>
                <a:srgbClr val="00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71155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84036-AB6C-4BF2-81F8-5E2DFD021C90}"/>
              </a:ext>
            </a:extLst>
          </p:cNvPr>
          <p:cNvSpPr>
            <a:spLocks noGrp="1"/>
          </p:cNvSpPr>
          <p:nvPr>
            <p:ph type="title"/>
          </p:nvPr>
        </p:nvSpPr>
        <p:spPr>
          <a:xfrm>
            <a:off x="228600" y="990600"/>
            <a:ext cx="8686800" cy="533400"/>
          </a:xfrm>
        </p:spPr>
        <p:txBody>
          <a:bodyPr/>
          <a:lstStyle/>
          <a:p>
            <a:r>
              <a:rPr lang="en-US" sz="3200" b="1" i="1" dirty="0">
                <a:solidFill>
                  <a:schemeClr val="tx1"/>
                </a:solidFill>
                <a:latin typeface="Times New Roman" panose="02020603050405020304" pitchFamily="18" charset="0"/>
                <a:cs typeface="Times New Roman" panose="02020603050405020304" pitchFamily="18" charset="0"/>
              </a:rPr>
              <a:t>Contract Support Cost Litigation</a:t>
            </a:r>
          </a:p>
        </p:txBody>
      </p:sp>
      <p:sp>
        <p:nvSpPr>
          <p:cNvPr id="3" name="Content Placeholder 2">
            <a:extLst>
              <a:ext uri="{FF2B5EF4-FFF2-40B4-BE49-F238E27FC236}">
                <a16:creationId xmlns:a16="http://schemas.microsoft.com/office/drawing/2014/main" id="{8D046D7E-3EE7-4252-81CB-D2A5ACA93189}"/>
              </a:ext>
            </a:extLst>
          </p:cNvPr>
          <p:cNvSpPr>
            <a:spLocks noGrp="1"/>
          </p:cNvSpPr>
          <p:nvPr>
            <p:ph idx="1"/>
          </p:nvPr>
        </p:nvSpPr>
        <p:spPr>
          <a:xfrm>
            <a:off x="76200" y="1752600"/>
            <a:ext cx="8991600" cy="4572000"/>
          </a:xfrm>
        </p:spPr>
        <p:txBody>
          <a:bodyPr/>
          <a:lstStyle/>
          <a:p>
            <a:pPr marL="346075" lvl="1" indent="-346075">
              <a:buFont typeface="Arial" panose="020B0604020202020204" pitchFamily="34" charset="0"/>
              <a:buChar char="•"/>
            </a:pPr>
            <a:r>
              <a:rPr lang="en-US" sz="2000" dirty="0">
                <a:latin typeface="Times New Roman" panose="02020603050405020304" pitchFamily="18" charset="0"/>
                <a:ea typeface="+mn-ea"/>
                <a:cs typeface="Times New Roman" panose="02020603050405020304" pitchFamily="18" charset="0"/>
              </a:rPr>
              <a:t>Historically IHS has only paid CSC on Section 106(a)(1) funds, but Tribes have asserted a right to be paid on all funds, including third party revenues. </a:t>
            </a:r>
          </a:p>
          <a:p>
            <a:pPr marL="346075" lvl="1" indent="-346075">
              <a:buFont typeface="Arial" panose="020B0604020202020204" pitchFamily="34" charset="0"/>
              <a:buChar char="•"/>
            </a:pPr>
            <a:r>
              <a:rPr lang="en-US" sz="2000" dirty="0">
                <a:latin typeface="Times New Roman" panose="02020603050405020304" pitchFamily="18" charset="0"/>
                <a:ea typeface="+mn-ea"/>
                <a:cs typeface="Times New Roman" panose="02020603050405020304" pitchFamily="18" charset="0"/>
              </a:rPr>
              <a:t>IHS has opposed these rights, and several years ago the federal Circuit Court of Appeals court in the </a:t>
            </a:r>
            <a:r>
              <a:rPr lang="en-US" sz="2000" b="1" i="1" dirty="0">
                <a:latin typeface="Times New Roman" panose="02020603050405020304" pitchFamily="18" charset="0"/>
                <a:ea typeface="+mn-ea"/>
                <a:cs typeface="Times New Roman" panose="02020603050405020304" pitchFamily="18" charset="0"/>
              </a:rPr>
              <a:t>Swinomish</a:t>
            </a:r>
            <a:r>
              <a:rPr lang="en-US" sz="2000" dirty="0">
                <a:latin typeface="Times New Roman" panose="02020603050405020304" pitchFamily="18" charset="0"/>
                <a:ea typeface="+mn-ea"/>
                <a:cs typeface="Times New Roman" panose="02020603050405020304" pitchFamily="18" charset="0"/>
              </a:rPr>
              <a:t> case agreed with IHS. </a:t>
            </a:r>
          </a:p>
          <a:p>
            <a:pPr marL="346075" lvl="1" indent="-346075">
              <a:buFont typeface="Arial" panose="020B0604020202020204" pitchFamily="34" charset="0"/>
              <a:buChar char="•"/>
            </a:pPr>
            <a:r>
              <a:rPr lang="en-US" sz="2000" dirty="0">
                <a:latin typeface="Times New Roman" panose="02020603050405020304" pitchFamily="18" charset="0"/>
                <a:ea typeface="+mn-ea"/>
                <a:cs typeface="Times New Roman" panose="02020603050405020304" pitchFamily="18" charset="0"/>
              </a:rPr>
              <a:t>This year the 9</a:t>
            </a:r>
            <a:r>
              <a:rPr lang="en-US" sz="2000" baseline="30000" dirty="0">
                <a:latin typeface="Times New Roman" panose="02020603050405020304" pitchFamily="18" charset="0"/>
                <a:ea typeface="+mn-ea"/>
                <a:cs typeface="Times New Roman" panose="02020603050405020304" pitchFamily="18" charset="0"/>
              </a:rPr>
              <a:t>th</a:t>
            </a:r>
            <a:r>
              <a:rPr lang="en-US" sz="2000" dirty="0">
                <a:latin typeface="Times New Roman" panose="02020603050405020304" pitchFamily="18" charset="0"/>
                <a:ea typeface="+mn-ea"/>
                <a:cs typeface="Times New Roman" panose="02020603050405020304" pitchFamily="18" charset="0"/>
              </a:rPr>
              <a:t> and 10</a:t>
            </a:r>
            <a:r>
              <a:rPr lang="en-US" sz="2000" baseline="30000" dirty="0">
                <a:latin typeface="Times New Roman" panose="02020603050405020304" pitchFamily="18" charset="0"/>
                <a:ea typeface="+mn-ea"/>
                <a:cs typeface="Times New Roman" panose="02020603050405020304" pitchFamily="18" charset="0"/>
              </a:rPr>
              <a:t>th</a:t>
            </a:r>
            <a:r>
              <a:rPr lang="en-US" sz="2000" dirty="0">
                <a:latin typeface="Times New Roman" panose="02020603050405020304" pitchFamily="18" charset="0"/>
                <a:ea typeface="+mn-ea"/>
                <a:cs typeface="Times New Roman" panose="02020603050405020304" pitchFamily="18" charset="0"/>
              </a:rPr>
              <a:t> Circuits - in the </a:t>
            </a:r>
            <a:r>
              <a:rPr lang="en-US" sz="2000" b="1" i="1" dirty="0">
                <a:latin typeface="Times New Roman" panose="02020603050405020304" pitchFamily="18" charset="0"/>
                <a:ea typeface="+mn-ea"/>
                <a:cs typeface="Times New Roman" panose="02020603050405020304" pitchFamily="18" charset="0"/>
              </a:rPr>
              <a:t>San Carlos Apache</a:t>
            </a:r>
            <a:r>
              <a:rPr lang="en-US" sz="2000" b="1" dirty="0">
                <a:latin typeface="Times New Roman" panose="02020603050405020304" pitchFamily="18" charset="0"/>
                <a:ea typeface="+mn-ea"/>
                <a:cs typeface="Times New Roman" panose="02020603050405020304" pitchFamily="18" charset="0"/>
              </a:rPr>
              <a:t> </a:t>
            </a:r>
            <a:r>
              <a:rPr lang="en-US" sz="2000" dirty="0">
                <a:latin typeface="Times New Roman" panose="02020603050405020304" pitchFamily="18" charset="0"/>
                <a:ea typeface="+mn-ea"/>
                <a:cs typeface="Times New Roman" panose="02020603050405020304" pitchFamily="18" charset="0"/>
              </a:rPr>
              <a:t>and </a:t>
            </a:r>
            <a:r>
              <a:rPr lang="en-US" sz="2000" b="1" i="1" dirty="0">
                <a:latin typeface="Times New Roman" panose="02020603050405020304" pitchFamily="18" charset="0"/>
                <a:ea typeface="+mn-ea"/>
                <a:cs typeface="Times New Roman" panose="02020603050405020304" pitchFamily="18" charset="0"/>
              </a:rPr>
              <a:t>Northern Arapaho</a:t>
            </a:r>
            <a:r>
              <a:rPr lang="en-US" sz="2000" b="1" dirty="0">
                <a:latin typeface="Times New Roman" panose="02020603050405020304" pitchFamily="18" charset="0"/>
                <a:ea typeface="+mn-ea"/>
                <a:cs typeface="Times New Roman" panose="02020603050405020304" pitchFamily="18" charset="0"/>
              </a:rPr>
              <a:t> </a:t>
            </a:r>
            <a:r>
              <a:rPr lang="en-US" sz="2000" dirty="0">
                <a:latin typeface="Times New Roman" panose="02020603050405020304" pitchFamily="18" charset="0"/>
                <a:ea typeface="+mn-ea"/>
                <a:cs typeface="Times New Roman" panose="02020603050405020304" pitchFamily="18" charset="0"/>
              </a:rPr>
              <a:t>cases – agreed with the tribal position.  </a:t>
            </a:r>
          </a:p>
          <a:p>
            <a:pPr marL="346075" lvl="1" indent="-346075">
              <a:buFont typeface="Arial" panose="020B0604020202020204" pitchFamily="34" charset="0"/>
              <a:buChar char="•"/>
            </a:pPr>
            <a:r>
              <a:rPr lang="en-US" sz="2000" dirty="0">
                <a:latin typeface="Times New Roman" panose="02020603050405020304" pitchFamily="18" charset="0"/>
                <a:ea typeface="+mn-ea"/>
                <a:cs typeface="Times New Roman" panose="02020603050405020304" pitchFamily="18" charset="0"/>
              </a:rPr>
              <a:t>These rulings created a circuit split that and the </a:t>
            </a:r>
            <a:r>
              <a:rPr lang="en-US" sz="2000" dirty="0">
                <a:solidFill>
                  <a:srgbClr val="000000"/>
                </a:solidFill>
                <a:latin typeface="Times New Roman" panose="02020603050405020304" pitchFamily="18" charset="0"/>
                <a:cs typeface="Times New Roman" panose="02020603050405020304" pitchFamily="18" charset="0"/>
              </a:rPr>
              <a:t>Supreme Court recently agreed to consolidate and review both cases.  </a:t>
            </a:r>
          </a:p>
          <a:p>
            <a:pPr marL="346075" lvl="1" indent="-346075">
              <a:buFont typeface="Arial" panose="020B0604020202020204" pitchFamily="34" charset="0"/>
              <a:buChar char="•"/>
            </a:pPr>
            <a:r>
              <a:rPr lang="en-US" sz="2000" dirty="0">
                <a:solidFill>
                  <a:srgbClr val="000000"/>
                </a:solidFill>
                <a:effectLst/>
                <a:latin typeface="Times New Roman" panose="02020603050405020304" pitchFamily="18" charset="0"/>
                <a:ea typeface="Calibri" panose="020F0502020204030204" pitchFamily="34" charset="0"/>
              </a:rPr>
              <a:t>The briefing schedule for this case will unfold between January and March of next year. </a:t>
            </a:r>
            <a:r>
              <a:rPr lang="en-US" sz="2000" dirty="0">
                <a:solidFill>
                  <a:srgbClr val="000000"/>
                </a:solidFill>
                <a:latin typeface="Times New Roman" panose="02020603050405020304" pitchFamily="18" charset="0"/>
                <a:cs typeface="Times New Roman" panose="02020603050405020304" pitchFamily="18" charset="0"/>
              </a:rPr>
              <a:t>Oral argument is expected at the end of March and a decision should be issued in June.</a:t>
            </a:r>
          </a:p>
          <a:p>
            <a:pPr marL="346075" lvl="1" indent="-346075">
              <a:buFont typeface="Arial" panose="020B0604020202020204" pitchFamily="34" charset="0"/>
              <a:buChar char="•"/>
            </a:pPr>
            <a:r>
              <a:rPr lang="en-US" sz="2000" dirty="0">
                <a:solidFill>
                  <a:srgbClr val="000000"/>
                </a:solidFill>
                <a:latin typeface="Times New Roman" panose="02020603050405020304" pitchFamily="18" charset="0"/>
                <a:cs typeface="Times New Roman" panose="02020603050405020304" pitchFamily="18" charset="0"/>
              </a:rPr>
              <a:t>Potential impact on </a:t>
            </a:r>
            <a:r>
              <a:rPr lang="en-US" sz="2000" dirty="0" err="1">
                <a:solidFill>
                  <a:srgbClr val="000000"/>
                </a:solidFill>
                <a:latin typeface="Times New Roman" panose="02020603050405020304" pitchFamily="18" charset="0"/>
                <a:cs typeface="Times New Roman" panose="02020603050405020304" pitchFamily="18" charset="0"/>
              </a:rPr>
              <a:t>Maniilaq</a:t>
            </a:r>
            <a:r>
              <a:rPr lang="en-US" sz="2000" dirty="0">
                <a:solidFill>
                  <a:srgbClr val="000000"/>
                </a:solidFill>
                <a:latin typeface="Times New Roman" panose="02020603050405020304" pitchFamily="18" charset="0"/>
                <a:cs typeface="Times New Roman" panose="02020603050405020304" pitchFamily="18" charset="0"/>
              </a:rPr>
              <a:t>: retroactive (6 years statute of limitation) and prospective.</a:t>
            </a:r>
          </a:p>
        </p:txBody>
      </p:sp>
    </p:spTree>
    <p:extLst>
      <p:ext uri="{BB962C8B-B14F-4D97-AF65-F5344CB8AC3E}">
        <p14:creationId xmlns:p14="http://schemas.microsoft.com/office/powerpoint/2010/main" val="1483825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09800"/>
            <a:ext cx="8991600" cy="4038600"/>
          </a:xfrm>
        </p:spPr>
        <p:txBody>
          <a:bodyPr/>
          <a:lstStyle/>
          <a:p>
            <a:pPr marL="344488" indent="-344488">
              <a:spcBef>
                <a:spcPts val="0"/>
              </a:spcBef>
              <a:spcAft>
                <a:spcPts val="600"/>
              </a:spcAft>
              <a:buFont typeface="Arial" panose="020B0604020202020204" pitchFamily="34" charset="0"/>
              <a:buChar char="•"/>
            </a:pPr>
            <a:r>
              <a:rPr lang="en-US" sz="2350" dirty="0">
                <a:latin typeface="Times New Roman" panose="02020603050405020304" pitchFamily="18" charset="0"/>
                <a:cs typeface="Times New Roman" panose="02020603050405020304" pitchFamily="18" charset="0"/>
              </a:rPr>
              <a:t>MDLs assign multiple, independent lawsuits involving the same parties and/or legal claims to a single judge for consolidated or coordinated pre-trial proceedings and “bellwether” trials. </a:t>
            </a:r>
          </a:p>
          <a:p>
            <a:pPr marL="344488" indent="-344488">
              <a:spcBef>
                <a:spcPts val="0"/>
              </a:spcBef>
              <a:spcAft>
                <a:spcPts val="600"/>
              </a:spcAft>
              <a:buFont typeface="Arial" panose="020B0604020202020204" pitchFamily="34" charset="0"/>
              <a:buChar char="•"/>
            </a:pPr>
            <a:r>
              <a:rPr lang="en-US" sz="2350" dirty="0">
                <a:latin typeface="Times New Roman" panose="02020603050405020304" pitchFamily="18" charset="0"/>
                <a:cs typeface="Times New Roman" panose="02020603050405020304" pitchFamily="18" charset="0"/>
              </a:rPr>
              <a:t>Created in 2017 to consolidate cases against the manufacturers, distributors, and retailers of prescription opioids, the National Prescription Opiate MDL was assigned to Judge Dan A. Polster in the Northern District of Ohio. </a:t>
            </a:r>
          </a:p>
          <a:p>
            <a:pPr marL="344488" indent="-344488">
              <a:spcBef>
                <a:spcPts val="0"/>
              </a:spcBef>
              <a:spcAft>
                <a:spcPts val="600"/>
              </a:spcAft>
              <a:buFont typeface="Arial" panose="020B0604020202020204" pitchFamily="34" charset="0"/>
              <a:buChar char="•"/>
            </a:pPr>
            <a:r>
              <a:rPr lang="en-US" sz="2350" dirty="0">
                <a:latin typeface="Times New Roman" panose="02020603050405020304" pitchFamily="18" charset="0"/>
                <a:cs typeface="Times New Roman" panose="02020603050405020304" pitchFamily="18" charset="0"/>
              </a:rPr>
              <a:t>Thousands of plaintiffs—many governments—ultimately joined.</a:t>
            </a:r>
          </a:p>
          <a:p>
            <a:pPr marL="344488" indent="-344488">
              <a:spcBef>
                <a:spcPts val="0"/>
              </a:spcBef>
              <a:spcAft>
                <a:spcPts val="600"/>
              </a:spcAft>
              <a:buFont typeface="Arial" panose="020B0604020202020204" pitchFamily="34" charset="0"/>
              <a:buChar char="•"/>
            </a:pPr>
            <a:r>
              <a:rPr lang="en-US" sz="2350" dirty="0">
                <a:latin typeface="Times New Roman" panose="02020603050405020304" pitchFamily="18" charset="0"/>
                <a:cs typeface="Times New Roman" panose="02020603050405020304" pitchFamily="18" charset="0"/>
              </a:rPr>
              <a:t>Plaintiffs alleged that the Defendants knew that opioids were highly addictive, but aggressively marketed and sold them anyway.</a:t>
            </a:r>
          </a:p>
        </p:txBody>
      </p:sp>
      <p:sp>
        <p:nvSpPr>
          <p:cNvPr id="7" name="Title 1">
            <a:extLst>
              <a:ext uri="{FF2B5EF4-FFF2-40B4-BE49-F238E27FC236}">
                <a16:creationId xmlns:a16="http://schemas.microsoft.com/office/drawing/2014/main" id="{2E86A0EC-D87F-456A-B6D8-E635B180BB5B}"/>
              </a:ext>
            </a:extLst>
          </p:cNvPr>
          <p:cNvSpPr txBox="1">
            <a:spLocks/>
          </p:cNvSpPr>
          <p:nvPr/>
        </p:nvSpPr>
        <p:spPr bwMode="auto">
          <a:xfrm>
            <a:off x="75156" y="1066800"/>
            <a:ext cx="8991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US" sz="3200" b="1" i="1" kern="0" dirty="0">
                <a:latin typeface="Times New Roman" panose="02020603050405020304" pitchFamily="18" charset="0"/>
                <a:cs typeface="Times New Roman" panose="02020603050405020304" pitchFamily="18" charset="0"/>
              </a:rPr>
              <a:t>Background: National Prescription Opiate </a:t>
            </a:r>
            <a:br>
              <a:rPr lang="en-US" sz="3200" b="1" i="1" kern="0" dirty="0">
                <a:latin typeface="Times New Roman" panose="02020603050405020304" pitchFamily="18" charset="0"/>
                <a:cs typeface="Times New Roman" panose="02020603050405020304" pitchFamily="18" charset="0"/>
              </a:rPr>
            </a:br>
            <a:r>
              <a:rPr lang="en-US" sz="3200" b="1" i="1" kern="0" dirty="0">
                <a:latin typeface="Times New Roman" panose="02020603050405020304" pitchFamily="18" charset="0"/>
                <a:cs typeface="Times New Roman" panose="02020603050405020304" pitchFamily="18" charset="0"/>
              </a:rPr>
              <a:t>Multi-District Litigation (MDL)</a:t>
            </a:r>
          </a:p>
        </p:txBody>
      </p:sp>
    </p:spTree>
    <p:extLst>
      <p:ext uri="{BB962C8B-B14F-4D97-AF65-F5344CB8AC3E}">
        <p14:creationId xmlns:p14="http://schemas.microsoft.com/office/powerpoint/2010/main" val="3015184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859288"/>
            <a:ext cx="8991600" cy="4465311"/>
          </a:xfrm>
        </p:spPr>
        <p:txBody>
          <a:bodyPr/>
          <a:lstStyle/>
          <a:p>
            <a:pPr marL="344488" indent="-344488">
              <a:spcBef>
                <a:spcPts val="0"/>
              </a:spcBef>
              <a:spcAft>
                <a:spcPts val="1200"/>
              </a:spcAft>
              <a:buFont typeface="Arial" panose="020B0604020202020204" pitchFamily="34" charset="0"/>
              <a:buChar char="•"/>
            </a:pPr>
            <a:r>
              <a:rPr lang="en-US" sz="2350" dirty="0">
                <a:latin typeface="Times New Roman" panose="02020603050405020304" pitchFamily="18" charset="0"/>
                <a:cs typeface="Times New Roman" panose="02020603050405020304" pitchFamily="18" charset="0"/>
              </a:rPr>
              <a:t>The MDL court appointed a Tribal Leadership Committee (TLC) to manage the tribal track litigation and represent tribal interests in settlement negotiations. </a:t>
            </a:r>
          </a:p>
          <a:p>
            <a:pPr marL="344488" indent="-344488">
              <a:spcBef>
                <a:spcPts val="0"/>
              </a:spcBef>
              <a:spcAft>
                <a:spcPts val="1200"/>
              </a:spcAft>
              <a:buFont typeface="Arial" panose="020B0604020202020204" pitchFamily="34" charset="0"/>
              <a:buChar char="•"/>
            </a:pPr>
            <a:r>
              <a:rPr lang="en-US" sz="2350" dirty="0">
                <a:latin typeface="Times New Roman" panose="02020603050405020304" pitchFamily="18" charset="0"/>
                <a:cs typeface="Times New Roman" panose="02020603050405020304" pitchFamily="18" charset="0"/>
              </a:rPr>
              <a:t>The MDL has now resulted in multiple bankruptcies and national settlement deals, including seven final tribal settlements with nine separate defendants, and more in the pipeline. </a:t>
            </a:r>
          </a:p>
          <a:p>
            <a:pPr marL="344488" indent="-344488">
              <a:spcBef>
                <a:spcPts val="0"/>
              </a:spcBef>
              <a:spcAft>
                <a:spcPts val="1200"/>
              </a:spcAft>
              <a:buFont typeface="Arial" panose="020B0604020202020204" pitchFamily="34" charset="0"/>
              <a:buChar char="•"/>
            </a:pPr>
            <a:r>
              <a:rPr lang="en-US" sz="2350" dirty="0">
                <a:latin typeface="Times New Roman" panose="02020603050405020304" pitchFamily="18" charset="0"/>
                <a:cs typeface="Times New Roman" panose="02020603050405020304" pitchFamily="18" charset="0"/>
              </a:rPr>
              <a:t>The finalized settlements involve the three largest distributors of prescription opioids in the U.S. (AmerisourceBergen, Cardinal Health, and McKesson Corporation), as well as manufacturers Janssen/J&amp;J, Teva, and Allergan, and major pharmacy chains Walmart, Walgreens, and CVS.  </a:t>
            </a:r>
          </a:p>
        </p:txBody>
      </p:sp>
      <p:sp>
        <p:nvSpPr>
          <p:cNvPr id="7" name="Title 1">
            <a:extLst>
              <a:ext uri="{FF2B5EF4-FFF2-40B4-BE49-F238E27FC236}">
                <a16:creationId xmlns:a16="http://schemas.microsoft.com/office/drawing/2014/main" id="{2E86A0EC-D87F-456A-B6D8-E635B180BB5B}"/>
              </a:ext>
            </a:extLst>
          </p:cNvPr>
          <p:cNvSpPr txBox="1">
            <a:spLocks/>
          </p:cNvSpPr>
          <p:nvPr/>
        </p:nvSpPr>
        <p:spPr bwMode="auto">
          <a:xfrm>
            <a:off x="76200" y="914400"/>
            <a:ext cx="899160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US" sz="3200" b="1" i="1" kern="0" dirty="0">
                <a:latin typeface="Times New Roman" panose="02020603050405020304" pitchFamily="18" charset="0"/>
                <a:cs typeface="Times New Roman" panose="02020603050405020304" pitchFamily="18" charset="0"/>
              </a:rPr>
              <a:t>Background: National Prescription Opiate </a:t>
            </a:r>
            <a:br>
              <a:rPr lang="en-US" sz="3200" b="1" i="1" kern="0" dirty="0">
                <a:latin typeface="Times New Roman" panose="02020603050405020304" pitchFamily="18" charset="0"/>
                <a:cs typeface="Times New Roman" panose="02020603050405020304" pitchFamily="18" charset="0"/>
              </a:rPr>
            </a:br>
            <a:r>
              <a:rPr lang="en-US" sz="3200" b="1" i="1" kern="0" dirty="0">
                <a:latin typeface="Times New Roman" panose="02020603050405020304" pitchFamily="18" charset="0"/>
                <a:cs typeface="Times New Roman" panose="02020603050405020304" pitchFamily="18" charset="0"/>
              </a:rPr>
              <a:t>Multi-District Litigation (MDL)</a:t>
            </a:r>
          </a:p>
        </p:txBody>
      </p:sp>
    </p:spTree>
    <p:extLst>
      <p:ext uri="{BB962C8B-B14F-4D97-AF65-F5344CB8AC3E}">
        <p14:creationId xmlns:p14="http://schemas.microsoft.com/office/powerpoint/2010/main" val="2781924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073275"/>
            <a:ext cx="8991600" cy="3946525"/>
          </a:xfrm>
        </p:spPr>
        <p:txBody>
          <a:bodyPr/>
          <a:lstStyle/>
          <a:p>
            <a:pPr marL="344488" indent="-344488">
              <a:spcBef>
                <a:spcPts val="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Johnson &amp; Johnson: $150 million over two payments</a:t>
            </a:r>
          </a:p>
          <a:p>
            <a:pPr marL="344488" indent="-344488">
              <a:spcBef>
                <a:spcPts val="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Distributors (McKesson, Amerisource Bergen, and Cardinal Health): $440 million over 7 payments (to be paid within 5 years)</a:t>
            </a:r>
          </a:p>
          <a:p>
            <a:pPr marL="344488" indent="-344488">
              <a:spcBef>
                <a:spcPts val="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Teva: $119 million over 13 payments, plus 200,000 overdose reversal medication kits distributed over ten years (20,000 per year)</a:t>
            </a:r>
          </a:p>
          <a:p>
            <a:pPr marL="344488" indent="-344488">
              <a:spcBef>
                <a:spcPts val="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Allergan: $71 million over 7 payments</a:t>
            </a:r>
          </a:p>
          <a:p>
            <a:pPr marL="344488" indent="-344488">
              <a:spcBef>
                <a:spcPts val="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Walmart: $78 million in a single lump-sum payment</a:t>
            </a:r>
          </a:p>
          <a:p>
            <a:pPr marL="344488" indent="-344488">
              <a:spcBef>
                <a:spcPts val="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Walgreens: $148 million over 15 payments</a:t>
            </a:r>
          </a:p>
          <a:p>
            <a:pPr marL="344488" indent="-344488">
              <a:spcBef>
                <a:spcPts val="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CVS: $130 million over 10 payments</a:t>
            </a:r>
          </a:p>
        </p:txBody>
      </p:sp>
      <p:sp>
        <p:nvSpPr>
          <p:cNvPr id="7" name="Title 1">
            <a:extLst>
              <a:ext uri="{FF2B5EF4-FFF2-40B4-BE49-F238E27FC236}">
                <a16:creationId xmlns:a16="http://schemas.microsoft.com/office/drawing/2014/main" id="{2E86A0EC-D87F-456A-B6D8-E635B180BB5B}"/>
              </a:ext>
            </a:extLst>
          </p:cNvPr>
          <p:cNvSpPr txBox="1">
            <a:spLocks/>
          </p:cNvSpPr>
          <p:nvPr/>
        </p:nvSpPr>
        <p:spPr bwMode="auto">
          <a:xfrm>
            <a:off x="457200" y="1066800"/>
            <a:ext cx="8229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US" sz="3200" b="1" i="1" kern="0" dirty="0">
                <a:latin typeface="Times New Roman" panose="02020603050405020304" pitchFamily="18" charset="0"/>
                <a:cs typeface="Times New Roman" panose="02020603050405020304" pitchFamily="18" charset="0"/>
              </a:rPr>
              <a:t>MDL Tribal Settlements: Overview of Amounts</a:t>
            </a:r>
          </a:p>
        </p:txBody>
      </p:sp>
    </p:spTree>
    <p:extLst>
      <p:ext uri="{BB962C8B-B14F-4D97-AF65-F5344CB8AC3E}">
        <p14:creationId xmlns:p14="http://schemas.microsoft.com/office/powerpoint/2010/main" val="53519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76200" y="1066800"/>
            <a:ext cx="8991600" cy="533400"/>
          </a:xfrm>
        </p:spPr>
        <p:txBody>
          <a:bodyPr/>
          <a:lstStyle/>
          <a:p>
            <a:r>
              <a:rPr lang="en-US" altLang="en-US" sz="3200" b="1" i="1" dirty="0">
                <a:latin typeface="Times New Roman" panose="02020603050405020304" pitchFamily="18" charset="0"/>
                <a:cs typeface="Times New Roman" panose="02020603050405020304" pitchFamily="18" charset="0"/>
              </a:rPr>
              <a:t>MDL Settlements </a:t>
            </a:r>
          </a:p>
        </p:txBody>
      </p:sp>
      <p:sp>
        <p:nvSpPr>
          <p:cNvPr id="3" name="Content Placeholder 2"/>
          <p:cNvSpPr>
            <a:spLocks noGrp="1"/>
          </p:cNvSpPr>
          <p:nvPr>
            <p:ph idx="1"/>
          </p:nvPr>
        </p:nvSpPr>
        <p:spPr>
          <a:xfrm>
            <a:off x="76200" y="1600200"/>
            <a:ext cx="8991600" cy="4572000"/>
          </a:xfrm>
        </p:spPr>
        <p:txBody>
          <a:bodyPr/>
          <a:lstStyle/>
          <a:p>
            <a:pPr>
              <a:spcAft>
                <a:spcPts val="600"/>
              </a:spcAft>
              <a:defRPr/>
            </a:pPr>
            <a:r>
              <a:rPr lang="en-US" sz="2200" dirty="0">
                <a:latin typeface="Times New Roman" panose="02020603050405020304" pitchFamily="18" charset="0"/>
                <a:cs typeface="Times New Roman" panose="02020603050405020304" pitchFamily="18" charset="0"/>
              </a:rPr>
              <a:t>In all, these settlements will bring over $1 billion in opioid abatement funds to Indian Country. </a:t>
            </a:r>
          </a:p>
          <a:p>
            <a:pPr>
              <a:spcAft>
                <a:spcPts val="600"/>
              </a:spcAft>
              <a:defRPr/>
            </a:pPr>
            <a:r>
              <a:rPr lang="en-US" sz="2200" dirty="0">
                <a:latin typeface="Times New Roman" panose="02020603050405020304" pitchFamily="18" charset="0"/>
                <a:cs typeface="Times New Roman" panose="02020603050405020304" pitchFamily="18" charset="0"/>
              </a:rPr>
              <a:t>The settlement funds are deposited into settlement trusts administered by court-appointed Special Master David Cohen in coordination with three individuals recommended by the TLC: former Indian Health Service acting Director Mary Smith, former Assistant Secretary of Indian Affairs Kevin Washburn, and Kathy Hannan, chair of the National Museum of the American Indian's Board of Trustees and former partner with the accounting firm, KPMG. </a:t>
            </a:r>
          </a:p>
          <a:p>
            <a:pPr>
              <a:spcAft>
                <a:spcPts val="600"/>
              </a:spcAft>
              <a:defRPr/>
            </a:pPr>
            <a:r>
              <a:rPr lang="en-US" sz="2200" dirty="0">
                <a:latin typeface="Times New Roman" panose="02020603050405020304" pitchFamily="18" charset="0"/>
                <a:cs typeface="Times New Roman" panose="02020603050405020304" pitchFamily="18" charset="0"/>
              </a:rPr>
              <a:t>The settlement trusts distributed the first round of payments in August, 2023 and will continue to make payments on an annual basis.  Its not too late to join, though! Participation requirements are discussed at the end of this presentation.</a:t>
            </a:r>
          </a:p>
        </p:txBody>
      </p:sp>
    </p:spTree>
    <p:extLst>
      <p:ext uri="{BB962C8B-B14F-4D97-AF65-F5344CB8AC3E}">
        <p14:creationId xmlns:p14="http://schemas.microsoft.com/office/powerpoint/2010/main" val="4093547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914400"/>
            <a:ext cx="8229600" cy="838200"/>
          </a:xfrm>
        </p:spPr>
        <p:txBody>
          <a:bodyPr/>
          <a:lstStyle/>
          <a:p>
            <a:r>
              <a:rPr lang="en-US" altLang="en-US" sz="3200" b="1" i="1" dirty="0">
                <a:latin typeface="Times New Roman" panose="02020603050405020304" pitchFamily="18" charset="0"/>
                <a:cs typeface="Times New Roman" panose="02020603050405020304" pitchFamily="18" charset="0"/>
              </a:rPr>
              <a:t>Amounts for Distribution Per Year</a:t>
            </a:r>
          </a:p>
        </p:txBody>
      </p:sp>
      <p:graphicFrame>
        <p:nvGraphicFramePr>
          <p:cNvPr id="4" name="Content Placeholder 3">
            <a:extLst>
              <a:ext uri="{FF2B5EF4-FFF2-40B4-BE49-F238E27FC236}">
                <a16:creationId xmlns:a16="http://schemas.microsoft.com/office/drawing/2014/main" id="{9D8D82CD-7B8D-4FC2-A44B-D03B50D46CF9}"/>
              </a:ext>
            </a:extLst>
          </p:cNvPr>
          <p:cNvGraphicFramePr>
            <a:graphicFrameLocks noGrp="1"/>
          </p:cNvGraphicFramePr>
          <p:nvPr>
            <p:ph idx="1"/>
            <p:extLst>
              <p:ext uri="{D42A27DB-BD31-4B8C-83A1-F6EECF244321}">
                <p14:modId xmlns:p14="http://schemas.microsoft.com/office/powerpoint/2010/main" val="234322024"/>
              </p:ext>
            </p:extLst>
          </p:nvPr>
        </p:nvGraphicFramePr>
        <p:xfrm>
          <a:off x="7306" y="3124200"/>
          <a:ext cx="9144001" cy="3124200"/>
        </p:xfrm>
        <a:graphic>
          <a:graphicData uri="http://schemas.openxmlformats.org/drawingml/2006/table">
            <a:tbl>
              <a:tblPr firstRow="1" firstCol="1" bandRow="1"/>
              <a:tblGrid>
                <a:gridCol w="1110815">
                  <a:extLst>
                    <a:ext uri="{9D8B030D-6E8A-4147-A177-3AD203B41FA5}">
                      <a16:colId xmlns:a16="http://schemas.microsoft.com/office/drawing/2014/main" val="2197404761"/>
                    </a:ext>
                  </a:extLst>
                </a:gridCol>
                <a:gridCol w="1147598">
                  <a:extLst>
                    <a:ext uri="{9D8B030D-6E8A-4147-A177-3AD203B41FA5}">
                      <a16:colId xmlns:a16="http://schemas.microsoft.com/office/drawing/2014/main" val="769656756"/>
                    </a:ext>
                  </a:extLst>
                </a:gridCol>
                <a:gridCol w="1147598">
                  <a:extLst>
                    <a:ext uri="{9D8B030D-6E8A-4147-A177-3AD203B41FA5}">
                      <a16:colId xmlns:a16="http://schemas.microsoft.com/office/drawing/2014/main" val="2613177008"/>
                    </a:ext>
                  </a:extLst>
                </a:gridCol>
                <a:gridCol w="1147598">
                  <a:extLst>
                    <a:ext uri="{9D8B030D-6E8A-4147-A177-3AD203B41FA5}">
                      <a16:colId xmlns:a16="http://schemas.microsoft.com/office/drawing/2014/main" val="3167615518"/>
                    </a:ext>
                  </a:extLst>
                </a:gridCol>
                <a:gridCol w="1147598">
                  <a:extLst>
                    <a:ext uri="{9D8B030D-6E8A-4147-A177-3AD203B41FA5}">
                      <a16:colId xmlns:a16="http://schemas.microsoft.com/office/drawing/2014/main" val="1209847411"/>
                    </a:ext>
                  </a:extLst>
                </a:gridCol>
                <a:gridCol w="1147598">
                  <a:extLst>
                    <a:ext uri="{9D8B030D-6E8A-4147-A177-3AD203B41FA5}">
                      <a16:colId xmlns:a16="http://schemas.microsoft.com/office/drawing/2014/main" val="399737160"/>
                    </a:ext>
                  </a:extLst>
                </a:gridCol>
                <a:gridCol w="1147598">
                  <a:extLst>
                    <a:ext uri="{9D8B030D-6E8A-4147-A177-3AD203B41FA5}">
                      <a16:colId xmlns:a16="http://schemas.microsoft.com/office/drawing/2014/main" val="4157562417"/>
                    </a:ext>
                  </a:extLst>
                </a:gridCol>
                <a:gridCol w="1147598">
                  <a:extLst>
                    <a:ext uri="{9D8B030D-6E8A-4147-A177-3AD203B41FA5}">
                      <a16:colId xmlns:a16="http://schemas.microsoft.com/office/drawing/2014/main" val="4044412194"/>
                    </a:ext>
                  </a:extLst>
                </a:gridCol>
              </a:tblGrid>
              <a:tr h="516378">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2024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2026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57517745"/>
                  </a:ext>
                </a:extLst>
              </a:tr>
              <a:tr h="1045722">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100" b="1" dirty="0">
                          <a:effectLst/>
                          <a:latin typeface="Times New Roman" panose="02020603050405020304" pitchFamily="18" charset="0"/>
                          <a:ea typeface="Calibri" panose="020F0502020204030204" pitchFamily="34" charset="0"/>
                          <a:cs typeface="Times New Roman" panose="02020603050405020304" pitchFamily="18" charset="0"/>
                        </a:rPr>
                        <a:t>$385,939,058.63  (actual) </a:t>
                      </a: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$81,089,798.32</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$87,051,839.10</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$87,051,839.10</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$88,099,902.20</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$35,474,772.36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$36,007,047.71</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$30,031,997.56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0796105"/>
                  </a:ext>
                </a:extLst>
              </a:tr>
              <a:tr h="516378">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2034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Abatement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2037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370220902"/>
                  </a:ext>
                </a:extLst>
              </a:tr>
              <a:tr h="1045722">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$30,021,816.94</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$30,021,816.93</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$18,475,136.41</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$18,475,136.41</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$18,475,136.41</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a:effectLst/>
                          <a:latin typeface="Times New Roman" panose="02020603050405020304" pitchFamily="18" charset="0"/>
                          <a:ea typeface="Calibri" panose="020F0502020204030204" pitchFamily="34" charset="0"/>
                          <a:cs typeface="Times New Roman" panose="02020603050405020304" pitchFamily="18" charset="0"/>
                        </a:rPr>
                        <a:t>$10,140,763.12</a:t>
                      </a:r>
                      <a:endParaRPr lang="en-US" sz="1100" b="1">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$10,140,763.12</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11" marR="6741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5253054"/>
                  </a:ext>
                </a:extLst>
              </a:tr>
            </a:tbl>
          </a:graphicData>
        </a:graphic>
      </p:graphicFrame>
      <p:sp>
        <p:nvSpPr>
          <p:cNvPr id="5" name="TextBox 4">
            <a:extLst>
              <a:ext uri="{FF2B5EF4-FFF2-40B4-BE49-F238E27FC236}">
                <a16:creationId xmlns:a16="http://schemas.microsoft.com/office/drawing/2014/main" id="{ABD5B36E-5285-4E73-8F1E-009BD70C1C2D}"/>
              </a:ext>
            </a:extLst>
          </p:cNvPr>
          <p:cNvSpPr txBox="1"/>
          <p:nvPr/>
        </p:nvSpPr>
        <p:spPr>
          <a:xfrm>
            <a:off x="121607" y="1759352"/>
            <a:ext cx="8915400" cy="1323439"/>
          </a:xfrm>
          <a:prstGeom prst="rect">
            <a:avLst/>
          </a:prstGeom>
          <a:noFill/>
        </p:spPr>
        <p:txBody>
          <a:bodyPr wrap="square" rtlCol="0">
            <a:spAutoFit/>
          </a:bodyPr>
          <a:lstStyle/>
          <a:p>
            <a:r>
              <a:rPr lang="en-US" sz="2000" dirty="0"/>
              <a:t>The chart below lists </a:t>
            </a:r>
            <a:r>
              <a:rPr lang="en-US" sz="2000" b="1" dirty="0"/>
              <a:t>estimated</a:t>
            </a:r>
            <a:r>
              <a:rPr lang="en-US" sz="2000" dirty="0"/>
              <a:t> total amounts that will be distributed from the tribal trusts each year to Tribes for opioid abatement initiatives, </a:t>
            </a:r>
            <a:r>
              <a:rPr lang="en-US" sz="2000" b="1" dirty="0"/>
              <a:t>based on the currently finalized settlements</a:t>
            </a:r>
            <a:r>
              <a:rPr lang="en-US" sz="2000" dirty="0"/>
              <a:t>.  Costs and attorney fees have been removed from these estimates. </a:t>
            </a:r>
          </a:p>
        </p:txBody>
      </p:sp>
    </p:spTree>
    <p:extLst>
      <p:ext uri="{BB962C8B-B14F-4D97-AF65-F5344CB8AC3E}">
        <p14:creationId xmlns:p14="http://schemas.microsoft.com/office/powerpoint/2010/main" val="3666460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990600"/>
            <a:ext cx="8229600" cy="838200"/>
          </a:xfrm>
        </p:spPr>
        <p:txBody>
          <a:bodyPr/>
          <a:lstStyle/>
          <a:p>
            <a:r>
              <a:rPr lang="en-US" altLang="en-US" sz="3200" b="1" i="1" dirty="0">
                <a:latin typeface="Times New Roman" panose="02020603050405020304" pitchFamily="18" charset="0"/>
                <a:cs typeface="Times New Roman" panose="02020603050405020304" pitchFamily="18" charset="0"/>
              </a:rPr>
              <a:t>Additional Proposed Settlements:</a:t>
            </a:r>
            <a:br>
              <a:rPr lang="en-US" altLang="en-US" sz="3200" b="1" i="1" dirty="0">
                <a:latin typeface="Times New Roman" panose="02020603050405020304" pitchFamily="18" charset="0"/>
                <a:cs typeface="Times New Roman" panose="02020603050405020304" pitchFamily="18" charset="0"/>
              </a:rPr>
            </a:br>
            <a:r>
              <a:rPr lang="en-US" altLang="en-US" sz="3200" b="1" i="1" dirty="0">
                <a:latin typeface="Times New Roman" panose="02020603050405020304" pitchFamily="18" charset="0"/>
                <a:cs typeface="Times New Roman" panose="02020603050405020304" pitchFamily="18" charset="0"/>
              </a:rPr>
              <a:t> McKinsey &amp; Co. </a:t>
            </a:r>
          </a:p>
        </p:txBody>
      </p:sp>
      <p:sp>
        <p:nvSpPr>
          <p:cNvPr id="3" name="Content Placeholder 2"/>
          <p:cNvSpPr>
            <a:spLocks noGrp="1"/>
          </p:cNvSpPr>
          <p:nvPr>
            <p:ph idx="1"/>
          </p:nvPr>
        </p:nvSpPr>
        <p:spPr>
          <a:xfrm>
            <a:off x="76200" y="2057400"/>
            <a:ext cx="8991600" cy="3657600"/>
          </a:xfrm>
        </p:spPr>
        <p:txBody>
          <a:bodyPr/>
          <a:lstStyle/>
          <a:p>
            <a:pPr>
              <a:spcAft>
                <a:spcPts val="600"/>
              </a:spcAft>
              <a:defRPr/>
            </a:pPr>
            <a:r>
              <a:rPr lang="en-US" sz="2400" dirty="0">
                <a:latin typeface="Times New Roman" panose="02020603050405020304" pitchFamily="18" charset="0"/>
                <a:cs typeface="Times New Roman" panose="02020603050405020304" pitchFamily="18" charset="0"/>
              </a:rPr>
              <a:t>A proposed settlement has been reached with global consulting firm McKinsey &amp; Co, which helped Purdue and others market their prescription opioids.  Claims against McKinsey were organized in a separate MDL.</a:t>
            </a:r>
          </a:p>
          <a:p>
            <a:pPr>
              <a:spcAft>
                <a:spcPts val="600"/>
              </a:spcAft>
              <a:defRPr/>
            </a:pPr>
            <a:r>
              <a:rPr lang="en-US" sz="2400" dirty="0">
                <a:latin typeface="Times New Roman" panose="02020603050405020304" pitchFamily="18" charset="0"/>
                <a:ea typeface="+mn-ea"/>
                <a:cs typeface="Times New Roman" panose="02020603050405020304" pitchFamily="18" charset="0"/>
              </a:rPr>
              <a:t>McKinsey and the tribal plaintiffs recently announced a settlement-in-principle that would settle the tribal claims for $39.5 million (about $33.58 million after fees), in one lump sum payment. </a:t>
            </a:r>
          </a:p>
          <a:p>
            <a:pPr>
              <a:spcAft>
                <a:spcPts val="600"/>
              </a:spcAft>
              <a:defRPr/>
            </a:pPr>
            <a:r>
              <a:rPr lang="en-US" sz="2400" dirty="0">
                <a:latin typeface="Times New Roman" panose="02020603050405020304" pitchFamily="18" charset="0"/>
                <a:cs typeface="Times New Roman" panose="02020603050405020304" pitchFamily="18" charset="0"/>
              </a:rPr>
              <a:t>McKinsey will decide whether to move forward with the settlement based on tribal participation levels.  </a:t>
            </a:r>
          </a:p>
          <a:p>
            <a:pPr>
              <a:spcAft>
                <a:spcPts val="600"/>
              </a:spcAft>
              <a:defRPr/>
            </a:pPr>
            <a:r>
              <a:rPr lang="en-US" sz="2400" dirty="0">
                <a:latin typeface="Times New Roman" panose="02020603050405020304" pitchFamily="18" charset="0"/>
                <a:cs typeface="Times New Roman" panose="02020603050405020304" pitchFamily="18" charset="0"/>
              </a:rPr>
              <a:t>More information at: </a:t>
            </a:r>
            <a:r>
              <a:rPr lang="en-US" sz="2400" dirty="0">
                <a:latin typeface="Times New Roman" panose="02020603050405020304" pitchFamily="18" charset="0"/>
                <a:cs typeface="Times New Roman" panose="02020603050405020304" pitchFamily="18" charset="0"/>
                <a:hlinkClick r:id="rId2"/>
              </a:rPr>
              <a:t>https://www.mckinseytribalsettlement.com/</a:t>
            </a:r>
            <a:r>
              <a:rPr lang="en-U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mn-ea"/>
              <a:cs typeface="Times New Roman" panose="02020603050405020304" pitchFamily="18" charset="0"/>
            </a:endParaRPr>
          </a:p>
          <a:p>
            <a:pPr>
              <a:defRP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1537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028700"/>
            <a:ext cx="8229600" cy="1028700"/>
          </a:xfrm>
        </p:spPr>
        <p:txBody>
          <a:bodyPr/>
          <a:lstStyle/>
          <a:p>
            <a:r>
              <a:rPr lang="en-US" altLang="en-US" sz="3200" b="1" i="1" dirty="0">
                <a:latin typeface="Times New Roman" panose="02020603050405020304" pitchFamily="18" charset="0"/>
                <a:cs typeface="Times New Roman" panose="02020603050405020304" pitchFamily="18" charset="0"/>
              </a:rPr>
              <a:t>Additional Proposed Settlements: </a:t>
            </a:r>
            <a:br>
              <a:rPr lang="en-US" altLang="en-US" sz="3200" b="1" i="1" dirty="0">
                <a:latin typeface="Times New Roman" panose="02020603050405020304" pitchFamily="18" charset="0"/>
                <a:cs typeface="Times New Roman" panose="02020603050405020304" pitchFamily="18" charset="0"/>
              </a:rPr>
            </a:br>
            <a:r>
              <a:rPr lang="en-US" altLang="en-US" sz="3200" b="1" i="1" dirty="0">
                <a:latin typeface="Times New Roman" panose="02020603050405020304" pitchFamily="18" charset="0"/>
                <a:cs typeface="Times New Roman" panose="02020603050405020304" pitchFamily="18" charset="0"/>
              </a:rPr>
              <a:t>Other Defendants</a:t>
            </a:r>
          </a:p>
        </p:txBody>
      </p:sp>
      <p:sp>
        <p:nvSpPr>
          <p:cNvPr id="3" name="Content Placeholder 2"/>
          <p:cNvSpPr>
            <a:spLocks noGrp="1"/>
          </p:cNvSpPr>
          <p:nvPr>
            <p:ph idx="1"/>
          </p:nvPr>
        </p:nvSpPr>
        <p:spPr>
          <a:xfrm>
            <a:off x="76200" y="2209800"/>
            <a:ext cx="8991600" cy="3200400"/>
          </a:xfrm>
        </p:spPr>
        <p:txBody>
          <a:bodyPr/>
          <a:lstStyle/>
          <a:p>
            <a:pPr>
              <a:spcAft>
                <a:spcPts val="600"/>
              </a:spcAft>
              <a:defRPr/>
            </a:pPr>
            <a:r>
              <a:rPr lang="en-US" sz="2200" dirty="0">
                <a:latin typeface="Times New Roman" panose="02020603050405020304" pitchFamily="18" charset="0"/>
                <a:cs typeface="Times New Roman" panose="02020603050405020304" pitchFamily="18" charset="0"/>
              </a:rPr>
              <a:t>Although these settlements (and bankruptcy proceedings, discussed later) represent most of the major defendants involved in the prescription opiate MDL, plaintiffs’ lead counsel is exploring the possibility of settlement with at least a few of the remaining defendants, most of which are manufacturers of generic opioids or regional distributors. </a:t>
            </a:r>
          </a:p>
          <a:p>
            <a:pPr>
              <a:spcAft>
                <a:spcPts val="600"/>
              </a:spcAft>
              <a:defRPr/>
            </a:pPr>
            <a:r>
              <a:rPr lang="en-US" sz="2200" dirty="0">
                <a:latin typeface="Times New Roman" panose="02020603050405020304" pitchFamily="18" charset="0"/>
                <a:cs typeface="Times New Roman" panose="02020603050405020304" pitchFamily="18" charset="0"/>
              </a:rPr>
              <a:t>A proposed settlement is currently being drafted with Kroger ($40 million for Tribes), and others are in active mediation.  </a:t>
            </a:r>
          </a:p>
          <a:p>
            <a:pPr>
              <a:defRPr/>
            </a:pPr>
            <a:r>
              <a:rPr lang="en-US" sz="2200" dirty="0">
                <a:latin typeface="Times New Roman" panose="02020603050405020304" pitchFamily="18" charset="0"/>
                <a:cs typeface="Times New Roman" panose="02020603050405020304" pitchFamily="18" charset="0"/>
              </a:rPr>
              <a:t>In the meantime, litigation involving remaining defendants continues, and the MDL plaintiffs’ counsel is exploring methods for litigating tribes and other plaintiffs to add defendants to update their complaints with additional defendants.  </a:t>
            </a:r>
          </a:p>
          <a:p>
            <a:pPr>
              <a:defRPr/>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338663"/>
      </p:ext>
    </p:extLst>
  </p:cSld>
  <p:clrMapOvr>
    <a:masterClrMapping/>
  </p:clrMapOvr>
</p:sld>
</file>

<file path=ppt/theme/theme1.xml><?xml version="1.0" encoding="utf-8"?>
<a:theme xmlns:a="http://schemas.openxmlformats.org/drawingml/2006/main" name="HSDW_PPT_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4-17-2018 NSHC Board Report mjg DRAFT</Template>
  <TotalTime>5230</TotalTime>
  <Words>1936</Words>
  <Application>Microsoft Office PowerPoint</Application>
  <PresentationFormat>On-screen Show (4:3)</PresentationFormat>
  <Paragraphs>150</Paragraphs>
  <Slides>18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HSDW_PPT_Template</vt:lpstr>
      <vt:lpstr>  Contract Support Costs Litigation and  National Prescription Opiate Multidistrict Litigation (MDL) and Settlements   </vt:lpstr>
      <vt:lpstr>Contract Support Cost Litigation</vt:lpstr>
      <vt:lpstr>PowerPoint Presentation</vt:lpstr>
      <vt:lpstr>PowerPoint Presentation</vt:lpstr>
      <vt:lpstr>PowerPoint Presentation</vt:lpstr>
      <vt:lpstr>MDL Settlements </vt:lpstr>
      <vt:lpstr>Amounts for Distribution Per Year</vt:lpstr>
      <vt:lpstr>Additional Proposed Settlements:  McKinsey &amp; Co. </vt:lpstr>
      <vt:lpstr>Additional Proposed Settlements:  Other Defendants</vt:lpstr>
      <vt:lpstr>Tribal Settlement Allocation</vt:lpstr>
      <vt:lpstr>Tribal Settlement Allocation (cont.)</vt:lpstr>
      <vt:lpstr>Tribal Settlement Allocation (cont.)</vt:lpstr>
      <vt:lpstr>Use Restrictions on Settlement Funds</vt:lpstr>
      <vt:lpstr>Reporting Requirements</vt:lpstr>
      <vt:lpstr>Participation – Its Not Too Late!</vt:lpstr>
      <vt:lpstr>Participation Requirements </vt:lpstr>
      <vt:lpstr>Final Note: Bankruptcy Proceedings</vt:lpstr>
      <vt:lpstr>Questions? </vt:lpstr>
    </vt:vector>
  </TitlesOfParts>
  <Company>HSDW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Andrea L. Cohen</dc:creator>
  <cp:lastModifiedBy>Geoffrey D. Strommer</cp:lastModifiedBy>
  <cp:revision>455</cp:revision>
  <cp:lastPrinted>2022-12-27T21:38:15Z</cp:lastPrinted>
  <dcterms:created xsi:type="dcterms:W3CDTF">2008-05-22T19:00:26Z</dcterms:created>
  <dcterms:modified xsi:type="dcterms:W3CDTF">2023-12-07T21:06:02Z</dcterms:modified>
</cp:coreProperties>
</file>