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20"/>
  </p:notesMasterIdLst>
  <p:handoutMasterIdLst>
    <p:handoutMasterId r:id="rId21"/>
  </p:handoutMasterIdLst>
  <p:sldIdLst>
    <p:sldId id="423" r:id="rId6"/>
    <p:sldId id="491" r:id="rId7"/>
    <p:sldId id="668" r:id="rId8"/>
    <p:sldId id="669" r:id="rId9"/>
    <p:sldId id="672" r:id="rId10"/>
    <p:sldId id="438" r:id="rId11"/>
    <p:sldId id="673" r:id="rId12"/>
    <p:sldId id="675" r:id="rId13"/>
    <p:sldId id="676" r:id="rId14"/>
    <p:sldId id="671" r:id="rId15"/>
    <p:sldId id="674" r:id="rId16"/>
    <p:sldId id="677" r:id="rId17"/>
    <p:sldId id="678" r:id="rId18"/>
    <p:sldId id="6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8632" autoAdjust="0"/>
  </p:normalViewPr>
  <p:slideViewPr>
    <p:cSldViewPr>
      <p:cViewPr varScale="1">
        <p:scale>
          <a:sx n="76" d="100"/>
          <a:sy n="76" d="100"/>
        </p:scale>
        <p:origin x="1440"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57358"/>
          </a:xfrm>
          <a:prstGeom prst="rect">
            <a:avLst/>
          </a:prstGeom>
        </p:spPr>
        <p:txBody>
          <a:bodyPr vert="horz" lIns="90059" tIns="45030" rIns="90059" bIns="4503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57358"/>
          </a:xfrm>
          <a:prstGeom prst="rect">
            <a:avLst/>
          </a:prstGeom>
        </p:spPr>
        <p:txBody>
          <a:bodyPr vert="horz" lIns="90059" tIns="45030" rIns="90059" bIns="45030" rtlCol="0"/>
          <a:lstStyle>
            <a:lvl1pPr algn="r">
              <a:defRPr sz="1200"/>
            </a:lvl1pPr>
          </a:lstStyle>
          <a:p>
            <a:fld id="{3827E890-26B8-48B8-B2BD-588D441A0498}" type="datetimeFigureOut">
              <a:rPr lang="en-US" smtClean="0"/>
              <a:t>4/9/2024</a:t>
            </a:fld>
            <a:endParaRPr lang="en-US"/>
          </a:p>
        </p:txBody>
      </p:sp>
      <p:sp>
        <p:nvSpPr>
          <p:cNvPr id="4" name="Footer Placeholder 3"/>
          <p:cNvSpPr>
            <a:spLocks noGrp="1"/>
          </p:cNvSpPr>
          <p:nvPr>
            <p:ph type="ftr" sz="quarter" idx="2"/>
          </p:nvPr>
        </p:nvSpPr>
        <p:spPr>
          <a:xfrm>
            <a:off x="1" y="8685071"/>
            <a:ext cx="2972421" cy="457358"/>
          </a:xfrm>
          <a:prstGeom prst="rect">
            <a:avLst/>
          </a:prstGeom>
        </p:spPr>
        <p:txBody>
          <a:bodyPr vert="horz" lIns="90059" tIns="45030" rIns="90059" bIns="4503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685071"/>
            <a:ext cx="2972421" cy="457358"/>
          </a:xfrm>
          <a:prstGeom prst="rect">
            <a:avLst/>
          </a:prstGeom>
        </p:spPr>
        <p:txBody>
          <a:bodyPr vert="horz" lIns="90059" tIns="45030" rIns="90059" bIns="45030" rtlCol="0" anchor="b"/>
          <a:lstStyle>
            <a:lvl1pPr algn="r">
              <a:defRPr sz="1200"/>
            </a:lvl1pPr>
          </a:lstStyle>
          <a:p>
            <a:fld id="{6B65A9B8-B77E-48F9-AA18-F488BEC3EBCC}" type="slidenum">
              <a:rPr lang="en-US" smtClean="0"/>
              <a:t>‹#›</a:t>
            </a:fld>
            <a:endParaRPr lang="en-US"/>
          </a:p>
        </p:txBody>
      </p:sp>
    </p:spTree>
    <p:extLst>
      <p:ext uri="{BB962C8B-B14F-4D97-AF65-F5344CB8AC3E}">
        <p14:creationId xmlns:p14="http://schemas.microsoft.com/office/powerpoint/2010/main" val="207622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lIns="91414" tIns="45707" rIns="91414" bIns="45707"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14" tIns="45707" rIns="91414" bIns="45707" rtlCol="0"/>
          <a:lstStyle>
            <a:lvl1pPr algn="r">
              <a:defRPr sz="1200"/>
            </a:lvl1pPr>
          </a:lstStyle>
          <a:p>
            <a:fld id="{B54979AF-7CC6-48A5-B4C8-C595981E47BA}" type="datetimeFigureOut">
              <a:rPr lang="en-US" smtClean="0"/>
              <a:t>4/9/2024</a:t>
            </a:fld>
            <a:endParaRPr lang="en-US"/>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14" tIns="45707" rIns="91414" bIns="45707"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14" tIns="45707" rIns="91414" bIns="457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685213"/>
            <a:ext cx="2971800" cy="457200"/>
          </a:xfrm>
          <a:prstGeom prst="rect">
            <a:avLst/>
          </a:prstGeom>
        </p:spPr>
        <p:txBody>
          <a:bodyPr vert="horz" lIns="91414" tIns="45707" rIns="91414" bIns="45707"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14" tIns="45707" rIns="91414" bIns="45707" rtlCol="0" anchor="b"/>
          <a:lstStyle>
            <a:lvl1pPr algn="r">
              <a:defRPr sz="1200"/>
            </a:lvl1pPr>
          </a:lstStyle>
          <a:p>
            <a:fld id="{62D3EA49-688D-415F-BFBC-3DB11DA2267F}" type="slidenum">
              <a:rPr lang="en-US" smtClean="0"/>
              <a:t>‹#›</a:t>
            </a:fld>
            <a:endParaRPr lang="en-US"/>
          </a:p>
        </p:txBody>
      </p:sp>
    </p:spTree>
    <p:extLst>
      <p:ext uri="{BB962C8B-B14F-4D97-AF65-F5344CB8AC3E}">
        <p14:creationId xmlns:p14="http://schemas.microsoft.com/office/powerpoint/2010/main" val="393267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38213" eaLnBrk="0" hangingPunct="0">
              <a:defRPr sz="3200">
                <a:solidFill>
                  <a:schemeClr val="tx1"/>
                </a:solidFill>
                <a:latin typeface="Times New Roman" pitchFamily="18" charset="0"/>
              </a:defRPr>
            </a:lvl1pPr>
            <a:lvl2pPr marL="742950" indent="-285750" defTabSz="938213" eaLnBrk="0" hangingPunct="0">
              <a:defRPr sz="3200">
                <a:solidFill>
                  <a:schemeClr val="tx1"/>
                </a:solidFill>
                <a:latin typeface="Times New Roman" pitchFamily="18" charset="0"/>
              </a:defRPr>
            </a:lvl2pPr>
            <a:lvl3pPr marL="1143000" indent="-228600" defTabSz="938213" eaLnBrk="0" hangingPunct="0">
              <a:defRPr sz="3200">
                <a:solidFill>
                  <a:schemeClr val="tx1"/>
                </a:solidFill>
                <a:latin typeface="Times New Roman" pitchFamily="18" charset="0"/>
              </a:defRPr>
            </a:lvl3pPr>
            <a:lvl4pPr marL="1600200" indent="-228600" defTabSz="938213" eaLnBrk="0" hangingPunct="0">
              <a:defRPr sz="3200">
                <a:solidFill>
                  <a:schemeClr val="tx1"/>
                </a:solidFill>
                <a:latin typeface="Times New Roman" pitchFamily="18" charset="0"/>
              </a:defRPr>
            </a:lvl4pPr>
            <a:lvl5pPr marL="2057400" indent="-228600" defTabSz="938213" eaLnBrk="0" hangingPunct="0">
              <a:defRPr sz="3200">
                <a:solidFill>
                  <a:schemeClr val="tx1"/>
                </a:solidFill>
                <a:latin typeface="Times New Roman" pitchFamily="18" charset="0"/>
              </a:defRPr>
            </a:lvl5pPr>
            <a:lvl6pPr marL="2514600" indent="-228600" defTabSz="938213" eaLnBrk="0" fontAlgn="base" hangingPunct="0">
              <a:spcBef>
                <a:spcPct val="20000"/>
              </a:spcBef>
              <a:spcAft>
                <a:spcPct val="0"/>
              </a:spcAft>
              <a:buChar char="•"/>
              <a:defRPr sz="3200">
                <a:solidFill>
                  <a:schemeClr val="tx1"/>
                </a:solidFill>
                <a:latin typeface="Times New Roman" pitchFamily="18" charset="0"/>
              </a:defRPr>
            </a:lvl6pPr>
            <a:lvl7pPr marL="2971800" indent="-228600" defTabSz="938213" eaLnBrk="0" fontAlgn="base" hangingPunct="0">
              <a:spcBef>
                <a:spcPct val="20000"/>
              </a:spcBef>
              <a:spcAft>
                <a:spcPct val="0"/>
              </a:spcAft>
              <a:buChar char="•"/>
              <a:defRPr sz="3200">
                <a:solidFill>
                  <a:schemeClr val="tx1"/>
                </a:solidFill>
                <a:latin typeface="Times New Roman" pitchFamily="18" charset="0"/>
              </a:defRPr>
            </a:lvl7pPr>
            <a:lvl8pPr marL="3429000" indent="-228600" defTabSz="938213" eaLnBrk="0" fontAlgn="base" hangingPunct="0">
              <a:spcBef>
                <a:spcPct val="20000"/>
              </a:spcBef>
              <a:spcAft>
                <a:spcPct val="0"/>
              </a:spcAft>
              <a:buChar char="•"/>
              <a:defRPr sz="3200">
                <a:solidFill>
                  <a:schemeClr val="tx1"/>
                </a:solidFill>
                <a:latin typeface="Times New Roman" pitchFamily="18" charset="0"/>
              </a:defRPr>
            </a:lvl8pPr>
            <a:lvl9pPr marL="3886200" indent="-228600" defTabSz="938213" eaLnBrk="0" fontAlgn="base" hangingPunct="0">
              <a:spcBef>
                <a:spcPct val="20000"/>
              </a:spcBef>
              <a:spcAft>
                <a:spcPct val="0"/>
              </a:spcAft>
              <a:buChar char="•"/>
              <a:defRPr sz="3200">
                <a:solidFill>
                  <a:schemeClr val="tx1"/>
                </a:solidFill>
                <a:latin typeface="Times New Roman" pitchFamily="18" charset="0"/>
              </a:defRPr>
            </a:lvl9pPr>
          </a:lstStyle>
          <a:p>
            <a:pPr eaLnBrk="1" hangingPunct="1"/>
            <a:fld id="{58CF266B-648A-4764-B12C-0AAF4BC40C3F}" type="slidenum">
              <a:rPr lang="en-US" altLang="en-US" sz="1200"/>
              <a:pPr eaLnBrk="1" hangingPunct="1"/>
              <a:t>2</a:t>
            </a:fld>
            <a:endParaRPr lang="en-US" alt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en-US" altLang="en-US" sz="900" dirty="0"/>
              <a:t>P.L. 93-638, as amended</a:t>
            </a:r>
          </a:p>
          <a:p>
            <a:pPr lvl="1" eaLnBrk="1" hangingPunct="1">
              <a:buFontTx/>
              <a:buChar char="•"/>
            </a:pPr>
            <a:r>
              <a:rPr lang="en-US" altLang="en-US" sz="800" dirty="0"/>
              <a:t>1975 ISDEA; passed by President Nixon</a:t>
            </a:r>
          </a:p>
          <a:p>
            <a:pPr lvl="1" eaLnBrk="1" hangingPunct="1"/>
            <a:r>
              <a:rPr lang="en-US" altLang="en-US" sz="800" dirty="0"/>
              <a:t>During the late 80’s, 12 years after the passage of ISDEA, Tribal leaders continued to be frustrated with federal bureaucracy</a:t>
            </a:r>
          </a:p>
          <a:p>
            <a:pPr lvl="1" eaLnBrk="1" hangingPunct="1"/>
            <a:endParaRPr lang="en-US" altLang="en-US" sz="800" dirty="0"/>
          </a:p>
          <a:p>
            <a:pPr lvl="1" eaLnBrk="1" hangingPunct="1">
              <a:buFontTx/>
              <a:buChar char="•"/>
            </a:pPr>
            <a:r>
              <a:rPr lang="en-US" altLang="en-US" sz="800" dirty="0"/>
              <a:t>1987  Arizona Republic “Fraud in Indian Country”; a series of articles alleged serious waste and mismanagement in the federal system.</a:t>
            </a:r>
          </a:p>
          <a:p>
            <a:pPr lvl="1" eaLnBrk="1" hangingPunct="1">
              <a:buFontTx/>
              <a:buChar char="•"/>
            </a:pPr>
            <a:r>
              <a:rPr lang="en-US" altLang="en-US" sz="800" dirty="0"/>
              <a:t>1988  Tribal Self-Governance Demonstration Project DOI- authorized initial participation of 30 tribes.</a:t>
            </a:r>
          </a:p>
          <a:p>
            <a:pPr lvl="1" eaLnBrk="1" hangingPunct="1">
              <a:buFontTx/>
              <a:buChar char="•"/>
            </a:pPr>
            <a:r>
              <a:rPr lang="en-US" altLang="en-US" sz="800" dirty="0"/>
              <a:t>1992		Demonstration Project extended to IHS</a:t>
            </a:r>
          </a:p>
          <a:p>
            <a:pPr lvl="1" eaLnBrk="1" hangingPunct="1">
              <a:buFontTx/>
              <a:buChar char="•"/>
            </a:pPr>
            <a:r>
              <a:rPr lang="en-US" altLang="en-US" sz="800" dirty="0"/>
              <a:t>1994		Authorization of SG as permanent option for DOI</a:t>
            </a:r>
          </a:p>
          <a:p>
            <a:pPr lvl="1" eaLnBrk="1" hangingPunct="1">
              <a:buFontTx/>
              <a:buChar char="•"/>
            </a:pPr>
            <a:r>
              <a:rPr lang="en-US" altLang="en-US" sz="800" dirty="0"/>
              <a:t>2000		Authorization of SG as permanent option for IHS</a:t>
            </a:r>
          </a:p>
          <a:p>
            <a:pPr lvl="1" eaLnBrk="1" hangingPunct="1">
              <a:buFontTx/>
              <a:buChar char="•"/>
            </a:pPr>
            <a:endParaRPr lang="en-US" altLang="en-US" sz="800" dirty="0"/>
          </a:p>
          <a:p>
            <a:pPr lvl="1" eaLnBrk="1" hangingPunct="1"/>
            <a:r>
              <a:rPr lang="en-US" altLang="en-US" sz="800" b="1" dirty="0"/>
              <a:t>SG has been a tribal initiative.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463B4D4-5057-4D43-95F5-C72F36B3791A}" type="slidenum">
              <a:rPr lang="en-US" altLang="en-US" smtClean="0"/>
              <a:pPr>
                <a:defRPr/>
              </a:pPr>
              <a:t>3</a:t>
            </a:fld>
            <a:endParaRPr lang="en-US" altLang="en-US" dirty="0"/>
          </a:p>
        </p:txBody>
      </p:sp>
    </p:spTree>
    <p:extLst>
      <p:ext uri="{BB962C8B-B14F-4D97-AF65-F5344CB8AC3E}">
        <p14:creationId xmlns:p14="http://schemas.microsoft.com/office/powerpoint/2010/main" val="535352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463B4D4-5057-4D43-95F5-C72F36B3791A}" type="slidenum">
              <a:rPr lang="en-US" altLang="en-US" smtClean="0"/>
              <a:pPr>
                <a:defRPr/>
              </a:pPr>
              <a:t>4</a:t>
            </a:fld>
            <a:endParaRPr lang="en-US" altLang="en-US" dirty="0"/>
          </a:p>
        </p:txBody>
      </p:sp>
    </p:spTree>
    <p:extLst>
      <p:ext uri="{BB962C8B-B14F-4D97-AF65-F5344CB8AC3E}">
        <p14:creationId xmlns:p14="http://schemas.microsoft.com/office/powerpoint/2010/main" val="861514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42BEA2C4-7F1C-460D-B6DD-4438AB87A236}" type="datetime1">
              <a:rPr lang="en-US" smtClean="0"/>
              <a:t>4/9/2024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8919A14-9906-416E-A581-BFEE5D0448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7AA9A7B-C1EA-42EA-A14B-2EC0EC578B5A}" type="datetime1">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19A14-9906-416E-A581-BFEE5D0448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0290A3-5D55-49CB-AAE2-D0212A12BD11}" type="datetime1">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19A14-9906-416E-A581-BFEE5D04485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62BC66EB-B003-42DE-94B8-27A7739F60A5}" type="datetime1">
              <a:rPr lang="en-US" smtClean="0">
                <a:solidFill>
                  <a:srgbClr val="438086"/>
                </a:solidFill>
              </a:rPr>
              <a:pPr/>
              <a:t>4/9/2024</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8919A14-9906-416E-A581-BFEE5D044852}"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558501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BCB20E-090B-4DC6-B4CF-BC55B45F3031}" type="datetime1">
              <a:rPr lang="en-US" smtClean="0">
                <a:solidFill>
                  <a:srgbClr val="438086"/>
                </a:solidFill>
              </a:rPr>
              <a:pPr/>
              <a:t>4/9/2024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68919A14-9906-416E-A581-BFEE5D044852}" type="slidenum">
              <a:rPr lang="en-US" smtClean="0"/>
              <a:pPr/>
              <a:t>‹#›</a:t>
            </a:fld>
            <a:endParaRPr lang="en-US"/>
          </a:p>
        </p:txBody>
      </p:sp>
    </p:spTree>
    <p:extLst>
      <p:ext uri="{BB962C8B-B14F-4D97-AF65-F5344CB8AC3E}">
        <p14:creationId xmlns:p14="http://schemas.microsoft.com/office/powerpoint/2010/main" val="2759482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5F5783E-F522-42C5-9BE8-C5728B810EEE}" type="datetime1">
              <a:rPr lang="en-US" smtClean="0">
                <a:solidFill>
                  <a:srgbClr val="438086"/>
                </a:solidFill>
              </a:rPr>
              <a:pPr/>
              <a:t>4/9/2024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68919A14-9906-416E-A581-BFEE5D044852}" type="slidenum">
              <a:rPr lang="en-US" smtClean="0"/>
              <a:pPr/>
              <a:t>‹#›</a:t>
            </a:fld>
            <a:endParaRPr lang="en-US"/>
          </a:p>
        </p:txBody>
      </p:sp>
    </p:spTree>
    <p:extLst>
      <p:ext uri="{BB962C8B-B14F-4D97-AF65-F5344CB8AC3E}">
        <p14:creationId xmlns:p14="http://schemas.microsoft.com/office/powerpoint/2010/main" val="1916333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FDF4595-1311-4906-8442-7C5D09560A83}" type="datetime1">
              <a:rPr lang="en-US" smtClean="0">
                <a:solidFill>
                  <a:srgbClr val="438086"/>
                </a:solidFill>
              </a:rPr>
              <a:pPr/>
              <a:t>4/9/2024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68919A14-9906-416E-A581-BFEE5D044852}" type="slidenum">
              <a:rPr lang="en-US" smtClean="0"/>
              <a:pPr/>
              <a:t>‹#›</a:t>
            </a:fld>
            <a:endParaRPr lang="en-US"/>
          </a:p>
        </p:txBody>
      </p:sp>
    </p:spTree>
    <p:extLst>
      <p:ext uri="{BB962C8B-B14F-4D97-AF65-F5344CB8AC3E}">
        <p14:creationId xmlns:p14="http://schemas.microsoft.com/office/powerpoint/2010/main" val="3157568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C043960-E49E-45E5-B069-66B87FFDB509}" type="datetime1">
              <a:rPr lang="en-US" smtClean="0">
                <a:solidFill>
                  <a:srgbClr val="438086"/>
                </a:solidFill>
              </a:rPr>
              <a:pPr/>
              <a:t>4/9/2024</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68919A14-9906-416E-A581-BFEE5D044852}"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1140572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5AAA2A22-E5A0-4652-8A85-C1F23768F609}" type="datetime1">
              <a:rPr lang="en-US" smtClean="0">
                <a:solidFill>
                  <a:srgbClr val="438086"/>
                </a:solidFill>
              </a:rPr>
              <a:pPr/>
              <a:t>4/9/2024</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68919A14-9906-416E-A581-BFEE5D044852}" type="slidenum">
              <a:rPr lang="en-US" smtClean="0"/>
              <a:pPr/>
              <a:t>‹#›</a:t>
            </a:fld>
            <a:endParaRPr lang="en-US"/>
          </a:p>
        </p:txBody>
      </p:sp>
    </p:spTree>
    <p:extLst>
      <p:ext uri="{BB962C8B-B14F-4D97-AF65-F5344CB8AC3E}">
        <p14:creationId xmlns:p14="http://schemas.microsoft.com/office/powerpoint/2010/main" val="3915130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A3D88-8A21-4086-9A6D-7BC8B7023D20}" type="datetime1">
              <a:rPr lang="en-US" smtClean="0">
                <a:solidFill>
                  <a:srgbClr val="438086"/>
                </a:solidFill>
              </a:rPr>
              <a:pPr/>
              <a:t>4/9/2024</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68919A14-9906-416E-A581-BFEE5D044852}" type="slidenum">
              <a:rPr lang="en-US" smtClean="0"/>
              <a:pPr/>
              <a:t>‹#›</a:t>
            </a:fld>
            <a:endParaRPr lang="en-US"/>
          </a:p>
        </p:txBody>
      </p:sp>
    </p:spTree>
    <p:extLst>
      <p:ext uri="{BB962C8B-B14F-4D97-AF65-F5344CB8AC3E}">
        <p14:creationId xmlns:p14="http://schemas.microsoft.com/office/powerpoint/2010/main" val="2560720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915C810-B5AF-413C-8E10-79F315F35B7A}" type="datetime1">
              <a:rPr lang="en-US" smtClean="0">
                <a:solidFill>
                  <a:srgbClr val="438086"/>
                </a:solidFill>
              </a:rPr>
              <a:pPr/>
              <a:t>4/9/2024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68919A14-9906-416E-A581-BFEE5D044852}" type="slidenum">
              <a:rPr lang="en-US" smtClean="0"/>
              <a:pPr/>
              <a:t>‹#›</a:t>
            </a:fld>
            <a:endParaRPr lang="en-US"/>
          </a:p>
        </p:txBody>
      </p:sp>
    </p:spTree>
    <p:extLst>
      <p:ext uri="{BB962C8B-B14F-4D97-AF65-F5344CB8AC3E}">
        <p14:creationId xmlns:p14="http://schemas.microsoft.com/office/powerpoint/2010/main" val="1309968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2A32B72-C856-4FC1-8C09-5E2714EC9582}" type="datetime1">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19A14-9906-416E-A581-BFEE5D044852}"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1823199-B6C6-4267-9E1A-0ADA7125EB39}" type="datetime1">
              <a:rPr lang="en-US" smtClean="0">
                <a:solidFill>
                  <a:srgbClr val="438086"/>
                </a:solidFill>
              </a:rPr>
              <a:pPr/>
              <a:t>4/9/2024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68919A14-9906-416E-A581-BFEE5D044852}" type="slidenum">
              <a:rPr lang="en-US" smtClean="0"/>
              <a:pPr/>
              <a:t>‹#›</a:t>
            </a:fld>
            <a:endParaRPr lang="en-US"/>
          </a:p>
        </p:txBody>
      </p:sp>
    </p:spTree>
    <p:extLst>
      <p:ext uri="{BB962C8B-B14F-4D97-AF65-F5344CB8AC3E}">
        <p14:creationId xmlns:p14="http://schemas.microsoft.com/office/powerpoint/2010/main" val="3880627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526AEA-D695-458D-A930-722DF2AB3B6A}" type="datetime1">
              <a:rPr lang="en-US" smtClean="0">
                <a:solidFill>
                  <a:srgbClr val="438086"/>
                </a:solidFill>
              </a:rPr>
              <a:pPr/>
              <a:t>4/9/2024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68919A14-9906-416E-A581-BFEE5D044852}" type="slidenum">
              <a:rPr lang="en-US" smtClean="0"/>
              <a:pPr/>
              <a:t>‹#›</a:t>
            </a:fld>
            <a:endParaRPr lang="en-US"/>
          </a:p>
        </p:txBody>
      </p:sp>
    </p:spTree>
    <p:extLst>
      <p:ext uri="{BB962C8B-B14F-4D97-AF65-F5344CB8AC3E}">
        <p14:creationId xmlns:p14="http://schemas.microsoft.com/office/powerpoint/2010/main" val="662965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B8583B-D953-429A-AA21-1389E7F2AAB5}" type="datetime1">
              <a:rPr lang="en-US" smtClean="0">
                <a:solidFill>
                  <a:srgbClr val="438086"/>
                </a:solidFill>
              </a:rPr>
              <a:pPr/>
              <a:t>4/9/2024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68919A14-9906-416E-A581-BFEE5D044852}" type="slidenum">
              <a:rPr lang="en-US" smtClean="0"/>
              <a:pPr/>
              <a:t>‹#›</a:t>
            </a:fld>
            <a:endParaRPr lang="en-US"/>
          </a:p>
        </p:txBody>
      </p:sp>
    </p:spTree>
    <p:extLst>
      <p:ext uri="{BB962C8B-B14F-4D97-AF65-F5344CB8AC3E}">
        <p14:creationId xmlns:p14="http://schemas.microsoft.com/office/powerpoint/2010/main" val="235897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EF5BFA7-BF1E-42C4-BBCF-569B0BA219FB}" type="datetime1">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19A14-9906-416E-A581-BFEE5D0448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80963C4-19DD-4ECD-AF8F-80825080C307}" type="datetime1">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19A14-9906-416E-A581-BFEE5D0448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7E0983AE-67DC-4851-867A-17C0FFD4D637}" type="datetime1">
              <a:rPr lang="en-US" smtClean="0"/>
              <a:t>4/9/2024</a:t>
            </a:fld>
            <a:endParaRPr lang="en-US"/>
          </a:p>
        </p:txBody>
      </p:sp>
      <p:sp>
        <p:nvSpPr>
          <p:cNvPr id="27" name="Slide Number Placeholder 26"/>
          <p:cNvSpPr>
            <a:spLocks noGrp="1"/>
          </p:cNvSpPr>
          <p:nvPr>
            <p:ph type="sldNum" sz="quarter" idx="11"/>
          </p:nvPr>
        </p:nvSpPr>
        <p:spPr/>
        <p:txBody>
          <a:bodyPr rtlCol="0"/>
          <a:lstStyle/>
          <a:p>
            <a:fld id="{68919A14-9906-416E-A581-BFEE5D044852}"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C490FD2C-7A1F-4F72-8785-8278F7726A53}" type="datetime1">
              <a:rPr lang="en-US" smtClean="0"/>
              <a:t>4/9/2024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8919A14-9906-416E-A581-BFEE5D0448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B3706-2913-4AD5-8959-FCFBD2733424}" type="datetime1">
              <a:rPr lang="en-US" smtClean="0"/>
              <a:t>4/9/2024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919A14-9906-416E-A581-BFEE5D0448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EAC33B0-363A-4FB4-AD86-5239C556F43E}" type="datetime1">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19A14-9906-416E-A581-BFEE5D0448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AC04297-98E3-4042-AEFA-C65A119C9D64}" type="datetime1">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19A14-9906-416E-A581-BFEE5D0448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35E8D42-A597-4AF6-B573-0BF94E4513E2}" type="datetime1">
              <a:rPr lang="en-US" smtClean="0"/>
              <a:t>4/9/2024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8919A14-9906-416E-A581-BFEE5D0448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5F4942E-CF4E-4E76-B193-DDF2E4E9A5A1}" type="datetime1">
              <a:rPr lang="en-US" smtClean="0">
                <a:solidFill>
                  <a:srgbClr val="438086"/>
                </a:solidFill>
              </a:rPr>
              <a:pPr/>
              <a:t>4/9/2024</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8919A14-9906-416E-A581-BFEE5D044852}" type="slidenum">
              <a:rPr lang="en-US" smtClean="0"/>
              <a:pPr/>
              <a:t>‹#›</a:t>
            </a:fld>
            <a:endParaRPr lang="en-US"/>
          </a:p>
        </p:txBody>
      </p:sp>
    </p:spTree>
    <p:extLst>
      <p:ext uri="{BB962C8B-B14F-4D97-AF65-F5344CB8AC3E}">
        <p14:creationId xmlns:p14="http://schemas.microsoft.com/office/powerpoint/2010/main" val="33543487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8138160" cy="2350532"/>
          </a:xfrm>
        </p:spPr>
        <p:txBody>
          <a:bodyPr>
            <a:normAutofit/>
          </a:bodyPr>
          <a:lstStyle/>
          <a:p>
            <a:pPr algn="ctr"/>
            <a:r>
              <a:rPr lang="en-US" sz="4300" dirty="0"/>
              <a:t>DOI Self Governance </a:t>
            </a:r>
            <a:br>
              <a:rPr lang="en-US" sz="4300" dirty="0"/>
            </a:br>
            <a:r>
              <a:rPr lang="en-US" sz="4300" dirty="0"/>
              <a:t>Tribal Shares </a:t>
            </a:r>
            <a:br>
              <a:rPr lang="en-US" sz="4300" dirty="0"/>
            </a:br>
            <a:endParaRPr lang="en-US" sz="4300" dirty="0"/>
          </a:p>
        </p:txBody>
      </p:sp>
      <p:sp>
        <p:nvSpPr>
          <p:cNvPr id="3" name="Subtitle 2"/>
          <p:cNvSpPr>
            <a:spLocks noGrp="1"/>
          </p:cNvSpPr>
          <p:nvPr>
            <p:ph type="subTitle" idx="1"/>
          </p:nvPr>
        </p:nvSpPr>
        <p:spPr>
          <a:xfrm>
            <a:off x="304800" y="4258056"/>
            <a:ext cx="5568082" cy="1752600"/>
          </a:xfrm>
        </p:spPr>
        <p:txBody>
          <a:bodyPr>
            <a:noAutofit/>
          </a:bodyPr>
          <a:lstStyle/>
          <a:p>
            <a:pPr>
              <a:spcAft>
                <a:spcPts val="600"/>
              </a:spcAft>
            </a:pPr>
            <a:r>
              <a:rPr lang="en-US" dirty="0"/>
              <a:t>Vickie Hanvey, MBA, CPA, CFE</a:t>
            </a:r>
          </a:p>
          <a:p>
            <a:pPr>
              <a:spcAft>
                <a:spcPts val="600"/>
              </a:spcAft>
            </a:pPr>
            <a:r>
              <a:rPr lang="en-US" dirty="0"/>
              <a:t>Program Policy Analyst</a:t>
            </a:r>
          </a:p>
          <a:p>
            <a:pPr>
              <a:spcAft>
                <a:spcPts val="600"/>
              </a:spcAft>
            </a:pPr>
            <a:r>
              <a:rPr lang="en-US" dirty="0"/>
              <a:t>DOI Office of Self Governance</a:t>
            </a:r>
          </a:p>
          <a:p>
            <a:pPr>
              <a:spcAft>
                <a:spcPts val="600"/>
              </a:spcAft>
            </a:pPr>
            <a:endParaRPr lang="en-US" dirty="0"/>
          </a:p>
        </p:txBody>
      </p:sp>
      <p:sp>
        <p:nvSpPr>
          <p:cNvPr id="7" name="Slide Number Placeholder 6"/>
          <p:cNvSpPr>
            <a:spLocks noGrp="1"/>
          </p:cNvSpPr>
          <p:nvPr>
            <p:ph type="sldNum" sz="quarter" idx="12"/>
          </p:nvPr>
        </p:nvSpPr>
        <p:spPr/>
        <p:txBody>
          <a:bodyPr/>
          <a:lstStyle/>
          <a:p>
            <a:fld id="{68919A14-9906-416E-A581-BFEE5D044852}" type="slidenum">
              <a:rPr lang="en-US" smtClean="0"/>
              <a:t>1</a:t>
            </a:fld>
            <a:endParaRPr lang="en-US"/>
          </a:p>
        </p:txBody>
      </p:sp>
      <p:sp>
        <p:nvSpPr>
          <p:cNvPr id="5" name="TextBox 4"/>
          <p:cNvSpPr txBox="1"/>
          <p:nvPr/>
        </p:nvSpPr>
        <p:spPr>
          <a:xfrm>
            <a:off x="8458200" y="6248400"/>
            <a:ext cx="579120" cy="369332"/>
          </a:xfrm>
          <a:prstGeom prst="rect">
            <a:avLst/>
          </a:prstGeom>
          <a:noFill/>
        </p:spPr>
        <p:txBody>
          <a:bodyPr wrap="square" rtlCol="0">
            <a:spAutoFit/>
          </a:bodyPr>
          <a:lstStyle/>
          <a:p>
            <a:r>
              <a:rPr lang="en-US" dirty="0"/>
              <a:t>     </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9472" y="4258056"/>
            <a:ext cx="2711258" cy="2350532"/>
          </a:xfrm>
          <a:prstGeom prst="rect">
            <a:avLst/>
          </a:prstGeom>
        </p:spPr>
      </p:pic>
    </p:spTree>
    <p:extLst>
      <p:ext uri="{BB962C8B-B14F-4D97-AF65-F5344CB8AC3E}">
        <p14:creationId xmlns:p14="http://schemas.microsoft.com/office/powerpoint/2010/main" val="1368193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392" y="1631816"/>
            <a:ext cx="8189407" cy="4661168"/>
          </a:xfrm>
        </p:spPr>
        <p:txBody>
          <a:bodyPr>
            <a:normAutofit/>
          </a:bodyPr>
          <a:lstStyle/>
          <a:p>
            <a:pPr marL="109728" indent="0" algn="just">
              <a:lnSpc>
                <a:spcPct val="90000"/>
              </a:lnSpc>
              <a:spcBef>
                <a:spcPct val="20000"/>
              </a:spcBef>
              <a:buClr>
                <a:schemeClr val="hlink"/>
              </a:buClr>
              <a:buNone/>
              <a:defRPr/>
            </a:pPr>
            <a:r>
              <a:rPr lang="en-US" dirty="0"/>
              <a:t>25 CFR 1000.97:</a:t>
            </a:r>
          </a:p>
          <a:p>
            <a:pPr marL="109728" indent="0" algn="just">
              <a:lnSpc>
                <a:spcPct val="90000"/>
              </a:lnSpc>
              <a:spcBef>
                <a:spcPct val="20000"/>
              </a:spcBef>
              <a:buClr>
                <a:schemeClr val="hlink"/>
              </a:buClr>
              <a:buNone/>
              <a:defRPr/>
            </a:pPr>
            <a:r>
              <a:rPr lang="en-US" dirty="0"/>
              <a:t>(existing regulation)</a:t>
            </a:r>
          </a:p>
          <a:p>
            <a:pPr algn="just">
              <a:lnSpc>
                <a:spcPct val="90000"/>
              </a:lnSpc>
              <a:spcBef>
                <a:spcPct val="20000"/>
              </a:spcBef>
              <a:buClr>
                <a:schemeClr val="hlink"/>
              </a:buClr>
              <a:defRPr/>
            </a:pPr>
            <a:endParaRPr lang="en-US" dirty="0"/>
          </a:p>
          <a:p>
            <a:pPr marL="109728" indent="0" algn="just">
              <a:lnSpc>
                <a:spcPct val="90000"/>
              </a:lnSpc>
              <a:spcBef>
                <a:spcPct val="20000"/>
              </a:spcBef>
              <a:buClr>
                <a:schemeClr val="hlink"/>
              </a:buClr>
              <a:buNone/>
              <a:defRPr/>
            </a:pPr>
            <a:r>
              <a:rPr lang="en-US" dirty="0"/>
              <a:t>“A Tribal Share </a:t>
            </a:r>
            <a:r>
              <a:rPr lang="en-US" sz="2600" dirty="0">
                <a:solidFill>
                  <a:schemeClr val="accent2"/>
                </a:solidFill>
              </a:rPr>
              <a:t>is the </a:t>
            </a:r>
            <a:r>
              <a:rPr lang="en-US" sz="2600" b="1" dirty="0">
                <a:solidFill>
                  <a:schemeClr val="accent2"/>
                </a:solidFill>
              </a:rPr>
              <a:t>amount</a:t>
            </a:r>
            <a:r>
              <a:rPr lang="en-US" sz="2600" dirty="0">
                <a:solidFill>
                  <a:schemeClr val="accent2"/>
                </a:solidFill>
              </a:rPr>
              <a:t> determined for a particular Tribe/Consortium for a particular program at BIA Regional, Agency and Central Office’s”</a:t>
            </a:r>
          </a:p>
          <a:p>
            <a:pPr marL="109728" indent="0" algn="just">
              <a:lnSpc>
                <a:spcPct val="90000"/>
              </a:lnSpc>
              <a:spcBef>
                <a:spcPct val="20000"/>
              </a:spcBef>
              <a:buClr>
                <a:schemeClr val="hlink"/>
              </a:buClr>
              <a:buNone/>
              <a:defRPr/>
            </a:pPr>
            <a:endParaRPr lang="en-US" sz="2600" dirty="0">
              <a:solidFill>
                <a:schemeClr val="accent2"/>
              </a:solidFill>
            </a:endParaRPr>
          </a:p>
          <a:p>
            <a:pPr marL="109728" indent="0" algn="just">
              <a:lnSpc>
                <a:spcPct val="90000"/>
              </a:lnSpc>
              <a:spcBef>
                <a:spcPct val="20000"/>
              </a:spcBef>
              <a:buClr>
                <a:schemeClr val="hlink"/>
              </a:buClr>
              <a:buNone/>
              <a:defRPr/>
            </a:pPr>
            <a:endParaRPr lang="en-US" sz="2600" dirty="0">
              <a:solidFill>
                <a:schemeClr val="accent2"/>
              </a:solidFill>
            </a:endParaRPr>
          </a:p>
          <a:p>
            <a:endParaRPr lang="en-US" dirty="0"/>
          </a:p>
        </p:txBody>
      </p:sp>
      <p:sp>
        <p:nvSpPr>
          <p:cNvPr id="4" name="Title 1"/>
          <p:cNvSpPr>
            <a:spLocks noGrp="1"/>
          </p:cNvSpPr>
          <p:nvPr>
            <p:ph type="title"/>
          </p:nvPr>
        </p:nvSpPr>
        <p:spPr>
          <a:xfrm>
            <a:off x="497393" y="565016"/>
            <a:ext cx="8229600" cy="1066800"/>
          </a:xfrm>
        </p:spPr>
        <p:txBody>
          <a:bodyPr/>
          <a:lstStyle/>
          <a:p>
            <a:pPr algn="ctr"/>
            <a:r>
              <a:rPr lang="en-US" dirty="0"/>
              <a:t>PSFAs and Tribal Shares</a:t>
            </a:r>
          </a:p>
        </p:txBody>
      </p:sp>
      <p:sp>
        <p:nvSpPr>
          <p:cNvPr id="5" name="Slide Number Placeholder 4"/>
          <p:cNvSpPr>
            <a:spLocks noGrp="1"/>
          </p:cNvSpPr>
          <p:nvPr>
            <p:ph type="sldNum" sz="quarter" idx="12"/>
          </p:nvPr>
        </p:nvSpPr>
        <p:spPr/>
        <p:txBody>
          <a:bodyPr/>
          <a:lstStyle/>
          <a:p>
            <a:fld id="{68919A14-9906-416E-A581-BFEE5D044852}" type="slidenum">
              <a:rPr lang="en-US" smtClean="0"/>
              <a:pPr/>
              <a:t>10</a:t>
            </a:fld>
            <a:endParaRPr lang="en-US"/>
          </a:p>
        </p:txBody>
      </p:sp>
      <p:pic>
        <p:nvPicPr>
          <p:cNvPr id="2" name="Picture 1">
            <a:extLst>
              <a:ext uri="{FF2B5EF4-FFF2-40B4-BE49-F238E27FC236}">
                <a16:creationId xmlns:a16="http://schemas.microsoft.com/office/drawing/2014/main" id="{2AFAF21C-BB15-9D89-A9FB-2F35926BE16E}"/>
              </a:ext>
            </a:extLst>
          </p:cNvPr>
          <p:cNvPicPr>
            <a:picLocks noChangeAspect="1"/>
          </p:cNvPicPr>
          <p:nvPr/>
        </p:nvPicPr>
        <p:blipFill>
          <a:blip r:embed="rId2"/>
          <a:stretch>
            <a:fillRect/>
          </a:stretch>
        </p:blipFill>
        <p:spPr>
          <a:xfrm>
            <a:off x="1861482" y="4439144"/>
            <a:ext cx="5421036" cy="1817833"/>
          </a:xfrm>
          <a:prstGeom prst="rect">
            <a:avLst/>
          </a:prstGeom>
        </p:spPr>
      </p:pic>
    </p:spTree>
    <p:extLst>
      <p:ext uri="{BB962C8B-B14F-4D97-AF65-F5344CB8AC3E}">
        <p14:creationId xmlns:p14="http://schemas.microsoft.com/office/powerpoint/2010/main" val="4147020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0E307C-515F-E9E2-BC81-3E9422519CDB}"/>
              </a:ext>
            </a:extLst>
          </p:cNvPr>
          <p:cNvSpPr>
            <a:spLocks noGrp="1"/>
          </p:cNvSpPr>
          <p:nvPr>
            <p:ph type="sldNum" sz="quarter" idx="12"/>
          </p:nvPr>
        </p:nvSpPr>
        <p:spPr/>
        <p:txBody>
          <a:bodyPr/>
          <a:lstStyle/>
          <a:p>
            <a:fld id="{68919A14-9906-416E-A581-BFEE5D044852}" type="slidenum">
              <a:rPr lang="en-US" smtClean="0"/>
              <a:t>11</a:t>
            </a:fld>
            <a:endParaRPr lang="en-US"/>
          </a:p>
        </p:txBody>
      </p:sp>
      <p:pic>
        <p:nvPicPr>
          <p:cNvPr id="10" name="Picture 9">
            <a:extLst>
              <a:ext uri="{FF2B5EF4-FFF2-40B4-BE49-F238E27FC236}">
                <a16:creationId xmlns:a16="http://schemas.microsoft.com/office/drawing/2014/main" id="{C8AB122D-B81C-6620-DC84-94D3DFC3FAA0}"/>
              </a:ext>
            </a:extLst>
          </p:cNvPr>
          <p:cNvPicPr>
            <a:picLocks noChangeAspect="1"/>
          </p:cNvPicPr>
          <p:nvPr/>
        </p:nvPicPr>
        <p:blipFill>
          <a:blip r:embed="rId2"/>
          <a:stretch>
            <a:fillRect/>
          </a:stretch>
        </p:blipFill>
        <p:spPr>
          <a:xfrm>
            <a:off x="457200" y="1143000"/>
            <a:ext cx="3347544" cy="4929351"/>
          </a:xfrm>
          <a:prstGeom prst="rect">
            <a:avLst/>
          </a:prstGeom>
        </p:spPr>
      </p:pic>
      <p:sp>
        <p:nvSpPr>
          <p:cNvPr id="3" name="Content Placeholder 2">
            <a:extLst>
              <a:ext uri="{FF2B5EF4-FFF2-40B4-BE49-F238E27FC236}">
                <a16:creationId xmlns:a16="http://schemas.microsoft.com/office/drawing/2014/main" id="{3D5BB15F-0635-5087-89F4-DC8E8BCF1352}"/>
              </a:ext>
            </a:extLst>
          </p:cNvPr>
          <p:cNvSpPr>
            <a:spLocks noGrp="1"/>
          </p:cNvSpPr>
          <p:nvPr>
            <p:ph idx="1"/>
          </p:nvPr>
        </p:nvSpPr>
        <p:spPr>
          <a:xfrm>
            <a:off x="4288536" y="1905000"/>
            <a:ext cx="4267200" cy="4325112"/>
          </a:xfrm>
        </p:spPr>
        <p:txBody>
          <a:bodyPr>
            <a:normAutofit fontScale="92500" lnSpcReduction="20000"/>
          </a:bodyPr>
          <a:lstStyle/>
          <a:p>
            <a:pPr marL="109728" indent="0">
              <a:buNone/>
            </a:pPr>
            <a:r>
              <a:rPr lang="en-US" dirty="0"/>
              <a:t>Funds that are transferred to the Tribe </a:t>
            </a:r>
          </a:p>
          <a:p>
            <a:pPr marL="402336" lvl="1" indent="0">
              <a:buNone/>
            </a:pPr>
            <a:r>
              <a:rPr lang="en-US" dirty="0"/>
              <a:t>are equal to the amount the Tribe would have been eligible to receive under contracts and grants for direct programs, funds that are specifically or functionally related to providing services to Tribal members (and any funds available to Tribes from other agencies).</a:t>
            </a:r>
          </a:p>
          <a:p>
            <a:endParaRPr lang="en-US" dirty="0"/>
          </a:p>
        </p:txBody>
      </p:sp>
    </p:spTree>
    <p:extLst>
      <p:ext uri="{BB962C8B-B14F-4D97-AF65-F5344CB8AC3E}">
        <p14:creationId xmlns:p14="http://schemas.microsoft.com/office/powerpoint/2010/main" val="586331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0E307C-515F-E9E2-BC81-3E9422519CDB}"/>
              </a:ext>
            </a:extLst>
          </p:cNvPr>
          <p:cNvSpPr>
            <a:spLocks noGrp="1"/>
          </p:cNvSpPr>
          <p:nvPr>
            <p:ph type="sldNum" sz="quarter" idx="12"/>
          </p:nvPr>
        </p:nvSpPr>
        <p:spPr/>
        <p:txBody>
          <a:bodyPr/>
          <a:lstStyle/>
          <a:p>
            <a:fld id="{68919A14-9906-416E-A581-BFEE5D044852}" type="slidenum">
              <a:rPr lang="en-US" smtClean="0"/>
              <a:t>12</a:t>
            </a:fld>
            <a:endParaRPr lang="en-US"/>
          </a:p>
        </p:txBody>
      </p:sp>
      <p:pic>
        <p:nvPicPr>
          <p:cNvPr id="10" name="Picture 9">
            <a:extLst>
              <a:ext uri="{FF2B5EF4-FFF2-40B4-BE49-F238E27FC236}">
                <a16:creationId xmlns:a16="http://schemas.microsoft.com/office/drawing/2014/main" id="{C8AB122D-B81C-6620-DC84-94D3DFC3FAA0}"/>
              </a:ext>
            </a:extLst>
          </p:cNvPr>
          <p:cNvPicPr>
            <a:picLocks noChangeAspect="1"/>
          </p:cNvPicPr>
          <p:nvPr/>
        </p:nvPicPr>
        <p:blipFill>
          <a:blip r:embed="rId2"/>
          <a:stretch>
            <a:fillRect/>
          </a:stretch>
        </p:blipFill>
        <p:spPr>
          <a:xfrm>
            <a:off x="457200" y="1143000"/>
            <a:ext cx="3347544" cy="4929351"/>
          </a:xfrm>
          <a:prstGeom prst="rect">
            <a:avLst/>
          </a:prstGeom>
        </p:spPr>
      </p:pic>
      <p:sp>
        <p:nvSpPr>
          <p:cNvPr id="3" name="Content Placeholder 2">
            <a:extLst>
              <a:ext uri="{FF2B5EF4-FFF2-40B4-BE49-F238E27FC236}">
                <a16:creationId xmlns:a16="http://schemas.microsoft.com/office/drawing/2014/main" id="{3D5BB15F-0635-5087-89F4-DC8E8BCF1352}"/>
              </a:ext>
            </a:extLst>
          </p:cNvPr>
          <p:cNvSpPr>
            <a:spLocks noGrp="1"/>
          </p:cNvSpPr>
          <p:nvPr>
            <p:ph idx="1"/>
          </p:nvPr>
        </p:nvSpPr>
        <p:spPr>
          <a:xfrm>
            <a:off x="4288536" y="1905000"/>
            <a:ext cx="4267200" cy="4325112"/>
          </a:xfrm>
        </p:spPr>
        <p:txBody>
          <a:bodyPr>
            <a:normAutofit/>
          </a:bodyPr>
          <a:lstStyle/>
          <a:p>
            <a:pPr marL="109728" indent="0">
              <a:buNone/>
            </a:pPr>
            <a:r>
              <a:rPr lang="en-US" dirty="0"/>
              <a:t>Retained Tribal shares </a:t>
            </a:r>
          </a:p>
          <a:p>
            <a:pPr marL="109728" indent="0">
              <a:buNone/>
            </a:pPr>
            <a:endParaRPr lang="en-US" dirty="0"/>
          </a:p>
          <a:p>
            <a:pPr marL="402336" lvl="1" indent="0">
              <a:buNone/>
            </a:pPr>
            <a:r>
              <a:rPr lang="en-US" dirty="0"/>
              <a:t>means those funds that were available as a Tribal share but under the funding agreement were left with BIA to administer.</a:t>
            </a:r>
          </a:p>
          <a:p>
            <a:endParaRPr lang="en-US" dirty="0"/>
          </a:p>
        </p:txBody>
      </p:sp>
    </p:spTree>
    <p:extLst>
      <p:ext uri="{BB962C8B-B14F-4D97-AF65-F5344CB8AC3E}">
        <p14:creationId xmlns:p14="http://schemas.microsoft.com/office/powerpoint/2010/main" val="1335800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0E307C-515F-E9E2-BC81-3E9422519CDB}"/>
              </a:ext>
            </a:extLst>
          </p:cNvPr>
          <p:cNvSpPr>
            <a:spLocks noGrp="1"/>
          </p:cNvSpPr>
          <p:nvPr>
            <p:ph type="sldNum" sz="quarter" idx="12"/>
          </p:nvPr>
        </p:nvSpPr>
        <p:spPr/>
        <p:txBody>
          <a:bodyPr/>
          <a:lstStyle/>
          <a:p>
            <a:fld id="{68919A14-9906-416E-A581-BFEE5D044852}" type="slidenum">
              <a:rPr lang="en-US" smtClean="0"/>
              <a:t>13</a:t>
            </a:fld>
            <a:endParaRPr lang="en-US"/>
          </a:p>
        </p:txBody>
      </p:sp>
      <p:pic>
        <p:nvPicPr>
          <p:cNvPr id="10" name="Picture 9">
            <a:extLst>
              <a:ext uri="{FF2B5EF4-FFF2-40B4-BE49-F238E27FC236}">
                <a16:creationId xmlns:a16="http://schemas.microsoft.com/office/drawing/2014/main" id="{C8AB122D-B81C-6620-DC84-94D3DFC3FAA0}"/>
              </a:ext>
            </a:extLst>
          </p:cNvPr>
          <p:cNvPicPr>
            <a:picLocks noChangeAspect="1"/>
          </p:cNvPicPr>
          <p:nvPr/>
        </p:nvPicPr>
        <p:blipFill>
          <a:blip r:embed="rId2"/>
          <a:stretch>
            <a:fillRect/>
          </a:stretch>
        </p:blipFill>
        <p:spPr>
          <a:xfrm>
            <a:off x="457200" y="1143000"/>
            <a:ext cx="3347544" cy="4929351"/>
          </a:xfrm>
          <a:prstGeom prst="rect">
            <a:avLst/>
          </a:prstGeom>
        </p:spPr>
      </p:pic>
      <p:sp>
        <p:nvSpPr>
          <p:cNvPr id="3" name="Content Placeholder 2">
            <a:extLst>
              <a:ext uri="{FF2B5EF4-FFF2-40B4-BE49-F238E27FC236}">
                <a16:creationId xmlns:a16="http://schemas.microsoft.com/office/drawing/2014/main" id="{3D5BB15F-0635-5087-89F4-DC8E8BCF1352}"/>
              </a:ext>
            </a:extLst>
          </p:cNvPr>
          <p:cNvSpPr>
            <a:spLocks noGrp="1"/>
          </p:cNvSpPr>
          <p:nvPr>
            <p:ph idx="1"/>
          </p:nvPr>
        </p:nvSpPr>
        <p:spPr>
          <a:xfrm>
            <a:off x="4288536" y="1300761"/>
            <a:ext cx="4267200" cy="5100039"/>
          </a:xfrm>
        </p:spPr>
        <p:txBody>
          <a:bodyPr>
            <a:normAutofit/>
          </a:bodyPr>
          <a:lstStyle/>
          <a:p>
            <a:pPr marL="109728" indent="0">
              <a:buNone/>
            </a:pPr>
            <a:r>
              <a:rPr lang="en-US" dirty="0"/>
              <a:t>Residual funds </a:t>
            </a:r>
          </a:p>
          <a:p>
            <a:pPr marL="109728" indent="0">
              <a:buNone/>
            </a:pPr>
            <a:endParaRPr lang="en-US" sz="2400" dirty="0"/>
          </a:p>
          <a:p>
            <a:pPr marL="402336" lvl="1" indent="0">
              <a:buNone/>
            </a:pPr>
            <a:r>
              <a:rPr lang="en-US" sz="2400" dirty="0"/>
              <a:t>means funding that is necessary for the Bureau of Indian Affairs (BIA) to carry out inherent Federal functions that cannot be delegated to a Tribe by law.</a:t>
            </a:r>
          </a:p>
        </p:txBody>
      </p:sp>
    </p:spTree>
    <p:extLst>
      <p:ext uri="{BB962C8B-B14F-4D97-AF65-F5344CB8AC3E}">
        <p14:creationId xmlns:p14="http://schemas.microsoft.com/office/powerpoint/2010/main" val="1563410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pPr algn="ctr"/>
            <a:r>
              <a:rPr lang="en-US" altLang="en-US" sz="3600" dirty="0"/>
              <a:t>Questions</a:t>
            </a:r>
          </a:p>
        </p:txBody>
      </p:sp>
      <p:sp>
        <p:nvSpPr>
          <p:cNvPr id="3" name="Content Placeholder 2"/>
          <p:cNvSpPr>
            <a:spLocks noGrp="1"/>
          </p:cNvSpPr>
          <p:nvPr>
            <p:ph idx="1"/>
          </p:nvPr>
        </p:nvSpPr>
        <p:spPr>
          <a:xfrm>
            <a:off x="457200" y="1905000"/>
            <a:ext cx="8229600" cy="4669536"/>
          </a:xfrm>
        </p:spPr>
        <p:txBody>
          <a:bodyPr>
            <a:normAutofit/>
          </a:bodyPr>
          <a:lstStyle/>
          <a:p>
            <a:pPr marL="109728" indent="0">
              <a:buNone/>
            </a:pPr>
            <a:endParaRPr lang="en-US" dirty="0"/>
          </a:p>
          <a:p>
            <a:pPr marL="109728" indent="0">
              <a:buNone/>
            </a:pPr>
            <a:endParaRPr lang="en-US" sz="2600" dirty="0">
              <a:solidFill>
                <a:schemeClr val="accent2"/>
              </a:solidFill>
            </a:endParaRPr>
          </a:p>
        </p:txBody>
      </p:sp>
      <p:sp>
        <p:nvSpPr>
          <p:cNvPr id="4" name="Slide Number Placeholder 3"/>
          <p:cNvSpPr>
            <a:spLocks noGrp="1"/>
          </p:cNvSpPr>
          <p:nvPr>
            <p:ph type="sldNum" sz="quarter" idx="12"/>
          </p:nvPr>
        </p:nvSpPr>
        <p:spPr/>
        <p:txBody>
          <a:bodyPr/>
          <a:lstStyle/>
          <a:p>
            <a:fld id="{68919A14-9906-416E-A581-BFEE5D044852}" type="slidenum">
              <a:rPr lang="en-US" smtClean="0"/>
              <a:t>14</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2592771"/>
            <a:ext cx="3295650" cy="3295650"/>
          </a:xfrm>
          <a:prstGeom prst="rect">
            <a:avLst/>
          </a:prstGeom>
        </p:spPr>
      </p:pic>
    </p:spTree>
    <p:extLst>
      <p:ext uri="{BB962C8B-B14F-4D97-AF65-F5344CB8AC3E}">
        <p14:creationId xmlns:p14="http://schemas.microsoft.com/office/powerpoint/2010/main" val="3900656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381000" y="990600"/>
            <a:ext cx="8610600" cy="4572000"/>
          </a:xfrm>
        </p:spPr>
        <p:txBody>
          <a:bodyPr>
            <a:normAutofit/>
          </a:bodyPr>
          <a:lstStyle/>
          <a:p>
            <a:pPr algn="ctr">
              <a:lnSpc>
                <a:spcPct val="80000"/>
              </a:lnSpc>
              <a:buNone/>
            </a:pPr>
            <a:r>
              <a:rPr lang="en-US" altLang="en-US" dirty="0"/>
              <a:t>Indian Self-Determination and </a:t>
            </a:r>
          </a:p>
          <a:p>
            <a:pPr algn="ctr">
              <a:lnSpc>
                <a:spcPct val="80000"/>
              </a:lnSpc>
              <a:buNone/>
            </a:pPr>
            <a:r>
              <a:rPr lang="en-US" altLang="en-US" dirty="0"/>
              <a:t>Education Assistance Act</a:t>
            </a:r>
          </a:p>
          <a:p>
            <a:pPr algn="ctr">
              <a:lnSpc>
                <a:spcPct val="80000"/>
              </a:lnSpc>
              <a:buNone/>
            </a:pPr>
            <a:endParaRPr lang="en-US" altLang="en-US" dirty="0"/>
          </a:p>
          <a:p>
            <a:r>
              <a:rPr lang="en-US" altLang="en-US" sz="2800" dirty="0"/>
              <a:t>P.L. 93-638, as amended </a:t>
            </a:r>
            <a:r>
              <a:rPr lang="en-US" altLang="en-US" dirty="0"/>
              <a:t>(ISDEAA) Timeline</a:t>
            </a:r>
          </a:p>
          <a:p>
            <a:pPr marL="109728" indent="0">
              <a:buNone/>
            </a:pPr>
            <a:endParaRPr lang="en-US" altLang="en-US" dirty="0"/>
          </a:p>
          <a:p>
            <a:pPr lvl="1" eaLnBrk="1" hangingPunct="1"/>
            <a:r>
              <a:rPr lang="en-US" altLang="en-US" sz="2000" dirty="0"/>
              <a:t>1975 	ISDEA </a:t>
            </a:r>
          </a:p>
          <a:p>
            <a:pPr lvl="1" eaLnBrk="1" hangingPunct="1"/>
            <a:r>
              <a:rPr lang="en-US" altLang="en-US" sz="2000" dirty="0"/>
              <a:t>1987	Arizona Republic “Fraud in Indian Country”</a:t>
            </a:r>
          </a:p>
          <a:p>
            <a:pPr lvl="1" eaLnBrk="1" hangingPunct="1"/>
            <a:r>
              <a:rPr lang="en-US" altLang="en-US" sz="2000" dirty="0"/>
              <a:t>1988	Tribal Self-Governance Demonstration Project DOI</a:t>
            </a:r>
          </a:p>
          <a:p>
            <a:pPr lvl="1" eaLnBrk="1" hangingPunct="1"/>
            <a:r>
              <a:rPr lang="en-US" altLang="en-US" sz="2000" dirty="0"/>
              <a:t>1992	Demonstration Project extended to IHS</a:t>
            </a:r>
          </a:p>
          <a:p>
            <a:pPr lvl="1" eaLnBrk="1" hangingPunct="1"/>
            <a:r>
              <a:rPr lang="en-US" altLang="en-US" sz="2000" dirty="0"/>
              <a:t>1994	Authorization of SG as permanent option for DOI</a:t>
            </a:r>
          </a:p>
          <a:p>
            <a:pPr lvl="1" eaLnBrk="1" hangingPunct="1"/>
            <a:r>
              <a:rPr lang="en-US" altLang="en-US" sz="2000" dirty="0"/>
              <a:t>2000	Authorization of SG as permanent option for IHS</a:t>
            </a:r>
          </a:p>
          <a:p>
            <a:pPr lvl="1" eaLnBrk="1" hangingPunct="1"/>
            <a:r>
              <a:rPr lang="en-US" altLang="en-US" sz="2000" dirty="0"/>
              <a:t>2020	PROGRESS Act (Title IV Amendments)</a:t>
            </a:r>
          </a:p>
          <a:p>
            <a:pPr eaLnBrk="1" hangingPunct="1">
              <a:buFontTx/>
              <a:buNone/>
            </a:pPr>
            <a:endParaRPr lang="en-US" altLang="en-US" sz="2000" dirty="0"/>
          </a:p>
        </p:txBody>
      </p:sp>
      <p:sp>
        <p:nvSpPr>
          <p:cNvPr id="2" name="Slide Number Placeholder 1"/>
          <p:cNvSpPr>
            <a:spLocks noGrp="1"/>
          </p:cNvSpPr>
          <p:nvPr>
            <p:ph type="sldNum" sz="quarter" idx="12"/>
          </p:nvPr>
        </p:nvSpPr>
        <p:spPr/>
        <p:txBody>
          <a:bodyPr/>
          <a:lstStyle/>
          <a:p>
            <a:fld id="{68919A14-9906-416E-A581-BFEE5D044852}" type="slidenum">
              <a:rPr lang="en-US" smtClean="0"/>
              <a:t>2</a:t>
            </a:fld>
            <a:endParaRPr lang="en-US"/>
          </a:p>
        </p:txBody>
      </p:sp>
    </p:spTree>
    <p:extLst>
      <p:ext uri="{BB962C8B-B14F-4D97-AF65-F5344CB8AC3E}">
        <p14:creationId xmlns:p14="http://schemas.microsoft.com/office/powerpoint/2010/main" val="370498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20356" y="685800"/>
            <a:ext cx="8229600" cy="1143000"/>
          </a:xfrm>
        </p:spPr>
        <p:txBody>
          <a:bodyPr/>
          <a:lstStyle/>
          <a:p>
            <a:pPr algn="ctr"/>
            <a:r>
              <a:rPr lang="en-US" altLang="en-US" sz="4000" dirty="0">
                <a:cs typeface="Arial" panose="020B0604020202020204" pitchFamily="34" charset="0"/>
              </a:rPr>
              <a:t>PROGRESS Act</a:t>
            </a:r>
          </a:p>
        </p:txBody>
      </p:sp>
      <p:sp>
        <p:nvSpPr>
          <p:cNvPr id="8195" name="Content Placeholder 2"/>
          <p:cNvSpPr>
            <a:spLocks noGrp="1"/>
          </p:cNvSpPr>
          <p:nvPr>
            <p:ph idx="1"/>
          </p:nvPr>
        </p:nvSpPr>
        <p:spPr>
          <a:xfrm>
            <a:off x="457200" y="2263962"/>
            <a:ext cx="8229600" cy="4114800"/>
          </a:xfrm>
        </p:spPr>
        <p:txBody>
          <a:bodyPr>
            <a:noAutofit/>
          </a:bodyPr>
          <a:lstStyle/>
          <a:p>
            <a:pPr marL="0" indent="0">
              <a:buNone/>
              <a:defRPr/>
            </a:pPr>
            <a:r>
              <a:rPr lang="en-US" sz="2200" b="0" i="0" dirty="0">
                <a:solidFill>
                  <a:srgbClr val="1B1B1B"/>
                </a:solidFill>
                <a:effectLst/>
                <a:cs typeface="Arial" panose="020B0604020202020204" pitchFamily="34" charset="0"/>
              </a:rPr>
              <a:t>Practical Reforms &amp; Other Goals to Reinforce the Effectiveness of Self Governance &amp; Self Determination for Indian Tribes (PROGRESS) Act (</a:t>
            </a:r>
            <a:r>
              <a:rPr lang="en-US" sz="2200" b="0" i="0" dirty="0" err="1">
                <a:solidFill>
                  <a:srgbClr val="1B1B1B"/>
                </a:solidFill>
                <a:effectLst/>
                <a:cs typeface="Arial" panose="020B0604020202020204" pitchFamily="34" charset="0"/>
              </a:rPr>
              <a:t>Pub.L</a:t>
            </a:r>
            <a:r>
              <a:rPr lang="en-US" sz="2200" b="0" i="0" dirty="0">
                <a:solidFill>
                  <a:srgbClr val="1B1B1B"/>
                </a:solidFill>
                <a:effectLst/>
                <a:cs typeface="Arial" panose="020B0604020202020204" pitchFamily="34" charset="0"/>
              </a:rPr>
              <a:t>. </a:t>
            </a:r>
            <a:r>
              <a:rPr lang="en-US" sz="2200" dirty="0">
                <a:solidFill>
                  <a:srgbClr val="1B1B1B"/>
                </a:solidFill>
                <a:cs typeface="Arial" panose="020B0604020202020204" pitchFamily="34" charset="0"/>
              </a:rPr>
              <a:t>No. 116-180)</a:t>
            </a:r>
          </a:p>
          <a:p>
            <a:pPr>
              <a:defRPr/>
            </a:pPr>
            <a:endParaRPr lang="en-US" sz="2200" b="0" i="0" dirty="0">
              <a:solidFill>
                <a:srgbClr val="1B1B1B"/>
              </a:solidFill>
              <a:effectLst/>
              <a:cs typeface="Arial" panose="020B0604020202020204" pitchFamily="34" charset="0"/>
            </a:endParaRPr>
          </a:p>
          <a:p>
            <a:pPr marL="342900" indent="-342900">
              <a:buFont typeface="Arial" panose="020B0604020202020204" pitchFamily="34" charset="0"/>
              <a:buChar char="•"/>
              <a:defRPr/>
            </a:pPr>
            <a:r>
              <a:rPr lang="en-US" sz="2200" dirty="0">
                <a:solidFill>
                  <a:srgbClr val="1B1B1B"/>
                </a:solidFill>
                <a:cs typeface="Arial" panose="020B0604020202020204" pitchFamily="34" charset="0"/>
              </a:rPr>
              <a:t>s</a:t>
            </a:r>
            <a:r>
              <a:rPr lang="en-US" sz="2200" b="0" i="0" dirty="0">
                <a:solidFill>
                  <a:srgbClr val="1B1B1B"/>
                </a:solidFill>
                <a:effectLst/>
                <a:cs typeface="Arial" panose="020B0604020202020204" pitchFamily="34" charset="0"/>
              </a:rPr>
              <a:t>igned into law October 21, 2020</a:t>
            </a:r>
          </a:p>
          <a:p>
            <a:pPr>
              <a:defRPr/>
            </a:pPr>
            <a:endParaRPr lang="en-US" altLang="en-US" sz="2200" dirty="0">
              <a:cs typeface="Arial" panose="020B0604020202020204" pitchFamily="34" charset="0"/>
            </a:endParaRPr>
          </a:p>
          <a:p>
            <a:pPr marL="342900" indent="-342900">
              <a:buFont typeface="Arial" panose="020B0604020202020204" pitchFamily="34" charset="0"/>
              <a:buChar char="•"/>
              <a:defRPr/>
            </a:pPr>
            <a:r>
              <a:rPr lang="en-US" altLang="en-US" sz="2200" dirty="0">
                <a:cs typeface="Arial" panose="020B0604020202020204" pitchFamily="34" charset="0"/>
              </a:rPr>
              <a:t>amends ISDEAA Title IV </a:t>
            </a:r>
          </a:p>
          <a:p>
            <a:pPr marL="342900" indent="-342900">
              <a:buFont typeface="Arial" panose="020B0604020202020204" pitchFamily="34" charset="0"/>
              <a:buChar char="•"/>
              <a:defRPr/>
            </a:pPr>
            <a:endParaRPr lang="en-US" altLang="en-US" sz="2200" dirty="0">
              <a:cs typeface="Arial" panose="020B0604020202020204" pitchFamily="34" charset="0"/>
            </a:endParaRPr>
          </a:p>
          <a:p>
            <a:pPr marL="342900" indent="-342900">
              <a:buFont typeface="Arial" panose="020B0604020202020204" pitchFamily="34" charset="0"/>
              <a:buChar char="•"/>
              <a:defRPr/>
            </a:pPr>
            <a:r>
              <a:rPr lang="en-US" altLang="en-US" sz="2200" dirty="0">
                <a:cs typeface="Arial" panose="020B0604020202020204" pitchFamily="34" charset="0"/>
              </a:rPr>
              <a:t>creates opportunity for administrative efficiencies by enabling tribes to operate under similar statutory frameworks. </a:t>
            </a:r>
          </a:p>
        </p:txBody>
      </p:sp>
      <p:sp>
        <p:nvSpPr>
          <p:cNvPr id="6" name="Slide Number Placeholder 3">
            <a:extLst>
              <a:ext uri="{FF2B5EF4-FFF2-40B4-BE49-F238E27FC236}">
                <a16:creationId xmlns:a16="http://schemas.microsoft.com/office/drawing/2014/main" id="{662849FA-A688-4F76-9D69-490129365788}"/>
              </a:ext>
            </a:extLst>
          </p:cNvPr>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4EAB27F-C969-4DD6-8E85-BF392ED13DB7}" type="slidenum">
              <a:rPr lang="en-US" altLang="en-US" sz="1200" smtClean="0">
                <a:solidFill>
                  <a:srgbClr val="898989"/>
                </a:solidFill>
              </a:rPr>
              <a:pPr>
                <a:spcBef>
                  <a:spcPct val="0"/>
                </a:spcBef>
                <a:buFontTx/>
                <a:buNone/>
              </a:pPr>
              <a:t>3</a:t>
            </a:fld>
            <a:endParaRPr lang="en-US" altLang="en-US" sz="1200" dirty="0">
              <a:solidFill>
                <a:srgbClr val="898989"/>
              </a:solidFill>
            </a:endParaRPr>
          </a:p>
        </p:txBody>
      </p:sp>
    </p:spTree>
    <p:extLst>
      <p:ext uri="{BB962C8B-B14F-4D97-AF65-F5344CB8AC3E}">
        <p14:creationId xmlns:p14="http://schemas.microsoft.com/office/powerpoint/2010/main" val="264244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479238"/>
            <a:ext cx="8229600" cy="1143000"/>
          </a:xfrm>
        </p:spPr>
        <p:txBody>
          <a:bodyPr>
            <a:normAutofit fontScale="90000"/>
          </a:bodyPr>
          <a:lstStyle/>
          <a:p>
            <a:pPr algn="ctr"/>
            <a:r>
              <a:rPr lang="en-US" altLang="en-US" sz="4000" dirty="0">
                <a:cs typeface="Arial" panose="020B0604020202020204" pitchFamily="34" charset="0"/>
              </a:rPr>
              <a:t>PROGRESS Act</a:t>
            </a:r>
            <a:br>
              <a:rPr lang="en-US" altLang="en-US" sz="4000" dirty="0">
                <a:cs typeface="Arial" panose="020B0604020202020204" pitchFamily="34" charset="0"/>
              </a:rPr>
            </a:br>
            <a:r>
              <a:rPr lang="en-US" altLang="en-US" sz="4000" dirty="0">
                <a:cs typeface="Arial" panose="020B0604020202020204" pitchFamily="34" charset="0"/>
              </a:rPr>
              <a:t> Negotiated Rulemaking Committee</a:t>
            </a:r>
          </a:p>
        </p:txBody>
      </p:sp>
      <p:sp>
        <p:nvSpPr>
          <p:cNvPr id="8195" name="Content Placeholder 2"/>
          <p:cNvSpPr>
            <a:spLocks noGrp="1"/>
          </p:cNvSpPr>
          <p:nvPr>
            <p:ph idx="1"/>
          </p:nvPr>
        </p:nvSpPr>
        <p:spPr>
          <a:xfrm>
            <a:off x="457200" y="2057400"/>
            <a:ext cx="8229600" cy="4321362"/>
          </a:xfrm>
        </p:spPr>
        <p:txBody>
          <a:bodyPr>
            <a:noAutofit/>
          </a:bodyPr>
          <a:lstStyle/>
          <a:p>
            <a:r>
              <a:rPr lang="en-US" sz="2000" dirty="0">
                <a:cs typeface="Arial" panose="020B0604020202020204" pitchFamily="34" charset="0"/>
              </a:rPr>
              <a:t>The Committee </a:t>
            </a:r>
            <a:r>
              <a:rPr lang="en-US" sz="2000" b="1" dirty="0">
                <a:cs typeface="Arial" panose="020B0604020202020204" pitchFamily="34" charset="0"/>
              </a:rPr>
              <a:t>will negotiate and advise </a:t>
            </a:r>
            <a:r>
              <a:rPr lang="en-US" sz="2000" dirty="0">
                <a:cs typeface="Arial" panose="020B0604020202020204" pitchFamily="34" charset="0"/>
              </a:rPr>
              <a:t>the Secretary of the Interior (Secretary) through the Office of Self­ Governance and the Assistant Secretary - Indian Affairs </a:t>
            </a:r>
            <a:r>
              <a:rPr lang="en-US" sz="2000" b="1" dirty="0">
                <a:cs typeface="Arial" panose="020B0604020202020204" pitchFamily="34" charset="0"/>
              </a:rPr>
              <a:t>to develop the text of a proposed rule</a:t>
            </a:r>
            <a:r>
              <a:rPr lang="en-US" sz="2000" dirty="0">
                <a:cs typeface="Arial" panose="020B0604020202020204" pitchFamily="34" charset="0"/>
              </a:rPr>
              <a:t> to implement Title IV of the Indian Self-Determination and Education Assistance Act (ISDEAA) regarding the Tribal Self-Governance Program as amended by the PROGRESS Act. </a:t>
            </a:r>
          </a:p>
          <a:p>
            <a:endParaRPr lang="en-US" sz="2000" dirty="0">
              <a:cs typeface="Arial" panose="020B0604020202020204" pitchFamily="34" charset="0"/>
            </a:endParaRPr>
          </a:p>
          <a:p>
            <a:r>
              <a:rPr lang="en-US" sz="2000" dirty="0">
                <a:cs typeface="Arial" panose="020B0604020202020204" pitchFamily="34" charset="0"/>
              </a:rPr>
              <a:t>It is anticipated that the proposed rule developed by the Committee will revise the current regulations implementing the Tribal Self-Governance Program codified at 25 C.F .R. Part 1000 </a:t>
            </a:r>
            <a:r>
              <a:rPr lang="en-US" sz="2000" b="1" dirty="0">
                <a:cs typeface="Arial" panose="020B0604020202020204" pitchFamily="34" charset="0"/>
              </a:rPr>
              <a:t>to amend, delete, and add provisions as appropriate to implement the PROGRESS Act</a:t>
            </a:r>
            <a:r>
              <a:rPr lang="en-US" sz="2000" dirty="0">
                <a:cs typeface="Arial" panose="020B0604020202020204" pitchFamily="34" charset="0"/>
              </a:rPr>
              <a:t>.</a:t>
            </a:r>
          </a:p>
        </p:txBody>
      </p:sp>
      <p:sp>
        <p:nvSpPr>
          <p:cNvPr id="6" name="Slide Number Placeholder 3">
            <a:extLst>
              <a:ext uri="{FF2B5EF4-FFF2-40B4-BE49-F238E27FC236}">
                <a16:creationId xmlns:a16="http://schemas.microsoft.com/office/drawing/2014/main" id="{662849FA-A688-4F76-9D69-490129365788}"/>
              </a:ext>
            </a:extLst>
          </p:cNvPr>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4EAB27F-C969-4DD6-8E85-BF392ED13DB7}" type="slidenum">
              <a:rPr lang="en-US" altLang="en-US" sz="1200" smtClean="0">
                <a:solidFill>
                  <a:srgbClr val="898989"/>
                </a:solidFill>
              </a:rPr>
              <a:pPr>
                <a:spcBef>
                  <a:spcPct val="0"/>
                </a:spcBef>
                <a:buFontTx/>
                <a:buNone/>
              </a:pPr>
              <a:t>4</a:t>
            </a:fld>
            <a:endParaRPr lang="en-US" altLang="en-US" sz="1200" dirty="0">
              <a:solidFill>
                <a:srgbClr val="898989"/>
              </a:solidFill>
            </a:endParaRPr>
          </a:p>
        </p:txBody>
      </p:sp>
    </p:spTree>
    <p:extLst>
      <p:ext uri="{BB962C8B-B14F-4D97-AF65-F5344CB8AC3E}">
        <p14:creationId xmlns:p14="http://schemas.microsoft.com/office/powerpoint/2010/main" val="3527663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727" y="2130601"/>
            <a:ext cx="2771775" cy="1600200"/>
          </a:xfrm>
        </p:spPr>
        <p:txBody>
          <a:bodyPr>
            <a:normAutofit/>
          </a:bodyPr>
          <a:lstStyle/>
          <a:p>
            <a:pPr marL="109728" indent="0">
              <a:lnSpc>
                <a:spcPct val="90000"/>
              </a:lnSpc>
              <a:spcBef>
                <a:spcPct val="20000"/>
              </a:spcBef>
              <a:buClr>
                <a:schemeClr val="hlink"/>
              </a:buClr>
              <a:buNone/>
              <a:defRPr/>
            </a:pPr>
            <a:r>
              <a:rPr lang="en-US" dirty="0"/>
              <a:t>Work to be performed</a:t>
            </a:r>
          </a:p>
          <a:p>
            <a:pPr marL="109728" indent="0" algn="just">
              <a:lnSpc>
                <a:spcPct val="90000"/>
              </a:lnSpc>
              <a:spcBef>
                <a:spcPct val="20000"/>
              </a:spcBef>
              <a:buClr>
                <a:schemeClr val="hlink"/>
              </a:buClr>
              <a:buNone/>
              <a:defRPr/>
            </a:pPr>
            <a:endParaRPr lang="en-US" sz="2600" dirty="0">
              <a:solidFill>
                <a:schemeClr val="accent2"/>
              </a:solidFill>
            </a:endParaRPr>
          </a:p>
          <a:p>
            <a:pPr marL="109728" indent="0" algn="just">
              <a:lnSpc>
                <a:spcPct val="90000"/>
              </a:lnSpc>
              <a:spcBef>
                <a:spcPct val="20000"/>
              </a:spcBef>
              <a:buClr>
                <a:schemeClr val="hlink"/>
              </a:buClr>
              <a:buNone/>
              <a:defRPr/>
            </a:pPr>
            <a:endParaRPr lang="en-US" sz="2600" dirty="0">
              <a:solidFill>
                <a:schemeClr val="accent2"/>
              </a:solidFill>
            </a:endParaRPr>
          </a:p>
          <a:p>
            <a:pPr marL="109728" indent="0" algn="just">
              <a:lnSpc>
                <a:spcPct val="90000"/>
              </a:lnSpc>
              <a:spcBef>
                <a:spcPct val="20000"/>
              </a:spcBef>
              <a:buClr>
                <a:schemeClr val="hlink"/>
              </a:buClr>
              <a:buNone/>
              <a:defRPr/>
            </a:pPr>
            <a:endParaRPr lang="en-US" sz="2600" dirty="0">
              <a:solidFill>
                <a:schemeClr val="accent2"/>
              </a:solidFill>
            </a:endParaRPr>
          </a:p>
          <a:p>
            <a:endParaRPr lang="en-US" dirty="0"/>
          </a:p>
        </p:txBody>
      </p:sp>
      <p:sp>
        <p:nvSpPr>
          <p:cNvPr id="4" name="Title 1"/>
          <p:cNvSpPr>
            <a:spLocks noGrp="1"/>
          </p:cNvSpPr>
          <p:nvPr>
            <p:ph type="title"/>
          </p:nvPr>
        </p:nvSpPr>
        <p:spPr>
          <a:xfrm>
            <a:off x="497393" y="565016"/>
            <a:ext cx="8229600" cy="1066800"/>
          </a:xfrm>
        </p:spPr>
        <p:txBody>
          <a:bodyPr/>
          <a:lstStyle/>
          <a:p>
            <a:pPr algn="ctr"/>
            <a:r>
              <a:rPr lang="en-US" dirty="0"/>
              <a:t>PSFAs and Tribal Shares</a:t>
            </a:r>
          </a:p>
        </p:txBody>
      </p:sp>
      <p:sp>
        <p:nvSpPr>
          <p:cNvPr id="5" name="Slide Number Placeholder 4"/>
          <p:cNvSpPr>
            <a:spLocks noGrp="1"/>
          </p:cNvSpPr>
          <p:nvPr>
            <p:ph type="sldNum" sz="quarter" idx="12"/>
          </p:nvPr>
        </p:nvSpPr>
        <p:spPr/>
        <p:txBody>
          <a:bodyPr/>
          <a:lstStyle/>
          <a:p>
            <a:fld id="{68919A14-9906-416E-A581-BFEE5D044852}" type="slidenum">
              <a:rPr lang="en-US" smtClean="0"/>
              <a:pPr/>
              <a:t>5</a:t>
            </a:fld>
            <a:endParaRPr lang="en-US"/>
          </a:p>
        </p:txBody>
      </p:sp>
      <p:pic>
        <p:nvPicPr>
          <p:cNvPr id="2" name="Picture 1">
            <a:extLst>
              <a:ext uri="{FF2B5EF4-FFF2-40B4-BE49-F238E27FC236}">
                <a16:creationId xmlns:a16="http://schemas.microsoft.com/office/drawing/2014/main" id="{2AFAF21C-BB15-9D89-A9FB-2F35926BE16E}"/>
              </a:ext>
            </a:extLst>
          </p:cNvPr>
          <p:cNvPicPr>
            <a:picLocks noChangeAspect="1"/>
          </p:cNvPicPr>
          <p:nvPr/>
        </p:nvPicPr>
        <p:blipFill>
          <a:blip r:embed="rId2"/>
          <a:stretch>
            <a:fillRect/>
          </a:stretch>
        </p:blipFill>
        <p:spPr>
          <a:xfrm>
            <a:off x="5461399" y="3850222"/>
            <a:ext cx="2832121" cy="2048434"/>
          </a:xfrm>
          <a:prstGeom prst="rect">
            <a:avLst/>
          </a:prstGeom>
        </p:spPr>
      </p:pic>
      <p:pic>
        <p:nvPicPr>
          <p:cNvPr id="6" name="Picture 5">
            <a:extLst>
              <a:ext uri="{FF2B5EF4-FFF2-40B4-BE49-F238E27FC236}">
                <a16:creationId xmlns:a16="http://schemas.microsoft.com/office/drawing/2014/main" id="{6D80C338-1DA4-E56A-AEB8-EE0C47B66CF8}"/>
              </a:ext>
            </a:extLst>
          </p:cNvPr>
          <p:cNvPicPr>
            <a:picLocks noChangeAspect="1"/>
          </p:cNvPicPr>
          <p:nvPr/>
        </p:nvPicPr>
        <p:blipFill>
          <a:blip r:embed="rId3"/>
          <a:stretch>
            <a:fillRect/>
          </a:stretch>
        </p:blipFill>
        <p:spPr>
          <a:xfrm>
            <a:off x="726727" y="4224352"/>
            <a:ext cx="2771775" cy="1647825"/>
          </a:xfrm>
          <a:prstGeom prst="rect">
            <a:avLst/>
          </a:prstGeom>
        </p:spPr>
      </p:pic>
      <p:sp>
        <p:nvSpPr>
          <p:cNvPr id="7" name="Content Placeholder 2">
            <a:extLst>
              <a:ext uri="{FF2B5EF4-FFF2-40B4-BE49-F238E27FC236}">
                <a16:creationId xmlns:a16="http://schemas.microsoft.com/office/drawing/2014/main" id="{0E55A52A-1266-68BF-21D2-5FD9EA1D977C}"/>
              </a:ext>
            </a:extLst>
          </p:cNvPr>
          <p:cNvSpPr txBox="1">
            <a:spLocks/>
          </p:cNvSpPr>
          <p:nvPr/>
        </p:nvSpPr>
        <p:spPr>
          <a:xfrm>
            <a:off x="5181600" y="2099619"/>
            <a:ext cx="3391721" cy="1600200"/>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nSpc>
                <a:spcPct val="90000"/>
              </a:lnSpc>
              <a:spcBef>
                <a:spcPct val="20000"/>
              </a:spcBef>
              <a:buClr>
                <a:schemeClr val="hlink"/>
              </a:buClr>
              <a:buFont typeface="Georgia"/>
              <a:buNone/>
              <a:defRPr/>
            </a:pPr>
            <a:r>
              <a:rPr lang="en-US" dirty="0"/>
              <a:t>Associated funds </a:t>
            </a:r>
          </a:p>
          <a:p>
            <a:pPr marL="109728" indent="0">
              <a:lnSpc>
                <a:spcPct val="90000"/>
              </a:lnSpc>
              <a:spcBef>
                <a:spcPct val="20000"/>
              </a:spcBef>
              <a:buClr>
                <a:schemeClr val="hlink"/>
              </a:buClr>
              <a:buFont typeface="Georgia"/>
              <a:buNone/>
              <a:defRPr/>
            </a:pPr>
            <a:r>
              <a:rPr lang="en-US" sz="2400" dirty="0"/>
              <a:t>(to perform the work)</a:t>
            </a:r>
            <a:endParaRPr lang="en-US" sz="2400" dirty="0">
              <a:solidFill>
                <a:schemeClr val="accent2"/>
              </a:solidFill>
            </a:endParaRPr>
          </a:p>
          <a:p>
            <a:pPr marL="109728" indent="0" algn="just">
              <a:lnSpc>
                <a:spcPct val="90000"/>
              </a:lnSpc>
              <a:spcBef>
                <a:spcPct val="20000"/>
              </a:spcBef>
              <a:buClr>
                <a:schemeClr val="hlink"/>
              </a:buClr>
              <a:buFont typeface="Georgia"/>
              <a:buNone/>
              <a:defRPr/>
            </a:pPr>
            <a:endParaRPr lang="en-US" sz="2600" dirty="0">
              <a:solidFill>
                <a:schemeClr val="accent2"/>
              </a:solidFill>
            </a:endParaRPr>
          </a:p>
          <a:p>
            <a:pPr marL="109728" indent="0" algn="just">
              <a:lnSpc>
                <a:spcPct val="90000"/>
              </a:lnSpc>
              <a:spcBef>
                <a:spcPct val="20000"/>
              </a:spcBef>
              <a:buClr>
                <a:schemeClr val="hlink"/>
              </a:buClr>
              <a:buFont typeface="Georgia"/>
              <a:buNone/>
              <a:defRPr/>
            </a:pPr>
            <a:endParaRPr lang="en-US" sz="2600" dirty="0">
              <a:solidFill>
                <a:schemeClr val="accent2"/>
              </a:solidFill>
            </a:endParaRPr>
          </a:p>
          <a:p>
            <a:endParaRPr lang="en-US" dirty="0"/>
          </a:p>
        </p:txBody>
      </p:sp>
    </p:spTree>
    <p:extLst>
      <p:ext uri="{BB962C8B-B14F-4D97-AF65-F5344CB8AC3E}">
        <p14:creationId xmlns:p14="http://schemas.microsoft.com/office/powerpoint/2010/main" val="3756200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74435A2-BC13-203E-BFF2-5B83CC168D08}"/>
              </a:ext>
            </a:extLst>
          </p:cNvPr>
          <p:cNvPicPr>
            <a:picLocks noGrp="1" noChangeAspect="1"/>
          </p:cNvPicPr>
          <p:nvPr>
            <p:ph idx="1"/>
          </p:nvPr>
        </p:nvPicPr>
        <p:blipFill>
          <a:blip r:embed="rId2"/>
          <a:stretch>
            <a:fillRect/>
          </a:stretch>
        </p:blipFill>
        <p:spPr>
          <a:xfrm>
            <a:off x="1066800" y="1191924"/>
            <a:ext cx="3200400" cy="4929351"/>
          </a:xfrm>
          <a:prstGeom prst="rect">
            <a:avLst/>
          </a:prstGeom>
        </p:spPr>
      </p:pic>
      <p:sp>
        <p:nvSpPr>
          <p:cNvPr id="4" name="Slide Number Placeholder 3">
            <a:extLst>
              <a:ext uri="{FF2B5EF4-FFF2-40B4-BE49-F238E27FC236}">
                <a16:creationId xmlns:a16="http://schemas.microsoft.com/office/drawing/2014/main" id="{C80E307C-515F-E9E2-BC81-3E9422519CDB}"/>
              </a:ext>
            </a:extLst>
          </p:cNvPr>
          <p:cNvSpPr>
            <a:spLocks noGrp="1"/>
          </p:cNvSpPr>
          <p:nvPr>
            <p:ph type="sldNum" sz="quarter" idx="12"/>
          </p:nvPr>
        </p:nvSpPr>
        <p:spPr/>
        <p:txBody>
          <a:bodyPr/>
          <a:lstStyle/>
          <a:p>
            <a:fld id="{68919A14-9906-416E-A581-BFEE5D044852}" type="slidenum">
              <a:rPr lang="en-US" smtClean="0"/>
              <a:t>6</a:t>
            </a:fld>
            <a:endParaRPr lang="en-US"/>
          </a:p>
        </p:txBody>
      </p:sp>
      <p:pic>
        <p:nvPicPr>
          <p:cNvPr id="10" name="Picture 9">
            <a:extLst>
              <a:ext uri="{FF2B5EF4-FFF2-40B4-BE49-F238E27FC236}">
                <a16:creationId xmlns:a16="http://schemas.microsoft.com/office/drawing/2014/main" id="{C8AB122D-B81C-6620-DC84-94D3DFC3FAA0}"/>
              </a:ext>
            </a:extLst>
          </p:cNvPr>
          <p:cNvPicPr>
            <a:picLocks noChangeAspect="1"/>
          </p:cNvPicPr>
          <p:nvPr/>
        </p:nvPicPr>
        <p:blipFill>
          <a:blip r:embed="rId3"/>
          <a:stretch>
            <a:fillRect/>
          </a:stretch>
        </p:blipFill>
        <p:spPr>
          <a:xfrm>
            <a:off x="4724400" y="1171826"/>
            <a:ext cx="3347544" cy="4929351"/>
          </a:xfrm>
          <a:prstGeom prst="rect">
            <a:avLst/>
          </a:prstGeom>
        </p:spPr>
      </p:pic>
    </p:spTree>
    <p:extLst>
      <p:ext uri="{BB962C8B-B14F-4D97-AF65-F5344CB8AC3E}">
        <p14:creationId xmlns:p14="http://schemas.microsoft.com/office/powerpoint/2010/main" val="360614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74435A2-BC13-203E-BFF2-5B83CC168D08}"/>
              </a:ext>
            </a:extLst>
          </p:cNvPr>
          <p:cNvPicPr>
            <a:picLocks noGrp="1" noChangeAspect="1"/>
          </p:cNvPicPr>
          <p:nvPr>
            <p:ph idx="1"/>
          </p:nvPr>
        </p:nvPicPr>
        <p:blipFill>
          <a:blip r:embed="rId2"/>
          <a:stretch>
            <a:fillRect/>
          </a:stretch>
        </p:blipFill>
        <p:spPr>
          <a:xfrm>
            <a:off x="533400" y="1219200"/>
            <a:ext cx="3200400" cy="4929351"/>
          </a:xfrm>
          <a:prstGeom prst="rect">
            <a:avLst/>
          </a:prstGeom>
        </p:spPr>
      </p:pic>
      <p:sp>
        <p:nvSpPr>
          <p:cNvPr id="4" name="Slide Number Placeholder 3">
            <a:extLst>
              <a:ext uri="{FF2B5EF4-FFF2-40B4-BE49-F238E27FC236}">
                <a16:creationId xmlns:a16="http://schemas.microsoft.com/office/drawing/2014/main" id="{C80E307C-515F-E9E2-BC81-3E9422519CDB}"/>
              </a:ext>
            </a:extLst>
          </p:cNvPr>
          <p:cNvSpPr>
            <a:spLocks noGrp="1"/>
          </p:cNvSpPr>
          <p:nvPr>
            <p:ph type="sldNum" sz="quarter" idx="12"/>
          </p:nvPr>
        </p:nvSpPr>
        <p:spPr/>
        <p:txBody>
          <a:bodyPr/>
          <a:lstStyle/>
          <a:p>
            <a:fld id="{68919A14-9906-416E-A581-BFEE5D044852}" type="slidenum">
              <a:rPr lang="en-US" smtClean="0"/>
              <a:t>7</a:t>
            </a:fld>
            <a:endParaRPr lang="en-US"/>
          </a:p>
        </p:txBody>
      </p:sp>
      <p:sp>
        <p:nvSpPr>
          <p:cNvPr id="3" name="TextBox 2">
            <a:extLst>
              <a:ext uri="{FF2B5EF4-FFF2-40B4-BE49-F238E27FC236}">
                <a16:creationId xmlns:a16="http://schemas.microsoft.com/office/drawing/2014/main" id="{B908B2E2-3D58-883C-32B9-858AB02B7F69}"/>
              </a:ext>
            </a:extLst>
          </p:cNvPr>
          <p:cNvSpPr txBox="1"/>
          <p:nvPr/>
        </p:nvSpPr>
        <p:spPr>
          <a:xfrm>
            <a:off x="4114799" y="1132217"/>
            <a:ext cx="4460631" cy="5409173"/>
          </a:xfrm>
          <a:prstGeom prst="rect">
            <a:avLst/>
          </a:prstGeom>
          <a:noFill/>
        </p:spPr>
        <p:txBody>
          <a:bodyPr wrap="square">
            <a:spAutoFit/>
          </a:bodyPr>
          <a:lstStyle/>
          <a:p>
            <a:r>
              <a:rPr lang="en-US" sz="2400" b="1" dirty="0"/>
              <a:t>Program, Services, Functions &amp; Activities</a:t>
            </a:r>
          </a:p>
          <a:p>
            <a:endParaRPr kumimoji="0" lang="en-US" sz="2400" b="1" i="0" u="none" strike="noStrike" kern="1200" cap="none" spc="0" normalizeH="0" baseline="0" noProof="0" dirty="0">
              <a:ln>
                <a:noFill/>
              </a:ln>
              <a:solidFill>
                <a:prstClr val="black"/>
              </a:solidFill>
              <a:effectLst/>
              <a:uLnTx/>
              <a:uFillTx/>
              <a:latin typeface="Georgia"/>
              <a:ea typeface="+mn-ea"/>
              <a:cs typeface="+mn-cs"/>
            </a:endParaRPr>
          </a:p>
          <a:p>
            <a:r>
              <a:rPr kumimoji="0" lang="en-US" sz="2400" b="0" i="0" u="none" strike="noStrike" kern="1200" cap="none" spc="0" normalizeH="0" baseline="0" noProof="0" dirty="0">
                <a:ln>
                  <a:noFill/>
                </a:ln>
                <a:solidFill>
                  <a:prstClr val="black"/>
                </a:solidFill>
                <a:effectLst/>
                <a:uLnTx/>
                <a:uFillTx/>
                <a:ea typeface="+mn-ea"/>
                <a:cs typeface="+mn-cs"/>
              </a:rPr>
              <a:t>Tribes have the option to:</a:t>
            </a:r>
          </a:p>
          <a:p>
            <a:pPr marL="365760" marR="0" lvl="0" indent="-256032" algn="l" defTabSz="914400" rtl="0" eaLnBrk="1" fontAlgn="auto" latinLnBrk="0" hangingPunct="1">
              <a:lnSpc>
                <a:spcPct val="100000"/>
              </a:lnSpc>
              <a:spcBef>
                <a:spcPts val="300"/>
              </a:spcBef>
              <a:spcAft>
                <a:spcPts val="0"/>
              </a:spcAft>
              <a:buClr>
                <a:srgbClr val="424456"/>
              </a:buClr>
              <a:buSzTx/>
              <a:buFont typeface="Georgia"/>
              <a:buChar char="•"/>
              <a:tabLst/>
              <a:defRPr/>
            </a:pPr>
            <a:r>
              <a:rPr lang="en-US" sz="2000" dirty="0">
                <a:solidFill>
                  <a:schemeClr val="accent2"/>
                </a:solidFill>
              </a:rPr>
              <a:t>Receive services directly </a:t>
            </a:r>
          </a:p>
          <a:p>
            <a:pPr marL="566928" lvl="1">
              <a:spcBef>
                <a:spcPts val="300"/>
              </a:spcBef>
              <a:buClr>
                <a:srgbClr val="424456"/>
              </a:buClr>
              <a:defRPr/>
            </a:pPr>
            <a:r>
              <a:rPr lang="en-US" sz="2000" dirty="0">
                <a:solidFill>
                  <a:schemeClr val="accent2"/>
                </a:solidFill>
              </a:rPr>
              <a:t>from the BIA,</a:t>
            </a:r>
          </a:p>
          <a:p>
            <a:pPr marL="365760" marR="0" lvl="0" indent="-256032" algn="l" defTabSz="914400" rtl="0" eaLnBrk="1" fontAlgn="auto" latinLnBrk="0" hangingPunct="1">
              <a:lnSpc>
                <a:spcPct val="100000"/>
              </a:lnSpc>
              <a:spcBef>
                <a:spcPts val="300"/>
              </a:spcBef>
              <a:spcAft>
                <a:spcPts val="0"/>
              </a:spcAft>
              <a:buClr>
                <a:srgbClr val="424456"/>
              </a:buClr>
              <a:buSzTx/>
              <a:buFont typeface="Georgia"/>
              <a:buChar char="•"/>
              <a:tabLst/>
              <a:defRPr/>
            </a:pPr>
            <a:r>
              <a:rPr lang="en-US" sz="2000" dirty="0">
                <a:solidFill>
                  <a:schemeClr val="accent2"/>
                </a:solidFill>
              </a:rPr>
              <a:t>Operate services under a</a:t>
            </a:r>
          </a:p>
          <a:p>
            <a:pPr marL="566928" lvl="1">
              <a:spcBef>
                <a:spcPts val="300"/>
              </a:spcBef>
              <a:buClr>
                <a:srgbClr val="424456"/>
              </a:buClr>
              <a:defRPr/>
            </a:pPr>
            <a:r>
              <a:rPr lang="en-US" sz="2000" dirty="0">
                <a:solidFill>
                  <a:schemeClr val="accent2"/>
                </a:solidFill>
              </a:rPr>
              <a:t>P.L. 93-638 Title I Contract,</a:t>
            </a:r>
          </a:p>
          <a:p>
            <a:pPr marL="365760" marR="0" lvl="0" indent="-256032" algn="l" defTabSz="914400" rtl="0" eaLnBrk="1" fontAlgn="auto" latinLnBrk="0" hangingPunct="1">
              <a:lnSpc>
                <a:spcPct val="100000"/>
              </a:lnSpc>
              <a:spcBef>
                <a:spcPts val="300"/>
              </a:spcBef>
              <a:spcAft>
                <a:spcPts val="0"/>
              </a:spcAft>
              <a:buClr>
                <a:srgbClr val="424456"/>
              </a:buClr>
              <a:buSzTx/>
              <a:buFont typeface="Georgia"/>
              <a:buChar char="•"/>
              <a:tabLst/>
              <a:defRPr/>
            </a:pPr>
            <a:r>
              <a:rPr lang="en-US" sz="2000" dirty="0">
                <a:solidFill>
                  <a:schemeClr val="accent2"/>
                </a:solidFill>
              </a:rPr>
              <a:t>Operate services under a </a:t>
            </a:r>
          </a:p>
          <a:p>
            <a:pPr marL="566928" lvl="1">
              <a:spcBef>
                <a:spcPts val="300"/>
              </a:spcBef>
              <a:buClr>
                <a:srgbClr val="424456"/>
              </a:buClr>
              <a:defRPr/>
            </a:pPr>
            <a:r>
              <a:rPr lang="en-US" sz="2000" dirty="0">
                <a:solidFill>
                  <a:schemeClr val="accent2"/>
                </a:solidFill>
              </a:rPr>
              <a:t>P.L. 93-638 Title IV Compact and Funding Agreement</a:t>
            </a:r>
          </a:p>
          <a:p>
            <a:pPr marL="365760" marR="0" lvl="0" indent="-256032" algn="l" defTabSz="914400" rtl="0" eaLnBrk="1" fontAlgn="auto" latinLnBrk="0" hangingPunct="1">
              <a:lnSpc>
                <a:spcPct val="100000"/>
              </a:lnSpc>
              <a:spcBef>
                <a:spcPts val="300"/>
              </a:spcBef>
              <a:spcAft>
                <a:spcPts val="0"/>
              </a:spcAft>
              <a:buClr>
                <a:srgbClr val="424456"/>
              </a:buClr>
              <a:buSzTx/>
              <a:buFont typeface="Georgia"/>
              <a:buChar char="•"/>
              <a:tabLst/>
              <a:defRPr/>
            </a:pPr>
            <a:r>
              <a:rPr lang="en-US" sz="2000" dirty="0">
                <a:solidFill>
                  <a:schemeClr val="accent2"/>
                </a:solidFill>
              </a:rPr>
              <a:t>A combination of service provisions of the three options above.</a:t>
            </a:r>
          </a:p>
          <a:p>
            <a:endParaRPr lang="en-US" sz="2400" b="1" dirty="0"/>
          </a:p>
        </p:txBody>
      </p:sp>
    </p:spTree>
    <p:extLst>
      <p:ext uri="{BB962C8B-B14F-4D97-AF65-F5344CB8AC3E}">
        <p14:creationId xmlns:p14="http://schemas.microsoft.com/office/powerpoint/2010/main" val="1476858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74435A2-BC13-203E-BFF2-5B83CC168D08}"/>
              </a:ext>
            </a:extLst>
          </p:cNvPr>
          <p:cNvPicPr>
            <a:picLocks noGrp="1" noChangeAspect="1"/>
          </p:cNvPicPr>
          <p:nvPr>
            <p:ph idx="1"/>
          </p:nvPr>
        </p:nvPicPr>
        <p:blipFill>
          <a:blip r:embed="rId2"/>
          <a:stretch>
            <a:fillRect/>
          </a:stretch>
        </p:blipFill>
        <p:spPr>
          <a:xfrm>
            <a:off x="533400" y="1219200"/>
            <a:ext cx="3200400" cy="4929351"/>
          </a:xfrm>
          <a:prstGeom prst="rect">
            <a:avLst/>
          </a:prstGeom>
        </p:spPr>
      </p:pic>
      <p:sp>
        <p:nvSpPr>
          <p:cNvPr id="4" name="Slide Number Placeholder 3">
            <a:extLst>
              <a:ext uri="{FF2B5EF4-FFF2-40B4-BE49-F238E27FC236}">
                <a16:creationId xmlns:a16="http://schemas.microsoft.com/office/drawing/2014/main" id="{C80E307C-515F-E9E2-BC81-3E9422519CDB}"/>
              </a:ext>
            </a:extLst>
          </p:cNvPr>
          <p:cNvSpPr>
            <a:spLocks noGrp="1"/>
          </p:cNvSpPr>
          <p:nvPr>
            <p:ph type="sldNum" sz="quarter" idx="12"/>
          </p:nvPr>
        </p:nvSpPr>
        <p:spPr/>
        <p:txBody>
          <a:bodyPr/>
          <a:lstStyle/>
          <a:p>
            <a:fld id="{68919A14-9906-416E-A581-BFEE5D044852}" type="slidenum">
              <a:rPr lang="en-US" smtClean="0"/>
              <a:t>8</a:t>
            </a:fld>
            <a:endParaRPr lang="en-US"/>
          </a:p>
        </p:txBody>
      </p:sp>
      <p:sp>
        <p:nvSpPr>
          <p:cNvPr id="3" name="TextBox 2">
            <a:extLst>
              <a:ext uri="{FF2B5EF4-FFF2-40B4-BE49-F238E27FC236}">
                <a16:creationId xmlns:a16="http://schemas.microsoft.com/office/drawing/2014/main" id="{B908B2E2-3D58-883C-32B9-858AB02B7F69}"/>
              </a:ext>
            </a:extLst>
          </p:cNvPr>
          <p:cNvSpPr txBox="1"/>
          <p:nvPr/>
        </p:nvSpPr>
        <p:spPr>
          <a:xfrm>
            <a:off x="4114800" y="685800"/>
            <a:ext cx="4648200" cy="5816977"/>
          </a:xfrm>
          <a:prstGeom prst="rect">
            <a:avLst/>
          </a:prstGeom>
          <a:noFill/>
        </p:spPr>
        <p:txBody>
          <a:bodyPr wrap="square">
            <a:spAutoFit/>
          </a:bodyPr>
          <a:lstStyle/>
          <a:p>
            <a:r>
              <a:rPr lang="en-US" sz="2400" b="1" dirty="0"/>
              <a:t>Inherent Federal Function </a:t>
            </a:r>
          </a:p>
          <a:p>
            <a:r>
              <a:rPr lang="en-US" sz="2400" dirty="0">
                <a:solidFill>
                  <a:schemeClr val="accent2"/>
                </a:solidFill>
              </a:rPr>
              <a:t>means a Federal function that may not legally be delegated to an Indian Tribe. </a:t>
            </a:r>
          </a:p>
          <a:p>
            <a:endParaRPr lang="en-US" sz="2400" dirty="0"/>
          </a:p>
          <a:p>
            <a:r>
              <a:rPr lang="en-US" sz="2400" dirty="0"/>
              <a:t>25 CFR 1000.94, </a:t>
            </a:r>
            <a:r>
              <a:rPr lang="en-US" sz="2400" dirty="0">
                <a:solidFill>
                  <a:schemeClr val="accent2"/>
                </a:solidFill>
              </a:rPr>
              <a:t>“… those functions that only BIA employees could perform if all Tribes were to assume responsibilities for all BIA programs that the Act permits.”</a:t>
            </a:r>
          </a:p>
          <a:p>
            <a:endParaRPr lang="en-US" dirty="0"/>
          </a:p>
          <a:p>
            <a:r>
              <a:rPr lang="en-US" dirty="0"/>
              <a:t>Examples: </a:t>
            </a:r>
          </a:p>
          <a:p>
            <a:pPr marL="285750" indent="-285750">
              <a:buFont typeface="Arial" panose="020B0604020202020204" pitchFamily="34" charset="0"/>
              <a:buChar char="•"/>
            </a:pPr>
            <a:r>
              <a:rPr lang="en-US" dirty="0"/>
              <a:t>transferring Federal funding</a:t>
            </a:r>
          </a:p>
          <a:p>
            <a:pPr marL="285750" indent="-285750">
              <a:buFont typeface="Arial" panose="020B0604020202020204" pitchFamily="34" charset="0"/>
              <a:buChar char="•"/>
            </a:pPr>
            <a:r>
              <a:rPr lang="en-US" dirty="0"/>
              <a:t>supervising Federal employees</a:t>
            </a:r>
          </a:p>
          <a:p>
            <a:pPr marL="285750" indent="-285750">
              <a:buFont typeface="Arial" panose="020B0604020202020204" pitchFamily="34" charset="0"/>
              <a:buChar char="•"/>
            </a:pPr>
            <a:r>
              <a:rPr lang="en-US" dirty="0"/>
              <a:t>developing Federal administrative policy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523190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74435A2-BC13-203E-BFF2-5B83CC168D08}"/>
              </a:ext>
            </a:extLst>
          </p:cNvPr>
          <p:cNvPicPr>
            <a:picLocks noGrp="1" noChangeAspect="1"/>
          </p:cNvPicPr>
          <p:nvPr>
            <p:ph idx="1"/>
          </p:nvPr>
        </p:nvPicPr>
        <p:blipFill>
          <a:blip r:embed="rId2"/>
          <a:stretch>
            <a:fillRect/>
          </a:stretch>
        </p:blipFill>
        <p:spPr>
          <a:xfrm>
            <a:off x="1066800" y="1191924"/>
            <a:ext cx="3200400" cy="4929351"/>
          </a:xfrm>
          <a:prstGeom prst="rect">
            <a:avLst/>
          </a:prstGeom>
        </p:spPr>
      </p:pic>
      <p:sp>
        <p:nvSpPr>
          <p:cNvPr id="4" name="Slide Number Placeholder 3">
            <a:extLst>
              <a:ext uri="{FF2B5EF4-FFF2-40B4-BE49-F238E27FC236}">
                <a16:creationId xmlns:a16="http://schemas.microsoft.com/office/drawing/2014/main" id="{C80E307C-515F-E9E2-BC81-3E9422519CDB}"/>
              </a:ext>
            </a:extLst>
          </p:cNvPr>
          <p:cNvSpPr>
            <a:spLocks noGrp="1"/>
          </p:cNvSpPr>
          <p:nvPr>
            <p:ph type="sldNum" sz="quarter" idx="12"/>
          </p:nvPr>
        </p:nvSpPr>
        <p:spPr/>
        <p:txBody>
          <a:bodyPr/>
          <a:lstStyle/>
          <a:p>
            <a:fld id="{68919A14-9906-416E-A581-BFEE5D044852}" type="slidenum">
              <a:rPr lang="en-US" smtClean="0"/>
              <a:t>9</a:t>
            </a:fld>
            <a:endParaRPr lang="en-US"/>
          </a:p>
        </p:txBody>
      </p:sp>
      <p:pic>
        <p:nvPicPr>
          <p:cNvPr id="10" name="Picture 9">
            <a:extLst>
              <a:ext uri="{FF2B5EF4-FFF2-40B4-BE49-F238E27FC236}">
                <a16:creationId xmlns:a16="http://schemas.microsoft.com/office/drawing/2014/main" id="{C8AB122D-B81C-6620-DC84-94D3DFC3FAA0}"/>
              </a:ext>
            </a:extLst>
          </p:cNvPr>
          <p:cNvPicPr>
            <a:picLocks noChangeAspect="1"/>
          </p:cNvPicPr>
          <p:nvPr/>
        </p:nvPicPr>
        <p:blipFill>
          <a:blip r:embed="rId3"/>
          <a:stretch>
            <a:fillRect/>
          </a:stretch>
        </p:blipFill>
        <p:spPr>
          <a:xfrm>
            <a:off x="4724400" y="1171826"/>
            <a:ext cx="3347544" cy="4929351"/>
          </a:xfrm>
          <a:prstGeom prst="rect">
            <a:avLst/>
          </a:prstGeom>
        </p:spPr>
      </p:pic>
    </p:spTree>
    <p:extLst>
      <p:ext uri="{BB962C8B-B14F-4D97-AF65-F5344CB8AC3E}">
        <p14:creationId xmlns:p14="http://schemas.microsoft.com/office/powerpoint/2010/main" val="25420695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1">
      <a:dk1>
        <a:sysClr val="windowText" lastClr="000000"/>
      </a:dk1>
      <a:lt1>
        <a:sysClr val="window" lastClr="FFFFFF"/>
      </a:lt1>
      <a:dk2>
        <a:srgbClr val="424456"/>
      </a:dk2>
      <a:lt2>
        <a:srgbClr val="DEDEDE"/>
      </a:lt2>
      <a:accent1>
        <a:srgbClr val="53548A"/>
      </a:accent1>
      <a:accent2>
        <a:srgbClr val="438086"/>
      </a:accent2>
      <a:accent3>
        <a:srgbClr val="438086"/>
      </a:accent3>
      <a:accent4>
        <a:srgbClr val="C4652D"/>
      </a:accent4>
      <a:accent5>
        <a:srgbClr val="8B5D3D"/>
      </a:accent5>
      <a:accent6>
        <a:srgbClr val="438086"/>
      </a:accent6>
      <a:hlink>
        <a:srgbClr val="67AFBD"/>
      </a:hlink>
      <a:folHlink>
        <a:srgbClr val="C2A874"/>
      </a:folHlink>
    </a:clrScheme>
    <a:fontScheme name="Custom 1">
      <a:majorFont>
        <a:latin typeface="Georgia"/>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Urban">
  <a:themeElements>
    <a:clrScheme name="Custom 1">
      <a:dk1>
        <a:sysClr val="windowText" lastClr="000000"/>
      </a:dk1>
      <a:lt1>
        <a:sysClr val="window" lastClr="FFFFFF"/>
      </a:lt1>
      <a:dk2>
        <a:srgbClr val="424456"/>
      </a:dk2>
      <a:lt2>
        <a:srgbClr val="DEDEDE"/>
      </a:lt2>
      <a:accent1>
        <a:srgbClr val="53548A"/>
      </a:accent1>
      <a:accent2>
        <a:srgbClr val="438086"/>
      </a:accent2>
      <a:accent3>
        <a:srgbClr val="424456"/>
      </a:accent3>
      <a:accent4>
        <a:srgbClr val="C4652D"/>
      </a:accent4>
      <a:accent5>
        <a:srgbClr val="8B5D3D"/>
      </a:accent5>
      <a:accent6>
        <a:srgbClr val="5C92B5"/>
      </a:accent6>
      <a:hlink>
        <a:srgbClr val="67AFBD"/>
      </a:hlink>
      <a:folHlink>
        <a:srgbClr val="C2A874"/>
      </a:folHlink>
    </a:clrScheme>
    <a:fontScheme name="Custom 1">
      <a:majorFont>
        <a:latin typeface="Georgia"/>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DEF66683F1904A9D18C86F600002D8" ma:contentTypeVersion="18" ma:contentTypeDescription="Create a new document." ma:contentTypeScope="" ma:versionID="bbdac320460c27aa7a24f68483c77f33">
  <xsd:schema xmlns:xsd="http://www.w3.org/2001/XMLSchema" xmlns:xs="http://www.w3.org/2001/XMLSchema" xmlns:p="http://schemas.microsoft.com/office/2006/metadata/properties" xmlns:ns2="c3e7fb3a-f61c-4241-9fbd-03f77e035e59" xmlns:ns3="b37bbeab-e64e-43e9-894e-e09b3b82ea91" targetNamespace="http://schemas.microsoft.com/office/2006/metadata/properties" ma:root="true" ma:fieldsID="325511f9f3ba21235ae59dbe486452a2" ns2:_="" ns3:_="">
    <xsd:import namespace="c3e7fb3a-f61c-4241-9fbd-03f77e035e59"/>
    <xsd:import namespace="b37bbeab-e64e-43e9-894e-e09b3b82ea9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e7fb3a-f61c-4241-9fbd-03f77e035e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d666a43-d96d-4f4b-b12f-397f8ab1e32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37bbeab-e64e-43e9-894e-e09b3b82ea9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2c23464-064b-4240-ab2a-a8d730b63fa3}" ma:internalName="TaxCatchAll" ma:showField="CatchAllData" ma:web="b37bbeab-e64e-43e9-894e-e09b3b82ea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37bbeab-e64e-43e9-894e-e09b3b82ea91" xsi:nil="true"/>
    <lcf76f155ced4ddcb4097134ff3c332f xmlns="c3e7fb3a-f61c-4241-9fbd-03f77e035e5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25D6F54-0664-428C-9DFF-A0AF7DC6374E}"/>
</file>

<file path=customXml/itemProps2.xml><?xml version="1.0" encoding="utf-8"?>
<ds:datastoreItem xmlns:ds="http://schemas.openxmlformats.org/officeDocument/2006/customXml" ds:itemID="{EACE1F4B-50BF-41CB-826D-86CC32EF5004}">
  <ds:schemaRefs>
    <ds:schemaRef ds:uri="http://schemas.microsoft.com/sharepoint/v3/contenttype/forms"/>
  </ds:schemaRefs>
</ds:datastoreItem>
</file>

<file path=customXml/itemProps3.xml><?xml version="1.0" encoding="utf-8"?>
<ds:datastoreItem xmlns:ds="http://schemas.openxmlformats.org/officeDocument/2006/customXml" ds:itemID="{B726BA7B-9A0D-4FBF-8D35-D4DA4341D2F1}">
  <ds:schemaRefs>
    <ds:schemaRef ds:uri="http://purl.org/dc/elements/1.1/"/>
    <ds:schemaRef ds:uri="http://schemas.microsoft.com/office/2006/documentManagement/types"/>
    <ds:schemaRef ds:uri="http://www.w3.org/XML/1998/namespace"/>
    <ds:schemaRef ds:uri="http://purl.org/dc/dcmitype/"/>
    <ds:schemaRef ds:uri="http://schemas.microsoft.com/office/infopath/2007/PartnerControls"/>
    <ds:schemaRef ds:uri="http://purl.org/dc/term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Urban</Template>
  <TotalTime>5586</TotalTime>
  <Words>685</Words>
  <Application>Microsoft Office PowerPoint</Application>
  <PresentationFormat>On-screen Show (4:3)</PresentationFormat>
  <Paragraphs>98</Paragraphs>
  <Slides>14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Georgia</vt:lpstr>
      <vt:lpstr>Wingdings 2</vt:lpstr>
      <vt:lpstr>Urban</vt:lpstr>
      <vt:lpstr>1_Urban</vt:lpstr>
      <vt:lpstr>DOI Self Governance  Tribal Shares  </vt:lpstr>
      <vt:lpstr>PowerPoint Presentation</vt:lpstr>
      <vt:lpstr>PROGRESS Act</vt:lpstr>
      <vt:lpstr>PROGRESS Act  Negotiated Rulemaking Committee</vt:lpstr>
      <vt:lpstr>PSFAs and Tribal Shares</vt:lpstr>
      <vt:lpstr>PowerPoint Presentation</vt:lpstr>
      <vt:lpstr>PowerPoint Presentation</vt:lpstr>
      <vt:lpstr>PowerPoint Presentation</vt:lpstr>
      <vt:lpstr>PowerPoint Presentation</vt:lpstr>
      <vt:lpstr>PSFAs and Tribal Shares</vt:lpstr>
      <vt:lpstr>PowerPoint Presentation</vt:lpstr>
      <vt:lpstr>PowerPoint Presentation</vt:lpstr>
      <vt:lpstr>PowerPoint Presentation</vt:lpstr>
      <vt:lpstr>Questions</vt:lpstr>
    </vt:vector>
  </TitlesOfParts>
  <Company>Bureau of Indian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Legislative Foundation of the Self Governance Program</dc:title>
  <dc:creator>Kallappa, Matthew</dc:creator>
  <cp:lastModifiedBy>Hanvey, Vickie L</cp:lastModifiedBy>
  <cp:revision>265</cp:revision>
  <cp:lastPrinted>2015-08-14T19:39:36Z</cp:lastPrinted>
  <dcterms:created xsi:type="dcterms:W3CDTF">2015-01-29T22:13:25Z</dcterms:created>
  <dcterms:modified xsi:type="dcterms:W3CDTF">2024-04-10T04:23:47Z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0x01010069DEF66683F1904A9D18C86F600002D8</vt:lpwstr>
  </property>
</Properties>
</file>