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2.xml" ContentType="application/vnd.openxmlformats-officedocument.presentationml.slideMaster+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22.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681" r:id="rId3"/>
    <p:sldId id="639" r:id="rId4"/>
    <p:sldId id="693" r:id="rId5"/>
    <p:sldId id="682" r:id="rId6"/>
    <p:sldId id="684" r:id="rId7"/>
    <p:sldId id="686" r:id="rId8"/>
    <p:sldId id="687" r:id="rId9"/>
    <p:sldId id="695" r:id="rId10"/>
    <p:sldId id="256" r:id="rId11"/>
    <p:sldId id="69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79597" autoAdjust="0"/>
  </p:normalViewPr>
  <p:slideViewPr>
    <p:cSldViewPr snapToGrid="0">
      <p:cViewPr varScale="1">
        <p:scale>
          <a:sx n="65" d="100"/>
          <a:sy n="65" d="100"/>
        </p:scale>
        <p:origin x="169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34543-899A-4C75-9CB1-522A1AA80556}" type="datetimeFigureOut">
              <a:rPr lang="en-US" smtClean="0"/>
              <a:t>4/17/2024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5DF52C-1214-4542-BA3A-53ECD6DED969}" type="slidenum">
              <a:rPr lang="en-US" smtClean="0"/>
              <a:t>‹#›</a:t>
            </a:fld>
            <a:endParaRPr lang="en-US"/>
          </a:p>
        </p:txBody>
      </p:sp>
    </p:spTree>
    <p:extLst>
      <p:ext uri="{BB962C8B-B14F-4D97-AF65-F5344CB8AC3E}">
        <p14:creationId xmlns:p14="http://schemas.microsoft.com/office/powerpoint/2010/main" val="2530361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7A3431-68FF-493E-9FCC-39941D0FF2E6}" type="slidenum">
              <a:rPr lang="en-US" smtClean="0"/>
              <a:pPr/>
              <a:t>1</a:t>
            </a:fld>
            <a:endParaRPr lang="en-US" dirty="0"/>
          </a:p>
        </p:txBody>
      </p:sp>
    </p:spTree>
    <p:extLst>
      <p:ext uri="{BB962C8B-B14F-4D97-AF65-F5344CB8AC3E}">
        <p14:creationId xmlns:p14="http://schemas.microsoft.com/office/powerpoint/2010/main" val="737558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7A3431-68FF-493E-9FCC-39941D0FF2E6}" type="slidenum">
              <a:rPr lang="en-US" smtClean="0"/>
              <a:pPr/>
              <a:t>2</a:t>
            </a:fld>
            <a:endParaRPr lang="en-US" dirty="0"/>
          </a:p>
        </p:txBody>
      </p:sp>
    </p:spTree>
    <p:extLst>
      <p:ext uri="{BB962C8B-B14F-4D97-AF65-F5344CB8AC3E}">
        <p14:creationId xmlns:p14="http://schemas.microsoft.com/office/powerpoint/2010/main" val="902410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7A3431-68FF-493E-9FCC-39941D0FF2E6}" type="slidenum">
              <a:rPr lang="en-US" smtClean="0"/>
              <a:pPr/>
              <a:t>3</a:t>
            </a:fld>
            <a:endParaRPr lang="en-US" dirty="0"/>
          </a:p>
        </p:txBody>
      </p:sp>
    </p:spTree>
    <p:extLst>
      <p:ext uri="{BB962C8B-B14F-4D97-AF65-F5344CB8AC3E}">
        <p14:creationId xmlns:p14="http://schemas.microsoft.com/office/powerpoint/2010/main" val="315747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7A3431-68FF-493E-9FCC-39941D0FF2E6}" type="slidenum">
              <a:rPr lang="en-US" smtClean="0"/>
              <a:pPr/>
              <a:t>4</a:t>
            </a:fld>
            <a:endParaRPr lang="en-US" dirty="0"/>
          </a:p>
        </p:txBody>
      </p:sp>
    </p:spTree>
    <p:extLst>
      <p:ext uri="{BB962C8B-B14F-4D97-AF65-F5344CB8AC3E}">
        <p14:creationId xmlns:p14="http://schemas.microsoft.com/office/powerpoint/2010/main" val="2701207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7A3431-68FF-493E-9FCC-39941D0FF2E6}" type="slidenum">
              <a:rPr lang="en-US" smtClean="0"/>
              <a:pPr/>
              <a:t>5</a:t>
            </a:fld>
            <a:endParaRPr lang="en-US" dirty="0"/>
          </a:p>
        </p:txBody>
      </p:sp>
    </p:spTree>
    <p:extLst>
      <p:ext uri="{BB962C8B-B14F-4D97-AF65-F5344CB8AC3E}">
        <p14:creationId xmlns:p14="http://schemas.microsoft.com/office/powerpoint/2010/main" val="23509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7A3431-68FF-493E-9FCC-39941D0FF2E6}" type="slidenum">
              <a:rPr lang="en-US" smtClean="0"/>
              <a:pPr/>
              <a:t>6</a:t>
            </a:fld>
            <a:endParaRPr lang="en-US" dirty="0"/>
          </a:p>
        </p:txBody>
      </p:sp>
    </p:spTree>
    <p:extLst>
      <p:ext uri="{BB962C8B-B14F-4D97-AF65-F5344CB8AC3E}">
        <p14:creationId xmlns:p14="http://schemas.microsoft.com/office/powerpoint/2010/main" val="1521308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7A3431-68FF-493E-9FCC-39941D0FF2E6}" type="slidenum">
              <a:rPr lang="en-US" smtClean="0"/>
              <a:pPr/>
              <a:t>7</a:t>
            </a:fld>
            <a:endParaRPr lang="en-US" dirty="0"/>
          </a:p>
        </p:txBody>
      </p:sp>
    </p:spTree>
    <p:extLst>
      <p:ext uri="{BB962C8B-B14F-4D97-AF65-F5344CB8AC3E}">
        <p14:creationId xmlns:p14="http://schemas.microsoft.com/office/powerpoint/2010/main" val="2929707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7A3431-68FF-493E-9FCC-39941D0FF2E6}" type="slidenum">
              <a:rPr lang="en-US" smtClean="0"/>
              <a:pPr/>
              <a:t>8</a:t>
            </a:fld>
            <a:endParaRPr lang="en-US" dirty="0"/>
          </a:p>
        </p:txBody>
      </p:sp>
    </p:spTree>
    <p:extLst>
      <p:ext uri="{BB962C8B-B14F-4D97-AF65-F5344CB8AC3E}">
        <p14:creationId xmlns:p14="http://schemas.microsoft.com/office/powerpoint/2010/main" val="1081247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7A3431-68FF-493E-9FCC-39941D0FF2E6}" type="slidenum">
              <a:rPr lang="en-US" smtClean="0"/>
              <a:pPr/>
              <a:t>10</a:t>
            </a:fld>
            <a:endParaRPr lang="en-US" dirty="0"/>
          </a:p>
        </p:txBody>
      </p:sp>
    </p:spTree>
    <p:extLst>
      <p:ext uri="{BB962C8B-B14F-4D97-AF65-F5344CB8AC3E}">
        <p14:creationId xmlns:p14="http://schemas.microsoft.com/office/powerpoint/2010/main" val="71349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004655-4B9D-446A-BBE3-2FDD42E92C9E}"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178238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004655-4B9D-446A-BBE3-2FDD42E92C9E}"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1197813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004655-4B9D-446A-BBE3-2FDD42E92C9E}"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1236617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420283"/>
            <a:ext cx="3886200" cy="980017"/>
          </a:xfrm>
        </p:spPr>
        <p:txBody>
          <a:bodyPr/>
          <a:lstStyle/>
          <a:p>
            <a:r>
              <a:rPr lang="en-US"/>
              <a:t>Click to edit Master title style</a:t>
            </a:r>
          </a:p>
        </p:txBody>
      </p:sp>
      <p:sp>
        <p:nvSpPr>
          <p:cNvPr id="3" name="Subtitle 2"/>
          <p:cNvSpPr>
            <a:spLocks noGrp="1"/>
          </p:cNvSpPr>
          <p:nvPr>
            <p:ph type="subTitle" idx="1"/>
          </p:nvPr>
        </p:nvSpPr>
        <p:spPr>
          <a:xfrm>
            <a:off x="685800" y="2590800"/>
            <a:ext cx="3200400" cy="1168400"/>
          </a:xfrm>
        </p:spPr>
        <p:txBody>
          <a:bodyPr/>
          <a:lstStyle>
            <a:lvl1pPr marL="0" indent="0" algn="ctr">
              <a:buNone/>
              <a:defRPr>
                <a:solidFill>
                  <a:schemeClr val="tx1">
                    <a:tint val="75000"/>
                  </a:schemeClr>
                </a:solidFill>
              </a:defRPr>
            </a:lvl1pPr>
            <a:lvl2pPr marL="228600" indent="0" algn="ctr">
              <a:buNone/>
              <a:defRPr>
                <a:solidFill>
                  <a:schemeClr val="tx1">
                    <a:tint val="75000"/>
                  </a:schemeClr>
                </a:solidFill>
              </a:defRPr>
            </a:lvl2pPr>
            <a:lvl3pPr marL="457200" indent="0" algn="ctr">
              <a:buNone/>
              <a:defRPr>
                <a:solidFill>
                  <a:schemeClr val="tx1">
                    <a:tint val="75000"/>
                  </a:schemeClr>
                </a:solidFill>
              </a:defRPr>
            </a:lvl3pPr>
            <a:lvl4pPr marL="685800" indent="0" algn="ctr">
              <a:buNone/>
              <a:defRPr>
                <a:solidFill>
                  <a:schemeClr val="tx1">
                    <a:tint val="75000"/>
                  </a:schemeClr>
                </a:solidFill>
              </a:defRPr>
            </a:lvl4pPr>
            <a:lvl5pPr marL="914400" indent="0" algn="ctr">
              <a:buNone/>
              <a:defRPr>
                <a:solidFill>
                  <a:schemeClr val="tx1">
                    <a:tint val="75000"/>
                  </a:schemeClr>
                </a:solidFill>
              </a:defRPr>
            </a:lvl5pPr>
            <a:lvl6pPr marL="1143000" indent="0" algn="ctr">
              <a:buNone/>
              <a:defRPr>
                <a:solidFill>
                  <a:schemeClr val="tx1">
                    <a:tint val="75000"/>
                  </a:schemeClr>
                </a:solidFill>
              </a:defRPr>
            </a:lvl6pPr>
            <a:lvl7pPr marL="1371600" indent="0" algn="ctr">
              <a:buNone/>
              <a:defRPr>
                <a:solidFill>
                  <a:schemeClr val="tx1">
                    <a:tint val="75000"/>
                  </a:schemeClr>
                </a:solidFill>
              </a:defRPr>
            </a:lvl7pPr>
            <a:lvl8pPr marL="1600200" indent="0" algn="ctr">
              <a:buNone/>
              <a:defRPr>
                <a:solidFill>
                  <a:schemeClr val="tx1">
                    <a:tint val="75000"/>
                  </a:schemeClr>
                </a:solidFill>
              </a:defRPr>
            </a:lvl8pPr>
            <a:lvl9pPr marL="1828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34428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4225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7" y="2937934"/>
            <a:ext cx="3886200" cy="908050"/>
          </a:xfrm>
        </p:spPr>
        <p:txBody>
          <a:bodyPr anchor="t"/>
          <a:lstStyle>
            <a:lvl1pPr algn="l">
              <a:defRPr sz="2000" b="1" cap="all"/>
            </a:lvl1pPr>
          </a:lstStyle>
          <a:p>
            <a:r>
              <a:rPr lang="en-US"/>
              <a:t>Click to edit Master title style</a:t>
            </a:r>
          </a:p>
        </p:txBody>
      </p:sp>
      <p:sp>
        <p:nvSpPr>
          <p:cNvPr id="3" name="Text Placeholder 2"/>
          <p:cNvSpPr>
            <a:spLocks noGrp="1"/>
          </p:cNvSpPr>
          <p:nvPr>
            <p:ph type="body" idx="1"/>
          </p:nvPr>
        </p:nvSpPr>
        <p:spPr>
          <a:xfrm>
            <a:off x="361157" y="1937809"/>
            <a:ext cx="3886200" cy="1000125"/>
          </a:xfrm>
        </p:spPr>
        <p:txBody>
          <a:bodyPr anchor="b"/>
          <a:lstStyle>
            <a:lvl1pPr marL="0" indent="0">
              <a:buNone/>
              <a:defRPr sz="1000">
                <a:solidFill>
                  <a:schemeClr val="tx1">
                    <a:tint val="75000"/>
                  </a:schemeClr>
                </a:solidFill>
              </a:defRPr>
            </a:lvl1pPr>
            <a:lvl2pPr marL="228600" indent="0">
              <a:buNone/>
              <a:defRPr sz="900">
                <a:solidFill>
                  <a:schemeClr val="tx1">
                    <a:tint val="75000"/>
                  </a:schemeClr>
                </a:solidFill>
              </a:defRPr>
            </a:lvl2pPr>
            <a:lvl3pPr marL="457200" indent="0">
              <a:buNone/>
              <a:defRPr sz="800">
                <a:solidFill>
                  <a:schemeClr val="tx1">
                    <a:tint val="75000"/>
                  </a:schemeClr>
                </a:solidFill>
              </a:defRPr>
            </a:lvl3pPr>
            <a:lvl4pPr marL="685800" indent="0">
              <a:buNone/>
              <a:defRPr sz="700">
                <a:solidFill>
                  <a:schemeClr val="tx1">
                    <a:tint val="75000"/>
                  </a:schemeClr>
                </a:solidFill>
              </a:defRPr>
            </a:lvl4pPr>
            <a:lvl5pPr marL="914400" indent="0">
              <a:buNone/>
              <a:defRPr sz="700">
                <a:solidFill>
                  <a:schemeClr val="tx1">
                    <a:tint val="75000"/>
                  </a:schemeClr>
                </a:solidFill>
              </a:defRPr>
            </a:lvl5pPr>
            <a:lvl6pPr marL="1143000" indent="0">
              <a:buNone/>
              <a:defRPr sz="700">
                <a:solidFill>
                  <a:schemeClr val="tx1">
                    <a:tint val="75000"/>
                  </a:schemeClr>
                </a:solidFill>
              </a:defRPr>
            </a:lvl6pPr>
            <a:lvl7pPr marL="1371600" indent="0">
              <a:buNone/>
              <a:defRPr sz="700">
                <a:solidFill>
                  <a:schemeClr val="tx1">
                    <a:tint val="75000"/>
                  </a:schemeClr>
                </a:solidFill>
              </a:defRPr>
            </a:lvl7pPr>
            <a:lvl8pPr marL="1600200" indent="0">
              <a:buNone/>
              <a:defRPr sz="700">
                <a:solidFill>
                  <a:schemeClr val="tx1">
                    <a:tint val="75000"/>
                  </a:schemeClr>
                </a:solidFill>
              </a:defRPr>
            </a:lvl8pPr>
            <a:lvl9pPr marL="1828800" indent="0">
              <a:buNone/>
              <a:defRPr sz="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85429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66800"/>
            <a:ext cx="2019300" cy="301730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324100" y="1066800"/>
            <a:ext cx="2019300" cy="301730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28288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28600" y="1023409"/>
            <a:ext cx="2020094" cy="426508"/>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4" name="Content Placeholder 3"/>
          <p:cNvSpPr>
            <a:spLocks noGrp="1"/>
          </p:cNvSpPr>
          <p:nvPr>
            <p:ph sz="half" idx="2"/>
          </p:nvPr>
        </p:nvSpPr>
        <p:spPr>
          <a:xfrm>
            <a:off x="228600" y="1449917"/>
            <a:ext cx="2020094" cy="263419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322513" y="1023409"/>
            <a:ext cx="2020888" cy="426508"/>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6" name="Content Placeholder 5"/>
          <p:cNvSpPr>
            <a:spLocks noGrp="1"/>
          </p:cNvSpPr>
          <p:nvPr>
            <p:ph sz="quarter" idx="4"/>
          </p:nvPr>
        </p:nvSpPr>
        <p:spPr>
          <a:xfrm>
            <a:off x="2322513" y="1449917"/>
            <a:ext cx="2020888" cy="263419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58465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4784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10470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82033"/>
            <a:ext cx="1504157" cy="774700"/>
          </a:xfrm>
        </p:spPr>
        <p:txBody>
          <a:bodyPr anchor="b"/>
          <a:lstStyle>
            <a:lvl1pPr algn="l">
              <a:defRPr sz="1000" b="1"/>
            </a:lvl1pPr>
          </a:lstStyle>
          <a:p>
            <a:r>
              <a:rPr lang="en-US"/>
              <a:t>Click to edit Master title style</a:t>
            </a:r>
          </a:p>
        </p:txBody>
      </p:sp>
      <p:sp>
        <p:nvSpPr>
          <p:cNvPr id="3" name="Content Placeholder 2"/>
          <p:cNvSpPr>
            <a:spLocks noGrp="1"/>
          </p:cNvSpPr>
          <p:nvPr>
            <p:ph idx="1"/>
          </p:nvPr>
        </p:nvSpPr>
        <p:spPr>
          <a:xfrm>
            <a:off x="1787525" y="182034"/>
            <a:ext cx="2555875" cy="3902075"/>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8600" y="956734"/>
            <a:ext cx="1504157" cy="3127375"/>
          </a:xfrm>
        </p:spPr>
        <p:txBody>
          <a:bodyPr/>
          <a:lstStyle>
            <a:lvl1pPr marL="0" indent="0">
              <a:buNone/>
              <a:defRPr sz="700"/>
            </a:lvl1pPr>
            <a:lvl2pPr marL="228600" indent="0">
              <a:buNone/>
              <a:defRPr sz="600"/>
            </a:lvl2pPr>
            <a:lvl3pPr marL="457200" indent="0">
              <a:buNone/>
              <a:defRPr sz="500"/>
            </a:lvl3pPr>
            <a:lvl4pPr marL="685800" indent="0">
              <a:buNone/>
              <a:defRPr sz="450"/>
            </a:lvl4pPr>
            <a:lvl5pPr marL="914400" indent="0">
              <a:buNone/>
              <a:defRPr sz="450"/>
            </a:lvl5pPr>
            <a:lvl6pPr marL="1143000" indent="0">
              <a:buNone/>
              <a:defRPr sz="450"/>
            </a:lvl6pPr>
            <a:lvl7pPr marL="1371600" indent="0">
              <a:buNone/>
              <a:defRPr sz="450"/>
            </a:lvl7pPr>
            <a:lvl8pPr marL="1600200" indent="0">
              <a:buNone/>
              <a:defRPr sz="450"/>
            </a:lvl8pPr>
            <a:lvl9pPr marL="1828800" indent="0">
              <a:buNone/>
              <a:defRPr sz="4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694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004655-4B9D-446A-BBE3-2FDD42E92C9E}"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12170853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44" y="3200400"/>
            <a:ext cx="2743200" cy="377825"/>
          </a:xfrm>
        </p:spPr>
        <p:txBody>
          <a:bodyPr anchor="b"/>
          <a:lstStyle>
            <a:lvl1pPr algn="l">
              <a:defRPr sz="1000" b="1"/>
            </a:lvl1pPr>
          </a:lstStyle>
          <a:p>
            <a:r>
              <a:rPr lang="en-US"/>
              <a:t>Click to edit Master title style</a:t>
            </a:r>
          </a:p>
        </p:txBody>
      </p:sp>
      <p:sp>
        <p:nvSpPr>
          <p:cNvPr id="3" name="Picture Placeholder 2"/>
          <p:cNvSpPr>
            <a:spLocks noGrp="1"/>
          </p:cNvSpPr>
          <p:nvPr>
            <p:ph type="pic" idx="1"/>
          </p:nvPr>
        </p:nvSpPr>
        <p:spPr>
          <a:xfrm>
            <a:off x="896144" y="408517"/>
            <a:ext cx="2743200" cy="2743200"/>
          </a:xfrm>
        </p:spPr>
        <p:txBody>
          <a:bodyPr/>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endParaRPr lang="en-US"/>
          </a:p>
        </p:txBody>
      </p:sp>
      <p:sp>
        <p:nvSpPr>
          <p:cNvPr id="4" name="Text Placeholder 3"/>
          <p:cNvSpPr>
            <a:spLocks noGrp="1"/>
          </p:cNvSpPr>
          <p:nvPr>
            <p:ph type="body" sz="half" idx="2"/>
          </p:nvPr>
        </p:nvSpPr>
        <p:spPr>
          <a:xfrm>
            <a:off x="896144" y="3578225"/>
            <a:ext cx="2743200" cy="536575"/>
          </a:xfrm>
        </p:spPr>
        <p:txBody>
          <a:bodyPr/>
          <a:lstStyle>
            <a:lvl1pPr marL="0" indent="0">
              <a:buNone/>
              <a:defRPr sz="700"/>
            </a:lvl1pPr>
            <a:lvl2pPr marL="228600" indent="0">
              <a:buNone/>
              <a:defRPr sz="600"/>
            </a:lvl2pPr>
            <a:lvl3pPr marL="457200" indent="0">
              <a:buNone/>
              <a:defRPr sz="500"/>
            </a:lvl3pPr>
            <a:lvl4pPr marL="685800" indent="0">
              <a:buNone/>
              <a:defRPr sz="450"/>
            </a:lvl4pPr>
            <a:lvl5pPr marL="914400" indent="0">
              <a:buNone/>
              <a:defRPr sz="450"/>
            </a:lvl5pPr>
            <a:lvl6pPr marL="1143000" indent="0">
              <a:buNone/>
              <a:defRPr sz="450"/>
            </a:lvl6pPr>
            <a:lvl7pPr marL="1371600" indent="0">
              <a:buNone/>
              <a:defRPr sz="450"/>
            </a:lvl7pPr>
            <a:lvl8pPr marL="1600200" indent="0">
              <a:buNone/>
              <a:defRPr sz="450"/>
            </a:lvl8pPr>
            <a:lvl9pPr marL="1828800" indent="0">
              <a:buNone/>
              <a:defRPr sz="4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99361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95804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14700" y="183092"/>
            <a:ext cx="10287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83092"/>
            <a:ext cx="30099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6070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004655-4B9D-446A-BBE3-2FDD42E92C9E}"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2277795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004655-4B9D-446A-BBE3-2FDD42E92C9E}"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2827397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004655-4B9D-446A-BBE3-2FDD42E92C9E}" type="datetimeFigureOut">
              <a:rPr lang="en-US" smtClean="0"/>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138730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004655-4B9D-446A-BBE3-2FDD42E92C9E}" type="datetimeFigureOut">
              <a:rPr lang="en-US" smtClean="0"/>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3602872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04655-4B9D-446A-BBE3-2FDD42E92C9E}" type="datetimeFigureOut">
              <a:rPr lang="en-US" smtClean="0"/>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322215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004655-4B9D-446A-BBE3-2FDD42E92C9E}"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12372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004655-4B9D-446A-BBE3-2FDD42E92C9E}"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4AC49-7FA0-449F-BF3B-58888AA329D8}" type="slidenum">
              <a:rPr lang="en-US" smtClean="0"/>
              <a:t>‹#›</a:t>
            </a:fld>
            <a:endParaRPr lang="en-US"/>
          </a:p>
        </p:txBody>
      </p:sp>
    </p:spTree>
    <p:extLst>
      <p:ext uri="{BB962C8B-B14F-4D97-AF65-F5344CB8AC3E}">
        <p14:creationId xmlns:p14="http://schemas.microsoft.com/office/powerpoint/2010/main" val="3905867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04655-4B9D-446A-BBE3-2FDD42E92C9E}" type="datetimeFigureOut">
              <a:rPr lang="en-US" smtClean="0"/>
              <a:t>4/17/2024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4AC49-7FA0-449F-BF3B-58888AA329D8}" type="slidenum">
              <a:rPr lang="en-US" smtClean="0"/>
              <a:t>‹#›</a:t>
            </a:fld>
            <a:endParaRPr lang="en-US"/>
          </a:p>
        </p:txBody>
      </p:sp>
    </p:spTree>
    <p:extLst>
      <p:ext uri="{BB962C8B-B14F-4D97-AF65-F5344CB8AC3E}">
        <p14:creationId xmlns:p14="http://schemas.microsoft.com/office/powerpoint/2010/main" val="2425361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83092"/>
            <a:ext cx="41148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8600" y="1066800"/>
            <a:ext cx="41148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8600" y="4237567"/>
            <a:ext cx="1066800" cy="243417"/>
          </a:xfrm>
          <a:prstGeom prst="rect">
            <a:avLst/>
          </a:prstGeom>
        </p:spPr>
        <p:txBody>
          <a:bodyPr vert="horz" lIns="91440" tIns="45720" rIns="91440" bIns="45720" rtlCol="0" anchor="ctr"/>
          <a:lstStyle>
            <a:lvl1pPr algn="l">
              <a:defRPr sz="600">
                <a:solidFill>
                  <a:schemeClr val="tx1">
                    <a:tint val="75000"/>
                  </a:schemeClr>
                </a:solidFill>
              </a:defRPr>
            </a:lvl1pPr>
          </a:lstStyle>
          <a:p>
            <a:fld id="{1D8BD707-D9CF-40AE-B4C6-C98DA3205C09}" type="datetimeFigureOut">
              <a:rPr lang="en-US" smtClean="0"/>
              <a:pPr/>
              <a:t>4/17/2024</a:t>
            </a:fld>
            <a:endParaRPr lang="en-US"/>
          </a:p>
        </p:txBody>
      </p:sp>
      <p:sp>
        <p:nvSpPr>
          <p:cNvPr id="5" name="Footer Placeholder 4"/>
          <p:cNvSpPr>
            <a:spLocks noGrp="1"/>
          </p:cNvSpPr>
          <p:nvPr>
            <p:ph type="ftr" sz="quarter" idx="3"/>
          </p:nvPr>
        </p:nvSpPr>
        <p:spPr>
          <a:xfrm>
            <a:off x="1562100" y="4237567"/>
            <a:ext cx="1447800" cy="243417"/>
          </a:xfrm>
          <a:prstGeom prst="rect">
            <a:avLst/>
          </a:prstGeom>
        </p:spPr>
        <p:txBody>
          <a:bodyPr vert="horz" lIns="91440" tIns="45720" rIns="91440" bIns="45720"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76600" y="4237567"/>
            <a:ext cx="1066800" cy="243417"/>
          </a:xfrm>
          <a:prstGeom prst="rect">
            <a:avLst/>
          </a:prstGeom>
        </p:spPr>
        <p:txBody>
          <a:bodyPr vert="horz" lIns="91440" tIns="45720" rIns="91440" bIns="45720" rtlCol="0" anchor="ctr"/>
          <a:lstStyle>
            <a:lvl1pPr algn="r">
              <a:defRPr sz="6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342916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2200" kern="1200">
          <a:solidFill>
            <a:schemeClr val="tx1"/>
          </a:solidFill>
          <a:latin typeface="+mj-lt"/>
          <a:ea typeface="+mj-ea"/>
          <a:cs typeface="+mj-cs"/>
        </a:defRPr>
      </a:lvl1pPr>
    </p:titleStyle>
    <p:bodyStyle>
      <a:lvl1pPr marL="171450" indent="-171450" algn="l" defTabSz="4572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371475" indent="-142875" algn="l" defTabSz="4572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571500" indent="-114300" algn="l" defTabSz="4572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800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10287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12573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6pPr>
      <a:lvl7pPr marL="14859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7pPr>
      <a:lvl8pPr marL="17145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8pPr>
      <a:lvl9pPr marL="1943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hyperlink" Target="https://www.nihb.org/tribalhealthreform/medicaid-unwinding/" TargetMode="External"/><Relationship Id="rId3" Type="http://schemas.openxmlformats.org/officeDocument/2006/relationships/hyperlink" Target="https://www.medicaid.gov/resources-for-states/coronavirus-disease-2019-covid-19/unwinding-and-returning-regular-operations-after-covid-19/index.html" TargetMode="External"/><Relationship Id="rId7" Type="http://schemas.openxmlformats.org/officeDocument/2006/relationships/hyperlink" Target="https://www.medicaid.gov/resources-for-states/coronavirus-disease-2019-covid-19/unwinding-and-returning-regular-operations-after-covid-19/medicaid-and-chip-renewals-outreach-and-educational-resources/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medicaid.gov/media/173656" TargetMode="External"/><Relationship Id="rId11" Type="http://schemas.openxmlformats.org/officeDocument/2006/relationships/image" Target="../media/image3.jpeg"/><Relationship Id="rId5" Type="http://schemas.openxmlformats.org/officeDocument/2006/relationships/hyperlink" Target="https://www.medicaid.gov/media/173651" TargetMode="External"/><Relationship Id="rId10" Type="http://schemas.openxmlformats.org/officeDocument/2006/relationships/hyperlink" Target="https://www.tribalselfgov.org/wp-content/uploads/2024/04/Updated-Medicaid-Unwinding-Survey_Executive-Summary_FINAL-dated-April-10-2024.pdf" TargetMode="External"/><Relationship Id="rId4" Type="http://schemas.openxmlformats.org/officeDocument/2006/relationships/hyperlink" Target="https://www.cms.gov/aian-unwinding" TargetMode="External"/><Relationship Id="rId9" Type="http://schemas.openxmlformats.org/officeDocument/2006/relationships/hyperlink" Target="https://ncuih.org/2022/12/05/resource-covid-19-public-health-emergency-medicaid-unwinding-toolkit-release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edicaid.gov/federal-policy-guidance/downloads/sho22001.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www.medicaid.gov/federal-policy-guidance/downloads/caa-2023-unwinding-faqs-05122023.pdf#page=13" TargetMode="External"/><Relationship Id="rId4" Type="http://schemas.openxmlformats.org/officeDocument/2006/relationships/hyperlink" Target="https://www.medicaid.gov/federal-policy-guidance/downloads/sho23002.pdf"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medicaid.gov/media/173656" TargetMode="External"/><Relationship Id="rId3" Type="http://schemas.openxmlformats.org/officeDocument/2006/relationships/hyperlink" Target="https://www.medicaid.gov/media/148471" TargetMode="External"/><Relationship Id="rId7" Type="http://schemas.openxmlformats.org/officeDocument/2006/relationships/hyperlink" Target="https://www.medicaid.gov/media/17365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medicaid.gov/media/167456" TargetMode="External"/><Relationship Id="rId5" Type="http://schemas.openxmlformats.org/officeDocument/2006/relationships/hyperlink" Target="https://www.medicaid.gov/media/156146" TargetMode="External"/><Relationship Id="rId4" Type="http://schemas.openxmlformats.org/officeDocument/2006/relationships/hyperlink" Target="https://www.medicaid.gov/federal-policy-guidance/downloads/sho23002.pdf" TargetMode="External"/><Relationship Id="rId9"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2209800"/>
          </a:xfrm>
        </p:spPr>
        <p:txBody>
          <a:bodyPr>
            <a:normAutofit/>
          </a:bodyPr>
          <a:lstStyle/>
          <a:p>
            <a:br>
              <a:rPr lang="en-US" b="1" dirty="0">
                <a:solidFill>
                  <a:schemeClr val="accent1">
                    <a:lumMod val="75000"/>
                  </a:schemeClr>
                </a:solidFill>
              </a:rPr>
            </a:br>
            <a:endParaRPr lang="en-US" b="1" dirty="0">
              <a:solidFill>
                <a:schemeClr val="accent1">
                  <a:lumMod val="75000"/>
                </a:schemeClr>
              </a:solidFill>
            </a:endParaRPr>
          </a:p>
        </p:txBody>
      </p:sp>
      <p:sp>
        <p:nvSpPr>
          <p:cNvPr id="3" name="Subtitle 2"/>
          <p:cNvSpPr>
            <a:spLocks noGrp="1"/>
          </p:cNvSpPr>
          <p:nvPr>
            <p:ph type="subTitle" idx="1"/>
          </p:nvPr>
        </p:nvSpPr>
        <p:spPr>
          <a:xfrm>
            <a:off x="762001" y="2645658"/>
            <a:ext cx="7772400" cy="2743200"/>
          </a:xfrm>
        </p:spPr>
        <p:txBody>
          <a:bodyPr>
            <a:normAutofit/>
          </a:bodyPr>
          <a:lstStyle/>
          <a:p>
            <a:r>
              <a:rPr lang="en-US" sz="2600" b="1" cap="small" dirty="0"/>
              <a:t>Medicaid Unwinding Update for </a:t>
            </a:r>
          </a:p>
          <a:p>
            <a:r>
              <a:rPr lang="en-US" sz="2600" b="1" cap="small" dirty="0"/>
              <a:t>Tribal Health Programs</a:t>
            </a:r>
          </a:p>
          <a:p>
            <a:r>
              <a:rPr lang="en-US" sz="1500" b="1" dirty="0"/>
              <a:t>April 17, 2024</a:t>
            </a:r>
            <a:endParaRPr lang="en-US" sz="1100" dirty="0"/>
          </a:p>
          <a:p>
            <a:endParaRPr lang="en-US" sz="1400" dirty="0"/>
          </a:p>
          <a:p>
            <a:endParaRPr lang="en-US" sz="1400" dirty="0"/>
          </a:p>
          <a:p>
            <a:endParaRPr lang="en-US" sz="1400" dirty="0"/>
          </a:p>
          <a:p>
            <a:r>
              <a:rPr lang="en-US" sz="1400" dirty="0"/>
              <a:t>Moderator: Cyndi Ferguson, Self-Governance Specialist, SENSE Incorporated</a:t>
            </a:r>
          </a:p>
          <a:p>
            <a:endParaRPr lang="en-US" sz="1700" dirty="0"/>
          </a:p>
        </p:txBody>
      </p:sp>
      <p:pic>
        <p:nvPicPr>
          <p:cNvPr id="4" name="Picture 3"/>
          <p:cNvPicPr>
            <a:picLocks noChangeAspect="1"/>
          </p:cNvPicPr>
          <p:nvPr/>
        </p:nvPicPr>
        <p:blipFill>
          <a:blip r:embed="rId3"/>
          <a:stretch>
            <a:fillRect/>
          </a:stretch>
        </p:blipFill>
        <p:spPr>
          <a:xfrm>
            <a:off x="838201" y="5181601"/>
            <a:ext cx="1066892" cy="975404"/>
          </a:xfrm>
          <a:prstGeom prst="rect">
            <a:avLst/>
          </a:prstGeom>
        </p:spPr>
      </p:pic>
      <p:sp>
        <p:nvSpPr>
          <p:cNvPr id="7" name="TextBox 6"/>
          <p:cNvSpPr txBox="1"/>
          <p:nvPr/>
        </p:nvSpPr>
        <p:spPr>
          <a:xfrm>
            <a:off x="1981293" y="5486403"/>
            <a:ext cx="6629308" cy="769441"/>
          </a:xfrm>
          <a:prstGeom prst="rect">
            <a:avLst/>
          </a:prstGeom>
          <a:noFill/>
        </p:spPr>
        <p:txBody>
          <a:bodyPr wrap="square" rtlCol="0">
            <a:spAutoFit/>
          </a:bodyPr>
          <a:lstStyle/>
          <a:p>
            <a:r>
              <a:rPr lang="en-US" sz="2400" dirty="0">
                <a:solidFill>
                  <a:srgbClr val="FF0000"/>
                </a:solidFill>
              </a:rPr>
              <a:t>IHS Tribal Self-Governance Advisory Committee</a:t>
            </a:r>
          </a:p>
          <a:p>
            <a:r>
              <a:rPr lang="en-US" sz="2000" dirty="0"/>
              <a:t>Self-Governance Communication and Education</a:t>
            </a:r>
          </a:p>
        </p:txBody>
      </p:sp>
      <p:pic>
        <p:nvPicPr>
          <p:cNvPr id="8" name="Picture 7">
            <a:extLst>
              <a:ext uri="{FF2B5EF4-FFF2-40B4-BE49-F238E27FC236}">
                <a16:creationId xmlns:a16="http://schemas.microsoft.com/office/drawing/2014/main" id="{634D2A95-7D0C-4F03-AECA-966BD0D7FC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518" y="152400"/>
            <a:ext cx="7852083" cy="2133600"/>
          </a:xfrm>
          <a:prstGeom prst="rect">
            <a:avLst/>
          </a:prstGeom>
        </p:spPr>
      </p:pic>
      <p:sp>
        <p:nvSpPr>
          <p:cNvPr id="6" name="TextBox 5">
            <a:extLst>
              <a:ext uri="{FF2B5EF4-FFF2-40B4-BE49-F238E27FC236}">
                <a16:creationId xmlns:a16="http://schemas.microsoft.com/office/drawing/2014/main" id="{BF9F3BB5-923E-4674-8A5F-814D43BC8220}"/>
              </a:ext>
            </a:extLst>
          </p:cNvPr>
          <p:cNvSpPr txBox="1"/>
          <p:nvPr/>
        </p:nvSpPr>
        <p:spPr>
          <a:xfrm>
            <a:off x="3285443" y="4103135"/>
            <a:ext cx="2743200" cy="523220"/>
          </a:xfrm>
          <a:prstGeom prst="rect">
            <a:avLst/>
          </a:prstGeom>
          <a:noFill/>
        </p:spPr>
        <p:txBody>
          <a:bodyPr wrap="square" rtlCol="0">
            <a:spAutoFit/>
          </a:bodyPr>
          <a:lstStyle/>
          <a:p>
            <a:pPr algn="ctr"/>
            <a:r>
              <a:rPr lang="en-US" sz="1400" dirty="0"/>
              <a:t>Elliott A. Milhollin</a:t>
            </a:r>
          </a:p>
          <a:p>
            <a:r>
              <a:rPr lang="en-US" sz="1400" dirty="0"/>
              <a:t>Hobbs, Straus, Dean &amp; Walker, LLP</a:t>
            </a:r>
          </a:p>
        </p:txBody>
      </p:sp>
    </p:spTree>
    <p:extLst>
      <p:ext uri="{BB962C8B-B14F-4D97-AF65-F5344CB8AC3E}">
        <p14:creationId xmlns:p14="http://schemas.microsoft.com/office/powerpoint/2010/main" val="2290693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accent1"/>
                </a:solidFill>
              </a:rPr>
              <a:t>Unwinding Resources</a:t>
            </a:r>
          </a:p>
        </p:txBody>
      </p:sp>
      <p:sp>
        <p:nvSpPr>
          <p:cNvPr id="3" name="Content Placeholder 2"/>
          <p:cNvSpPr>
            <a:spLocks noGrp="1"/>
          </p:cNvSpPr>
          <p:nvPr>
            <p:ph idx="1"/>
          </p:nvPr>
        </p:nvSpPr>
        <p:spPr/>
        <p:txBody>
          <a:bodyPr>
            <a:normAutofit fontScale="92500" lnSpcReduction="20000"/>
          </a:bodyPr>
          <a:lstStyle/>
          <a:p>
            <a:r>
              <a:rPr lang="en-US" sz="3200" dirty="0">
                <a:hlinkClick r:id="rId3"/>
              </a:rPr>
              <a:t>CMS Unwinding Website</a:t>
            </a:r>
            <a:endParaRPr lang="en-US" sz="3200" dirty="0"/>
          </a:p>
          <a:p>
            <a:r>
              <a:rPr lang="en-US" sz="3200" dirty="0">
                <a:hlinkClick r:id="rId4"/>
              </a:rPr>
              <a:t>CMS AI/AN Unwinding Website</a:t>
            </a:r>
            <a:endParaRPr lang="en-US" sz="3200" dirty="0"/>
          </a:p>
          <a:p>
            <a:r>
              <a:rPr lang="en-US" sz="3200" dirty="0">
                <a:hlinkClick r:id="rId5"/>
              </a:rPr>
              <a:t>CMS March 2024 Bulletin to States Reminding them of Unwinding Requirements</a:t>
            </a:r>
            <a:endParaRPr lang="en-US" sz="3200" dirty="0"/>
          </a:p>
          <a:p>
            <a:r>
              <a:rPr lang="en-US" sz="3200" dirty="0">
                <a:hlinkClick r:id="rId6"/>
              </a:rPr>
              <a:t>CMS Slide Deck of Examples of What States May Not Do with Medicaid Renewals</a:t>
            </a:r>
            <a:endParaRPr lang="en-US" sz="3200" dirty="0"/>
          </a:p>
          <a:p>
            <a:r>
              <a:rPr lang="en-US" sz="3200" dirty="0">
                <a:hlinkClick r:id="rId7"/>
              </a:rPr>
              <a:t>CMS Unwinding Toolkit</a:t>
            </a:r>
            <a:endParaRPr lang="en-US" sz="3200" dirty="0"/>
          </a:p>
          <a:p>
            <a:r>
              <a:rPr lang="en-US" sz="3200" dirty="0">
                <a:hlinkClick r:id="rId8"/>
              </a:rPr>
              <a:t>NIHB Unwinding Toolkit</a:t>
            </a:r>
            <a:endParaRPr lang="en-US" sz="3200" dirty="0"/>
          </a:p>
          <a:p>
            <a:r>
              <a:rPr lang="en-US" sz="3200" dirty="0">
                <a:hlinkClick r:id="rId9"/>
              </a:rPr>
              <a:t>NCUIH Unwinding Toolkit for UIOs</a:t>
            </a:r>
            <a:endParaRPr lang="en-US" sz="3200" dirty="0"/>
          </a:p>
          <a:p>
            <a:r>
              <a:rPr lang="en-US" sz="3200" dirty="0">
                <a:hlinkClick r:id="rId10"/>
              </a:rPr>
              <a:t>TSGAC Unwinding Survey</a:t>
            </a:r>
            <a:endParaRPr lang="en-US" sz="3200" dirty="0"/>
          </a:p>
        </p:txBody>
      </p:sp>
      <p:sp>
        <p:nvSpPr>
          <p:cNvPr id="4" name="Slide Number Placeholder 3"/>
          <p:cNvSpPr>
            <a:spLocks noGrp="1"/>
          </p:cNvSpPr>
          <p:nvPr>
            <p:ph type="sldNum" sz="quarter" idx="12"/>
          </p:nvPr>
        </p:nvSpPr>
        <p:spPr/>
        <p:txBody>
          <a:bodyPr/>
          <a:lstStyle/>
          <a:p>
            <a:fld id="{81AFDF4E-827F-427A-878E-6542E865605E}" type="slidenum">
              <a:rPr lang="en-US" smtClean="0"/>
              <a:pPr/>
              <a:t>10</a:t>
            </a:fld>
            <a:endParaRPr lang="en-US" dirty="0"/>
          </a:p>
        </p:txBody>
      </p:sp>
      <p:pic>
        <p:nvPicPr>
          <p:cNvPr id="5" name="Picture 4">
            <a:extLst>
              <a:ext uri="{FF2B5EF4-FFF2-40B4-BE49-F238E27FC236}">
                <a16:creationId xmlns:a16="http://schemas.microsoft.com/office/drawing/2014/main" id="{E66E5122-57DC-4012-833C-2D8CB8CFBF9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651510" y="5814536"/>
            <a:ext cx="806691" cy="724376"/>
          </a:xfrm>
          <a:prstGeom prst="rect">
            <a:avLst/>
          </a:prstGeom>
        </p:spPr>
      </p:pic>
    </p:spTree>
    <p:extLst>
      <p:ext uri="{BB962C8B-B14F-4D97-AF65-F5344CB8AC3E}">
        <p14:creationId xmlns:p14="http://schemas.microsoft.com/office/powerpoint/2010/main" val="18284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chemeClr val="accent1"/>
                </a:solidFill>
              </a:rPr>
              <a:t>Medicaid Unwinding</a:t>
            </a:r>
          </a:p>
        </p:txBody>
      </p:sp>
      <p:sp>
        <p:nvSpPr>
          <p:cNvPr id="3" name="Content Placeholder 2"/>
          <p:cNvSpPr>
            <a:spLocks noGrp="1"/>
          </p:cNvSpPr>
          <p:nvPr>
            <p:ph idx="1"/>
          </p:nvPr>
        </p:nvSpPr>
        <p:spPr/>
        <p:txBody>
          <a:bodyPr>
            <a:normAutofit fontScale="92500" lnSpcReduction="20000"/>
          </a:bodyPr>
          <a:lstStyle/>
          <a:p>
            <a:r>
              <a:rPr lang="en-US" sz="3200" dirty="0"/>
              <a:t>During the Public Health Emergency, States got increase federal funding (FMAP) if they kept everyone on the Medicaid rolls without doing any eligibility redeterminations.</a:t>
            </a:r>
          </a:p>
          <a:p>
            <a:r>
              <a:rPr lang="en-US" sz="3200" dirty="0"/>
              <a:t>In the Consolidated Appropriations Act, 2023, Congress required States to begin making eligibility redeterminations again or lose the enhanced federal matching funds, and also phased out the enhanced federal match.</a:t>
            </a:r>
          </a:p>
          <a:p>
            <a:r>
              <a:rPr lang="en-US" sz="3200" dirty="0"/>
              <a:t>States were required to begin making eligibility redeterminations between Feb. 1 and April 1, 2023. </a:t>
            </a:r>
          </a:p>
        </p:txBody>
      </p:sp>
      <p:sp>
        <p:nvSpPr>
          <p:cNvPr id="4" name="Slide Number Placeholder 3"/>
          <p:cNvSpPr>
            <a:spLocks noGrp="1"/>
          </p:cNvSpPr>
          <p:nvPr>
            <p:ph type="sldNum" sz="quarter" idx="12"/>
          </p:nvPr>
        </p:nvSpPr>
        <p:spPr/>
        <p:txBody>
          <a:bodyPr/>
          <a:lstStyle/>
          <a:p>
            <a:fld id="{81AFDF4E-827F-427A-878E-6542E865605E}" type="slidenum">
              <a:rPr lang="en-US" smtClean="0"/>
              <a:pPr/>
              <a:t>2</a:t>
            </a:fld>
            <a:endParaRPr lang="en-US" dirty="0"/>
          </a:p>
        </p:txBody>
      </p:sp>
      <p:pic>
        <p:nvPicPr>
          <p:cNvPr id="5" name="Picture 4">
            <a:extLst>
              <a:ext uri="{FF2B5EF4-FFF2-40B4-BE49-F238E27FC236}">
                <a16:creationId xmlns:a16="http://schemas.microsoft.com/office/drawing/2014/main" id="{E66E5122-57DC-4012-833C-2D8CB8CFBF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510" y="5814536"/>
            <a:ext cx="806691" cy="724376"/>
          </a:xfrm>
          <a:prstGeom prst="rect">
            <a:avLst/>
          </a:prstGeom>
        </p:spPr>
      </p:pic>
    </p:spTree>
    <p:extLst>
      <p:ext uri="{BB962C8B-B14F-4D97-AF65-F5344CB8AC3E}">
        <p14:creationId xmlns:p14="http://schemas.microsoft.com/office/powerpoint/2010/main" val="417276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1AFDF4E-827F-427A-878E-6542E865605E}" type="slidenum">
              <a:rPr lang="en-US" smtClean="0"/>
              <a:pPr/>
              <a:t>3</a:t>
            </a:fld>
            <a:endParaRPr lang="en-US" dirty="0"/>
          </a:p>
        </p:txBody>
      </p:sp>
      <p:pic>
        <p:nvPicPr>
          <p:cNvPr id="3" name="Picture 2">
            <a:extLst>
              <a:ext uri="{FF2B5EF4-FFF2-40B4-BE49-F238E27FC236}">
                <a16:creationId xmlns:a16="http://schemas.microsoft.com/office/drawing/2014/main" id="{C72B7C20-AB82-443C-9F1A-8FE5340E2362}"/>
              </a:ext>
            </a:extLst>
          </p:cNvPr>
          <p:cNvPicPr>
            <a:picLocks noChangeAspect="1"/>
          </p:cNvPicPr>
          <p:nvPr/>
        </p:nvPicPr>
        <p:blipFill>
          <a:blip r:embed="rId3"/>
          <a:stretch>
            <a:fillRect/>
          </a:stretch>
        </p:blipFill>
        <p:spPr>
          <a:xfrm>
            <a:off x="685799" y="622001"/>
            <a:ext cx="7772402" cy="5486402"/>
          </a:xfrm>
          <a:prstGeom prst="rect">
            <a:avLst/>
          </a:prstGeom>
        </p:spPr>
      </p:pic>
      <p:pic>
        <p:nvPicPr>
          <p:cNvPr id="5" name="Picture 4">
            <a:extLst>
              <a:ext uri="{FF2B5EF4-FFF2-40B4-BE49-F238E27FC236}">
                <a16:creationId xmlns:a16="http://schemas.microsoft.com/office/drawing/2014/main" id="{E66E5122-57DC-4012-833C-2D8CB8CFBF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1510" y="5814536"/>
            <a:ext cx="806691" cy="724376"/>
          </a:xfrm>
          <a:prstGeom prst="rect">
            <a:avLst/>
          </a:prstGeom>
        </p:spPr>
      </p:pic>
      <p:sp>
        <p:nvSpPr>
          <p:cNvPr id="6" name="TextBox 5">
            <a:extLst>
              <a:ext uri="{FF2B5EF4-FFF2-40B4-BE49-F238E27FC236}">
                <a16:creationId xmlns:a16="http://schemas.microsoft.com/office/drawing/2014/main" id="{0A2FA639-E0CD-41F2-9BC6-7825468038B3}"/>
              </a:ext>
            </a:extLst>
          </p:cNvPr>
          <p:cNvSpPr txBox="1"/>
          <p:nvPr/>
        </p:nvSpPr>
        <p:spPr>
          <a:xfrm>
            <a:off x="-445938" y="209494"/>
            <a:ext cx="10035876" cy="4001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defTabSz="914377" latinLnBrk="1" hangingPunct="0">
              <a:defRPr/>
            </a:pPr>
            <a:r>
              <a:rPr lang="en-US" sz="2000" b="1" kern="0" dirty="0">
                <a:solidFill>
                  <a:srgbClr val="000000"/>
                </a:solidFill>
                <a:latin typeface="Calibri" panose="020F0502020204030204" pitchFamily="34" charset="0"/>
                <a:cs typeface="Calibri" panose="020F0502020204030204" pitchFamily="34" charset="0"/>
                <a:sym typeface="Constantia"/>
              </a:rPr>
              <a:t>Example 1: Unwinding Timeline for State with a 60-day Renewal Process</a:t>
            </a:r>
          </a:p>
        </p:txBody>
      </p:sp>
      <p:sp>
        <p:nvSpPr>
          <p:cNvPr id="130" name="TextBox 129">
            <a:extLst>
              <a:ext uri="{FF2B5EF4-FFF2-40B4-BE49-F238E27FC236}">
                <a16:creationId xmlns:a16="http://schemas.microsoft.com/office/drawing/2014/main" id="{629C1A2A-2035-4A42-817F-35C73B147120}"/>
              </a:ext>
            </a:extLst>
          </p:cNvPr>
          <p:cNvSpPr txBox="1"/>
          <p:nvPr/>
        </p:nvSpPr>
        <p:spPr>
          <a:xfrm>
            <a:off x="784628" y="6207999"/>
            <a:ext cx="1460311" cy="369332"/>
          </a:xfrm>
          <a:prstGeom prst="rect">
            <a:avLst/>
          </a:prstGeom>
          <a:noFill/>
        </p:spPr>
        <p:txBody>
          <a:bodyPr wrap="square" rtlCol="0">
            <a:spAutoFit/>
          </a:bodyPr>
          <a:lstStyle/>
          <a:p>
            <a:r>
              <a:rPr lang="en-US" dirty="0"/>
              <a:t>Source:  CMS</a:t>
            </a:r>
          </a:p>
        </p:txBody>
      </p:sp>
    </p:spTree>
    <p:extLst>
      <p:ext uri="{BB962C8B-B14F-4D97-AF65-F5344CB8AC3E}">
        <p14:creationId xmlns:p14="http://schemas.microsoft.com/office/powerpoint/2010/main" val="133119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solidFill>
                  <a:schemeClr val="accent1"/>
                </a:solidFill>
              </a:rPr>
              <a:t>Eligibility Redetermination (42 CFR §  435.916)</a:t>
            </a:r>
          </a:p>
        </p:txBody>
      </p:sp>
      <p:sp>
        <p:nvSpPr>
          <p:cNvPr id="3" name="Content Placeholder 2"/>
          <p:cNvSpPr>
            <a:spLocks noGrp="1"/>
          </p:cNvSpPr>
          <p:nvPr>
            <p:ph idx="1"/>
          </p:nvPr>
        </p:nvSpPr>
        <p:spPr/>
        <p:txBody>
          <a:bodyPr>
            <a:normAutofit fontScale="85000" lnSpcReduction="20000"/>
          </a:bodyPr>
          <a:lstStyle/>
          <a:p>
            <a:r>
              <a:rPr lang="en-US" i="1" dirty="0">
                <a:solidFill>
                  <a:prstClr val="black"/>
                </a:solidFill>
                <a:latin typeface="Calibri" panose="020F0502020204030204" pitchFamily="34" charset="0"/>
                <a:cs typeface="Calibri" panose="020F0502020204030204" pitchFamily="34" charset="0"/>
              </a:rPr>
              <a:t>Ex </a:t>
            </a:r>
            <a:r>
              <a:rPr lang="en-US" i="1" dirty="0" err="1">
                <a:solidFill>
                  <a:prstClr val="black"/>
                </a:solidFill>
                <a:latin typeface="Calibri" panose="020F0502020204030204" pitchFamily="34" charset="0"/>
                <a:cs typeface="Calibri" panose="020F0502020204030204" pitchFamily="34" charset="0"/>
              </a:rPr>
              <a:t>parte</a:t>
            </a:r>
            <a:r>
              <a:rPr lang="en-US" i="1" dirty="0">
                <a:solidFill>
                  <a:prstClr val="black"/>
                </a:solidFill>
                <a:latin typeface="Calibri" panose="020F0502020204030204" pitchFamily="34" charset="0"/>
                <a:cs typeface="Calibri" panose="020F0502020204030204" pitchFamily="34" charset="0"/>
              </a:rPr>
              <a:t> </a:t>
            </a:r>
            <a:r>
              <a:rPr lang="en-US" dirty="0">
                <a:solidFill>
                  <a:prstClr val="black"/>
                </a:solidFill>
                <a:latin typeface="Calibri" panose="020F0502020204030204" pitchFamily="34" charset="0"/>
                <a:cs typeface="Calibri" panose="020F0502020204030204" pitchFamily="34" charset="0"/>
              </a:rPr>
              <a:t>Renewal - eligibility redeterminations must start without requesting info from enrollee</a:t>
            </a:r>
          </a:p>
          <a:p>
            <a:r>
              <a:rPr lang="en-US" dirty="0">
                <a:solidFill>
                  <a:prstClr val="black"/>
                </a:solidFill>
                <a:latin typeface="Calibri" panose="020F0502020204030204" pitchFamily="34" charset="0"/>
                <a:cs typeface="Calibri" panose="020F0502020204030204" pitchFamily="34" charset="0"/>
              </a:rPr>
              <a:t>Renewal form by letter mail, phone, text, and/or email – must only ask for new information. </a:t>
            </a:r>
          </a:p>
          <a:p>
            <a:r>
              <a:rPr lang="en-US" dirty="0">
                <a:solidFill>
                  <a:prstClr val="black"/>
                </a:solidFill>
                <a:latin typeface="Calibri" panose="020F0502020204030204" pitchFamily="34" charset="0"/>
                <a:cs typeface="Calibri" panose="020F0502020204030204" pitchFamily="34" charset="0"/>
              </a:rPr>
              <a:t>Reasonable time frame and modalities to return form</a:t>
            </a:r>
          </a:p>
          <a:p>
            <a:r>
              <a:rPr lang="en-US" dirty="0">
                <a:solidFill>
                  <a:prstClr val="black"/>
                </a:solidFill>
                <a:latin typeface="Calibri" panose="020F0502020204030204" pitchFamily="34" charset="0"/>
                <a:cs typeface="Calibri" panose="020F0502020204030204" pitchFamily="34" charset="0"/>
              </a:rPr>
              <a:t>Determine eligibility on all bases before terminating coverage</a:t>
            </a:r>
          </a:p>
          <a:p>
            <a:r>
              <a:rPr lang="en-US" dirty="0">
                <a:solidFill>
                  <a:prstClr val="black"/>
                </a:solidFill>
                <a:latin typeface="Calibri" panose="020F0502020204030204" pitchFamily="34" charset="0"/>
                <a:cs typeface="Calibri" panose="020F0502020204030204" pitchFamily="34" charset="0"/>
              </a:rPr>
              <a:t>Provide 10 days advance notice and fair hearing rights prior to reduction or termination of coverage</a:t>
            </a:r>
          </a:p>
          <a:p>
            <a:r>
              <a:rPr lang="en-US" dirty="0">
                <a:solidFill>
                  <a:prstClr val="black"/>
                </a:solidFill>
                <a:latin typeface="Calibri" panose="020F0502020204030204" pitchFamily="34" charset="0"/>
                <a:cs typeface="Calibri" panose="020F0502020204030204" pitchFamily="34" charset="0"/>
              </a:rPr>
              <a:t>Assess eligibility for and transfer to other health coverage programs, like Medicare, CHIP and the ACA Marketplace plans</a:t>
            </a:r>
          </a:p>
          <a:p>
            <a:r>
              <a:rPr lang="en-US" dirty="0">
                <a:solidFill>
                  <a:prstClr val="black"/>
                </a:solidFill>
                <a:latin typeface="Calibri" panose="020F0502020204030204" pitchFamily="34" charset="0"/>
                <a:cs typeface="Calibri" panose="020F0502020204030204" pitchFamily="34" charset="0"/>
              </a:rPr>
              <a:t>Provide a reconsideration period of 90 days</a:t>
            </a:r>
          </a:p>
        </p:txBody>
      </p:sp>
      <p:sp>
        <p:nvSpPr>
          <p:cNvPr id="4" name="Slide Number Placeholder 3"/>
          <p:cNvSpPr>
            <a:spLocks noGrp="1"/>
          </p:cNvSpPr>
          <p:nvPr>
            <p:ph type="sldNum" sz="quarter" idx="12"/>
          </p:nvPr>
        </p:nvSpPr>
        <p:spPr/>
        <p:txBody>
          <a:bodyPr/>
          <a:lstStyle/>
          <a:p>
            <a:fld id="{81AFDF4E-827F-427A-878E-6542E865605E}" type="slidenum">
              <a:rPr lang="en-US" smtClean="0"/>
              <a:pPr/>
              <a:t>4</a:t>
            </a:fld>
            <a:endParaRPr lang="en-US" dirty="0"/>
          </a:p>
        </p:txBody>
      </p:sp>
      <p:pic>
        <p:nvPicPr>
          <p:cNvPr id="5" name="Picture 4">
            <a:extLst>
              <a:ext uri="{FF2B5EF4-FFF2-40B4-BE49-F238E27FC236}">
                <a16:creationId xmlns:a16="http://schemas.microsoft.com/office/drawing/2014/main" id="{E66E5122-57DC-4012-833C-2D8CB8CFBF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510" y="5814536"/>
            <a:ext cx="806691" cy="724376"/>
          </a:xfrm>
          <a:prstGeom prst="rect">
            <a:avLst/>
          </a:prstGeom>
        </p:spPr>
      </p:pic>
    </p:spTree>
    <p:extLst>
      <p:ext uri="{BB962C8B-B14F-4D97-AF65-F5344CB8AC3E}">
        <p14:creationId xmlns:p14="http://schemas.microsoft.com/office/powerpoint/2010/main" val="344892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59582"/>
          </a:xfrm>
        </p:spPr>
        <p:txBody>
          <a:bodyPr>
            <a:noAutofit/>
          </a:bodyPr>
          <a:lstStyle/>
          <a:p>
            <a:pPr algn="ctr"/>
            <a:r>
              <a:rPr lang="en-US" sz="3600" b="1" dirty="0">
                <a:solidFill>
                  <a:schemeClr val="accent1"/>
                </a:solidFill>
              </a:rPr>
              <a:t>Impact</a:t>
            </a:r>
          </a:p>
        </p:txBody>
      </p:sp>
      <p:sp>
        <p:nvSpPr>
          <p:cNvPr id="3" name="Content Placeholder 2"/>
          <p:cNvSpPr>
            <a:spLocks noGrp="1"/>
          </p:cNvSpPr>
          <p:nvPr>
            <p:ph idx="1"/>
          </p:nvPr>
        </p:nvSpPr>
        <p:spPr>
          <a:xfrm>
            <a:off x="628650" y="1336432"/>
            <a:ext cx="7886700" cy="4852254"/>
          </a:xfrm>
        </p:spPr>
        <p:txBody>
          <a:bodyPr>
            <a:normAutofit/>
          </a:bodyPr>
          <a:lstStyle/>
          <a:p>
            <a:r>
              <a:rPr lang="en-US" sz="1800" dirty="0"/>
              <a:t>As of April 4, 2024, the Kaiser Family Foundation (KFF) has found: </a:t>
            </a:r>
          </a:p>
          <a:p>
            <a:pPr lvl="1"/>
            <a:r>
              <a:rPr lang="en-US" sz="1800" dirty="0"/>
              <a:t>At least 19.6 million individuals have lost their coverage. </a:t>
            </a:r>
          </a:p>
          <a:p>
            <a:pPr lvl="1"/>
            <a:r>
              <a:rPr lang="en-US" sz="1800" dirty="0"/>
              <a:t>Disenrollment rates range from 12% in Maine to 57% in Utah. Other states with high disenrollment rates include Montana (55%), Oklahoma (55%), South Dakota (55%), Idaho (54%), and Alaska (44%).</a:t>
            </a:r>
          </a:p>
          <a:p>
            <a:pPr lvl="1"/>
            <a:r>
              <a:rPr lang="en-US" sz="1800" dirty="0"/>
              <a:t>Approximately 69% of disenrollments are for procedural reasons. States with the highest rates of procedural disenrollments included Nevada (93%), New Mexico (93%), Utah (92%), Washington (85%), Oklahoma (83%), and Oregon (79%). </a:t>
            </a:r>
          </a:p>
          <a:p>
            <a:pPr lvl="1"/>
            <a:r>
              <a:rPr lang="en-US" sz="1800" dirty="0"/>
              <a:t>At the beginning of unwinding, six states—including Oklahoma, Nebraska, Wyoming, and South Dakota—had very insufficient policies in place promoting continuity of coverage. </a:t>
            </a:r>
          </a:p>
          <a:p>
            <a:r>
              <a:rPr lang="en-US" sz="1800" dirty="0"/>
              <a:t>Procedural disenrollments refer to when individuals lose their coverage because they did not properly complete the renewal process, not because they have been deemed ineligible for Medicaid. This can happen for various reasons, such as when the State does not have updated contact information when an individual makes an error on their renewal form.</a:t>
            </a:r>
          </a:p>
        </p:txBody>
      </p:sp>
      <p:sp>
        <p:nvSpPr>
          <p:cNvPr id="4" name="Slide Number Placeholder 3"/>
          <p:cNvSpPr>
            <a:spLocks noGrp="1"/>
          </p:cNvSpPr>
          <p:nvPr>
            <p:ph type="sldNum" sz="quarter" idx="12"/>
          </p:nvPr>
        </p:nvSpPr>
        <p:spPr/>
        <p:txBody>
          <a:bodyPr/>
          <a:lstStyle/>
          <a:p>
            <a:fld id="{81AFDF4E-827F-427A-878E-6542E865605E}" type="slidenum">
              <a:rPr lang="en-US" smtClean="0"/>
              <a:pPr/>
              <a:t>5</a:t>
            </a:fld>
            <a:endParaRPr lang="en-US" dirty="0"/>
          </a:p>
        </p:txBody>
      </p:sp>
      <p:pic>
        <p:nvPicPr>
          <p:cNvPr id="5" name="Picture 4">
            <a:extLst>
              <a:ext uri="{FF2B5EF4-FFF2-40B4-BE49-F238E27FC236}">
                <a16:creationId xmlns:a16="http://schemas.microsoft.com/office/drawing/2014/main" id="{E66E5122-57DC-4012-833C-2D8CB8CFBF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510" y="5814536"/>
            <a:ext cx="806691" cy="724376"/>
          </a:xfrm>
          <a:prstGeom prst="rect">
            <a:avLst/>
          </a:prstGeom>
        </p:spPr>
      </p:pic>
    </p:spTree>
    <p:extLst>
      <p:ext uri="{BB962C8B-B14F-4D97-AF65-F5344CB8AC3E}">
        <p14:creationId xmlns:p14="http://schemas.microsoft.com/office/powerpoint/2010/main" val="358281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chemeClr val="accent1"/>
                </a:solidFill>
              </a:rPr>
              <a:t>Key Concerns for Tribal Health Programs</a:t>
            </a:r>
          </a:p>
        </p:txBody>
      </p:sp>
      <p:sp>
        <p:nvSpPr>
          <p:cNvPr id="3" name="Content Placeholder 2"/>
          <p:cNvSpPr>
            <a:spLocks noGrp="1"/>
          </p:cNvSpPr>
          <p:nvPr>
            <p:ph idx="1"/>
          </p:nvPr>
        </p:nvSpPr>
        <p:spPr/>
        <p:txBody>
          <a:bodyPr>
            <a:normAutofit fontScale="85000" lnSpcReduction="10000"/>
          </a:bodyPr>
          <a:lstStyle/>
          <a:p>
            <a:r>
              <a:rPr lang="en-US" dirty="0"/>
              <a:t>According to a KFF survey fielded in March, 72 percent of Medicaid enrollees did not know that States are now allowed to terminate Medicaid coverage. Furthermore, nearly half of enrollees had never participated in renewal before. This leaves many unprepared for Medicaid renewal.</a:t>
            </a:r>
          </a:p>
          <a:p>
            <a:r>
              <a:rPr lang="en-US" dirty="0"/>
              <a:t>Tribal communities can face additional barriers to Medicaid renewal such as frequent address change, limited postal service, and inadequate broadband access.</a:t>
            </a:r>
          </a:p>
          <a:p>
            <a:r>
              <a:rPr lang="en-US" dirty="0"/>
              <a:t> To mitigate some of these challenges, tribal health programs can work with their States to ensure that all of their IHS beneficiary Medicaid enrollees are contacted and provide required information to stay on Medicaid or transfer to another type of coverage.</a:t>
            </a:r>
          </a:p>
        </p:txBody>
      </p:sp>
      <p:sp>
        <p:nvSpPr>
          <p:cNvPr id="4" name="Slide Number Placeholder 3"/>
          <p:cNvSpPr>
            <a:spLocks noGrp="1"/>
          </p:cNvSpPr>
          <p:nvPr>
            <p:ph type="sldNum" sz="quarter" idx="12"/>
          </p:nvPr>
        </p:nvSpPr>
        <p:spPr/>
        <p:txBody>
          <a:bodyPr/>
          <a:lstStyle/>
          <a:p>
            <a:fld id="{81AFDF4E-827F-427A-878E-6542E865605E}" type="slidenum">
              <a:rPr lang="en-US" smtClean="0"/>
              <a:pPr/>
              <a:t>6</a:t>
            </a:fld>
            <a:endParaRPr lang="en-US" dirty="0"/>
          </a:p>
        </p:txBody>
      </p:sp>
      <p:pic>
        <p:nvPicPr>
          <p:cNvPr id="5" name="Picture 4">
            <a:extLst>
              <a:ext uri="{FF2B5EF4-FFF2-40B4-BE49-F238E27FC236}">
                <a16:creationId xmlns:a16="http://schemas.microsoft.com/office/drawing/2014/main" id="{E66E5122-57DC-4012-833C-2D8CB8CFBF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510" y="5814536"/>
            <a:ext cx="806691" cy="724376"/>
          </a:xfrm>
          <a:prstGeom prst="rect">
            <a:avLst/>
          </a:prstGeom>
        </p:spPr>
      </p:pic>
    </p:spTree>
    <p:extLst>
      <p:ext uri="{BB962C8B-B14F-4D97-AF65-F5344CB8AC3E}">
        <p14:creationId xmlns:p14="http://schemas.microsoft.com/office/powerpoint/2010/main" val="1152724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304335" cy="1325563"/>
          </a:xfrm>
        </p:spPr>
        <p:txBody>
          <a:bodyPr>
            <a:noAutofit/>
          </a:bodyPr>
          <a:lstStyle/>
          <a:p>
            <a:pPr algn="ctr"/>
            <a:r>
              <a:rPr lang="en-US" sz="3600" b="1" dirty="0">
                <a:solidFill>
                  <a:schemeClr val="accent1"/>
                </a:solidFill>
              </a:rPr>
              <a:t>CMS Allows States to Share Data with Tribes</a:t>
            </a:r>
          </a:p>
        </p:txBody>
      </p:sp>
      <p:sp>
        <p:nvSpPr>
          <p:cNvPr id="3" name="Content Placeholder 2"/>
          <p:cNvSpPr>
            <a:spLocks noGrp="1"/>
          </p:cNvSpPr>
          <p:nvPr>
            <p:ph idx="1"/>
          </p:nvPr>
        </p:nvSpPr>
        <p:spPr/>
        <p:txBody>
          <a:bodyPr>
            <a:normAutofit fontScale="77500" lnSpcReduction="20000"/>
          </a:bodyPr>
          <a:lstStyle/>
          <a:p>
            <a:r>
              <a:rPr lang="en-US" sz="3200" dirty="0">
                <a:hlinkClick r:id="rId3"/>
              </a:rPr>
              <a:t>CMS SHO #22-001</a:t>
            </a:r>
            <a:r>
              <a:rPr lang="en-US" sz="3200" dirty="0"/>
              <a:t> says that States are “strongly encouraged to engage with other key stakeholders (e.g., providers, beneficiary advocacy groups) and with the Indian Health Service, Tribes and Tribal organizations, and urban Indian organizations (ITUs) located in your state </a:t>
            </a:r>
            <a:r>
              <a:rPr lang="en-US" sz="3200" b="1" dirty="0"/>
              <a:t>on an ongoing basis</a:t>
            </a:r>
            <a:r>
              <a:rPr lang="en-US" sz="3200" dirty="0"/>
              <a:t>.”</a:t>
            </a:r>
          </a:p>
          <a:p>
            <a:r>
              <a:rPr lang="en-US" sz="3200" dirty="0">
                <a:solidFill>
                  <a:srgbClr val="FF0000"/>
                </a:solidFill>
                <a:hlinkClick r:id="rId4"/>
              </a:rPr>
              <a:t>CMS SHO #23-002 </a:t>
            </a:r>
            <a:r>
              <a:rPr lang="en-US" sz="3200" dirty="0"/>
              <a:t>says that States are strongly encouraged to “</a:t>
            </a:r>
            <a:r>
              <a:rPr lang="en-US" sz="3200" dirty="0">
                <a:effectLst/>
                <a:ea typeface="Calibri" panose="020F0502020204030204" pitchFamily="34" charset="0"/>
              </a:rPr>
              <a:t>engage with the Indian Health Service (IHS), Tribes and Tribal organizations, and urban Indian organizations (collectively, ITU) to help with updated contact information for Tribal Medicaid beneficiaries, including sharing enrollment and renewal data with ITUs.”</a:t>
            </a:r>
          </a:p>
          <a:p>
            <a:r>
              <a:rPr lang="en-US" sz="3200" dirty="0">
                <a:ea typeface="Calibri" panose="020F0502020204030204" pitchFamily="34" charset="0"/>
                <a:hlinkClick r:id="rId5"/>
              </a:rPr>
              <a:t>CMS FAQs</a:t>
            </a:r>
            <a:r>
              <a:rPr lang="en-US" sz="3200" dirty="0">
                <a:ea typeface="Calibri" panose="020F0502020204030204" pitchFamily="34" charset="0"/>
              </a:rPr>
              <a:t> confirm that States may share beneficiary data with ITU providers.</a:t>
            </a:r>
            <a:endParaRPr lang="en-US" sz="3200" dirty="0">
              <a:effectLst/>
              <a:ea typeface="Calibri" panose="020F0502020204030204" pitchFamily="34" charset="0"/>
            </a:endParaRPr>
          </a:p>
        </p:txBody>
      </p:sp>
      <p:sp>
        <p:nvSpPr>
          <p:cNvPr id="4" name="Slide Number Placeholder 3"/>
          <p:cNvSpPr>
            <a:spLocks noGrp="1"/>
          </p:cNvSpPr>
          <p:nvPr>
            <p:ph type="sldNum" sz="quarter" idx="12"/>
          </p:nvPr>
        </p:nvSpPr>
        <p:spPr/>
        <p:txBody>
          <a:bodyPr/>
          <a:lstStyle/>
          <a:p>
            <a:fld id="{81AFDF4E-827F-427A-878E-6542E865605E}" type="slidenum">
              <a:rPr lang="en-US" smtClean="0"/>
              <a:pPr/>
              <a:t>7</a:t>
            </a:fld>
            <a:endParaRPr lang="en-US" dirty="0"/>
          </a:p>
        </p:txBody>
      </p:sp>
      <p:pic>
        <p:nvPicPr>
          <p:cNvPr id="5" name="Picture 4">
            <a:extLst>
              <a:ext uri="{FF2B5EF4-FFF2-40B4-BE49-F238E27FC236}">
                <a16:creationId xmlns:a16="http://schemas.microsoft.com/office/drawing/2014/main" id="{E66E5122-57DC-4012-833C-2D8CB8CFBF9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51510" y="5814536"/>
            <a:ext cx="806691" cy="724376"/>
          </a:xfrm>
          <a:prstGeom prst="rect">
            <a:avLst/>
          </a:prstGeom>
        </p:spPr>
      </p:pic>
    </p:spTree>
    <p:extLst>
      <p:ext uri="{BB962C8B-B14F-4D97-AF65-F5344CB8AC3E}">
        <p14:creationId xmlns:p14="http://schemas.microsoft.com/office/powerpoint/2010/main" val="2874206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chemeClr val="accent1"/>
                </a:solidFill>
              </a:rPr>
              <a:t>Key CMS Unwinding Guidance</a:t>
            </a:r>
          </a:p>
        </p:txBody>
      </p:sp>
      <p:sp>
        <p:nvSpPr>
          <p:cNvPr id="3" name="Content Placeholder 2"/>
          <p:cNvSpPr>
            <a:spLocks noGrp="1"/>
          </p:cNvSpPr>
          <p:nvPr>
            <p:ph idx="1"/>
          </p:nvPr>
        </p:nvSpPr>
        <p:spPr>
          <a:xfrm>
            <a:off x="628650" y="1519084"/>
            <a:ext cx="7886700" cy="4657879"/>
          </a:xfrm>
        </p:spPr>
        <p:txBody>
          <a:bodyPr>
            <a:normAutofit fontScale="92500" lnSpcReduction="10000"/>
          </a:bodyPr>
          <a:lstStyle/>
          <a:p>
            <a:r>
              <a:rPr lang="en-US" dirty="0">
                <a:hlinkClick r:id="rId3"/>
              </a:rPr>
              <a:t>1/5/23 CMS CIB Key Dates Related to the Medicaid Continuous Enrollment Condition Provisions in the Consolidated Appropriations Act, 2023</a:t>
            </a:r>
            <a:endParaRPr lang="en-US" dirty="0"/>
          </a:p>
          <a:p>
            <a:r>
              <a:rPr lang="en-US" dirty="0">
                <a:hlinkClick r:id="rId4"/>
              </a:rPr>
              <a:t>1/27/23 CMS SHO #23-002</a:t>
            </a:r>
            <a:endParaRPr lang="en-US" dirty="0"/>
          </a:p>
          <a:p>
            <a:r>
              <a:rPr lang="en-US" dirty="0">
                <a:hlinkClick r:id="rId5"/>
              </a:rPr>
              <a:t>5/17/23 CMS FAQs for State Medicaid and CHIP agencies</a:t>
            </a:r>
            <a:endParaRPr lang="en-US" dirty="0"/>
          </a:p>
          <a:p>
            <a:r>
              <a:rPr lang="en-US" dirty="0">
                <a:hlinkClick r:id="rId6"/>
              </a:rPr>
              <a:t>12/18/23 CMS CIB Ensuring Eligible Children Maintain Medicaid and CHIP Coverage</a:t>
            </a:r>
            <a:endParaRPr lang="en-US" dirty="0"/>
          </a:p>
          <a:p>
            <a:r>
              <a:rPr lang="en-US" dirty="0">
                <a:hlinkClick r:id="rId7"/>
              </a:rPr>
              <a:t>3/15/24 CMS CIB Reminding States of Eligibility Redetermination Requirements</a:t>
            </a:r>
            <a:endParaRPr lang="en-US" dirty="0"/>
          </a:p>
          <a:p>
            <a:r>
              <a:rPr lang="en-US" dirty="0">
                <a:hlinkClick r:id="rId8"/>
              </a:rPr>
              <a:t>3/15/24 CMS Slide Deck on Eligibility Redetermination Requirements</a:t>
            </a:r>
            <a:endParaRPr lang="en-US" dirty="0"/>
          </a:p>
          <a:p>
            <a:endParaRPr lang="en-US" dirty="0"/>
          </a:p>
        </p:txBody>
      </p:sp>
      <p:sp>
        <p:nvSpPr>
          <p:cNvPr id="4" name="Slide Number Placeholder 3"/>
          <p:cNvSpPr>
            <a:spLocks noGrp="1"/>
          </p:cNvSpPr>
          <p:nvPr>
            <p:ph type="sldNum" sz="quarter" idx="12"/>
          </p:nvPr>
        </p:nvSpPr>
        <p:spPr/>
        <p:txBody>
          <a:bodyPr/>
          <a:lstStyle/>
          <a:p>
            <a:fld id="{81AFDF4E-827F-427A-878E-6542E865605E}" type="slidenum">
              <a:rPr lang="en-US" smtClean="0"/>
              <a:pPr/>
              <a:t>8</a:t>
            </a:fld>
            <a:endParaRPr lang="en-US" dirty="0"/>
          </a:p>
        </p:txBody>
      </p:sp>
      <p:pic>
        <p:nvPicPr>
          <p:cNvPr id="5" name="Picture 4">
            <a:extLst>
              <a:ext uri="{FF2B5EF4-FFF2-40B4-BE49-F238E27FC236}">
                <a16:creationId xmlns:a16="http://schemas.microsoft.com/office/drawing/2014/main" id="{E66E5122-57DC-4012-833C-2D8CB8CFBF9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651510" y="5814536"/>
            <a:ext cx="806691" cy="724376"/>
          </a:xfrm>
          <a:prstGeom prst="rect">
            <a:avLst/>
          </a:prstGeom>
        </p:spPr>
      </p:pic>
    </p:spTree>
    <p:extLst>
      <p:ext uri="{BB962C8B-B14F-4D97-AF65-F5344CB8AC3E}">
        <p14:creationId xmlns:p14="http://schemas.microsoft.com/office/powerpoint/2010/main" val="1594204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DF5"/>
        </a:solidFill>
        <a:effectLst/>
      </p:bgPr>
    </p:bg>
    <p:spTree>
      <p:nvGrpSpPr>
        <p:cNvPr id="1" name=""/>
        <p:cNvGrpSpPr/>
        <p:nvPr/>
      </p:nvGrpSpPr>
      <p:grpSpPr>
        <a:xfrm>
          <a:off x="0" y="0"/>
          <a:ext cx="0" cy="0"/>
          <a:chOff x="0" y="0"/>
          <a:chExt cx="0" cy="0"/>
        </a:xfrm>
      </p:grpSpPr>
      <p:grpSp>
        <p:nvGrpSpPr>
          <p:cNvPr id="2" name="Group 2"/>
          <p:cNvGrpSpPr/>
          <p:nvPr/>
        </p:nvGrpSpPr>
        <p:grpSpPr>
          <a:xfrm>
            <a:off x="3823363" y="3759462"/>
            <a:ext cx="1616589" cy="1938811"/>
            <a:chOff x="0" y="0"/>
            <a:chExt cx="769593" cy="922989"/>
          </a:xfrm>
        </p:grpSpPr>
        <p:sp>
          <p:nvSpPr>
            <p:cNvPr id="3" name="Freeform 3"/>
            <p:cNvSpPr/>
            <p:nvPr/>
          </p:nvSpPr>
          <p:spPr>
            <a:xfrm>
              <a:off x="0" y="0"/>
              <a:ext cx="769593" cy="922989"/>
            </a:xfrm>
            <a:custGeom>
              <a:avLst/>
              <a:gdLst/>
              <a:ahLst/>
              <a:cxnLst/>
              <a:rect l="l" t="t" r="r" b="b"/>
              <a:pathLst>
                <a:path w="769593" h="922989">
                  <a:moveTo>
                    <a:pt x="0" y="0"/>
                  </a:moveTo>
                  <a:lnTo>
                    <a:pt x="769593" y="0"/>
                  </a:lnTo>
                  <a:lnTo>
                    <a:pt x="769593" y="922989"/>
                  </a:lnTo>
                  <a:lnTo>
                    <a:pt x="0" y="922989"/>
                  </a:lnTo>
                  <a:close/>
                </a:path>
              </a:pathLst>
            </a:custGeom>
            <a:solidFill>
              <a:srgbClr val="004AAD"/>
            </a:solidFill>
            <a:ln w="47625" cap="sq">
              <a:solidFill>
                <a:srgbClr val="BC1823"/>
              </a:solidFill>
              <a:prstDash val="solid"/>
              <a:miter/>
            </a:ln>
          </p:spPr>
        </p:sp>
        <p:sp>
          <p:nvSpPr>
            <p:cNvPr id="4" name="TextBox 4"/>
            <p:cNvSpPr txBox="1"/>
            <p:nvPr/>
          </p:nvSpPr>
          <p:spPr>
            <a:xfrm>
              <a:off x="0" y="-38100"/>
              <a:ext cx="769593" cy="961089"/>
            </a:xfrm>
            <a:prstGeom prst="rect">
              <a:avLst/>
            </a:prstGeom>
          </p:spPr>
          <p:txBody>
            <a:bodyPr lIns="25400" tIns="25400" rIns="25400" bIns="25400" rtlCol="0" anchor="ctr"/>
            <a:lstStyle/>
            <a:p>
              <a:pPr algn="ctr">
                <a:lnSpc>
                  <a:spcPts val="1330"/>
                </a:lnSpc>
                <a:spcBef>
                  <a:spcPct val="0"/>
                </a:spcBef>
              </a:pPr>
              <a:r>
                <a:rPr lang="en-US" sz="949">
                  <a:solidFill>
                    <a:srgbClr val="FFFFFF"/>
                  </a:solidFill>
                  <a:latin typeface="Canva Sans Bold"/>
                </a:rPr>
                <a:t>#8 Do not conduct ex parte renewals at the household level.</a:t>
              </a:r>
            </a:p>
          </p:txBody>
        </p:sp>
      </p:grpSp>
      <p:grpSp>
        <p:nvGrpSpPr>
          <p:cNvPr id="5" name="Group 5"/>
          <p:cNvGrpSpPr/>
          <p:nvPr/>
        </p:nvGrpSpPr>
        <p:grpSpPr>
          <a:xfrm>
            <a:off x="5619059" y="3759462"/>
            <a:ext cx="1483920" cy="1938811"/>
            <a:chOff x="0" y="0"/>
            <a:chExt cx="706434" cy="922989"/>
          </a:xfrm>
        </p:grpSpPr>
        <p:sp>
          <p:nvSpPr>
            <p:cNvPr id="6" name="Freeform 6"/>
            <p:cNvSpPr/>
            <p:nvPr/>
          </p:nvSpPr>
          <p:spPr>
            <a:xfrm>
              <a:off x="0" y="0"/>
              <a:ext cx="706434" cy="922989"/>
            </a:xfrm>
            <a:custGeom>
              <a:avLst/>
              <a:gdLst/>
              <a:ahLst/>
              <a:cxnLst/>
              <a:rect l="l" t="t" r="r" b="b"/>
              <a:pathLst>
                <a:path w="706434" h="922989">
                  <a:moveTo>
                    <a:pt x="0" y="0"/>
                  </a:moveTo>
                  <a:lnTo>
                    <a:pt x="706434" y="0"/>
                  </a:lnTo>
                  <a:lnTo>
                    <a:pt x="706434" y="922989"/>
                  </a:lnTo>
                  <a:lnTo>
                    <a:pt x="0" y="922989"/>
                  </a:lnTo>
                  <a:close/>
                </a:path>
              </a:pathLst>
            </a:custGeom>
            <a:solidFill>
              <a:srgbClr val="004AAD"/>
            </a:solidFill>
            <a:ln w="47625" cap="sq">
              <a:solidFill>
                <a:srgbClr val="BC1823"/>
              </a:solidFill>
              <a:prstDash val="solid"/>
              <a:miter/>
            </a:ln>
          </p:spPr>
        </p:sp>
        <p:sp>
          <p:nvSpPr>
            <p:cNvPr id="7" name="TextBox 7"/>
            <p:cNvSpPr txBox="1"/>
            <p:nvPr/>
          </p:nvSpPr>
          <p:spPr>
            <a:xfrm>
              <a:off x="0" y="-38100"/>
              <a:ext cx="706434" cy="961089"/>
            </a:xfrm>
            <a:prstGeom prst="rect">
              <a:avLst/>
            </a:prstGeom>
          </p:spPr>
          <p:txBody>
            <a:bodyPr lIns="25400" tIns="25400" rIns="25400" bIns="25400" rtlCol="0" anchor="ctr"/>
            <a:lstStyle/>
            <a:p>
              <a:pPr algn="ctr">
                <a:lnSpc>
                  <a:spcPts val="1330"/>
                </a:lnSpc>
                <a:spcBef>
                  <a:spcPct val="0"/>
                </a:spcBef>
              </a:pPr>
              <a:r>
                <a:rPr lang="en-US" sz="949">
                  <a:solidFill>
                    <a:srgbClr val="FFFFFF"/>
                  </a:solidFill>
                  <a:latin typeface="Canva Sans Bold"/>
                </a:rPr>
                <a:t>#9 Do not provide fewer than 30 days for the response to a renewal form for individuals whose eligibility is based on MAGI.</a:t>
              </a:r>
            </a:p>
          </p:txBody>
        </p:sp>
      </p:grpSp>
      <p:grpSp>
        <p:nvGrpSpPr>
          <p:cNvPr id="8" name="Group 8"/>
          <p:cNvGrpSpPr/>
          <p:nvPr/>
        </p:nvGrpSpPr>
        <p:grpSpPr>
          <a:xfrm>
            <a:off x="7260142" y="3759462"/>
            <a:ext cx="1718745" cy="1938811"/>
            <a:chOff x="0" y="0"/>
            <a:chExt cx="818225" cy="922989"/>
          </a:xfrm>
        </p:grpSpPr>
        <p:sp>
          <p:nvSpPr>
            <p:cNvPr id="9" name="Freeform 9"/>
            <p:cNvSpPr/>
            <p:nvPr/>
          </p:nvSpPr>
          <p:spPr>
            <a:xfrm>
              <a:off x="0" y="0"/>
              <a:ext cx="818225" cy="922989"/>
            </a:xfrm>
            <a:custGeom>
              <a:avLst/>
              <a:gdLst/>
              <a:ahLst/>
              <a:cxnLst/>
              <a:rect l="l" t="t" r="r" b="b"/>
              <a:pathLst>
                <a:path w="818225" h="922989">
                  <a:moveTo>
                    <a:pt x="0" y="0"/>
                  </a:moveTo>
                  <a:lnTo>
                    <a:pt x="818225" y="0"/>
                  </a:lnTo>
                  <a:lnTo>
                    <a:pt x="818225" y="922989"/>
                  </a:lnTo>
                  <a:lnTo>
                    <a:pt x="0" y="922989"/>
                  </a:lnTo>
                  <a:close/>
                </a:path>
              </a:pathLst>
            </a:custGeom>
            <a:solidFill>
              <a:srgbClr val="004AAD"/>
            </a:solidFill>
            <a:ln w="47625" cap="sq">
              <a:solidFill>
                <a:srgbClr val="BC1823"/>
              </a:solidFill>
              <a:prstDash val="solid"/>
              <a:miter/>
            </a:ln>
          </p:spPr>
        </p:sp>
        <p:sp>
          <p:nvSpPr>
            <p:cNvPr id="10" name="TextBox 10"/>
            <p:cNvSpPr txBox="1"/>
            <p:nvPr/>
          </p:nvSpPr>
          <p:spPr>
            <a:xfrm>
              <a:off x="0" y="-38100"/>
              <a:ext cx="818225" cy="961089"/>
            </a:xfrm>
            <a:prstGeom prst="rect">
              <a:avLst/>
            </a:prstGeom>
          </p:spPr>
          <p:txBody>
            <a:bodyPr lIns="25400" tIns="25400" rIns="25400" bIns="25400" rtlCol="0" anchor="ctr"/>
            <a:lstStyle/>
            <a:p>
              <a:pPr algn="ctr">
                <a:lnSpc>
                  <a:spcPts val="1330"/>
                </a:lnSpc>
                <a:spcBef>
                  <a:spcPct val="0"/>
                </a:spcBef>
              </a:pPr>
              <a:r>
                <a:rPr lang="en-US" sz="949">
                  <a:solidFill>
                    <a:srgbClr val="FFFFFF"/>
                  </a:solidFill>
                  <a:latin typeface="Canva Sans Bold"/>
                </a:rPr>
                <a:t>#10 Do not send renewal forms and other notices only in English, without providing language services, to households that have requested information in other languages or fail to ensure effective communication with individuals with disabilities.</a:t>
              </a:r>
            </a:p>
          </p:txBody>
        </p:sp>
      </p:grpSp>
      <p:grpSp>
        <p:nvGrpSpPr>
          <p:cNvPr id="11" name="Group 11"/>
          <p:cNvGrpSpPr/>
          <p:nvPr/>
        </p:nvGrpSpPr>
        <p:grpSpPr>
          <a:xfrm>
            <a:off x="142751" y="1432530"/>
            <a:ext cx="1667982" cy="2185530"/>
            <a:chOff x="0" y="0"/>
            <a:chExt cx="794059" cy="1081696"/>
          </a:xfrm>
        </p:grpSpPr>
        <p:sp>
          <p:nvSpPr>
            <p:cNvPr id="12" name="Freeform 12"/>
            <p:cNvSpPr/>
            <p:nvPr/>
          </p:nvSpPr>
          <p:spPr>
            <a:xfrm>
              <a:off x="0" y="0"/>
              <a:ext cx="794059" cy="1081696"/>
            </a:xfrm>
            <a:custGeom>
              <a:avLst/>
              <a:gdLst/>
              <a:ahLst/>
              <a:cxnLst/>
              <a:rect l="l" t="t" r="r" b="b"/>
              <a:pathLst>
                <a:path w="794059" h="1081696">
                  <a:moveTo>
                    <a:pt x="0" y="0"/>
                  </a:moveTo>
                  <a:lnTo>
                    <a:pt x="794059" y="0"/>
                  </a:lnTo>
                  <a:lnTo>
                    <a:pt x="794059" y="1081696"/>
                  </a:lnTo>
                  <a:lnTo>
                    <a:pt x="0" y="1081696"/>
                  </a:lnTo>
                  <a:close/>
                </a:path>
              </a:pathLst>
            </a:custGeom>
            <a:solidFill>
              <a:srgbClr val="004AAD"/>
            </a:solidFill>
            <a:ln w="47625" cap="sq">
              <a:solidFill>
                <a:srgbClr val="BC1823"/>
              </a:solidFill>
              <a:prstDash val="solid"/>
              <a:miter/>
            </a:ln>
          </p:spPr>
        </p:sp>
        <p:sp>
          <p:nvSpPr>
            <p:cNvPr id="13" name="TextBox 13"/>
            <p:cNvSpPr txBox="1"/>
            <p:nvPr/>
          </p:nvSpPr>
          <p:spPr>
            <a:xfrm>
              <a:off x="0" y="-38100"/>
              <a:ext cx="794059" cy="1119796"/>
            </a:xfrm>
            <a:prstGeom prst="rect">
              <a:avLst/>
            </a:prstGeom>
          </p:spPr>
          <p:txBody>
            <a:bodyPr lIns="25400" tIns="25400" rIns="25400" bIns="25400" rtlCol="0" anchor="ctr"/>
            <a:lstStyle/>
            <a:p>
              <a:pPr algn="ctr">
                <a:lnSpc>
                  <a:spcPts val="1330"/>
                </a:lnSpc>
                <a:spcBef>
                  <a:spcPct val="0"/>
                </a:spcBef>
              </a:pPr>
              <a:r>
                <a:rPr lang="en-US" sz="949">
                  <a:solidFill>
                    <a:srgbClr val="FFFFFF"/>
                  </a:solidFill>
                  <a:latin typeface="Canva Sans Bold"/>
                </a:rPr>
                <a:t>#1 Do not terminate Medicaid or CHIP coverage for an individual who has returned their renewal form or documentation requested by the state within the eligibility period, even if processing the renewal form and documents will need to occur after the eligibility period has ended.</a:t>
              </a:r>
            </a:p>
          </p:txBody>
        </p:sp>
      </p:grpSp>
      <p:grpSp>
        <p:nvGrpSpPr>
          <p:cNvPr id="14" name="Group 14"/>
          <p:cNvGrpSpPr/>
          <p:nvPr/>
        </p:nvGrpSpPr>
        <p:grpSpPr>
          <a:xfrm>
            <a:off x="1990703" y="1432530"/>
            <a:ext cx="1627080" cy="1960245"/>
            <a:chOff x="0" y="0"/>
            <a:chExt cx="774587" cy="933193"/>
          </a:xfrm>
        </p:grpSpPr>
        <p:sp>
          <p:nvSpPr>
            <p:cNvPr id="15" name="Freeform 15"/>
            <p:cNvSpPr/>
            <p:nvPr/>
          </p:nvSpPr>
          <p:spPr>
            <a:xfrm>
              <a:off x="0" y="0"/>
              <a:ext cx="774587" cy="933193"/>
            </a:xfrm>
            <a:custGeom>
              <a:avLst/>
              <a:gdLst/>
              <a:ahLst/>
              <a:cxnLst/>
              <a:rect l="l" t="t" r="r" b="b"/>
              <a:pathLst>
                <a:path w="774587" h="933193">
                  <a:moveTo>
                    <a:pt x="0" y="0"/>
                  </a:moveTo>
                  <a:lnTo>
                    <a:pt x="774587" y="0"/>
                  </a:lnTo>
                  <a:lnTo>
                    <a:pt x="774587" y="933193"/>
                  </a:lnTo>
                  <a:lnTo>
                    <a:pt x="0" y="933193"/>
                  </a:lnTo>
                  <a:close/>
                </a:path>
              </a:pathLst>
            </a:custGeom>
            <a:solidFill>
              <a:srgbClr val="004AAD"/>
            </a:solidFill>
            <a:ln w="47625" cap="sq">
              <a:solidFill>
                <a:srgbClr val="BC1823"/>
              </a:solidFill>
              <a:prstDash val="solid"/>
              <a:miter/>
            </a:ln>
          </p:spPr>
        </p:sp>
        <p:sp>
          <p:nvSpPr>
            <p:cNvPr id="16" name="TextBox 16"/>
            <p:cNvSpPr txBox="1"/>
            <p:nvPr/>
          </p:nvSpPr>
          <p:spPr>
            <a:xfrm>
              <a:off x="0" y="-38100"/>
              <a:ext cx="774587" cy="971293"/>
            </a:xfrm>
            <a:prstGeom prst="rect">
              <a:avLst/>
            </a:prstGeom>
          </p:spPr>
          <p:txBody>
            <a:bodyPr lIns="25400" tIns="25400" rIns="25400" bIns="25400" rtlCol="0" anchor="ctr"/>
            <a:lstStyle/>
            <a:p>
              <a:pPr algn="ctr">
                <a:lnSpc>
                  <a:spcPts val="1330"/>
                </a:lnSpc>
                <a:spcBef>
                  <a:spcPct val="0"/>
                </a:spcBef>
              </a:pPr>
              <a:r>
                <a:rPr lang="en-US" sz="949">
                  <a:solidFill>
                    <a:srgbClr val="FFFFFF"/>
                  </a:solidFill>
                  <a:latin typeface="Canva Sans Bold"/>
                </a:rPr>
                <a:t>#2 Do not terminate Medicaid coverage without first determining eligibility on all other bases.</a:t>
              </a:r>
            </a:p>
          </p:txBody>
        </p:sp>
      </p:grpSp>
      <p:grpSp>
        <p:nvGrpSpPr>
          <p:cNvPr id="17" name="Group 17"/>
          <p:cNvGrpSpPr/>
          <p:nvPr/>
        </p:nvGrpSpPr>
        <p:grpSpPr>
          <a:xfrm>
            <a:off x="3798757" y="1432530"/>
            <a:ext cx="1616589" cy="1934561"/>
            <a:chOff x="0" y="0"/>
            <a:chExt cx="769593" cy="920966"/>
          </a:xfrm>
        </p:grpSpPr>
        <p:sp>
          <p:nvSpPr>
            <p:cNvPr id="18" name="Freeform 18"/>
            <p:cNvSpPr/>
            <p:nvPr/>
          </p:nvSpPr>
          <p:spPr>
            <a:xfrm>
              <a:off x="0" y="0"/>
              <a:ext cx="769593" cy="920966"/>
            </a:xfrm>
            <a:custGeom>
              <a:avLst/>
              <a:gdLst/>
              <a:ahLst/>
              <a:cxnLst/>
              <a:rect l="l" t="t" r="r" b="b"/>
              <a:pathLst>
                <a:path w="769593" h="920966">
                  <a:moveTo>
                    <a:pt x="0" y="0"/>
                  </a:moveTo>
                  <a:lnTo>
                    <a:pt x="769593" y="0"/>
                  </a:lnTo>
                  <a:lnTo>
                    <a:pt x="769593" y="920966"/>
                  </a:lnTo>
                  <a:lnTo>
                    <a:pt x="0" y="920966"/>
                  </a:lnTo>
                  <a:close/>
                </a:path>
              </a:pathLst>
            </a:custGeom>
            <a:solidFill>
              <a:srgbClr val="004AAD"/>
            </a:solidFill>
            <a:ln w="47625" cap="sq">
              <a:solidFill>
                <a:srgbClr val="BC1823"/>
              </a:solidFill>
              <a:prstDash val="solid"/>
              <a:miter/>
            </a:ln>
          </p:spPr>
        </p:sp>
        <p:sp>
          <p:nvSpPr>
            <p:cNvPr id="19" name="TextBox 19"/>
            <p:cNvSpPr txBox="1"/>
            <p:nvPr/>
          </p:nvSpPr>
          <p:spPr>
            <a:xfrm>
              <a:off x="0" y="-38100"/>
              <a:ext cx="769593" cy="959066"/>
            </a:xfrm>
            <a:prstGeom prst="rect">
              <a:avLst/>
            </a:prstGeom>
          </p:spPr>
          <p:txBody>
            <a:bodyPr lIns="25400" tIns="25400" rIns="25400" bIns="25400" rtlCol="0" anchor="ctr"/>
            <a:lstStyle/>
            <a:p>
              <a:pPr algn="ctr">
                <a:lnSpc>
                  <a:spcPts val="1330"/>
                </a:lnSpc>
                <a:spcBef>
                  <a:spcPct val="0"/>
                </a:spcBef>
              </a:pPr>
              <a:r>
                <a:rPr lang="en-US" sz="949">
                  <a:solidFill>
                    <a:srgbClr val="FFFFFF"/>
                  </a:solidFill>
                  <a:latin typeface="Canva Sans Bold"/>
                </a:rPr>
                <a:t>#3 Do not require a new application from individuals who are eligible on the basis of Modified Adjusted Gross Income (MAGI) and who respond to a renewal request within 90 days after a procedural termination.</a:t>
              </a:r>
            </a:p>
          </p:txBody>
        </p:sp>
      </p:grpSp>
      <p:grpSp>
        <p:nvGrpSpPr>
          <p:cNvPr id="20" name="Group 20"/>
          <p:cNvGrpSpPr/>
          <p:nvPr/>
        </p:nvGrpSpPr>
        <p:grpSpPr>
          <a:xfrm>
            <a:off x="5619059" y="1432530"/>
            <a:ext cx="1627080" cy="1938811"/>
            <a:chOff x="0" y="0"/>
            <a:chExt cx="774587" cy="922989"/>
          </a:xfrm>
        </p:grpSpPr>
        <p:sp>
          <p:nvSpPr>
            <p:cNvPr id="21" name="Freeform 21"/>
            <p:cNvSpPr/>
            <p:nvPr/>
          </p:nvSpPr>
          <p:spPr>
            <a:xfrm>
              <a:off x="0" y="0"/>
              <a:ext cx="774587" cy="922989"/>
            </a:xfrm>
            <a:custGeom>
              <a:avLst/>
              <a:gdLst/>
              <a:ahLst/>
              <a:cxnLst/>
              <a:rect l="l" t="t" r="r" b="b"/>
              <a:pathLst>
                <a:path w="774587" h="922989">
                  <a:moveTo>
                    <a:pt x="0" y="0"/>
                  </a:moveTo>
                  <a:lnTo>
                    <a:pt x="774587" y="0"/>
                  </a:lnTo>
                  <a:lnTo>
                    <a:pt x="774587" y="922989"/>
                  </a:lnTo>
                  <a:lnTo>
                    <a:pt x="0" y="922989"/>
                  </a:lnTo>
                  <a:close/>
                </a:path>
              </a:pathLst>
            </a:custGeom>
            <a:solidFill>
              <a:srgbClr val="004AAD"/>
            </a:solidFill>
            <a:ln w="47625" cap="sq">
              <a:solidFill>
                <a:srgbClr val="BC1823"/>
              </a:solidFill>
              <a:prstDash val="solid"/>
              <a:miter/>
            </a:ln>
          </p:spPr>
        </p:sp>
        <p:sp>
          <p:nvSpPr>
            <p:cNvPr id="22" name="TextBox 22"/>
            <p:cNvSpPr txBox="1"/>
            <p:nvPr/>
          </p:nvSpPr>
          <p:spPr>
            <a:xfrm>
              <a:off x="0" y="-38100"/>
              <a:ext cx="774587" cy="961089"/>
            </a:xfrm>
            <a:prstGeom prst="rect">
              <a:avLst/>
            </a:prstGeom>
          </p:spPr>
          <p:txBody>
            <a:bodyPr lIns="25400" tIns="25400" rIns="25400" bIns="25400" rtlCol="0" anchor="ctr"/>
            <a:lstStyle/>
            <a:p>
              <a:pPr algn="ctr">
                <a:lnSpc>
                  <a:spcPts val="1330"/>
                </a:lnSpc>
                <a:spcBef>
                  <a:spcPct val="0"/>
                </a:spcBef>
              </a:pPr>
              <a:r>
                <a:rPr lang="en-US" sz="949">
                  <a:solidFill>
                    <a:srgbClr val="FFFFFF"/>
                  </a:solidFill>
                  <a:latin typeface="Canva Sans Bold"/>
                </a:rPr>
                <a:t>#4 Do not exclude an individual from ex parte renewal because wage data show that a household earner is working for an employer that is different from that reflected in the case record, if income remains below the applicable standard. </a:t>
              </a:r>
            </a:p>
          </p:txBody>
        </p:sp>
      </p:grpSp>
      <p:grpSp>
        <p:nvGrpSpPr>
          <p:cNvPr id="23" name="Group 23"/>
          <p:cNvGrpSpPr/>
          <p:nvPr/>
        </p:nvGrpSpPr>
        <p:grpSpPr>
          <a:xfrm>
            <a:off x="7450926" y="1432530"/>
            <a:ext cx="1527961" cy="2105498"/>
            <a:chOff x="0" y="0"/>
            <a:chExt cx="727400" cy="1002342"/>
          </a:xfrm>
        </p:grpSpPr>
        <p:sp>
          <p:nvSpPr>
            <p:cNvPr id="24" name="Freeform 24"/>
            <p:cNvSpPr/>
            <p:nvPr/>
          </p:nvSpPr>
          <p:spPr>
            <a:xfrm>
              <a:off x="0" y="0"/>
              <a:ext cx="727400" cy="1002342"/>
            </a:xfrm>
            <a:custGeom>
              <a:avLst/>
              <a:gdLst/>
              <a:ahLst/>
              <a:cxnLst/>
              <a:rect l="l" t="t" r="r" b="b"/>
              <a:pathLst>
                <a:path w="727400" h="1002342">
                  <a:moveTo>
                    <a:pt x="0" y="0"/>
                  </a:moveTo>
                  <a:lnTo>
                    <a:pt x="727400" y="0"/>
                  </a:lnTo>
                  <a:lnTo>
                    <a:pt x="727400" y="1002342"/>
                  </a:lnTo>
                  <a:lnTo>
                    <a:pt x="0" y="1002342"/>
                  </a:lnTo>
                  <a:close/>
                </a:path>
              </a:pathLst>
            </a:custGeom>
            <a:solidFill>
              <a:srgbClr val="004AAD"/>
            </a:solidFill>
            <a:ln w="47625" cap="sq">
              <a:solidFill>
                <a:srgbClr val="BC1823"/>
              </a:solidFill>
              <a:prstDash val="solid"/>
              <a:miter/>
            </a:ln>
          </p:spPr>
        </p:sp>
        <p:sp>
          <p:nvSpPr>
            <p:cNvPr id="25" name="TextBox 25"/>
            <p:cNvSpPr txBox="1"/>
            <p:nvPr/>
          </p:nvSpPr>
          <p:spPr>
            <a:xfrm>
              <a:off x="0" y="-38100"/>
              <a:ext cx="727400" cy="1040442"/>
            </a:xfrm>
            <a:prstGeom prst="rect">
              <a:avLst/>
            </a:prstGeom>
          </p:spPr>
          <p:txBody>
            <a:bodyPr lIns="25400" tIns="25400" rIns="25400" bIns="25400" rtlCol="0" anchor="ctr"/>
            <a:lstStyle/>
            <a:p>
              <a:pPr algn="ctr">
                <a:lnSpc>
                  <a:spcPts val="1330"/>
                </a:lnSpc>
                <a:spcBef>
                  <a:spcPct val="0"/>
                </a:spcBef>
              </a:pPr>
              <a:r>
                <a:rPr lang="en-US" sz="949" dirty="0">
                  <a:solidFill>
                    <a:srgbClr val="FFFFFF"/>
                  </a:solidFill>
                  <a:latin typeface="Canva Sans Bold"/>
                </a:rPr>
                <a:t>#5 Do not exclude individuals from an ex </a:t>
              </a:r>
              <a:r>
                <a:rPr lang="en-US" sz="949" dirty="0" err="1">
                  <a:solidFill>
                    <a:srgbClr val="FFFFFF"/>
                  </a:solidFill>
                  <a:latin typeface="Canva Sans Bold"/>
                </a:rPr>
                <a:t>parte</a:t>
              </a:r>
              <a:r>
                <a:rPr lang="en-US" sz="949" dirty="0">
                  <a:solidFill>
                    <a:srgbClr val="FFFFFF"/>
                  </a:solidFill>
                  <a:latin typeface="Canva Sans Bold"/>
                </a:rPr>
                <a:t> renewal in Medicaid solely because the state has aligned renewal dates with those for the Supplemental Nutrition Assistance Program (SNAP) or other human services benefit programs. </a:t>
              </a:r>
            </a:p>
          </p:txBody>
        </p:sp>
      </p:grpSp>
      <p:grpSp>
        <p:nvGrpSpPr>
          <p:cNvPr id="26" name="Group 26"/>
          <p:cNvGrpSpPr/>
          <p:nvPr/>
        </p:nvGrpSpPr>
        <p:grpSpPr>
          <a:xfrm>
            <a:off x="2039121" y="3759462"/>
            <a:ext cx="1627080" cy="1938811"/>
            <a:chOff x="0" y="0"/>
            <a:chExt cx="774587" cy="922989"/>
          </a:xfrm>
        </p:grpSpPr>
        <p:sp>
          <p:nvSpPr>
            <p:cNvPr id="27" name="Freeform 27"/>
            <p:cNvSpPr/>
            <p:nvPr/>
          </p:nvSpPr>
          <p:spPr>
            <a:xfrm>
              <a:off x="0" y="0"/>
              <a:ext cx="774587" cy="922989"/>
            </a:xfrm>
            <a:custGeom>
              <a:avLst/>
              <a:gdLst/>
              <a:ahLst/>
              <a:cxnLst/>
              <a:rect l="l" t="t" r="r" b="b"/>
              <a:pathLst>
                <a:path w="774587" h="922989">
                  <a:moveTo>
                    <a:pt x="0" y="0"/>
                  </a:moveTo>
                  <a:lnTo>
                    <a:pt x="774587" y="0"/>
                  </a:lnTo>
                  <a:lnTo>
                    <a:pt x="774587" y="922989"/>
                  </a:lnTo>
                  <a:lnTo>
                    <a:pt x="0" y="922989"/>
                  </a:lnTo>
                  <a:close/>
                </a:path>
              </a:pathLst>
            </a:custGeom>
            <a:solidFill>
              <a:srgbClr val="004AAD"/>
            </a:solidFill>
            <a:ln w="47625" cap="sq">
              <a:solidFill>
                <a:srgbClr val="BC1823"/>
              </a:solidFill>
              <a:prstDash val="solid"/>
              <a:miter/>
            </a:ln>
          </p:spPr>
        </p:sp>
        <p:sp>
          <p:nvSpPr>
            <p:cNvPr id="28" name="TextBox 28"/>
            <p:cNvSpPr txBox="1"/>
            <p:nvPr/>
          </p:nvSpPr>
          <p:spPr>
            <a:xfrm>
              <a:off x="0" y="-38100"/>
              <a:ext cx="774587" cy="961089"/>
            </a:xfrm>
            <a:prstGeom prst="rect">
              <a:avLst/>
            </a:prstGeom>
          </p:spPr>
          <p:txBody>
            <a:bodyPr lIns="25400" tIns="25400" rIns="25400" bIns="25400" rtlCol="0" anchor="ctr"/>
            <a:lstStyle/>
            <a:p>
              <a:pPr algn="ctr">
                <a:lnSpc>
                  <a:spcPts val="1330"/>
                </a:lnSpc>
                <a:spcBef>
                  <a:spcPct val="0"/>
                </a:spcBef>
              </a:pPr>
              <a:r>
                <a:rPr lang="en-US" sz="949">
                  <a:solidFill>
                    <a:srgbClr val="FFFFFF"/>
                  </a:solidFill>
                  <a:latin typeface="Canva Sans Bold"/>
                </a:rPr>
                <a:t>#7 Do not terminate coverage, or take other adverse action, until after advance notice, including an explanation of fair hearing rights, is provided.</a:t>
              </a:r>
            </a:p>
          </p:txBody>
        </p:sp>
      </p:grpSp>
      <p:grpSp>
        <p:nvGrpSpPr>
          <p:cNvPr id="29" name="Group 29"/>
          <p:cNvGrpSpPr/>
          <p:nvPr/>
        </p:nvGrpSpPr>
        <p:grpSpPr>
          <a:xfrm>
            <a:off x="142751" y="3759462"/>
            <a:ext cx="1667982" cy="1938811"/>
            <a:chOff x="0" y="0"/>
            <a:chExt cx="794059" cy="922989"/>
          </a:xfrm>
        </p:grpSpPr>
        <p:sp>
          <p:nvSpPr>
            <p:cNvPr id="30" name="Freeform 30"/>
            <p:cNvSpPr/>
            <p:nvPr/>
          </p:nvSpPr>
          <p:spPr>
            <a:xfrm>
              <a:off x="0" y="0"/>
              <a:ext cx="794059" cy="922989"/>
            </a:xfrm>
            <a:custGeom>
              <a:avLst/>
              <a:gdLst/>
              <a:ahLst/>
              <a:cxnLst/>
              <a:rect l="l" t="t" r="r" b="b"/>
              <a:pathLst>
                <a:path w="794059" h="922989">
                  <a:moveTo>
                    <a:pt x="0" y="0"/>
                  </a:moveTo>
                  <a:lnTo>
                    <a:pt x="794059" y="0"/>
                  </a:lnTo>
                  <a:lnTo>
                    <a:pt x="794059" y="922989"/>
                  </a:lnTo>
                  <a:lnTo>
                    <a:pt x="0" y="922989"/>
                  </a:lnTo>
                  <a:close/>
                </a:path>
              </a:pathLst>
            </a:custGeom>
            <a:solidFill>
              <a:srgbClr val="004AAD"/>
            </a:solidFill>
            <a:ln w="47625" cap="sq">
              <a:solidFill>
                <a:srgbClr val="BC1823"/>
              </a:solidFill>
              <a:prstDash val="solid"/>
              <a:miter/>
            </a:ln>
          </p:spPr>
        </p:sp>
        <p:sp>
          <p:nvSpPr>
            <p:cNvPr id="31" name="TextBox 31"/>
            <p:cNvSpPr txBox="1"/>
            <p:nvPr/>
          </p:nvSpPr>
          <p:spPr>
            <a:xfrm>
              <a:off x="0" y="-38100"/>
              <a:ext cx="794059" cy="961089"/>
            </a:xfrm>
            <a:prstGeom prst="rect">
              <a:avLst/>
            </a:prstGeom>
          </p:spPr>
          <p:txBody>
            <a:bodyPr lIns="25400" tIns="25400" rIns="25400" bIns="25400" rtlCol="0" anchor="ctr"/>
            <a:lstStyle/>
            <a:p>
              <a:pPr algn="ctr">
                <a:lnSpc>
                  <a:spcPts val="1330"/>
                </a:lnSpc>
                <a:spcBef>
                  <a:spcPct val="0"/>
                </a:spcBef>
              </a:pPr>
              <a:r>
                <a:rPr lang="en-US" sz="949" dirty="0">
                  <a:solidFill>
                    <a:srgbClr val="FFFFFF"/>
                  </a:solidFill>
                  <a:latin typeface="Canva Sans Bold"/>
                </a:rPr>
                <a:t>#6 Do not transition an individual to the Marketplace, or to an eligibility category with lesser benefits or increased premiums or cost sharing, based on an ex </a:t>
              </a:r>
              <a:r>
                <a:rPr lang="en-US" sz="949" dirty="0" err="1">
                  <a:solidFill>
                    <a:srgbClr val="FFFFFF"/>
                  </a:solidFill>
                  <a:latin typeface="Canva Sans Bold"/>
                </a:rPr>
                <a:t>parte</a:t>
              </a:r>
              <a:r>
                <a:rPr lang="en-US" sz="949" dirty="0">
                  <a:solidFill>
                    <a:srgbClr val="FFFFFF"/>
                  </a:solidFill>
                  <a:latin typeface="Canva Sans Bold"/>
                </a:rPr>
                <a:t> review, without first sending a renewal form and request for information. </a:t>
              </a:r>
            </a:p>
          </p:txBody>
        </p:sp>
      </p:grpSp>
      <p:sp>
        <p:nvSpPr>
          <p:cNvPr id="32" name="TextBox 32"/>
          <p:cNvSpPr txBox="1"/>
          <p:nvPr/>
        </p:nvSpPr>
        <p:spPr>
          <a:xfrm>
            <a:off x="166187" y="494069"/>
            <a:ext cx="8977813" cy="448841"/>
          </a:xfrm>
          <a:prstGeom prst="rect">
            <a:avLst/>
          </a:prstGeom>
        </p:spPr>
        <p:txBody>
          <a:bodyPr lIns="0" tIns="0" rIns="0" bIns="0" rtlCol="0" anchor="t">
            <a:spAutoFit/>
          </a:bodyPr>
          <a:lstStyle/>
          <a:p>
            <a:pPr algn="ctr">
              <a:lnSpc>
                <a:spcPts val="3499"/>
              </a:lnSpc>
              <a:spcBef>
                <a:spcPct val="0"/>
              </a:spcBef>
            </a:pPr>
            <a:r>
              <a:rPr lang="en-US" sz="3200" b="1" dirty="0">
                <a:solidFill>
                  <a:srgbClr val="4F81BD"/>
                </a:solidFill>
                <a:latin typeface="Calibri Light" panose="020F0302020204030204" pitchFamily="34" charset="0"/>
                <a:cs typeface="Calibri Light" panose="020F0302020204030204" pitchFamily="34" charset="0"/>
              </a:rPr>
              <a:t>Medicaid and CHIP Renewal Requirement Reminders</a:t>
            </a:r>
          </a:p>
        </p:txBody>
      </p:sp>
      <p:sp>
        <p:nvSpPr>
          <p:cNvPr id="33" name="TextBox 33"/>
          <p:cNvSpPr txBox="1"/>
          <p:nvPr/>
        </p:nvSpPr>
        <p:spPr>
          <a:xfrm>
            <a:off x="6658633" y="5988551"/>
            <a:ext cx="2364671" cy="206275"/>
          </a:xfrm>
          <a:prstGeom prst="rect">
            <a:avLst/>
          </a:prstGeom>
        </p:spPr>
        <p:txBody>
          <a:bodyPr wrap="square" lIns="0" tIns="0" rIns="0" bIns="0" rtlCol="0" anchor="t">
            <a:spAutoFit/>
          </a:bodyPr>
          <a:lstStyle/>
          <a:p>
            <a:pPr algn="ctr">
              <a:lnSpc>
                <a:spcPts val="1330"/>
              </a:lnSpc>
              <a:spcBef>
                <a:spcPct val="0"/>
              </a:spcBef>
            </a:pPr>
            <a:r>
              <a:rPr lang="en-US" sz="2400" dirty="0">
                <a:solidFill>
                  <a:srgbClr val="000000"/>
                </a:solidFill>
                <a:latin typeface="Calibri Light" panose="020F0302020204030204" pitchFamily="34" charset="0"/>
                <a:cs typeface="Calibri Light" panose="020F0302020204030204" pitchFamily="34" charset="0"/>
              </a:rPr>
              <a:t>Source: CMS </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DEF66683F1904A9D18C86F600002D8" ma:contentTypeVersion="18" ma:contentTypeDescription="Create a new document." ma:contentTypeScope="" ma:versionID="bbdac320460c27aa7a24f68483c77f33">
  <xsd:schema xmlns:xsd="http://www.w3.org/2001/XMLSchema" xmlns:xs="http://www.w3.org/2001/XMLSchema" xmlns:p="http://schemas.microsoft.com/office/2006/metadata/properties" xmlns:ns2="c3e7fb3a-f61c-4241-9fbd-03f77e035e59" xmlns:ns3="b37bbeab-e64e-43e9-894e-e09b3b82ea91" targetNamespace="http://schemas.microsoft.com/office/2006/metadata/properties" ma:root="true" ma:fieldsID="325511f9f3ba21235ae59dbe486452a2" ns2:_="" ns3:_="">
    <xsd:import namespace="c3e7fb3a-f61c-4241-9fbd-03f77e035e59"/>
    <xsd:import namespace="b37bbeab-e64e-43e9-894e-e09b3b82ea9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e7fb3a-f61c-4241-9fbd-03f77e035e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d666a43-d96d-4f4b-b12f-397f8ab1e3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37bbeab-e64e-43e9-894e-e09b3b82ea9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2c23464-064b-4240-ab2a-a8d730b63fa3}" ma:internalName="TaxCatchAll" ma:showField="CatchAllData" ma:web="b37bbeab-e64e-43e9-894e-e09b3b82ea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37bbeab-e64e-43e9-894e-e09b3b82ea91" xsi:nil="true"/>
    <lcf76f155ced4ddcb4097134ff3c332f xmlns="c3e7fb3a-f61c-4241-9fbd-03f77e035e5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DAB7426-4632-4536-9BF8-9A5D922E126C}"/>
</file>

<file path=customXml/itemProps2.xml><?xml version="1.0" encoding="utf-8"?>
<ds:datastoreItem xmlns:ds="http://schemas.openxmlformats.org/officeDocument/2006/customXml" ds:itemID="{4804E57C-4576-49AF-826A-E87C9702BBC3}"/>
</file>

<file path=customXml/itemProps3.xml><?xml version="1.0" encoding="utf-8"?>
<ds:datastoreItem xmlns:ds="http://schemas.openxmlformats.org/officeDocument/2006/customXml" ds:itemID="{EABA843F-B2C9-41A9-83FE-DD0D88ED2B96}"/>
</file>

<file path=docProps/app.xml><?xml version="1.0" encoding="utf-8"?>
<Properties xmlns="http://schemas.openxmlformats.org/officeDocument/2006/extended-properties" xmlns:vt="http://schemas.openxmlformats.org/officeDocument/2006/docPropsVTypes">
  <Template>Office Theme</Template>
  <TotalTime>413</TotalTime>
  <Words>1179</Words>
  <Application>Microsoft Office PowerPoint</Application>
  <PresentationFormat>On-screen Show (4:3)</PresentationFormat>
  <Paragraphs>86</Paragraphs>
  <Slides>10</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Canva Sans Bold</vt:lpstr>
      <vt:lpstr>Office Theme</vt:lpstr>
      <vt:lpstr>1_Office Theme</vt:lpstr>
      <vt:lpstr> </vt:lpstr>
      <vt:lpstr>Medicaid Unwinding</vt:lpstr>
      <vt:lpstr>PowerPoint Presentation</vt:lpstr>
      <vt:lpstr>Eligibility Redetermination (42 CFR §  435.916)</vt:lpstr>
      <vt:lpstr>Impact</vt:lpstr>
      <vt:lpstr>Key Concerns for Tribal Health Programs</vt:lpstr>
      <vt:lpstr>CMS Allows States to Share Data with Tribes</vt:lpstr>
      <vt:lpstr>Key CMS Unwinding Guidance</vt:lpstr>
      <vt:lpstr>PowerPoint Presentation</vt:lpstr>
      <vt:lpstr>Unwinding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Elizabeth Bailey</dc:creator>
  <cp:lastModifiedBy>Elliott A. Milhollin</cp:lastModifiedBy>
  <cp:revision>30</cp:revision>
  <dcterms:created xsi:type="dcterms:W3CDTF">2023-06-22T20:22:22Z</dcterms:created>
  <dcterms:modified xsi:type="dcterms:W3CDTF">2024-04-17T15:44:33Z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0x01010069DEF66683F1904A9D18C86F600002D8</vt:lpwstr>
  </property>
</Properties>
</file>