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4"/>
    <p:sldMasterId id="2147483660" r:id="rId5"/>
  </p:sldMasterIdLst>
  <p:notesMasterIdLst>
    <p:notesMasterId r:id="rId27"/>
  </p:notesMasterIdLst>
  <p:sldIdLst>
    <p:sldId id="360" r:id="rId6"/>
    <p:sldId id="364" r:id="rId7"/>
    <p:sldId id="265" r:id="rId8"/>
    <p:sldId id="358" r:id="rId9"/>
    <p:sldId id="366" r:id="rId10"/>
    <p:sldId id="365" r:id="rId11"/>
    <p:sldId id="391" r:id="rId12"/>
    <p:sldId id="367" r:id="rId13"/>
    <p:sldId id="371" r:id="rId14"/>
    <p:sldId id="342" r:id="rId15"/>
    <p:sldId id="341" r:id="rId16"/>
    <p:sldId id="386" r:id="rId17"/>
    <p:sldId id="343" r:id="rId18"/>
    <p:sldId id="337" r:id="rId19"/>
    <p:sldId id="354" r:id="rId20"/>
    <p:sldId id="326" r:id="rId21"/>
    <p:sldId id="356" r:id="rId22"/>
    <p:sldId id="385" r:id="rId23"/>
    <p:sldId id="271" r:id="rId24"/>
    <p:sldId id="389" r:id="rId25"/>
    <p:sldId id="393" r:id="rId2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9A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181" autoAdjust="0"/>
  </p:normalViewPr>
  <p:slideViewPr>
    <p:cSldViewPr snapToGrid="0">
      <p:cViewPr varScale="1">
        <p:scale>
          <a:sx n="86" d="100"/>
          <a:sy n="86" d="100"/>
        </p:scale>
        <p:origin x="135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318079340393646E-2"/>
          <c:y val="0"/>
          <c:w val="0.95185596717978749"/>
          <c:h val="0.854363225430154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C1: Trainings &amp; Workshops</c:v>
                </c:pt>
                <c:pt idx="1">
                  <c:v>C2: Adaptation Planning</c:v>
                </c:pt>
                <c:pt idx="2">
                  <c:v>C3: Travel Support for Climate Adaptation Planning</c:v>
                </c:pt>
                <c:pt idx="3">
                  <c:v>C4: Ocean and Coastal Management</c:v>
                </c:pt>
                <c:pt idx="4">
                  <c:v>C5: Travel Support for Ocean and Coastal Management</c:v>
                </c:pt>
                <c:pt idx="5">
                  <c:v>C6: Capacity Building</c:v>
                </c:pt>
                <c:pt idx="6">
                  <c:v>C7: RMP Planning</c:v>
                </c:pt>
                <c:pt idx="7">
                  <c:v>C8: Internships</c:v>
                </c:pt>
                <c:pt idx="8">
                  <c:v>C9: Youth Enagagement</c:v>
                </c:pt>
                <c:pt idx="9">
                  <c:v>C10: Implementation of Climate Adaptation Strategies</c:v>
                </c:pt>
                <c:pt idx="10">
                  <c:v>C11: Implementation for RMP Actions</c:v>
                </c:pt>
                <c:pt idx="11">
                  <c:v>C12: RMP Coordinator</c:v>
                </c:pt>
              </c:strCache>
            </c:strRef>
          </c:cat>
          <c:val>
            <c:numRef>
              <c:f>Sheet1!$B$2:$B$13</c:f>
              <c:numCache>
                <c:formatCode>"$"#,##0.00</c:formatCode>
                <c:ptCount val="12"/>
                <c:pt idx="0">
                  <c:v>1851937</c:v>
                </c:pt>
                <c:pt idx="1">
                  <c:v>6753252</c:v>
                </c:pt>
                <c:pt idx="2">
                  <c:v>558984</c:v>
                </c:pt>
                <c:pt idx="3">
                  <c:v>2079154</c:v>
                </c:pt>
                <c:pt idx="4">
                  <c:v>136808</c:v>
                </c:pt>
                <c:pt idx="5">
                  <c:v>864066</c:v>
                </c:pt>
                <c:pt idx="6">
                  <c:v>2203135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B9-4878-B0A7-139CA56FFF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C1: Trainings &amp; Workshops</c:v>
                </c:pt>
                <c:pt idx="1">
                  <c:v>C2: Adaptation Planning</c:v>
                </c:pt>
                <c:pt idx="2">
                  <c:v>C3: Travel Support for Climate Adaptation Planning</c:v>
                </c:pt>
                <c:pt idx="3">
                  <c:v>C4: Ocean and Coastal Management</c:v>
                </c:pt>
                <c:pt idx="4">
                  <c:v>C5: Travel Support for Ocean and Coastal Management</c:v>
                </c:pt>
                <c:pt idx="5">
                  <c:v>C6: Capacity Building</c:v>
                </c:pt>
                <c:pt idx="6">
                  <c:v>C7: RMP Planning</c:v>
                </c:pt>
                <c:pt idx="7">
                  <c:v>C8: Internships</c:v>
                </c:pt>
                <c:pt idx="8">
                  <c:v>C9: Youth Enagagement</c:v>
                </c:pt>
                <c:pt idx="9">
                  <c:v>C10: Implementation of Climate Adaptation Strategies</c:v>
                </c:pt>
                <c:pt idx="10">
                  <c:v>C11: Implementation for RMP Actions</c:v>
                </c:pt>
                <c:pt idx="11">
                  <c:v>C12: RMP Coordinator</c:v>
                </c:pt>
              </c:strCache>
            </c:strRef>
          </c:cat>
          <c:val>
            <c:numRef>
              <c:f>Sheet1!$C$2:$C$13</c:f>
              <c:numCache>
                <c:formatCode>"$"#,##0.00</c:formatCode>
                <c:ptCount val="12"/>
                <c:pt idx="0">
                  <c:v>1116832</c:v>
                </c:pt>
                <c:pt idx="1">
                  <c:v>6825074</c:v>
                </c:pt>
                <c:pt idx="2">
                  <c:v>203420</c:v>
                </c:pt>
                <c:pt idx="3">
                  <c:v>2055709</c:v>
                </c:pt>
                <c:pt idx="4">
                  <c:v>44958</c:v>
                </c:pt>
                <c:pt idx="5">
                  <c:v>494386</c:v>
                </c:pt>
                <c:pt idx="6">
                  <c:v>2374694</c:v>
                </c:pt>
                <c:pt idx="7">
                  <c:v>348608</c:v>
                </c:pt>
                <c:pt idx="8">
                  <c:v>412192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B9-4878-B0A7-139CA56FFF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64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A74-48C9-95B9-30B46EDE52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C1: Trainings &amp; Workshops</c:v>
                </c:pt>
                <c:pt idx="1">
                  <c:v>C2: Adaptation Planning</c:v>
                </c:pt>
                <c:pt idx="2">
                  <c:v>C3: Travel Support for Climate Adaptation Planning</c:v>
                </c:pt>
                <c:pt idx="3">
                  <c:v>C4: Ocean and Coastal Management</c:v>
                </c:pt>
                <c:pt idx="4">
                  <c:v>C5: Travel Support for Ocean and Coastal Management</c:v>
                </c:pt>
                <c:pt idx="5">
                  <c:v>C6: Capacity Building</c:v>
                </c:pt>
                <c:pt idx="6">
                  <c:v>C7: RMP Planning</c:v>
                </c:pt>
                <c:pt idx="7">
                  <c:v>C8: Internships</c:v>
                </c:pt>
                <c:pt idx="8">
                  <c:v>C9: Youth Enagagement</c:v>
                </c:pt>
                <c:pt idx="9">
                  <c:v>C10: Implementation of Climate Adaptation Strategies</c:v>
                </c:pt>
                <c:pt idx="10">
                  <c:v>C11: Implementation for RMP Actions</c:v>
                </c:pt>
                <c:pt idx="11">
                  <c:v>C12: RMP Coordinator</c:v>
                </c:pt>
              </c:strCache>
            </c:strRef>
          </c:cat>
          <c:val>
            <c:numRef>
              <c:f>Sheet1!$D$2:$D$13</c:f>
              <c:numCache>
                <c:formatCode>"$"#,##0.00</c:formatCode>
                <c:ptCount val="12"/>
                <c:pt idx="0">
                  <c:v>1327057</c:v>
                </c:pt>
                <c:pt idx="1">
                  <c:v>6117588</c:v>
                </c:pt>
                <c:pt idx="2">
                  <c:v>163342</c:v>
                </c:pt>
                <c:pt idx="3">
                  <c:v>1730839</c:v>
                </c:pt>
                <c:pt idx="4">
                  <c:v>57336</c:v>
                </c:pt>
                <c:pt idx="5">
                  <c:v>257842</c:v>
                </c:pt>
                <c:pt idx="6">
                  <c:v>3041368</c:v>
                </c:pt>
                <c:pt idx="7">
                  <c:v>249686</c:v>
                </c:pt>
                <c:pt idx="8">
                  <c:v>225975</c:v>
                </c:pt>
                <c:pt idx="9">
                  <c:v>18147653</c:v>
                </c:pt>
                <c:pt idx="10">
                  <c:v>12706418</c:v>
                </c:pt>
                <c:pt idx="11">
                  <c:v>1357744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B9-4878-B0A7-139CA56FFF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01953072"/>
        <c:axId val="1601970128"/>
      </c:barChart>
      <c:catAx>
        <c:axId val="160195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cap="none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1970128"/>
        <c:crosses val="autoZero"/>
        <c:auto val="1"/>
        <c:lblAlgn val="ctr"/>
        <c:lblOffset val="100"/>
        <c:noMultiLvlLbl val="0"/>
      </c:catAx>
      <c:valAx>
        <c:axId val="1601970128"/>
        <c:scaling>
          <c:orientation val="minMax"/>
        </c:scaling>
        <c:delete val="1"/>
        <c:axPos val="l"/>
        <c:numFmt formatCode="&quot;$&quot;#,##0.00" sourceLinked="1"/>
        <c:majorTickMark val="none"/>
        <c:minorTickMark val="none"/>
        <c:tickLblPos val="nextTo"/>
        <c:crossAx val="1601953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565210184154378"/>
          <c:y val="0.92900889472149317"/>
          <c:w val="0.14869571429590833"/>
          <c:h val="3.76577719451735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44CF5F-D30E-4FBD-B365-0CA160B362F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53B790D-3011-40E5-9904-7CEBB230B326}">
      <dgm:prSet phldrT="[Text]"/>
      <dgm:spPr/>
      <dgm:t>
        <a:bodyPr/>
        <a:lstStyle/>
        <a:p>
          <a:r>
            <a:rPr lang="en-US"/>
            <a:t>2020</a:t>
          </a:r>
        </a:p>
      </dgm:t>
    </dgm:pt>
    <dgm:pt modelId="{CAA71261-801C-49F5-8F12-882121B84FBE}" type="parTrans" cxnId="{48BF7F4B-58B6-4666-9D20-A17268512087}">
      <dgm:prSet/>
      <dgm:spPr/>
      <dgm:t>
        <a:bodyPr/>
        <a:lstStyle/>
        <a:p>
          <a:endParaRPr lang="en-US"/>
        </a:p>
      </dgm:t>
    </dgm:pt>
    <dgm:pt modelId="{FD1F2DBA-CF3B-4BF0-BFE6-DA4CD47BC3DF}" type="sibTrans" cxnId="{48BF7F4B-58B6-4666-9D20-A17268512087}">
      <dgm:prSet/>
      <dgm:spPr/>
      <dgm:t>
        <a:bodyPr/>
        <a:lstStyle/>
        <a:p>
          <a:endParaRPr lang="en-US"/>
        </a:p>
      </dgm:t>
    </dgm:pt>
    <dgm:pt modelId="{B2A1E654-B55D-4F62-8BB4-95CDAEE41C61}">
      <dgm:prSet phldrT="[Text]"/>
      <dgm:spPr/>
      <dgm:t>
        <a:bodyPr/>
        <a:lstStyle/>
        <a:p>
          <a:r>
            <a:rPr lang="en-US"/>
            <a:t>Total Awards: 159</a:t>
          </a:r>
        </a:p>
      </dgm:t>
    </dgm:pt>
    <dgm:pt modelId="{50D2E38F-6ED4-4969-971B-F3FF26AB9776}" type="parTrans" cxnId="{9B514B4D-FF42-4CC0-ACB5-DAFB6D806F0B}">
      <dgm:prSet/>
      <dgm:spPr/>
      <dgm:t>
        <a:bodyPr/>
        <a:lstStyle/>
        <a:p>
          <a:endParaRPr lang="en-US"/>
        </a:p>
      </dgm:t>
    </dgm:pt>
    <dgm:pt modelId="{F910B955-492E-4822-B007-CD95B0829519}" type="sibTrans" cxnId="{9B514B4D-FF42-4CC0-ACB5-DAFB6D806F0B}">
      <dgm:prSet/>
      <dgm:spPr/>
      <dgm:t>
        <a:bodyPr/>
        <a:lstStyle/>
        <a:p>
          <a:endParaRPr lang="en-US"/>
        </a:p>
      </dgm:t>
    </dgm:pt>
    <dgm:pt modelId="{26D4FEFE-0D7F-4B96-80A6-1698210B388D}">
      <dgm:prSet phldrT="[Text]"/>
      <dgm:spPr/>
      <dgm:t>
        <a:bodyPr/>
        <a:lstStyle/>
        <a:p>
          <a:r>
            <a:rPr lang="en-US"/>
            <a:t>2021</a:t>
          </a:r>
        </a:p>
      </dgm:t>
    </dgm:pt>
    <dgm:pt modelId="{C1960E59-728E-425C-9B19-DD34E81BFB75}" type="parTrans" cxnId="{B0A4BB18-B5F2-461C-966C-9EAE62AEFB5D}">
      <dgm:prSet/>
      <dgm:spPr/>
      <dgm:t>
        <a:bodyPr/>
        <a:lstStyle/>
        <a:p>
          <a:endParaRPr lang="en-US"/>
        </a:p>
      </dgm:t>
    </dgm:pt>
    <dgm:pt modelId="{E4414D19-7702-40A3-920F-A18ED8702EC5}" type="sibTrans" cxnId="{B0A4BB18-B5F2-461C-966C-9EAE62AEFB5D}">
      <dgm:prSet/>
      <dgm:spPr/>
      <dgm:t>
        <a:bodyPr/>
        <a:lstStyle/>
        <a:p>
          <a:endParaRPr lang="en-US"/>
        </a:p>
      </dgm:t>
    </dgm:pt>
    <dgm:pt modelId="{5E75FF9A-7115-4728-8199-88420F7FAB6F}">
      <dgm:prSet phldrT="[Text]"/>
      <dgm:spPr/>
      <dgm:t>
        <a:bodyPr/>
        <a:lstStyle/>
        <a:p>
          <a:r>
            <a:rPr lang="en-US"/>
            <a:t>Total Awards: 135</a:t>
          </a:r>
        </a:p>
      </dgm:t>
    </dgm:pt>
    <dgm:pt modelId="{030F6126-F7D5-44A4-986A-3847095E1E1F}" type="parTrans" cxnId="{0CEF2A56-4883-43E6-A6C6-97DA92BD742A}">
      <dgm:prSet/>
      <dgm:spPr/>
      <dgm:t>
        <a:bodyPr/>
        <a:lstStyle/>
        <a:p>
          <a:endParaRPr lang="en-US"/>
        </a:p>
      </dgm:t>
    </dgm:pt>
    <dgm:pt modelId="{A5EAC8A4-1254-41CC-9557-58D6A092EC23}" type="sibTrans" cxnId="{0CEF2A56-4883-43E6-A6C6-97DA92BD742A}">
      <dgm:prSet/>
      <dgm:spPr/>
      <dgm:t>
        <a:bodyPr/>
        <a:lstStyle/>
        <a:p>
          <a:endParaRPr lang="en-US"/>
        </a:p>
      </dgm:t>
    </dgm:pt>
    <dgm:pt modelId="{5788C18C-3DD9-4A6E-BAA9-A8489B45D120}">
      <dgm:prSet phldrT="[Text]"/>
      <dgm:spPr/>
      <dgm:t>
        <a:bodyPr/>
        <a:lstStyle/>
        <a:p>
          <a:r>
            <a:rPr lang="en-US"/>
            <a:t>Total Amount: $13.8M</a:t>
          </a:r>
        </a:p>
      </dgm:t>
    </dgm:pt>
    <dgm:pt modelId="{9AB4A45C-A69E-4169-A429-7C83D738A5DD}" type="parTrans" cxnId="{246D6126-26C2-4C68-B7C2-A7CD9344C701}">
      <dgm:prSet/>
      <dgm:spPr/>
      <dgm:t>
        <a:bodyPr/>
        <a:lstStyle/>
        <a:p>
          <a:endParaRPr lang="en-US"/>
        </a:p>
      </dgm:t>
    </dgm:pt>
    <dgm:pt modelId="{998BCF92-843A-4080-B8ED-F8000BDB6AF0}" type="sibTrans" cxnId="{246D6126-26C2-4C68-B7C2-A7CD9344C701}">
      <dgm:prSet/>
      <dgm:spPr/>
      <dgm:t>
        <a:bodyPr/>
        <a:lstStyle/>
        <a:p>
          <a:endParaRPr lang="en-US"/>
        </a:p>
      </dgm:t>
    </dgm:pt>
    <dgm:pt modelId="{2D6087FE-4CBC-4B03-922C-F1C0ACE1794E}">
      <dgm:prSet phldrT="[Text]"/>
      <dgm:spPr/>
      <dgm:t>
        <a:bodyPr/>
        <a:lstStyle/>
        <a:p>
          <a:r>
            <a:rPr lang="en-US"/>
            <a:t>2022</a:t>
          </a:r>
        </a:p>
      </dgm:t>
    </dgm:pt>
    <dgm:pt modelId="{7B9BD95C-17D1-48C1-AE38-FD213057605C}" type="parTrans" cxnId="{6DAD6F65-5E4D-4A0F-8BCC-DDA625C53242}">
      <dgm:prSet/>
      <dgm:spPr/>
      <dgm:t>
        <a:bodyPr/>
        <a:lstStyle/>
        <a:p>
          <a:endParaRPr lang="en-US"/>
        </a:p>
      </dgm:t>
    </dgm:pt>
    <dgm:pt modelId="{A992A695-6474-4775-A401-B42B64801CA1}" type="sibTrans" cxnId="{6DAD6F65-5E4D-4A0F-8BCC-DDA625C53242}">
      <dgm:prSet/>
      <dgm:spPr/>
      <dgm:t>
        <a:bodyPr/>
        <a:lstStyle/>
        <a:p>
          <a:endParaRPr lang="en-US"/>
        </a:p>
      </dgm:t>
    </dgm:pt>
    <dgm:pt modelId="{5B82BC7E-C9CD-4EFD-BE52-B05E02979588}">
      <dgm:prSet phldrT="[Text]"/>
      <dgm:spPr/>
      <dgm:t>
        <a:bodyPr/>
        <a:lstStyle/>
        <a:p>
          <a:r>
            <a:rPr lang="en-US"/>
            <a:t>Total Awards: 124</a:t>
          </a:r>
        </a:p>
      </dgm:t>
    </dgm:pt>
    <dgm:pt modelId="{8629385C-5793-4080-B9A6-FD3FB702FA07}" type="parTrans" cxnId="{7AF4C2B7-FACB-4E1D-8BCF-B211AD370E68}">
      <dgm:prSet/>
      <dgm:spPr/>
      <dgm:t>
        <a:bodyPr/>
        <a:lstStyle/>
        <a:p>
          <a:endParaRPr lang="en-US"/>
        </a:p>
      </dgm:t>
    </dgm:pt>
    <dgm:pt modelId="{16C3AE22-24D3-4E47-9031-8F43A2A65679}" type="sibTrans" cxnId="{7AF4C2B7-FACB-4E1D-8BCF-B211AD370E68}">
      <dgm:prSet/>
      <dgm:spPr/>
      <dgm:t>
        <a:bodyPr/>
        <a:lstStyle/>
        <a:p>
          <a:endParaRPr lang="en-US"/>
        </a:p>
      </dgm:t>
    </dgm:pt>
    <dgm:pt modelId="{C4DC68CB-324F-4197-9E49-6658DC564C84}">
      <dgm:prSet phldrT="[Text]"/>
      <dgm:spPr/>
      <dgm:t>
        <a:bodyPr/>
        <a:lstStyle/>
        <a:p>
          <a:r>
            <a:rPr lang="en-US"/>
            <a:t>Total Amount: $45.3M</a:t>
          </a:r>
        </a:p>
      </dgm:t>
    </dgm:pt>
    <dgm:pt modelId="{C9DEC959-7673-4D59-B9A3-E763BD5D75A5}" type="parTrans" cxnId="{A4F1CA46-B68A-4434-8FDF-B81508749DFD}">
      <dgm:prSet/>
      <dgm:spPr/>
      <dgm:t>
        <a:bodyPr/>
        <a:lstStyle/>
        <a:p>
          <a:endParaRPr lang="en-US"/>
        </a:p>
      </dgm:t>
    </dgm:pt>
    <dgm:pt modelId="{7B157B8A-5244-4BEB-B139-3D009B210429}" type="sibTrans" cxnId="{A4F1CA46-B68A-4434-8FDF-B81508749DFD}">
      <dgm:prSet/>
      <dgm:spPr/>
      <dgm:t>
        <a:bodyPr/>
        <a:lstStyle/>
        <a:p>
          <a:endParaRPr lang="en-US"/>
        </a:p>
      </dgm:t>
    </dgm:pt>
    <dgm:pt modelId="{642E8C01-3DF4-4482-AF37-4327A53502A7}">
      <dgm:prSet phldrT="[Text]"/>
      <dgm:spPr/>
      <dgm:t>
        <a:bodyPr/>
        <a:lstStyle/>
        <a:p>
          <a:r>
            <a:rPr lang="en-US"/>
            <a:t>Total Amount: $14.4M</a:t>
          </a:r>
        </a:p>
      </dgm:t>
    </dgm:pt>
    <dgm:pt modelId="{DDAB5E63-7CD0-4BD1-8DE7-4AD587799844}" type="parTrans" cxnId="{31297E1E-F743-4FBB-BAE3-F8FF181F69A7}">
      <dgm:prSet/>
      <dgm:spPr/>
      <dgm:t>
        <a:bodyPr/>
        <a:lstStyle/>
        <a:p>
          <a:endParaRPr lang="en-US"/>
        </a:p>
      </dgm:t>
    </dgm:pt>
    <dgm:pt modelId="{9F38C992-917C-4209-AFB5-750B224775A1}" type="sibTrans" cxnId="{31297E1E-F743-4FBB-BAE3-F8FF181F69A7}">
      <dgm:prSet/>
      <dgm:spPr/>
      <dgm:t>
        <a:bodyPr/>
        <a:lstStyle/>
        <a:p>
          <a:endParaRPr lang="en-US"/>
        </a:p>
      </dgm:t>
    </dgm:pt>
    <dgm:pt modelId="{EA2AB3DE-7C8B-49FB-9D55-D76C2283D064}" type="pres">
      <dgm:prSet presAssocID="{ED44CF5F-D30E-4FBD-B365-0CA160B362F0}" presName="diagram" presStyleCnt="0">
        <dgm:presLayoutVars>
          <dgm:dir/>
          <dgm:resizeHandles val="exact"/>
        </dgm:presLayoutVars>
      </dgm:prSet>
      <dgm:spPr/>
    </dgm:pt>
    <dgm:pt modelId="{CAA2511D-DCD1-4954-AEBB-8873B2C919C2}" type="pres">
      <dgm:prSet presAssocID="{953B790D-3011-40E5-9904-7CEBB230B326}" presName="node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D5F785A1-C37C-469D-932D-1E184567265F}" type="pres">
      <dgm:prSet presAssocID="{FD1F2DBA-CF3B-4BF0-BFE6-DA4CD47BC3DF}" presName="sibTrans" presStyleCnt="0"/>
      <dgm:spPr/>
    </dgm:pt>
    <dgm:pt modelId="{3F223985-7A58-43C8-A68E-7788D29DE5A2}" type="pres">
      <dgm:prSet presAssocID="{26D4FEFE-0D7F-4B96-80A6-1698210B388D}" presName="node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F40BCF5E-4E8A-4FD6-85AE-ACE1431F1FC3}" type="pres">
      <dgm:prSet presAssocID="{E4414D19-7702-40A3-920F-A18ED8702EC5}" presName="sibTrans" presStyleCnt="0"/>
      <dgm:spPr/>
    </dgm:pt>
    <dgm:pt modelId="{F893C75C-CB33-417E-BE48-509FA2ECE91F}" type="pres">
      <dgm:prSet presAssocID="{2D6087FE-4CBC-4B03-922C-F1C0ACE1794E}" presName="node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0D234607-6849-44D9-BE30-F66617FF7699}" type="presOf" srcId="{2D6087FE-4CBC-4B03-922C-F1C0ACE1794E}" destId="{F893C75C-CB33-417E-BE48-509FA2ECE91F}" srcOrd="0" destOrd="0" presId="urn:microsoft.com/office/officeart/2005/8/layout/default"/>
    <dgm:cxn modelId="{908AF812-526D-4285-86F0-9F7EE13F26E2}" type="presOf" srcId="{953B790D-3011-40E5-9904-7CEBB230B326}" destId="{CAA2511D-DCD1-4954-AEBB-8873B2C919C2}" srcOrd="0" destOrd="0" presId="urn:microsoft.com/office/officeart/2005/8/layout/default"/>
    <dgm:cxn modelId="{B0A4BB18-B5F2-461C-966C-9EAE62AEFB5D}" srcId="{ED44CF5F-D30E-4FBD-B365-0CA160B362F0}" destId="{26D4FEFE-0D7F-4B96-80A6-1698210B388D}" srcOrd="1" destOrd="0" parTransId="{C1960E59-728E-425C-9B19-DD34E81BFB75}" sibTransId="{E4414D19-7702-40A3-920F-A18ED8702EC5}"/>
    <dgm:cxn modelId="{6481B21A-B082-4EE0-AC0A-6C13A2010183}" type="presOf" srcId="{B2A1E654-B55D-4F62-8BB4-95CDAEE41C61}" destId="{CAA2511D-DCD1-4954-AEBB-8873B2C919C2}" srcOrd="0" destOrd="1" presId="urn:microsoft.com/office/officeart/2005/8/layout/default"/>
    <dgm:cxn modelId="{31297E1E-F743-4FBB-BAE3-F8FF181F69A7}" srcId="{953B790D-3011-40E5-9904-7CEBB230B326}" destId="{642E8C01-3DF4-4482-AF37-4327A53502A7}" srcOrd="1" destOrd="0" parTransId="{DDAB5E63-7CD0-4BD1-8DE7-4AD587799844}" sibTransId="{9F38C992-917C-4209-AFB5-750B224775A1}"/>
    <dgm:cxn modelId="{246D6126-26C2-4C68-B7C2-A7CD9344C701}" srcId="{26D4FEFE-0D7F-4B96-80A6-1698210B388D}" destId="{5788C18C-3DD9-4A6E-BAA9-A8489B45D120}" srcOrd="1" destOrd="0" parTransId="{9AB4A45C-A69E-4169-A429-7C83D738A5DD}" sibTransId="{998BCF92-843A-4080-B8ED-F8000BDB6AF0}"/>
    <dgm:cxn modelId="{6DAD6F65-5E4D-4A0F-8BCC-DDA625C53242}" srcId="{ED44CF5F-D30E-4FBD-B365-0CA160B362F0}" destId="{2D6087FE-4CBC-4B03-922C-F1C0ACE1794E}" srcOrd="2" destOrd="0" parTransId="{7B9BD95C-17D1-48C1-AE38-FD213057605C}" sibTransId="{A992A695-6474-4775-A401-B42B64801CA1}"/>
    <dgm:cxn modelId="{34438846-959A-4D51-9083-349E847938E3}" type="presOf" srcId="{5788C18C-3DD9-4A6E-BAA9-A8489B45D120}" destId="{3F223985-7A58-43C8-A68E-7788D29DE5A2}" srcOrd="0" destOrd="2" presId="urn:microsoft.com/office/officeart/2005/8/layout/default"/>
    <dgm:cxn modelId="{A4F1CA46-B68A-4434-8FDF-B81508749DFD}" srcId="{2D6087FE-4CBC-4B03-922C-F1C0ACE1794E}" destId="{C4DC68CB-324F-4197-9E49-6658DC564C84}" srcOrd="1" destOrd="0" parTransId="{C9DEC959-7673-4D59-B9A3-E763BD5D75A5}" sibTransId="{7B157B8A-5244-4BEB-B139-3D009B210429}"/>
    <dgm:cxn modelId="{48BF7F4B-58B6-4666-9D20-A17268512087}" srcId="{ED44CF5F-D30E-4FBD-B365-0CA160B362F0}" destId="{953B790D-3011-40E5-9904-7CEBB230B326}" srcOrd="0" destOrd="0" parTransId="{CAA71261-801C-49F5-8F12-882121B84FBE}" sibTransId="{FD1F2DBA-CF3B-4BF0-BFE6-DA4CD47BC3DF}"/>
    <dgm:cxn modelId="{9B514B4D-FF42-4CC0-ACB5-DAFB6D806F0B}" srcId="{953B790D-3011-40E5-9904-7CEBB230B326}" destId="{B2A1E654-B55D-4F62-8BB4-95CDAEE41C61}" srcOrd="0" destOrd="0" parTransId="{50D2E38F-6ED4-4969-971B-F3FF26AB9776}" sibTransId="{F910B955-492E-4822-B007-CD95B0829519}"/>
    <dgm:cxn modelId="{38826C6F-505B-4BEE-83C3-9B17E48DCACF}" type="presOf" srcId="{5B82BC7E-C9CD-4EFD-BE52-B05E02979588}" destId="{F893C75C-CB33-417E-BE48-509FA2ECE91F}" srcOrd="0" destOrd="1" presId="urn:microsoft.com/office/officeart/2005/8/layout/default"/>
    <dgm:cxn modelId="{0CEF2A56-4883-43E6-A6C6-97DA92BD742A}" srcId="{26D4FEFE-0D7F-4B96-80A6-1698210B388D}" destId="{5E75FF9A-7115-4728-8199-88420F7FAB6F}" srcOrd="0" destOrd="0" parTransId="{030F6126-F7D5-44A4-986A-3847095E1E1F}" sibTransId="{A5EAC8A4-1254-41CC-9557-58D6A092EC23}"/>
    <dgm:cxn modelId="{88BFFC7E-9C2C-4475-B051-19EE967E6859}" type="presOf" srcId="{ED44CF5F-D30E-4FBD-B365-0CA160B362F0}" destId="{EA2AB3DE-7C8B-49FB-9D55-D76C2283D064}" srcOrd="0" destOrd="0" presId="urn:microsoft.com/office/officeart/2005/8/layout/default"/>
    <dgm:cxn modelId="{0F71AF80-094F-4895-A39A-EE6AACB57D1E}" type="presOf" srcId="{26D4FEFE-0D7F-4B96-80A6-1698210B388D}" destId="{3F223985-7A58-43C8-A68E-7788D29DE5A2}" srcOrd="0" destOrd="0" presId="urn:microsoft.com/office/officeart/2005/8/layout/default"/>
    <dgm:cxn modelId="{E62B9FA0-5BAB-4BA2-9787-E24DE5474A89}" type="presOf" srcId="{C4DC68CB-324F-4197-9E49-6658DC564C84}" destId="{F893C75C-CB33-417E-BE48-509FA2ECE91F}" srcOrd="0" destOrd="2" presId="urn:microsoft.com/office/officeart/2005/8/layout/default"/>
    <dgm:cxn modelId="{7AF4C2B7-FACB-4E1D-8BCF-B211AD370E68}" srcId="{2D6087FE-4CBC-4B03-922C-F1C0ACE1794E}" destId="{5B82BC7E-C9CD-4EFD-BE52-B05E02979588}" srcOrd="0" destOrd="0" parTransId="{8629385C-5793-4080-B9A6-FD3FB702FA07}" sibTransId="{16C3AE22-24D3-4E47-9031-8F43A2A65679}"/>
    <dgm:cxn modelId="{514A60C7-E918-4402-AE3E-25B24200E8F5}" type="presOf" srcId="{5E75FF9A-7115-4728-8199-88420F7FAB6F}" destId="{3F223985-7A58-43C8-A68E-7788D29DE5A2}" srcOrd="0" destOrd="1" presId="urn:microsoft.com/office/officeart/2005/8/layout/default"/>
    <dgm:cxn modelId="{EF1828CD-8CBB-4F99-9E02-809655CBE53C}" type="presOf" srcId="{642E8C01-3DF4-4482-AF37-4327A53502A7}" destId="{CAA2511D-DCD1-4954-AEBB-8873B2C919C2}" srcOrd="0" destOrd="2" presId="urn:microsoft.com/office/officeart/2005/8/layout/default"/>
    <dgm:cxn modelId="{0E640C45-B420-47E6-B9AE-8AF6DF8E6F99}" type="presParOf" srcId="{EA2AB3DE-7C8B-49FB-9D55-D76C2283D064}" destId="{CAA2511D-DCD1-4954-AEBB-8873B2C919C2}" srcOrd="0" destOrd="0" presId="urn:microsoft.com/office/officeart/2005/8/layout/default"/>
    <dgm:cxn modelId="{64444C25-B2D4-4DA9-8FCF-1A17244CD889}" type="presParOf" srcId="{EA2AB3DE-7C8B-49FB-9D55-D76C2283D064}" destId="{D5F785A1-C37C-469D-932D-1E184567265F}" srcOrd="1" destOrd="0" presId="urn:microsoft.com/office/officeart/2005/8/layout/default"/>
    <dgm:cxn modelId="{79567AA3-2E06-484C-9A45-432BD1738560}" type="presParOf" srcId="{EA2AB3DE-7C8B-49FB-9D55-D76C2283D064}" destId="{3F223985-7A58-43C8-A68E-7788D29DE5A2}" srcOrd="2" destOrd="0" presId="urn:microsoft.com/office/officeart/2005/8/layout/default"/>
    <dgm:cxn modelId="{F76DBAF0-6FCB-4D70-A1A0-0FED13609086}" type="presParOf" srcId="{EA2AB3DE-7C8B-49FB-9D55-D76C2283D064}" destId="{F40BCF5E-4E8A-4FD6-85AE-ACE1431F1FC3}" srcOrd="3" destOrd="0" presId="urn:microsoft.com/office/officeart/2005/8/layout/default"/>
    <dgm:cxn modelId="{09C17BD2-D981-4F63-90A5-B2192EE7AE29}" type="presParOf" srcId="{EA2AB3DE-7C8B-49FB-9D55-D76C2283D064}" destId="{F893C75C-CB33-417E-BE48-509FA2ECE91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A2511D-DCD1-4954-AEBB-8873B2C919C2}">
      <dsp:nvSpPr>
        <dsp:cNvPr id="0" name=""/>
        <dsp:cNvSpPr/>
      </dsp:nvSpPr>
      <dsp:spPr>
        <a:xfrm>
          <a:off x="0" y="39785"/>
          <a:ext cx="1855104" cy="111306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2020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Total Awards: 159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Total Amount: $14.4M</a:t>
          </a:r>
        </a:p>
      </dsp:txBody>
      <dsp:txXfrm>
        <a:off x="54335" y="94120"/>
        <a:ext cx="1746434" cy="1004392"/>
      </dsp:txXfrm>
    </dsp:sp>
    <dsp:sp modelId="{3F223985-7A58-43C8-A68E-7788D29DE5A2}">
      <dsp:nvSpPr>
        <dsp:cNvPr id="0" name=""/>
        <dsp:cNvSpPr/>
      </dsp:nvSpPr>
      <dsp:spPr>
        <a:xfrm>
          <a:off x="2040615" y="39785"/>
          <a:ext cx="1855104" cy="11130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2021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Total Awards: 135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Total Amount: $13.8M</a:t>
          </a:r>
        </a:p>
      </dsp:txBody>
      <dsp:txXfrm>
        <a:off x="2094950" y="94120"/>
        <a:ext cx="1746434" cy="1004392"/>
      </dsp:txXfrm>
    </dsp:sp>
    <dsp:sp modelId="{F893C75C-CB33-417E-BE48-509FA2ECE91F}">
      <dsp:nvSpPr>
        <dsp:cNvPr id="0" name=""/>
        <dsp:cNvSpPr/>
      </dsp:nvSpPr>
      <dsp:spPr>
        <a:xfrm>
          <a:off x="4081230" y="39785"/>
          <a:ext cx="1855104" cy="111306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2022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Total Awards: 124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Total Amount: $45.3M</a:t>
          </a:r>
        </a:p>
      </dsp:txBody>
      <dsp:txXfrm>
        <a:off x="4135565" y="94120"/>
        <a:ext cx="1746434" cy="1004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49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763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659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421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071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5914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 dirty="0"/>
              <a:t>C</a:t>
            </a:r>
          </a:p>
        </p:txBody>
      </p:sp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1022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F9438-3EEF-4192-9815-F6F44770AE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45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4767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018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735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" name="Google Shape;2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646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253" name="Google Shape;2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8965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6950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8485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0809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5594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3461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8330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71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79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92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D177CC8-001B-43AD-8769-8F49681EBE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8454836" cy="6858000"/>
          </a:xfrm>
          <a:custGeom>
            <a:avLst/>
            <a:gdLst>
              <a:gd name="connsiteX0" fmla="*/ 3348090 w 11273115"/>
              <a:gd name="connsiteY0" fmla="*/ 0 h 6858000"/>
              <a:gd name="connsiteX1" fmla="*/ 3350669 w 11273115"/>
              <a:gd name="connsiteY1" fmla="*/ 66 h 6858000"/>
              <a:gd name="connsiteX2" fmla="*/ 3350669 w 11273115"/>
              <a:gd name="connsiteY2" fmla="*/ 0 h 6858000"/>
              <a:gd name="connsiteX3" fmla="*/ 11272195 w 11273115"/>
              <a:gd name="connsiteY3" fmla="*/ 0 h 6858000"/>
              <a:gd name="connsiteX4" fmla="*/ 11272195 w 11273115"/>
              <a:gd name="connsiteY4" fmla="*/ 2961216 h 6858000"/>
              <a:gd name="connsiteX5" fmla="*/ 11271695 w 11273115"/>
              <a:gd name="connsiteY5" fmla="*/ 2961216 h 6858000"/>
              <a:gd name="connsiteX6" fmla="*/ 11273115 w 11273115"/>
              <a:gd name="connsiteY6" fmla="*/ 3017366 h 6858000"/>
              <a:gd name="connsiteX7" fmla="*/ 7818094 w 11273115"/>
              <a:gd name="connsiteY7" fmla="*/ 6846005 h 6858000"/>
              <a:gd name="connsiteX8" fmla="*/ 7660345 w 11273115"/>
              <a:gd name="connsiteY8" fmla="*/ 6858000 h 6858000"/>
              <a:gd name="connsiteX9" fmla="*/ 0 w 11273115"/>
              <a:gd name="connsiteY9" fmla="*/ 6858000 h 6858000"/>
              <a:gd name="connsiteX10" fmla="*/ 0 w 11273115"/>
              <a:gd name="connsiteY10" fmla="*/ 3105006 h 6858000"/>
              <a:gd name="connsiteX11" fmla="*/ 1984 w 11273115"/>
              <a:gd name="connsiteY11" fmla="*/ 3078405 h 6858000"/>
              <a:gd name="connsiteX12" fmla="*/ 3348090 w 1127311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3115" h="6858000">
                <a:moveTo>
                  <a:pt x="3348090" y="0"/>
                </a:moveTo>
                <a:lnTo>
                  <a:pt x="3350669" y="66"/>
                </a:lnTo>
                <a:lnTo>
                  <a:pt x="3350669" y="0"/>
                </a:lnTo>
                <a:lnTo>
                  <a:pt x="11272195" y="0"/>
                </a:lnTo>
                <a:lnTo>
                  <a:pt x="11272195" y="2961216"/>
                </a:lnTo>
                <a:lnTo>
                  <a:pt x="11271695" y="2961216"/>
                </a:lnTo>
                <a:lnTo>
                  <a:pt x="11273115" y="3017366"/>
                </a:lnTo>
                <a:cubicBezTo>
                  <a:pt x="11273115" y="5009996"/>
                  <a:pt x="9758729" y="6648923"/>
                  <a:pt x="7818094" y="6846005"/>
                </a:cubicBezTo>
                <a:lnTo>
                  <a:pt x="7660345" y="6858000"/>
                </a:lnTo>
                <a:lnTo>
                  <a:pt x="0" y="6858000"/>
                </a:lnTo>
                <a:lnTo>
                  <a:pt x="0" y="3105006"/>
                </a:lnTo>
                <a:lnTo>
                  <a:pt x="1984" y="3078405"/>
                </a:lnTo>
                <a:cubicBezTo>
                  <a:pt x="174228" y="1349311"/>
                  <a:pt x="1606596" y="0"/>
                  <a:pt x="334809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D724945-48CE-43AA-A2D7-D18FC7CB7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0"/>
            <a:ext cx="2514145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4C4F21-0086-44BC-AE2C-731756B16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41" y="4330696"/>
            <a:ext cx="8686859" cy="2527304"/>
          </a:xfrm>
          <a:custGeom>
            <a:avLst/>
            <a:gdLst>
              <a:gd name="connsiteX0" fmla="*/ 326075 w 8600365"/>
              <a:gd name="connsiteY0" fmla="*/ 0 h 1224926"/>
              <a:gd name="connsiteX1" fmla="*/ 827429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87289"/>
              <a:gd name="connsiteY0" fmla="*/ 0 h 1224926"/>
              <a:gd name="connsiteX1" fmla="*/ 8609570 w 8687289"/>
              <a:gd name="connsiteY1" fmla="*/ 0 h 1224926"/>
              <a:gd name="connsiteX2" fmla="*/ 8600365 w 8687289"/>
              <a:gd name="connsiteY2" fmla="*/ 326075 h 1224926"/>
              <a:gd name="connsiteX3" fmla="*/ 8600365 w 8687289"/>
              <a:gd name="connsiteY3" fmla="*/ 1224926 h 1224926"/>
              <a:gd name="connsiteX4" fmla="*/ 8600365 w 8687289"/>
              <a:gd name="connsiteY4" fmla="*/ 1224926 h 1224926"/>
              <a:gd name="connsiteX5" fmla="*/ 0 w 8687289"/>
              <a:gd name="connsiteY5" fmla="*/ 1224926 h 1224926"/>
              <a:gd name="connsiteX6" fmla="*/ 0 w 8687289"/>
              <a:gd name="connsiteY6" fmla="*/ 1224926 h 1224926"/>
              <a:gd name="connsiteX7" fmla="*/ 0 w 8687289"/>
              <a:gd name="connsiteY7" fmla="*/ 326075 h 1224926"/>
              <a:gd name="connsiteX8" fmla="*/ 326075 w 8687289"/>
              <a:gd name="connsiteY8" fmla="*/ 0 h 1224926"/>
              <a:gd name="connsiteX0" fmla="*/ 326075 w 8635417"/>
              <a:gd name="connsiteY0" fmla="*/ 0 h 1224926"/>
              <a:gd name="connsiteX1" fmla="*/ 8533370 w 8635417"/>
              <a:gd name="connsiteY1" fmla="*/ 0 h 1224926"/>
              <a:gd name="connsiteX2" fmla="*/ 8600365 w 8635417"/>
              <a:gd name="connsiteY2" fmla="*/ 326075 h 1224926"/>
              <a:gd name="connsiteX3" fmla="*/ 8600365 w 8635417"/>
              <a:gd name="connsiteY3" fmla="*/ 1224926 h 1224926"/>
              <a:gd name="connsiteX4" fmla="*/ 8600365 w 8635417"/>
              <a:gd name="connsiteY4" fmla="*/ 1224926 h 1224926"/>
              <a:gd name="connsiteX5" fmla="*/ 0 w 8635417"/>
              <a:gd name="connsiteY5" fmla="*/ 1224926 h 1224926"/>
              <a:gd name="connsiteX6" fmla="*/ 0 w 8635417"/>
              <a:gd name="connsiteY6" fmla="*/ 1224926 h 1224926"/>
              <a:gd name="connsiteX7" fmla="*/ 0 w 8635417"/>
              <a:gd name="connsiteY7" fmla="*/ 326075 h 1224926"/>
              <a:gd name="connsiteX8" fmla="*/ 326075 w 8635417"/>
              <a:gd name="connsiteY8" fmla="*/ 0 h 1224926"/>
              <a:gd name="connsiteX0" fmla="*/ 326075 w 8626903"/>
              <a:gd name="connsiteY0" fmla="*/ 0 h 1224926"/>
              <a:gd name="connsiteX1" fmla="*/ 8518130 w 8626903"/>
              <a:gd name="connsiteY1" fmla="*/ 0 h 1224926"/>
              <a:gd name="connsiteX2" fmla="*/ 8600365 w 8626903"/>
              <a:gd name="connsiteY2" fmla="*/ 326075 h 1224926"/>
              <a:gd name="connsiteX3" fmla="*/ 8600365 w 8626903"/>
              <a:gd name="connsiteY3" fmla="*/ 1224926 h 1224926"/>
              <a:gd name="connsiteX4" fmla="*/ 8600365 w 8626903"/>
              <a:gd name="connsiteY4" fmla="*/ 1224926 h 1224926"/>
              <a:gd name="connsiteX5" fmla="*/ 0 w 8626903"/>
              <a:gd name="connsiteY5" fmla="*/ 1224926 h 1224926"/>
              <a:gd name="connsiteX6" fmla="*/ 0 w 8626903"/>
              <a:gd name="connsiteY6" fmla="*/ 1224926 h 1224926"/>
              <a:gd name="connsiteX7" fmla="*/ 0 w 8626903"/>
              <a:gd name="connsiteY7" fmla="*/ 326075 h 1224926"/>
              <a:gd name="connsiteX8" fmla="*/ 326075 w 8626903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76422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06958"/>
              <a:gd name="connsiteY0" fmla="*/ 0 h 1224926"/>
              <a:gd name="connsiteX1" fmla="*/ 8603855 w 8606958"/>
              <a:gd name="connsiteY1" fmla="*/ 0 h 1224926"/>
              <a:gd name="connsiteX2" fmla="*/ 8600365 w 8606958"/>
              <a:gd name="connsiteY2" fmla="*/ 764225 h 1224926"/>
              <a:gd name="connsiteX3" fmla="*/ 8600365 w 8606958"/>
              <a:gd name="connsiteY3" fmla="*/ 1224926 h 1224926"/>
              <a:gd name="connsiteX4" fmla="*/ 8600365 w 8606958"/>
              <a:gd name="connsiteY4" fmla="*/ 1224926 h 1224926"/>
              <a:gd name="connsiteX5" fmla="*/ 0 w 8606958"/>
              <a:gd name="connsiteY5" fmla="*/ 1224926 h 1224926"/>
              <a:gd name="connsiteX6" fmla="*/ 0 w 8606958"/>
              <a:gd name="connsiteY6" fmla="*/ 1224926 h 1224926"/>
              <a:gd name="connsiteX7" fmla="*/ 0 w 8606958"/>
              <a:gd name="connsiteY7" fmla="*/ 326075 h 1224926"/>
              <a:gd name="connsiteX8" fmla="*/ 326075 w 8606958"/>
              <a:gd name="connsiteY8" fmla="*/ 0 h 1224926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0 w 8606958"/>
              <a:gd name="connsiteY7" fmla="*/ 338448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932911 w 8817050"/>
              <a:gd name="connsiteY0" fmla="*/ 0 h 1237299"/>
              <a:gd name="connsiteX1" fmla="*/ 8813947 w 8817050"/>
              <a:gd name="connsiteY1" fmla="*/ 12373 h 1237299"/>
              <a:gd name="connsiteX2" fmla="*/ 8810457 w 8817050"/>
              <a:gd name="connsiteY2" fmla="*/ 776598 h 1237299"/>
              <a:gd name="connsiteX3" fmla="*/ 8810457 w 8817050"/>
              <a:gd name="connsiteY3" fmla="*/ 1237299 h 1237299"/>
              <a:gd name="connsiteX4" fmla="*/ 8810457 w 8817050"/>
              <a:gd name="connsiteY4" fmla="*/ 1237299 h 1237299"/>
              <a:gd name="connsiteX5" fmla="*/ 210092 w 8817050"/>
              <a:gd name="connsiteY5" fmla="*/ 1237299 h 1237299"/>
              <a:gd name="connsiteX6" fmla="*/ 313904 w 8817050"/>
              <a:gd name="connsiteY6" fmla="*/ 810431 h 1237299"/>
              <a:gd name="connsiteX7" fmla="*/ 615903 w 8817050"/>
              <a:gd name="connsiteY7" fmla="*/ 480737 h 1237299"/>
              <a:gd name="connsiteX8" fmla="*/ 1932911 w 8817050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414334 w 8615481"/>
              <a:gd name="connsiteY7" fmla="*/ 4807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27632 w 8611771"/>
              <a:gd name="connsiteY0" fmla="*/ 0 h 1237299"/>
              <a:gd name="connsiteX1" fmla="*/ 8608668 w 8611771"/>
              <a:gd name="connsiteY1" fmla="*/ 12373 h 1237299"/>
              <a:gd name="connsiteX2" fmla="*/ 8605178 w 8611771"/>
              <a:gd name="connsiteY2" fmla="*/ 776598 h 1237299"/>
              <a:gd name="connsiteX3" fmla="*/ 8605178 w 8611771"/>
              <a:gd name="connsiteY3" fmla="*/ 1237299 h 1237299"/>
              <a:gd name="connsiteX4" fmla="*/ 8605178 w 8611771"/>
              <a:gd name="connsiteY4" fmla="*/ 1237299 h 1237299"/>
              <a:gd name="connsiteX5" fmla="*/ 4813 w 8611771"/>
              <a:gd name="connsiteY5" fmla="*/ 1237299 h 1237299"/>
              <a:gd name="connsiteX6" fmla="*/ 108625 w 8611771"/>
              <a:gd name="connsiteY6" fmla="*/ 810431 h 1237299"/>
              <a:gd name="connsiteX7" fmla="*/ 778685 w 8611771"/>
              <a:gd name="connsiteY7" fmla="*/ 251837 h 1237299"/>
              <a:gd name="connsiteX8" fmla="*/ 1727632 w 8611771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6697 w 8610836"/>
              <a:gd name="connsiteY0" fmla="*/ 0 h 1237299"/>
              <a:gd name="connsiteX1" fmla="*/ 8607733 w 8610836"/>
              <a:gd name="connsiteY1" fmla="*/ 12373 h 1237299"/>
              <a:gd name="connsiteX2" fmla="*/ 8604243 w 8610836"/>
              <a:gd name="connsiteY2" fmla="*/ 776598 h 1237299"/>
              <a:gd name="connsiteX3" fmla="*/ 8604243 w 8610836"/>
              <a:gd name="connsiteY3" fmla="*/ 1237299 h 1237299"/>
              <a:gd name="connsiteX4" fmla="*/ 8604243 w 8610836"/>
              <a:gd name="connsiteY4" fmla="*/ 1237299 h 1237299"/>
              <a:gd name="connsiteX5" fmla="*/ 3878 w 8610836"/>
              <a:gd name="connsiteY5" fmla="*/ 1237299 h 1237299"/>
              <a:gd name="connsiteX6" fmla="*/ 88815 w 8610836"/>
              <a:gd name="connsiteY6" fmla="*/ 810431 h 1237299"/>
              <a:gd name="connsiteX7" fmla="*/ 777750 w 8610836"/>
              <a:gd name="connsiteY7" fmla="*/ 251837 h 1237299"/>
              <a:gd name="connsiteX8" fmla="*/ 1726697 w 8610836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637882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637882 w 8606958"/>
              <a:gd name="connsiteY8" fmla="*/ 0 h 1237299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2298504 w 8606958"/>
              <a:gd name="connsiteY7" fmla="*/ 0 h 1249672"/>
              <a:gd name="connsiteX0" fmla="*/ 2600441 w 8908895"/>
              <a:gd name="connsiteY0" fmla="*/ 0 h 1249672"/>
              <a:gd name="connsiteX1" fmla="*/ 8905792 w 8908895"/>
              <a:gd name="connsiteY1" fmla="*/ 24746 h 1249672"/>
              <a:gd name="connsiteX2" fmla="*/ 8902302 w 8908895"/>
              <a:gd name="connsiteY2" fmla="*/ 788971 h 1249672"/>
              <a:gd name="connsiteX3" fmla="*/ 8902302 w 8908895"/>
              <a:gd name="connsiteY3" fmla="*/ 1249672 h 1249672"/>
              <a:gd name="connsiteX4" fmla="*/ 8902302 w 8908895"/>
              <a:gd name="connsiteY4" fmla="*/ 1249672 h 1249672"/>
              <a:gd name="connsiteX5" fmla="*/ 301937 w 8908895"/>
              <a:gd name="connsiteY5" fmla="*/ 1249672 h 1249672"/>
              <a:gd name="connsiteX6" fmla="*/ 2600441 w 8908895"/>
              <a:gd name="connsiteY6" fmla="*/ 0 h 1249672"/>
              <a:gd name="connsiteX0" fmla="*/ 2600441 w 8908895"/>
              <a:gd name="connsiteY0" fmla="*/ 0 h 1231113"/>
              <a:gd name="connsiteX1" fmla="*/ 8905792 w 8908895"/>
              <a:gd name="connsiteY1" fmla="*/ 6187 h 1231113"/>
              <a:gd name="connsiteX2" fmla="*/ 8902302 w 8908895"/>
              <a:gd name="connsiteY2" fmla="*/ 770412 h 1231113"/>
              <a:gd name="connsiteX3" fmla="*/ 8902302 w 8908895"/>
              <a:gd name="connsiteY3" fmla="*/ 1231113 h 1231113"/>
              <a:gd name="connsiteX4" fmla="*/ 8902302 w 8908895"/>
              <a:gd name="connsiteY4" fmla="*/ 1231113 h 1231113"/>
              <a:gd name="connsiteX5" fmla="*/ 301937 w 8908895"/>
              <a:gd name="connsiteY5" fmla="*/ 1231113 h 1231113"/>
              <a:gd name="connsiteX6" fmla="*/ 2600441 w 8908895"/>
              <a:gd name="connsiteY6" fmla="*/ 0 h 1231113"/>
              <a:gd name="connsiteX0" fmla="*/ 2716264 w 9024718"/>
              <a:gd name="connsiteY0" fmla="*/ 0 h 1231113"/>
              <a:gd name="connsiteX1" fmla="*/ 9021615 w 9024718"/>
              <a:gd name="connsiteY1" fmla="*/ 6187 h 1231113"/>
              <a:gd name="connsiteX2" fmla="*/ 9018125 w 9024718"/>
              <a:gd name="connsiteY2" fmla="*/ 770412 h 1231113"/>
              <a:gd name="connsiteX3" fmla="*/ 9018125 w 9024718"/>
              <a:gd name="connsiteY3" fmla="*/ 1231113 h 1231113"/>
              <a:gd name="connsiteX4" fmla="*/ 9018125 w 9024718"/>
              <a:gd name="connsiteY4" fmla="*/ 1231113 h 1231113"/>
              <a:gd name="connsiteX5" fmla="*/ 417760 w 9024718"/>
              <a:gd name="connsiteY5" fmla="*/ 1231113 h 1231113"/>
              <a:gd name="connsiteX6" fmla="*/ 2716264 w 9024718"/>
              <a:gd name="connsiteY6" fmla="*/ 0 h 1231113"/>
              <a:gd name="connsiteX0" fmla="*/ 2300894 w 8609348"/>
              <a:gd name="connsiteY0" fmla="*/ 0 h 1231113"/>
              <a:gd name="connsiteX1" fmla="*/ 8606245 w 8609348"/>
              <a:gd name="connsiteY1" fmla="*/ 6187 h 1231113"/>
              <a:gd name="connsiteX2" fmla="*/ 8602755 w 8609348"/>
              <a:gd name="connsiteY2" fmla="*/ 770412 h 1231113"/>
              <a:gd name="connsiteX3" fmla="*/ 8602755 w 8609348"/>
              <a:gd name="connsiteY3" fmla="*/ 1231113 h 1231113"/>
              <a:gd name="connsiteX4" fmla="*/ 8602755 w 8609348"/>
              <a:gd name="connsiteY4" fmla="*/ 1231113 h 1231113"/>
              <a:gd name="connsiteX5" fmla="*/ 2390 w 8609348"/>
              <a:gd name="connsiteY5" fmla="*/ 1231113 h 1231113"/>
              <a:gd name="connsiteX6" fmla="*/ 2300894 w 8609348"/>
              <a:gd name="connsiteY6" fmla="*/ 0 h 1231113"/>
              <a:gd name="connsiteX0" fmla="*/ 2299332 w 8607786"/>
              <a:gd name="connsiteY0" fmla="*/ 0 h 1231113"/>
              <a:gd name="connsiteX1" fmla="*/ 8604683 w 8607786"/>
              <a:gd name="connsiteY1" fmla="*/ 6187 h 1231113"/>
              <a:gd name="connsiteX2" fmla="*/ 8601193 w 8607786"/>
              <a:gd name="connsiteY2" fmla="*/ 770412 h 1231113"/>
              <a:gd name="connsiteX3" fmla="*/ 8601193 w 8607786"/>
              <a:gd name="connsiteY3" fmla="*/ 1231113 h 1231113"/>
              <a:gd name="connsiteX4" fmla="*/ 8601193 w 8607786"/>
              <a:gd name="connsiteY4" fmla="*/ 1231113 h 1231113"/>
              <a:gd name="connsiteX5" fmla="*/ 828 w 8607786"/>
              <a:gd name="connsiteY5" fmla="*/ 1231113 h 1231113"/>
              <a:gd name="connsiteX6" fmla="*/ 2299332 w 8607786"/>
              <a:gd name="connsiteY6" fmla="*/ 0 h 1231113"/>
              <a:gd name="connsiteX0" fmla="*/ 2298564 w 8607018"/>
              <a:gd name="connsiteY0" fmla="*/ 0 h 1231113"/>
              <a:gd name="connsiteX1" fmla="*/ 8603915 w 8607018"/>
              <a:gd name="connsiteY1" fmla="*/ 6187 h 1231113"/>
              <a:gd name="connsiteX2" fmla="*/ 8600425 w 8607018"/>
              <a:gd name="connsiteY2" fmla="*/ 770412 h 1231113"/>
              <a:gd name="connsiteX3" fmla="*/ 8600425 w 8607018"/>
              <a:gd name="connsiteY3" fmla="*/ 1231113 h 1231113"/>
              <a:gd name="connsiteX4" fmla="*/ 8600425 w 8607018"/>
              <a:gd name="connsiteY4" fmla="*/ 1231113 h 1231113"/>
              <a:gd name="connsiteX5" fmla="*/ 60 w 8607018"/>
              <a:gd name="connsiteY5" fmla="*/ 1231113 h 1231113"/>
              <a:gd name="connsiteX6" fmla="*/ 2298564 w 8607018"/>
              <a:gd name="connsiteY6" fmla="*/ 0 h 12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7018" h="1231113">
                <a:moveTo>
                  <a:pt x="2298564" y="0"/>
                </a:moveTo>
                <a:lnTo>
                  <a:pt x="8603915" y="6187"/>
                </a:lnTo>
                <a:cubicBezTo>
                  <a:pt x="8612551" y="339562"/>
                  <a:pt x="8600425" y="590326"/>
                  <a:pt x="8600425" y="770412"/>
                </a:cubicBezTo>
                <a:lnTo>
                  <a:pt x="8600425" y="1231113"/>
                </a:lnTo>
                <a:lnTo>
                  <a:pt x="8600425" y="1231113"/>
                </a:lnTo>
                <a:lnTo>
                  <a:pt x="60" y="1231113"/>
                </a:lnTo>
                <a:cubicBezTo>
                  <a:pt x="-2693" y="979529"/>
                  <a:pt x="81279" y="0"/>
                  <a:pt x="2298564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anchor="t">
            <a:noAutofit/>
          </a:bodyPr>
          <a:lstStyle>
            <a:lvl1pPr marL="1028700">
              <a:lnSpc>
                <a:spcPct val="280000"/>
              </a:lnSpc>
              <a:spcBef>
                <a:spcPts val="1350"/>
              </a:spcBef>
              <a:defRPr>
                <a:solidFill>
                  <a:schemeClr val="bg2"/>
                </a:solidFill>
              </a:defRPr>
            </a:lvl1pPr>
          </a:lstStyle>
          <a:p>
            <a:r>
              <a:rPr lang="en-US" sz="33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0315CC-EC7D-4E65-936E-03F3BE220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07844" y="0"/>
            <a:ext cx="3536156" cy="6858000"/>
          </a:xfrm>
          <a:custGeom>
            <a:avLst/>
            <a:gdLst>
              <a:gd name="connsiteX0" fmla="*/ 3611850 w 4528607"/>
              <a:gd name="connsiteY0" fmla="*/ 0 h 6858000"/>
              <a:gd name="connsiteX1" fmla="*/ 4528607 w 4528607"/>
              <a:gd name="connsiteY1" fmla="*/ 0 h 6858000"/>
              <a:gd name="connsiteX2" fmla="*/ 4528607 w 4528607"/>
              <a:gd name="connsiteY2" fmla="*/ 6858000 h 6858000"/>
              <a:gd name="connsiteX3" fmla="*/ 0 w 4528607"/>
              <a:gd name="connsiteY3" fmla="*/ 6858000 h 6858000"/>
              <a:gd name="connsiteX4" fmla="*/ 157749 w 4528607"/>
              <a:gd name="connsiteY4" fmla="*/ 6846005 h 6858000"/>
              <a:gd name="connsiteX5" fmla="*/ 3612770 w 4528607"/>
              <a:gd name="connsiteY5" fmla="*/ 3017366 h 6858000"/>
              <a:gd name="connsiteX6" fmla="*/ 3611350 w 4528607"/>
              <a:gd name="connsiteY6" fmla="*/ 2961216 h 6858000"/>
              <a:gd name="connsiteX7" fmla="*/ 3611850 w 4528607"/>
              <a:gd name="connsiteY7" fmla="*/ 2961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8607" h="6858000">
                <a:moveTo>
                  <a:pt x="3611850" y="0"/>
                </a:moveTo>
                <a:lnTo>
                  <a:pt x="4528607" y="0"/>
                </a:lnTo>
                <a:lnTo>
                  <a:pt x="4528607" y="6858000"/>
                </a:lnTo>
                <a:lnTo>
                  <a:pt x="0" y="6858000"/>
                </a:lnTo>
                <a:lnTo>
                  <a:pt x="157749" y="6846005"/>
                </a:lnTo>
                <a:cubicBezTo>
                  <a:pt x="2098384" y="6648923"/>
                  <a:pt x="3612770" y="5009996"/>
                  <a:pt x="3612770" y="3017366"/>
                </a:cubicBezTo>
                <a:lnTo>
                  <a:pt x="3611350" y="2961216"/>
                </a:lnTo>
                <a:lnTo>
                  <a:pt x="3611850" y="2961216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B5A3B-4D59-4E0D-9EA9-FAFC9BFBB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0461" y="5920740"/>
            <a:ext cx="4107384" cy="723900"/>
          </a:xfrm>
        </p:spPr>
        <p:txBody>
          <a:bodyPr>
            <a:noAutofit/>
          </a:bodyPr>
          <a:lstStyle>
            <a:lvl1pPr>
              <a:buNone/>
              <a:defRPr sz="1500">
                <a:solidFill>
                  <a:schemeClr val="bg2"/>
                </a:solidFill>
              </a:defRPr>
            </a:lvl1pPr>
            <a:lvl2pPr>
              <a:buNone/>
              <a:defRPr sz="1500">
                <a:solidFill>
                  <a:schemeClr val="bg2"/>
                </a:solidFill>
              </a:defRPr>
            </a:lvl2pPr>
            <a:lvl3pPr>
              <a:buNone/>
              <a:defRPr sz="1500">
                <a:solidFill>
                  <a:schemeClr val="bg2"/>
                </a:solidFill>
              </a:defRPr>
            </a:lvl3pPr>
            <a:lvl4pPr>
              <a:buNone/>
              <a:defRPr sz="1500">
                <a:solidFill>
                  <a:schemeClr val="bg2"/>
                </a:solidFill>
              </a:defRPr>
            </a:lvl4pPr>
            <a:lvl5pPr>
              <a:buNone/>
              <a:defRPr sz="15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3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C91E54-DBE4-467A-A827-2C5C88E6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80244"/>
            <a:ext cx="9144000" cy="397775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AED78D-8293-4554-BA23-D14EC617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525440"/>
            <a:ext cx="4043237" cy="196331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EFAE44-6509-43CD-AB03-7B4944875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3377821"/>
            <a:ext cx="3886200" cy="2799142"/>
          </a:xfrm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749D8A-F20A-4228-9136-5891AE0352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5624" y="-1798"/>
            <a:ext cx="2134925" cy="2872294"/>
          </a:xfrm>
          <a:custGeom>
            <a:avLst/>
            <a:gdLst>
              <a:gd name="connsiteX0" fmla="*/ 2797 w 2846566"/>
              <a:gd name="connsiteY0" fmla="*/ 0 h 2838450"/>
              <a:gd name="connsiteX1" fmla="*/ 2846566 w 2846566"/>
              <a:gd name="connsiteY1" fmla="*/ 0 h 2838450"/>
              <a:gd name="connsiteX2" fmla="*/ 2846566 w 2846566"/>
              <a:gd name="connsiteY2" fmla="*/ 2838450 h 2838450"/>
              <a:gd name="connsiteX3" fmla="*/ 2091122 w 2846566"/>
              <a:gd name="connsiteY3" fmla="*/ 2838450 h 2838450"/>
              <a:gd name="connsiteX4" fmla="*/ 1974232 w 2846566"/>
              <a:gd name="connsiteY4" fmla="*/ 2820914 h 2838450"/>
              <a:gd name="connsiteX5" fmla="*/ 0 w 2846566"/>
              <a:gd name="connsiteY5" fmla="*/ 404262 h 2838450"/>
              <a:gd name="connsiteX6" fmla="*/ 2797 w 2846566"/>
              <a:gd name="connsiteY6" fmla="*/ 293225 h 28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66" h="2838450">
                <a:moveTo>
                  <a:pt x="2797" y="0"/>
                </a:moveTo>
                <a:lnTo>
                  <a:pt x="2846566" y="0"/>
                </a:lnTo>
                <a:lnTo>
                  <a:pt x="2846566" y="2838450"/>
                </a:lnTo>
                <a:lnTo>
                  <a:pt x="2091122" y="2838450"/>
                </a:lnTo>
                <a:lnTo>
                  <a:pt x="1974232" y="2820914"/>
                </a:lnTo>
                <a:cubicBezTo>
                  <a:pt x="848632" y="2597020"/>
                  <a:pt x="0" y="1600146"/>
                  <a:pt x="0" y="404262"/>
                </a:cubicBezTo>
                <a:lnTo>
                  <a:pt x="2797" y="293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A3C6DC1-25FD-4947-8211-89B20E599A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0550" y="-1798"/>
            <a:ext cx="2120243" cy="2854594"/>
          </a:xfrm>
          <a:custGeom>
            <a:avLst/>
            <a:gdLst>
              <a:gd name="connsiteX0" fmla="*/ 0 w 2826990"/>
              <a:gd name="connsiteY0" fmla="*/ 0 h 2854594"/>
              <a:gd name="connsiteX1" fmla="*/ 2826990 w 2826990"/>
              <a:gd name="connsiteY1" fmla="*/ 0 h 2854594"/>
              <a:gd name="connsiteX2" fmla="*/ 2826990 w 2826990"/>
              <a:gd name="connsiteY2" fmla="*/ 2854594 h 2854594"/>
              <a:gd name="connsiteX3" fmla="*/ 0 w 2826990"/>
              <a:gd name="connsiteY3" fmla="*/ 2854594 h 285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990" h="2854594">
                <a:moveTo>
                  <a:pt x="0" y="0"/>
                </a:moveTo>
                <a:lnTo>
                  <a:pt x="2826990" y="0"/>
                </a:lnTo>
                <a:lnTo>
                  <a:pt x="2826990" y="2854594"/>
                </a:lnTo>
                <a:lnTo>
                  <a:pt x="0" y="285459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C819AA-E73C-44C7-9928-5E1A8A22BC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85627" y="2856392"/>
            <a:ext cx="2134924" cy="4001609"/>
          </a:xfrm>
          <a:custGeom>
            <a:avLst/>
            <a:gdLst>
              <a:gd name="connsiteX0" fmla="*/ 2436721 w 2846565"/>
              <a:gd name="connsiteY0" fmla="*/ 0 h 4001609"/>
              <a:gd name="connsiteX1" fmla="*/ 2846565 w 2846565"/>
              <a:gd name="connsiteY1" fmla="*/ 0 h 4001609"/>
              <a:gd name="connsiteX2" fmla="*/ 2846565 w 2846565"/>
              <a:gd name="connsiteY2" fmla="*/ 4001609 h 4001609"/>
              <a:gd name="connsiteX3" fmla="*/ 2796 w 2846565"/>
              <a:gd name="connsiteY3" fmla="*/ 4001608 h 4001609"/>
              <a:gd name="connsiteX4" fmla="*/ 2796 w 2846565"/>
              <a:gd name="connsiteY4" fmla="*/ 2564348 h 4001609"/>
              <a:gd name="connsiteX5" fmla="*/ 0 w 2846565"/>
              <a:gd name="connsiteY5" fmla="*/ 2453758 h 4001609"/>
              <a:gd name="connsiteX6" fmla="*/ 2202875 w 2846565"/>
              <a:gd name="connsiteY6" fmla="*/ 12668 h 4001609"/>
              <a:gd name="connsiteX7" fmla="*/ 2436721 w 2846565"/>
              <a:gd name="connsiteY7" fmla="*/ 860 h 400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6565" h="4001609">
                <a:moveTo>
                  <a:pt x="2436721" y="0"/>
                </a:moveTo>
                <a:lnTo>
                  <a:pt x="2846565" y="0"/>
                </a:lnTo>
                <a:lnTo>
                  <a:pt x="2846565" y="4001609"/>
                </a:lnTo>
                <a:lnTo>
                  <a:pt x="2796" y="4001608"/>
                </a:lnTo>
                <a:lnTo>
                  <a:pt x="2796" y="2564348"/>
                </a:lnTo>
                <a:lnTo>
                  <a:pt x="0" y="2453758"/>
                </a:lnTo>
                <a:cubicBezTo>
                  <a:pt x="0" y="1183283"/>
                  <a:pt x="965553" y="138326"/>
                  <a:pt x="2202875" y="12668"/>
                </a:cubicBezTo>
                <a:lnTo>
                  <a:pt x="2436721" y="86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64635F40-0058-44E0-95CD-8FFAE18764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17342" y="2828944"/>
            <a:ext cx="2126658" cy="4038805"/>
          </a:xfrm>
          <a:custGeom>
            <a:avLst/>
            <a:gdLst>
              <a:gd name="connsiteX0" fmla="*/ 0 w 2835544"/>
              <a:gd name="connsiteY0" fmla="*/ 0 h 4038805"/>
              <a:gd name="connsiteX1" fmla="*/ 2835544 w 2835544"/>
              <a:gd name="connsiteY1" fmla="*/ 0 h 4038805"/>
              <a:gd name="connsiteX2" fmla="*/ 2835544 w 2835544"/>
              <a:gd name="connsiteY2" fmla="*/ 4038805 h 4038805"/>
              <a:gd name="connsiteX3" fmla="*/ 0 w 2835544"/>
              <a:gd name="connsiteY3" fmla="*/ 4038805 h 40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544" h="4038805">
                <a:moveTo>
                  <a:pt x="0" y="0"/>
                </a:moveTo>
                <a:lnTo>
                  <a:pt x="2835544" y="0"/>
                </a:lnTo>
                <a:lnTo>
                  <a:pt x="2835544" y="4038805"/>
                </a:lnTo>
                <a:lnTo>
                  <a:pt x="0" y="403880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78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624BCA1-E0EF-42A1-B762-D68E4B98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5C258CF-58AC-4C7A-A953-392693E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9144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9CDC83-34B8-4E32-84EC-92854CEE4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9144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215A6-E6FC-4D5A-9881-E87CC750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1" y="1"/>
            <a:ext cx="7074236" cy="2198972"/>
          </a:xfrm>
          <a:custGeom>
            <a:avLst/>
            <a:gdLst>
              <a:gd name="connsiteX0" fmla="*/ 0 w 10240035"/>
              <a:gd name="connsiteY0" fmla="*/ 0 h 2198971"/>
              <a:gd name="connsiteX1" fmla="*/ 10240035 w 10240035"/>
              <a:gd name="connsiteY1" fmla="*/ 0 h 2198971"/>
              <a:gd name="connsiteX2" fmla="*/ 10240035 w 10240035"/>
              <a:gd name="connsiteY2" fmla="*/ 0 h 2198971"/>
              <a:gd name="connsiteX3" fmla="*/ 10240035 w 10240035"/>
              <a:gd name="connsiteY3" fmla="*/ 1099486 h 2198971"/>
              <a:gd name="connsiteX4" fmla="*/ 9140549 w 10240035"/>
              <a:gd name="connsiteY4" fmla="*/ 2198972 h 2198971"/>
              <a:gd name="connsiteX5" fmla="*/ 1099486 w 10240035"/>
              <a:gd name="connsiteY5" fmla="*/ 2198971 h 2198971"/>
              <a:gd name="connsiteX6" fmla="*/ 0 w 10240035"/>
              <a:gd name="connsiteY6" fmla="*/ 1099485 h 2198971"/>
              <a:gd name="connsiteX7" fmla="*/ 0 w 10240035"/>
              <a:gd name="connsiteY7" fmla="*/ 0 h 2198971"/>
              <a:gd name="connsiteX8" fmla="*/ 0 w 10240035"/>
              <a:gd name="connsiteY8" fmla="*/ 0 h 2198971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89670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698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317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661291"/>
              <a:gd name="connsiteY0" fmla="*/ 0 h 2198972"/>
              <a:gd name="connsiteX1" fmla="*/ 10240035 w 10661291"/>
              <a:gd name="connsiteY1" fmla="*/ 0 h 2198972"/>
              <a:gd name="connsiteX2" fmla="*/ 7951829 w 10661291"/>
              <a:gd name="connsiteY2" fmla="*/ 2198972 h 2198972"/>
              <a:gd name="connsiteX3" fmla="*/ 1099486 w 10661291"/>
              <a:gd name="connsiteY3" fmla="*/ 2198971 h 2198972"/>
              <a:gd name="connsiteX4" fmla="*/ 0 w 10661291"/>
              <a:gd name="connsiteY4" fmla="*/ 1099485 h 2198972"/>
              <a:gd name="connsiteX5" fmla="*/ 0 w 10661291"/>
              <a:gd name="connsiteY5" fmla="*/ 0 h 2198972"/>
              <a:gd name="connsiteX6" fmla="*/ 0 w 10661291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0 w 10240035"/>
              <a:gd name="connsiteY5" fmla="*/ 0 h 2198972"/>
              <a:gd name="connsiteX0" fmla="*/ 80772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807720 w 10240035"/>
              <a:gd name="connsiteY5" fmla="*/ 0 h 2198972"/>
              <a:gd name="connsiteX0" fmla="*/ 900020 w 10332335"/>
              <a:gd name="connsiteY0" fmla="*/ 0 h 2198972"/>
              <a:gd name="connsiteX1" fmla="*/ 10332335 w 10332335"/>
              <a:gd name="connsiteY1" fmla="*/ 0 h 2198972"/>
              <a:gd name="connsiteX2" fmla="*/ 8044129 w 10332335"/>
              <a:gd name="connsiteY2" fmla="*/ 2198972 h 2198972"/>
              <a:gd name="connsiteX3" fmla="*/ 1191786 w 10332335"/>
              <a:gd name="connsiteY3" fmla="*/ 2198971 h 2198972"/>
              <a:gd name="connsiteX4" fmla="*/ 900020 w 10332335"/>
              <a:gd name="connsiteY4" fmla="*/ 0 h 2198972"/>
              <a:gd name="connsiteX0" fmla="*/ 325154 w 9757469"/>
              <a:gd name="connsiteY0" fmla="*/ 0 h 2198972"/>
              <a:gd name="connsiteX1" fmla="*/ 9757469 w 9757469"/>
              <a:gd name="connsiteY1" fmla="*/ 0 h 2198972"/>
              <a:gd name="connsiteX2" fmla="*/ 7469263 w 9757469"/>
              <a:gd name="connsiteY2" fmla="*/ 2198972 h 2198972"/>
              <a:gd name="connsiteX3" fmla="*/ 616920 w 9757469"/>
              <a:gd name="connsiteY3" fmla="*/ 2198971 h 2198972"/>
              <a:gd name="connsiteX4" fmla="*/ 325154 w 9757469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291766 w 9432315"/>
              <a:gd name="connsiteY3" fmla="*/ 2198971 h 2198972"/>
              <a:gd name="connsiteX4" fmla="*/ 0 w 9432315"/>
              <a:gd name="connsiteY4" fmla="*/ 0 h 2198972"/>
              <a:gd name="connsiteX0" fmla="*/ 69347 w 9501662"/>
              <a:gd name="connsiteY0" fmla="*/ 0 h 2198972"/>
              <a:gd name="connsiteX1" fmla="*/ 9501662 w 9501662"/>
              <a:gd name="connsiteY1" fmla="*/ 0 h 2198972"/>
              <a:gd name="connsiteX2" fmla="*/ 7213456 w 9501662"/>
              <a:gd name="connsiteY2" fmla="*/ 2198972 h 2198972"/>
              <a:gd name="connsiteX3" fmla="*/ 86793 w 9501662"/>
              <a:gd name="connsiteY3" fmla="*/ 2198971 h 2198972"/>
              <a:gd name="connsiteX4" fmla="*/ 69347 w 9501662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17446 w 9432315"/>
              <a:gd name="connsiteY3" fmla="*/ 2198971 h 2198972"/>
              <a:gd name="connsiteX4" fmla="*/ 0 w 9432315"/>
              <a:gd name="connsiteY4" fmla="*/ 0 h 219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2315" h="2198972">
                <a:moveTo>
                  <a:pt x="0" y="0"/>
                </a:moveTo>
                <a:lnTo>
                  <a:pt x="9432315" y="0"/>
                </a:lnTo>
                <a:cubicBezTo>
                  <a:pt x="9248860" y="1235175"/>
                  <a:pt x="8210334" y="2137277"/>
                  <a:pt x="7144109" y="2198972"/>
                </a:cubicBezTo>
                <a:lnTo>
                  <a:pt x="17446" y="2198971"/>
                </a:lnTo>
                <a:cubicBezTo>
                  <a:pt x="30721" y="1146676"/>
                  <a:pt x="575" y="838935"/>
                  <a:pt x="0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41148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04EC18E-B48D-4AD7-A5B5-3D57255D1A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362" y="0"/>
            <a:ext cx="2079999" cy="2202508"/>
          </a:xfrm>
          <a:custGeom>
            <a:avLst/>
            <a:gdLst>
              <a:gd name="connsiteX0" fmla="*/ 0 w 2773332"/>
              <a:gd name="connsiteY0" fmla="*/ 0 h 2202508"/>
              <a:gd name="connsiteX1" fmla="*/ 2773332 w 2773332"/>
              <a:gd name="connsiteY1" fmla="*/ 0 h 2202508"/>
              <a:gd name="connsiteX2" fmla="*/ 2773332 w 2773332"/>
              <a:gd name="connsiteY2" fmla="*/ 2202508 h 2202508"/>
              <a:gd name="connsiteX3" fmla="*/ 0 w 2773332"/>
              <a:gd name="connsiteY3" fmla="*/ 2202508 h 220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202508">
                <a:moveTo>
                  <a:pt x="0" y="0"/>
                </a:moveTo>
                <a:lnTo>
                  <a:pt x="2773332" y="0"/>
                </a:lnTo>
                <a:lnTo>
                  <a:pt x="2773332" y="2202508"/>
                </a:lnTo>
                <a:lnTo>
                  <a:pt x="0" y="22025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AE5A08C-2BA6-4754-806E-3BEAE8D2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2363" y="2202508"/>
            <a:ext cx="2079999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BE1FA0E-416C-4623-840A-A04A5237BC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2363" y="4530254"/>
            <a:ext cx="2079999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3BD1FF0-3229-401F-AEC3-09AE7042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2794177"/>
            <a:ext cx="5607345" cy="33827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24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755B30B-7677-4AAC-9890-81A7EFF6B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5F686-1654-4CE7-8DA0-0D626B36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A6281C-6C47-45BE-9BDA-1518A016E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1" y="685799"/>
            <a:ext cx="3578087" cy="3217461"/>
          </a:xfrm>
        </p:spPr>
        <p:txBody>
          <a:bodyPr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C1FE5B8-D695-49EA-BEA4-B9282CC4E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43426" y="2"/>
            <a:ext cx="4600574" cy="6857999"/>
          </a:xfrm>
          <a:custGeom>
            <a:avLst/>
            <a:gdLst>
              <a:gd name="connsiteX0" fmla="*/ 2378699 w 6134099"/>
              <a:gd name="connsiteY0" fmla="*/ 0 h 6857999"/>
              <a:gd name="connsiteX1" fmla="*/ 6134099 w 6134099"/>
              <a:gd name="connsiteY1" fmla="*/ 0 h 6857999"/>
              <a:gd name="connsiteX2" fmla="*/ 6134099 w 6134099"/>
              <a:gd name="connsiteY2" fmla="*/ 6857999 h 6857999"/>
              <a:gd name="connsiteX3" fmla="*/ 2401766 w 6134099"/>
              <a:gd name="connsiteY3" fmla="*/ 6857999 h 6857999"/>
              <a:gd name="connsiteX4" fmla="*/ 2397402 w 6134099"/>
              <a:gd name="connsiteY4" fmla="*/ 6856523 h 6857999"/>
              <a:gd name="connsiteX5" fmla="*/ 0 w 6134099"/>
              <a:gd name="connsiteY5" fmla="*/ 3424574 h 6857999"/>
              <a:gd name="connsiteX6" fmla="*/ 2231484 w 6134099"/>
              <a:gd name="connsiteY6" fmla="*/ 580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099" h="6857999">
                <a:moveTo>
                  <a:pt x="2378699" y="0"/>
                </a:moveTo>
                <a:lnTo>
                  <a:pt x="6134099" y="0"/>
                </a:lnTo>
                <a:lnTo>
                  <a:pt x="6134099" y="6857999"/>
                </a:lnTo>
                <a:lnTo>
                  <a:pt x="2401766" y="6857999"/>
                </a:lnTo>
                <a:lnTo>
                  <a:pt x="2397402" y="6856523"/>
                </a:lnTo>
                <a:cubicBezTo>
                  <a:pt x="998410" y="6344283"/>
                  <a:pt x="0" y="5001024"/>
                  <a:pt x="0" y="3424574"/>
                </a:cubicBezTo>
                <a:cubicBezTo>
                  <a:pt x="0" y="1911182"/>
                  <a:pt x="920134" y="612699"/>
                  <a:pt x="2231484" y="5804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24FC61A-6DA9-444C-9D55-2FE464BD5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7140"/>
            <a:ext cx="8682651" cy="2530860"/>
          </a:xfrm>
          <a:custGeom>
            <a:avLst/>
            <a:gdLst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1250190 h 2500380"/>
              <a:gd name="connsiteX3" fmla="*/ 11576868 w 11576868"/>
              <a:gd name="connsiteY3" fmla="*/ 2500380 h 2500380"/>
              <a:gd name="connsiteX4" fmla="*/ 0 w 11576868"/>
              <a:gd name="connsiteY4" fmla="*/ 2500380 h 2500380"/>
              <a:gd name="connsiteX5" fmla="*/ 0 w 11576868"/>
              <a:gd name="connsiteY5" fmla="*/ 0 h 2500380"/>
              <a:gd name="connsiteX0" fmla="*/ 0 w 12449160"/>
              <a:gd name="connsiteY0" fmla="*/ 0 h 2500380"/>
              <a:gd name="connsiteX1" fmla="*/ 10326678 w 12449160"/>
              <a:gd name="connsiteY1" fmla="*/ 0 h 2500380"/>
              <a:gd name="connsiteX2" fmla="*/ 11576868 w 12449160"/>
              <a:gd name="connsiteY2" fmla="*/ 2500380 h 2500380"/>
              <a:gd name="connsiteX3" fmla="*/ 0 w 12449160"/>
              <a:gd name="connsiteY3" fmla="*/ 2500380 h 2500380"/>
              <a:gd name="connsiteX4" fmla="*/ 0 w 12449160"/>
              <a:gd name="connsiteY4" fmla="*/ 0 h 2500380"/>
              <a:gd name="connsiteX0" fmla="*/ 0 w 11640738"/>
              <a:gd name="connsiteY0" fmla="*/ 0 h 2500380"/>
              <a:gd name="connsiteX1" fmla="*/ 10326678 w 11640738"/>
              <a:gd name="connsiteY1" fmla="*/ 0 h 2500380"/>
              <a:gd name="connsiteX2" fmla="*/ 11576868 w 11640738"/>
              <a:gd name="connsiteY2" fmla="*/ 2500380 h 2500380"/>
              <a:gd name="connsiteX3" fmla="*/ 0 w 11640738"/>
              <a:gd name="connsiteY3" fmla="*/ 2500380 h 2500380"/>
              <a:gd name="connsiteX4" fmla="*/ 0 w 11640738"/>
              <a:gd name="connsiteY4" fmla="*/ 0 h 2500380"/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7323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0922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8179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5588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10567 h 2510947"/>
              <a:gd name="connsiteX1" fmla="*/ 8558838 w 11576868"/>
              <a:gd name="connsiteY1" fmla="*/ 10567 h 2510947"/>
              <a:gd name="connsiteX2" fmla="*/ 11576868 w 11576868"/>
              <a:gd name="connsiteY2" fmla="*/ 2510947 h 2510947"/>
              <a:gd name="connsiteX3" fmla="*/ 0 w 11576868"/>
              <a:gd name="connsiteY3" fmla="*/ 2510947 h 2510947"/>
              <a:gd name="connsiteX4" fmla="*/ 0 w 11576868"/>
              <a:gd name="connsiteY4" fmla="*/ 10567 h 2510947"/>
              <a:gd name="connsiteX0" fmla="*/ 0 w 11576868"/>
              <a:gd name="connsiteY0" fmla="*/ 462 h 2500842"/>
              <a:gd name="connsiteX1" fmla="*/ 8558838 w 11576868"/>
              <a:gd name="connsiteY1" fmla="*/ 462 h 2500842"/>
              <a:gd name="connsiteX2" fmla="*/ 11576868 w 11576868"/>
              <a:gd name="connsiteY2" fmla="*/ 2500842 h 2500842"/>
              <a:gd name="connsiteX3" fmla="*/ 0 w 11576868"/>
              <a:gd name="connsiteY3" fmla="*/ 2500842 h 2500842"/>
              <a:gd name="connsiteX4" fmla="*/ 0 w 11576868"/>
              <a:gd name="connsiteY4" fmla="*/ 462 h 2500842"/>
              <a:gd name="connsiteX0" fmla="*/ 0 w 11576868"/>
              <a:gd name="connsiteY0" fmla="*/ 30928 h 2531308"/>
              <a:gd name="connsiteX1" fmla="*/ 8558838 w 11576868"/>
              <a:gd name="connsiteY1" fmla="*/ 448 h 2531308"/>
              <a:gd name="connsiteX2" fmla="*/ 11576868 w 11576868"/>
              <a:gd name="connsiteY2" fmla="*/ 2531308 h 2531308"/>
              <a:gd name="connsiteX3" fmla="*/ 0 w 11576868"/>
              <a:gd name="connsiteY3" fmla="*/ 2531308 h 2531308"/>
              <a:gd name="connsiteX4" fmla="*/ 0 w 11576868"/>
              <a:gd name="connsiteY4" fmla="*/ 30928 h 2531308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6868" h="2530860">
                <a:moveTo>
                  <a:pt x="0" y="30480"/>
                </a:moveTo>
                <a:lnTo>
                  <a:pt x="8558838" y="0"/>
                </a:lnTo>
                <a:cubicBezTo>
                  <a:pt x="10335916" y="20490"/>
                  <a:pt x="11453941" y="1016850"/>
                  <a:pt x="11576868" y="2530860"/>
                </a:cubicBezTo>
                <a:lnTo>
                  <a:pt x="0" y="2530860"/>
                </a:lnTo>
                <a:lnTo>
                  <a:pt x="0" y="3048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</p:spPr>
        <p:txBody>
          <a:bodyPr anchor="t"/>
          <a:lstStyle>
            <a:lvl1pPr marL="685800" indent="0">
              <a:lnSpc>
                <a:spcPct val="400000"/>
              </a:lnSpc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3901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43" y="448056"/>
            <a:ext cx="7436144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19673"/>
            <a:ext cx="7436145" cy="412331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437377"/>
            <a:ext cx="2831936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92464" y="6434525"/>
            <a:ext cx="1550900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3364" y="6434525"/>
            <a:ext cx="519946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4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43" y="448056"/>
            <a:ext cx="7436144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825625"/>
            <a:ext cx="7875270" cy="435133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437377"/>
            <a:ext cx="2831936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92464" y="6434525"/>
            <a:ext cx="1550900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3364" y="6434525"/>
            <a:ext cx="519946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35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47EA1B-2641-431A-B894-4A66FC5A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265650" y="-922936"/>
            <a:ext cx="3354778" cy="5200650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1A2820-A76E-454D-9A0E-F8F7B213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995" y="919717"/>
            <a:ext cx="4320806" cy="3423684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ED9A69A-6A32-4722-924D-7FEFEA919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995" y="4795284"/>
            <a:ext cx="3635006" cy="108452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587820-C6FA-402E-9F8D-2DAE5BF95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966049" y="3880449"/>
            <a:ext cx="3354778" cy="2600325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9546" y="6434561"/>
            <a:ext cx="257100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1E70801-1BA4-4276-9934-E418115C0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0" y="1"/>
            <a:ext cx="3200400" cy="6858000"/>
          </a:xfrm>
          <a:custGeom>
            <a:avLst/>
            <a:gdLst>
              <a:gd name="connsiteX0" fmla="*/ 3466352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  <a:gd name="connsiteX4" fmla="*/ 0 w 4267200"/>
              <a:gd name="connsiteY4" fmla="*/ 3338980 h 6858000"/>
              <a:gd name="connsiteX5" fmla="*/ 8352 w 4267200"/>
              <a:gd name="connsiteY5" fmla="*/ 3162578 h 6858000"/>
              <a:gd name="connsiteX6" fmla="*/ 3132972 w 4267200"/>
              <a:gd name="connsiteY6" fmla="*/ 18059 h 6858000"/>
              <a:gd name="connsiteX7" fmla="*/ 3466352 w 4267200"/>
              <a:gd name="connsiteY7" fmla="*/ 1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6858000">
                <a:moveTo>
                  <a:pt x="3466352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lnTo>
                  <a:pt x="0" y="3338980"/>
                </a:lnTo>
                <a:lnTo>
                  <a:pt x="8352" y="3162578"/>
                </a:lnTo>
                <a:cubicBezTo>
                  <a:pt x="166042" y="1505839"/>
                  <a:pt x="1479242" y="186005"/>
                  <a:pt x="3132972" y="18059"/>
                </a:cubicBezTo>
                <a:lnTo>
                  <a:pt x="3466352" y="1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7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CA75F14-4851-4FA1-AF45-240D9124B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E08278-E6C4-4B25-8343-43C881C00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83638" y="2"/>
            <a:ext cx="1760363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CC2109-6984-401D-BF1D-B4F0C35B0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83638" y="-770"/>
            <a:ext cx="1760363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510ECF1-6DD2-4E35-8398-66D76389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160"/>
            <a:ext cx="9143999" cy="2128731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68580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5" name="Picture Placeholder 36">
            <a:extLst>
              <a:ext uri="{FF2B5EF4-FFF2-40B4-BE49-F238E27FC236}">
                <a16:creationId xmlns:a16="http://schemas.microsoft.com/office/drawing/2014/main" id="{22F784D1-8CE5-4710-ADC3-2F70D5766F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7700" y="2185416"/>
            <a:ext cx="17145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1F2D6BF5-159D-4F01-BDEB-0FBD75D3F4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474" y="3970230"/>
            <a:ext cx="1714500" cy="877824"/>
          </a:xfrm>
        </p:spPr>
        <p:txBody>
          <a:bodyPr anchor="b" anchorCtr="0"/>
          <a:lstStyle>
            <a:lvl1pPr>
              <a:buNone/>
              <a:defRPr sz="15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18C033F-CC28-477A-8A72-AD0398D3680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136" y="4948171"/>
            <a:ext cx="1714500" cy="741904"/>
          </a:xfrm>
        </p:spPr>
        <p:txBody>
          <a:bodyPr>
            <a:noAutofit/>
          </a:bodyPr>
          <a:lstStyle>
            <a:lvl1pPr marL="0" indent="0">
              <a:buNone/>
              <a:defRPr sz="1350">
                <a:solidFill>
                  <a:schemeClr val="bg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Picture Placeholder 36">
            <a:extLst>
              <a:ext uri="{FF2B5EF4-FFF2-40B4-BE49-F238E27FC236}">
                <a16:creationId xmlns:a16="http://schemas.microsoft.com/office/drawing/2014/main" id="{599604B7-B0E5-4112-9123-341EB9C6267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695194" y="2185416"/>
            <a:ext cx="17145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B4836FAA-F9D8-465B-8985-A5A10F5F2E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95194" y="3971853"/>
            <a:ext cx="1714500" cy="877824"/>
          </a:xfrm>
        </p:spPr>
        <p:txBody>
          <a:bodyPr anchor="b" anchorCtr="0"/>
          <a:lstStyle>
            <a:lvl1pPr>
              <a:buNone/>
              <a:defRPr sz="15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3A2A0BF-0F76-4FDC-97BF-55EBAD5FFFE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695194" y="4948171"/>
            <a:ext cx="1714500" cy="741904"/>
          </a:xfrm>
        </p:spPr>
        <p:txBody>
          <a:bodyPr>
            <a:noAutofit/>
          </a:bodyPr>
          <a:lstStyle>
            <a:lvl1pPr marL="0" indent="0">
              <a:buNone/>
              <a:defRPr sz="1350">
                <a:solidFill>
                  <a:schemeClr val="bg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7" name="Picture Placeholder 36">
            <a:extLst>
              <a:ext uri="{FF2B5EF4-FFF2-40B4-BE49-F238E27FC236}">
                <a16:creationId xmlns:a16="http://schemas.microsoft.com/office/drawing/2014/main" id="{811A58E2-70B8-4F18-AF4A-136F58682C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32020" y="2185416"/>
            <a:ext cx="17145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51A90A66-376F-4665-B6E9-475C686D79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32020" y="3971853"/>
            <a:ext cx="1714500" cy="877824"/>
          </a:xfrm>
        </p:spPr>
        <p:txBody>
          <a:bodyPr anchor="b" anchorCtr="0"/>
          <a:lstStyle>
            <a:lvl1pPr>
              <a:buNone/>
              <a:defRPr sz="15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FD8E69F-7035-465B-98F7-47AAF27D3AD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732020" y="4949098"/>
            <a:ext cx="1714500" cy="741904"/>
          </a:xfrm>
        </p:spPr>
        <p:txBody>
          <a:bodyPr>
            <a:noAutofit/>
          </a:bodyPr>
          <a:lstStyle>
            <a:lvl1pPr marL="0" indent="0">
              <a:buNone/>
              <a:defRPr sz="1350">
                <a:solidFill>
                  <a:schemeClr val="bg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Picture Placeholder 36">
            <a:extLst>
              <a:ext uri="{FF2B5EF4-FFF2-40B4-BE49-F238E27FC236}">
                <a16:creationId xmlns:a16="http://schemas.microsoft.com/office/drawing/2014/main" id="{D390D85C-0A55-413E-9301-4F451686AB8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61988" y="2185416"/>
            <a:ext cx="17145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4C70777F-7849-4350-9858-AB46DD43F2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1988" y="3976192"/>
            <a:ext cx="1714500" cy="877824"/>
          </a:xfrm>
        </p:spPr>
        <p:txBody>
          <a:bodyPr anchor="b" anchorCtr="0"/>
          <a:lstStyle>
            <a:lvl1pPr>
              <a:buNone/>
              <a:defRPr sz="15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8918885-EB29-485A-A99A-D589B7ABAD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761988" y="4945456"/>
            <a:ext cx="1714500" cy="741904"/>
          </a:xfrm>
        </p:spPr>
        <p:txBody>
          <a:bodyPr>
            <a:noAutofit/>
          </a:bodyPr>
          <a:lstStyle>
            <a:lvl1pPr marL="0" indent="0">
              <a:buNone/>
              <a:defRPr sz="1350">
                <a:solidFill>
                  <a:schemeClr val="bg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1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dirty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38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4805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 cap="all" spc="225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635624"/>
            <a:ext cx="3868340" cy="3554039"/>
          </a:xfrm>
        </p:spPr>
        <p:txBody>
          <a:bodyPr>
            <a:noAutofit/>
          </a:bodyPr>
          <a:lstStyle>
            <a:lvl1pPr marL="212598" indent="-212598">
              <a:defRPr sz="1500"/>
            </a:lvl1pPr>
            <a:lvl2pPr marL="212598" indent="-212598">
              <a:defRPr sz="1350"/>
            </a:lvl2pPr>
            <a:lvl3pPr marL="212598" indent="-212598">
              <a:defRPr sz="1200"/>
            </a:lvl3pPr>
            <a:lvl4pPr marL="212598" indent="-212598">
              <a:defRPr sz="1050"/>
            </a:lvl4pPr>
            <a:lvl5pPr marL="212598" indent="-21259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 cap="all" spc="225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635623"/>
            <a:ext cx="3887391" cy="3554040"/>
          </a:xfrm>
        </p:spPr>
        <p:txBody>
          <a:bodyPr>
            <a:noAutofit/>
          </a:bodyPr>
          <a:lstStyle>
            <a:lvl1pPr marL="212598" indent="-212598">
              <a:defRPr sz="1500"/>
            </a:lvl1pPr>
            <a:lvl2pPr marL="212598" indent="-212598">
              <a:defRPr sz="1350"/>
            </a:lvl2pPr>
            <a:lvl3pPr marL="212598" indent="-212598">
              <a:defRPr sz="1200"/>
            </a:lvl3pPr>
            <a:lvl4pPr marL="212598" indent="-212598">
              <a:defRPr sz="1050"/>
            </a:lvl4pPr>
            <a:lvl5pPr marL="212598" indent="-21259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68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805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24003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 cap="all" spc="225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635624"/>
            <a:ext cx="2400300" cy="3554039"/>
          </a:xfrm>
        </p:spPr>
        <p:txBody>
          <a:bodyPr>
            <a:normAutofit/>
          </a:bodyPr>
          <a:lstStyle>
            <a:lvl1pPr marL="212598" indent="-212598">
              <a:defRPr sz="1050"/>
            </a:lvl1pPr>
            <a:lvl2pPr marL="212598" indent="-212598">
              <a:defRPr sz="1050"/>
            </a:lvl2pPr>
            <a:lvl3pPr marL="212598" indent="-212598">
              <a:defRPr sz="1050"/>
            </a:lvl3pPr>
            <a:lvl4pPr marL="212598" indent="-212598">
              <a:defRPr sz="1050"/>
            </a:lvl4pPr>
            <a:lvl5pPr marL="212598" indent="-21259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72448" y="1679012"/>
            <a:ext cx="24003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 cap="all" spc="225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72448" y="2633472"/>
            <a:ext cx="2400300" cy="3554040"/>
          </a:xfrm>
        </p:spPr>
        <p:txBody>
          <a:bodyPr>
            <a:normAutofit/>
          </a:bodyPr>
          <a:lstStyle>
            <a:lvl1pPr marL="212598" indent="-212598">
              <a:defRPr sz="1050"/>
            </a:lvl1pPr>
            <a:lvl2pPr marL="212598" indent="-212598">
              <a:defRPr sz="1050"/>
            </a:lvl2pPr>
            <a:lvl3pPr marL="212598" indent="-212598">
              <a:defRPr sz="1050"/>
            </a:lvl3pPr>
            <a:lvl4pPr marL="212598" indent="-212598">
              <a:defRPr sz="1050"/>
            </a:lvl4pPr>
            <a:lvl5pPr marL="212598" indent="-21259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55FA165-37DF-4E15-9395-3DD34C0F1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5055" y="1682496"/>
            <a:ext cx="24003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 cap="all" spc="225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AFAE5B4-E9C2-4CEE-AE3C-EAD0E42277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15055" y="2633472"/>
            <a:ext cx="2400300" cy="3554040"/>
          </a:xfrm>
        </p:spPr>
        <p:txBody>
          <a:bodyPr>
            <a:normAutofit/>
          </a:bodyPr>
          <a:lstStyle>
            <a:lvl1pPr marL="212598" indent="-212598">
              <a:defRPr sz="1050"/>
            </a:lvl1pPr>
            <a:lvl2pPr marL="212598" indent="-212598">
              <a:defRPr sz="1050"/>
            </a:lvl2pPr>
            <a:lvl3pPr marL="212598" indent="-212598">
              <a:defRPr sz="1050"/>
            </a:lvl3pPr>
            <a:lvl4pPr marL="212598" indent="-212598">
              <a:defRPr sz="1050"/>
            </a:lvl4pPr>
            <a:lvl5pPr marL="212598" indent="-21259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97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F77B68-7FA5-4C67-BB5E-544A66A74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59E3D4-4913-4324-9732-B962CCA5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43553"/>
            <a:ext cx="7436144" cy="1325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E71C6AE-BA35-4C02-9C7B-2A2D9775D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709081"/>
            <a:ext cx="4401403" cy="346788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F8E2564-CCE3-4E5F-BA7A-BE1CD195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83638" y="2"/>
            <a:ext cx="1760363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0E4796D-B53A-4567-BE9E-482FEC3EDB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94638" y="2126134"/>
            <a:ext cx="1825967" cy="2503056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FD357AB-C536-40A5-BB4E-AD59A1D930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9319" y="2118839"/>
            <a:ext cx="1824681" cy="2498880"/>
          </a:xfrm>
          <a:custGeom>
            <a:avLst/>
            <a:gdLst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433844 w 2425326"/>
              <a:gd name="connsiteY2" fmla="*/ 25132 h 2381426"/>
              <a:gd name="connsiteX3" fmla="*/ 2424547 w 2425326"/>
              <a:gd name="connsiteY3" fmla="*/ 2186765 h 2381426"/>
              <a:gd name="connsiteX4" fmla="*/ 2425326 w 2425326"/>
              <a:gd name="connsiteY4" fmla="*/ 2202193 h 2381426"/>
              <a:gd name="connsiteX5" fmla="*/ 2425326 w 2425326"/>
              <a:gd name="connsiteY5" fmla="*/ 2381426 h 2381426"/>
              <a:gd name="connsiteX6" fmla="*/ 0 w 2425326"/>
              <a:gd name="connsiteY6" fmla="*/ 2381426 h 2381426"/>
              <a:gd name="connsiteX0" fmla="*/ 0 w 2701627"/>
              <a:gd name="connsiteY0" fmla="*/ 0 h 2419519"/>
              <a:gd name="connsiteX1" fmla="*/ 254330 w 2701627"/>
              <a:gd name="connsiteY1" fmla="*/ 0 h 2419519"/>
              <a:gd name="connsiteX2" fmla="*/ 433844 w 2701627"/>
              <a:gd name="connsiteY2" fmla="*/ 25132 h 2419519"/>
              <a:gd name="connsiteX3" fmla="*/ 2424547 w 2701627"/>
              <a:gd name="connsiteY3" fmla="*/ 2186765 h 2419519"/>
              <a:gd name="connsiteX4" fmla="*/ 2425326 w 2701627"/>
              <a:gd name="connsiteY4" fmla="*/ 2381426 h 2419519"/>
              <a:gd name="connsiteX5" fmla="*/ 0 w 2701627"/>
              <a:gd name="connsiteY5" fmla="*/ 2381426 h 2419519"/>
              <a:gd name="connsiteX6" fmla="*/ 0 w 2701627"/>
              <a:gd name="connsiteY6" fmla="*/ 0 h 2419519"/>
              <a:gd name="connsiteX0" fmla="*/ 0 w 2427563"/>
              <a:gd name="connsiteY0" fmla="*/ 0 h 2381426"/>
              <a:gd name="connsiteX1" fmla="*/ 254330 w 2427563"/>
              <a:gd name="connsiteY1" fmla="*/ 0 h 2381426"/>
              <a:gd name="connsiteX2" fmla="*/ 433844 w 2427563"/>
              <a:gd name="connsiteY2" fmla="*/ 25132 h 2381426"/>
              <a:gd name="connsiteX3" fmla="*/ 2425326 w 2427563"/>
              <a:gd name="connsiteY3" fmla="*/ 2381426 h 2381426"/>
              <a:gd name="connsiteX4" fmla="*/ 0 w 2427563"/>
              <a:gd name="connsiteY4" fmla="*/ 2381426 h 2381426"/>
              <a:gd name="connsiteX5" fmla="*/ 0 w 2427563"/>
              <a:gd name="connsiteY5" fmla="*/ 0 h 2381426"/>
              <a:gd name="connsiteX0" fmla="*/ 0 w 2425384"/>
              <a:gd name="connsiteY0" fmla="*/ 0 h 2381426"/>
              <a:gd name="connsiteX1" fmla="*/ 254330 w 2425384"/>
              <a:gd name="connsiteY1" fmla="*/ 0 h 2381426"/>
              <a:gd name="connsiteX2" fmla="*/ 433844 w 2425384"/>
              <a:gd name="connsiteY2" fmla="*/ 25132 h 2381426"/>
              <a:gd name="connsiteX3" fmla="*/ 2425326 w 2425384"/>
              <a:gd name="connsiteY3" fmla="*/ 2381426 h 2381426"/>
              <a:gd name="connsiteX4" fmla="*/ 0 w 2425384"/>
              <a:gd name="connsiteY4" fmla="*/ 2381426 h 2381426"/>
              <a:gd name="connsiteX5" fmla="*/ 0 w 2425384"/>
              <a:gd name="connsiteY5" fmla="*/ 0 h 2381426"/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2425326 w 2425326"/>
              <a:gd name="connsiteY2" fmla="*/ 2381426 h 2381426"/>
              <a:gd name="connsiteX3" fmla="*/ 0 w 2425326"/>
              <a:gd name="connsiteY3" fmla="*/ 2381426 h 2381426"/>
              <a:gd name="connsiteX4" fmla="*/ 0 w 2425326"/>
              <a:gd name="connsiteY4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14 h 2381440"/>
              <a:gd name="connsiteX1" fmla="*/ 2425326 w 2425326"/>
              <a:gd name="connsiteY1" fmla="*/ 2381440 h 2381440"/>
              <a:gd name="connsiteX2" fmla="*/ 0 w 2425326"/>
              <a:gd name="connsiteY2" fmla="*/ 2381440 h 2381440"/>
              <a:gd name="connsiteX3" fmla="*/ 0 w 2425326"/>
              <a:gd name="connsiteY3" fmla="*/ 14 h 2381440"/>
              <a:gd name="connsiteX0" fmla="*/ 0 w 2427169"/>
              <a:gd name="connsiteY0" fmla="*/ 14 h 2381440"/>
              <a:gd name="connsiteX1" fmla="*/ 2425326 w 2427169"/>
              <a:gd name="connsiteY1" fmla="*/ 2381440 h 2381440"/>
              <a:gd name="connsiteX2" fmla="*/ 0 w 2427169"/>
              <a:gd name="connsiteY2" fmla="*/ 2381440 h 2381440"/>
              <a:gd name="connsiteX3" fmla="*/ 0 w 2427169"/>
              <a:gd name="connsiteY3" fmla="*/ 14 h 238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7169" h="2381440">
                <a:moveTo>
                  <a:pt x="0" y="14"/>
                </a:moveTo>
                <a:cubicBezTo>
                  <a:pt x="1692362" y="-4985"/>
                  <a:pt x="2470324" y="1326204"/>
                  <a:pt x="2425326" y="2381440"/>
                </a:cubicBezTo>
                <a:lnTo>
                  <a:pt x="0" y="2381440"/>
                </a:lnTo>
                <a:lnTo>
                  <a:pt x="0" y="1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F54B49C-CC16-4438-9923-F41C8E7527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93258" y="4503574"/>
            <a:ext cx="1825967" cy="2354427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C1AB157-27FC-4B7D-9CCA-71C57045CE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9224" y="4507561"/>
            <a:ext cx="1825967" cy="2350439"/>
          </a:xfrm>
          <a:custGeom>
            <a:avLst/>
            <a:gdLst>
              <a:gd name="connsiteX0" fmla="*/ 0 w 2434622"/>
              <a:gd name="connsiteY0" fmla="*/ 0 h 2342635"/>
              <a:gd name="connsiteX1" fmla="*/ 2434622 w 2434622"/>
              <a:gd name="connsiteY1" fmla="*/ 0 h 2342635"/>
              <a:gd name="connsiteX2" fmla="*/ 2434622 w 2434622"/>
              <a:gd name="connsiteY2" fmla="*/ 2342635 h 2342635"/>
              <a:gd name="connsiteX3" fmla="*/ 0 w 2434622"/>
              <a:gd name="connsiteY3" fmla="*/ 2342635 h 234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42635">
                <a:moveTo>
                  <a:pt x="0" y="0"/>
                </a:moveTo>
                <a:lnTo>
                  <a:pt x="2434622" y="0"/>
                </a:lnTo>
                <a:lnTo>
                  <a:pt x="2434622" y="2342635"/>
                </a:lnTo>
                <a:lnTo>
                  <a:pt x="0" y="234263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89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BAB19D3-90A9-40E5-BED8-289A8919A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D247D9-20CF-4BAD-906D-66DB8B85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609" y="596394"/>
            <a:ext cx="4214192" cy="154250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0E4B7A8-67F1-4290-B537-DE49AD9FBF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3886200" cy="6857999"/>
          </a:xfrm>
          <a:custGeom>
            <a:avLst/>
            <a:gdLst>
              <a:gd name="connsiteX0" fmla="*/ 0 w 5181600"/>
              <a:gd name="connsiteY0" fmla="*/ 0 h 6857999"/>
              <a:gd name="connsiteX1" fmla="*/ 5181600 w 5181600"/>
              <a:gd name="connsiteY1" fmla="*/ 0 h 6857999"/>
              <a:gd name="connsiteX2" fmla="*/ 5181600 w 5181600"/>
              <a:gd name="connsiteY2" fmla="*/ 4504871 h 6857999"/>
              <a:gd name="connsiteX3" fmla="*/ 5181598 w 5181600"/>
              <a:gd name="connsiteY3" fmla="*/ 4504830 h 6857999"/>
              <a:gd name="connsiteX4" fmla="*/ 5175215 w 5181600"/>
              <a:gd name="connsiteY4" fmla="*/ 4639646 h 6857999"/>
              <a:gd name="connsiteX5" fmla="*/ 2983485 w 5181600"/>
              <a:gd name="connsiteY5" fmla="*/ 6845334 h 6857999"/>
              <a:gd name="connsiteX6" fmla="*/ 2749639 w 5181600"/>
              <a:gd name="connsiteY6" fmla="*/ 6857142 h 6857999"/>
              <a:gd name="connsiteX7" fmla="*/ 2749639 w 5181600"/>
              <a:gd name="connsiteY7" fmla="*/ 6857999 h 6857999"/>
              <a:gd name="connsiteX8" fmla="*/ 0 w 5181600"/>
              <a:gd name="connsiteY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7999">
                <a:moveTo>
                  <a:pt x="0" y="0"/>
                </a:moveTo>
                <a:lnTo>
                  <a:pt x="5181600" y="0"/>
                </a:lnTo>
                <a:lnTo>
                  <a:pt x="5181600" y="4504871"/>
                </a:lnTo>
                <a:lnTo>
                  <a:pt x="5181598" y="4504830"/>
                </a:lnTo>
                <a:lnTo>
                  <a:pt x="5175215" y="4639646"/>
                </a:lnTo>
                <a:cubicBezTo>
                  <a:pt x="5064605" y="5801747"/>
                  <a:pt x="4143475" y="6727530"/>
                  <a:pt x="2983485" y="6845334"/>
                </a:cubicBezTo>
                <a:lnTo>
                  <a:pt x="2749639" y="6857142"/>
                </a:lnTo>
                <a:lnTo>
                  <a:pt x="274963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EAFE93-40B7-4FF8-BEE7-E39911EC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08" y="2138902"/>
            <a:ext cx="4214192" cy="4033299"/>
          </a:xfrm>
        </p:spPr>
        <p:txBody>
          <a:bodyPr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752B41F-4B4E-4E1F-9191-6BB3F421E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709614" y="3857446"/>
            <a:ext cx="2353172" cy="3647939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EFD1DB-7478-445F-ACEF-64BE4DFEC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2709612" y="3857446"/>
            <a:ext cx="2353172" cy="3647939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D13D15-77CA-4B50-9E08-0F58009A8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0727" y="4626592"/>
            <a:ext cx="6450274" cy="1224926"/>
          </a:xfrm>
        </p:spPr>
        <p:txBody>
          <a:bodyPr anchor="b">
            <a:no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BB8E73D-B3E6-4E0A-8295-A9EB15722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0728" y="5936777"/>
            <a:ext cx="4995080" cy="625497"/>
          </a:xfrm>
        </p:spPr>
        <p:txBody>
          <a:bodyPr>
            <a:normAutofit/>
          </a:bodyPr>
          <a:lstStyle/>
          <a:p>
            <a:r>
              <a:rPr lang="en-US" sz="1050">
                <a:solidFill>
                  <a:srgbClr val="FFFFFF"/>
                </a:solidFill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7989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995" y="919717"/>
            <a:ext cx="6378206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995" y="4795284"/>
            <a:ext cx="6378206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200" b="1" cap="all" spc="225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23529" y="6433203"/>
            <a:ext cx="1819835" cy="36784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3364" y="6433203"/>
            <a:ext cx="527086" cy="36784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08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20801"/>
            <a:ext cx="6858000" cy="3095813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589464"/>
            <a:ext cx="6858001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16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6610" y="2163726"/>
            <a:ext cx="3458240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2946" y="2163725"/>
            <a:ext cx="3640322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28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713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1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610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6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7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0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63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5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1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6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9" r:id="rId2"/>
    <p:sldLayoutId id="2147483690" r:id="rId3"/>
    <p:sldLayoutId id="2147483691" r:id="rId4"/>
    <p:sldLayoutId id="2147483676" r:id="rId5"/>
    <p:sldLayoutId id="2147483677" r:id="rId6"/>
    <p:sldLayoutId id="2147483694" r:id="rId7"/>
    <p:sldLayoutId id="2147483692" r:id="rId8"/>
    <p:sldLayoutId id="2147483680" r:id="rId9"/>
    <p:sldLayoutId id="2147483693" r:id="rId10"/>
    <p:sldLayoutId id="214748368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6629856" y="3732560"/>
            <a:ext cx="2514145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434561"/>
            <a:ext cx="2571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spc="38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sz="75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81" y="590372"/>
            <a:ext cx="7651686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119" y="1916262"/>
            <a:ext cx="7644149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62750" y="6433203"/>
            <a:ext cx="1780613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 spc="38" baseline="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43363" y="6433203"/>
            <a:ext cx="519947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3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74" r:id="rId3"/>
    <p:sldLayoutId id="2147483675" r:id="rId4"/>
    <p:sldLayoutId id="2147483662" r:id="rId5"/>
    <p:sldLayoutId id="2147483688" r:id="rId6"/>
    <p:sldLayoutId id="2147483679" r:id="rId7"/>
    <p:sldLayoutId id="2147483685" r:id="rId8"/>
    <p:sldLayoutId id="2147483665" r:id="rId9"/>
    <p:sldLayoutId id="2147483681" r:id="rId10"/>
    <p:sldLayoutId id="2147483678" r:id="rId11"/>
    <p:sldLayoutId id="2147483683" r:id="rId12"/>
    <p:sldLayoutId id="2147483684" r:id="rId13"/>
    <p:sldLayoutId id="2147483661" r:id="rId14"/>
    <p:sldLayoutId id="2147483663" r:id="rId15"/>
    <p:sldLayoutId id="2147483664" r:id="rId16"/>
    <p:sldLayoutId id="2147483666" r:id="rId17"/>
    <p:sldLayoutId id="2147483668" r:id="rId18"/>
    <p:sldLayoutId id="2147483669" r:id="rId1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5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2736" userDrawn="1">
          <p15:clr>
            <a:srgbClr val="F26B43"/>
          </p15:clr>
        </p15:guide>
        <p15:guide id="4" orient="horz" pos="3312" userDrawn="1">
          <p15:clr>
            <a:srgbClr val="F26B43"/>
          </p15:clr>
        </p15:guide>
        <p15:guide id="5" orient="horz" pos="432" userDrawn="1">
          <p15:clr>
            <a:srgbClr val="F26B43"/>
          </p15:clr>
        </p15:guide>
        <p15:guide id="7" pos="3312" userDrawn="1">
          <p15:clr>
            <a:srgbClr val="F26B43"/>
          </p15:clr>
        </p15:guide>
        <p15:guide id="8" pos="4176" userDrawn="1">
          <p15:clr>
            <a:srgbClr val="F26B43"/>
          </p15:clr>
        </p15:guide>
        <p15:guide id="9" pos="5472" userDrawn="1">
          <p15:clr>
            <a:srgbClr val="F26B43"/>
          </p15:clr>
        </p15:guide>
        <p15:guide id="10" pos="2016" userDrawn="1">
          <p15:clr>
            <a:srgbClr val="F26B43"/>
          </p15:clr>
        </p15:guide>
        <p15:guide id="11" pos="1152" userDrawn="1">
          <p15:clr>
            <a:srgbClr val="F26B43"/>
          </p15:clr>
        </p15:guide>
        <p15:guide id="12" pos="288" userDrawn="1">
          <p15:clr>
            <a:srgbClr val="F26B43"/>
          </p15:clr>
        </p15:guide>
        <p15:guide id="13" pos="1584" userDrawn="1">
          <p15:clr>
            <a:srgbClr val="F26B43"/>
          </p15:clr>
        </p15:guide>
        <p15:guide id="14" pos="3744" userDrawn="1">
          <p15:clr>
            <a:srgbClr val="F26B43"/>
          </p15:clr>
        </p15:guide>
        <p15:guide id="15" pos="5040" userDrawn="1">
          <p15:clr>
            <a:srgbClr val="F26B43"/>
          </p15:clr>
        </p15:guide>
        <p15:guide id="16" pos="720" userDrawn="1">
          <p15:clr>
            <a:srgbClr val="F26B43"/>
          </p15:clr>
        </p15:guide>
        <p15:guide id="17" pos="2448" userDrawn="1">
          <p15:clr>
            <a:srgbClr val="F26B43"/>
          </p15:clr>
        </p15:guide>
        <p15:guide id="18" orient="horz" pos="1008" userDrawn="1">
          <p15:clr>
            <a:srgbClr val="F26B43"/>
          </p15:clr>
        </p15:guide>
        <p15:guide id="19" orient="horz" pos="3888" userDrawn="1">
          <p15:clr>
            <a:srgbClr val="F26B43"/>
          </p15:clr>
        </p15:guide>
        <p15:guide id="20" pos="4608" userDrawn="1">
          <p15:clr>
            <a:srgbClr val="F26B43"/>
          </p15:clr>
        </p15:guide>
        <p15:guide id="21" orient="horz" pos="1584" userDrawn="1">
          <p15:clr>
            <a:srgbClr val="F26B43"/>
          </p15:clr>
        </p15:guide>
        <p15:guide id="22" pos="432" userDrawn="1">
          <p15:clr>
            <a:srgbClr val="F26B43"/>
          </p15:clr>
        </p15:guide>
        <p15:guide id="23" pos="5328" userDrawn="1">
          <p15:clr>
            <a:srgbClr val="F26B43"/>
          </p15:clr>
        </p15:guide>
        <p15:guide id="24" pos="576" userDrawn="1">
          <p15:clr>
            <a:srgbClr val="F26B43"/>
          </p15:clr>
        </p15:guide>
        <p15:guide id="25" pos="51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a.gov/sites/default/files/dup/inline-files/award_summary_0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hyperlink" Target="https://www.bia.gov/service/climate-resource-directory#regiona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://www.bia.gov/bia/ots/tcr/our-work-partnerships#tribal-climate-resilience-liaisons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www.bia.gov/bia/ots/tcr/our-work-partnerships#tribal-climate-resilience-liaisons" TargetMode="Externa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a.gov/service/climate-resource-directory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bia.gov/service/climate-resource-directory#regional-resilience-resources-andcontact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hyperlink" Target="http://tribalclimateguide.uoregon.ed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7.nau.edu/itep/main/tcc/Resources/newsletters" TargetMode="External"/><Relationship Id="rId5" Type="http://schemas.openxmlformats.org/officeDocument/2006/relationships/hyperlink" Target="https://biamaps.doi.gov/tribalresilience/resourceguide/" TargetMode="External"/><Relationship Id="rId4" Type="http://schemas.openxmlformats.org/officeDocument/2006/relationships/hyperlink" Target="https://www.bia.gov/bia/ots/tribal-resilience-program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mailto:tribal.resilience@bia.gov" TargetMode="External"/><Relationship Id="rId7" Type="http://schemas.openxmlformats.org/officeDocument/2006/relationships/image" Target="../media/image29.jpeg"/><Relationship Id="rId2" Type="http://schemas.openxmlformats.org/officeDocument/2006/relationships/hyperlink" Target="mailto:john.mosley@bia.gov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hyperlink" Target="https://www.bia.gov/service/tcr-annual-awards-program" TargetMode="External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gister.gov/documents/2023/01/12/2023-00504/indian-entities-recognized-by-and-eligible-to-receive-services-from-the-united-states-bureau-o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a.gov/service/tcr-annual-awards-progra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ntelope canyon colours">
            <a:extLst>
              <a:ext uri="{FF2B5EF4-FFF2-40B4-BE49-F238E27FC236}">
                <a16:creationId xmlns:a16="http://schemas.microsoft.com/office/drawing/2014/main" id="{973A7C7E-C448-42BB-B732-541A6CC83C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4" r="4"/>
          <a:stretch/>
        </p:blipFill>
        <p:spPr>
          <a:xfrm>
            <a:off x="-4373" y="857250"/>
            <a:ext cx="9150419" cy="6000749"/>
          </a:xfr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9DAE0213-8971-4F41-9E3D-5FCCD40DC2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br>
              <a:rPr lang="en-US" dirty="0"/>
            </a:br>
            <a:r>
              <a:rPr lang="en-US" dirty="0"/>
              <a:t>BIA Branch of </a:t>
            </a:r>
            <a:br>
              <a:rPr lang="en-US" dirty="0"/>
            </a:br>
            <a:r>
              <a:rPr lang="en-US" dirty="0"/>
              <a:t>Tribal Climate Resilience  </a:t>
            </a:r>
            <a:br>
              <a:rPr lang="en-US" dirty="0">
                <a:ea typeface="+mj-lt"/>
                <a:cs typeface="+mj-lt"/>
              </a:rPr>
            </a:br>
            <a:r>
              <a:rPr lang="en-US" dirty="0">
                <a:ea typeface="+mj-lt"/>
                <a:cs typeface="+mj-lt"/>
              </a:rPr>
              <a:t>Awards Overview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41B245-FDD2-53AD-F2B2-DCAFD735DFDF}"/>
              </a:ext>
            </a:extLst>
          </p:cNvPr>
          <p:cNvSpPr txBox="1"/>
          <p:nvPr/>
        </p:nvSpPr>
        <p:spPr>
          <a:xfrm>
            <a:off x="3979333" y="259291"/>
            <a:ext cx="41936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Elephant Pro"/>
              </a:rPr>
              <a:t>April 18, 2024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DDDFD6B-15FE-A1F1-E4FB-CAFE1430C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604" y="3426355"/>
            <a:ext cx="1529292" cy="1529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1520A24-BF7F-5AF6-01EA-69B1D5D5E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647" y="3433232"/>
            <a:ext cx="1515536" cy="151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73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EA573-BD5B-BE79-144B-B903F66F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24" y="448057"/>
            <a:ext cx="7886700" cy="1039813"/>
          </a:xfrm>
        </p:spPr>
        <p:txBody>
          <a:bodyPr/>
          <a:lstStyle/>
          <a:p>
            <a:r>
              <a:rPr lang="en-US"/>
              <a:t>2023 Categories of Funding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A6521-7C75-0E3C-48B8-FDECC2121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425" y="1458913"/>
            <a:ext cx="3868340" cy="823912"/>
          </a:xfrm>
        </p:spPr>
        <p:txBody>
          <a:bodyPr>
            <a:normAutofit/>
          </a:bodyPr>
          <a:lstStyle/>
          <a:p>
            <a:r>
              <a:rPr lang="en-US" sz="1200"/>
              <a:t>Climate Adaptation planning </a:t>
            </a:r>
            <a:r>
              <a:rPr lang="en-US" sz="1200">
                <a:solidFill>
                  <a:srgbClr val="C00000"/>
                </a:solidFill>
              </a:rPr>
              <a:t>($250,000 Max Per Award)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7BB1E-012E-78D6-7A08-F9B6B4416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425" y="2529791"/>
            <a:ext cx="3762507" cy="38186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400"/>
              <a:t>Designed to support climate change considerations into:</a:t>
            </a:r>
          </a:p>
          <a:p>
            <a:pPr marL="212090" indent="-212090"/>
            <a:r>
              <a:rPr lang="en-US" sz="1400"/>
              <a:t>Planning documents</a:t>
            </a:r>
          </a:p>
          <a:p>
            <a:pPr marL="212090" indent="-212090"/>
            <a:r>
              <a:rPr lang="en-US" sz="1400"/>
              <a:t>Vulnerability assessments</a:t>
            </a:r>
          </a:p>
          <a:p>
            <a:pPr marL="212090" indent="-212090"/>
            <a:r>
              <a:rPr lang="en-US" sz="1400"/>
              <a:t>Development of data analysis</a:t>
            </a:r>
          </a:p>
          <a:p>
            <a:pPr marL="212090" indent="-212090"/>
            <a:r>
              <a:rPr lang="en-US" sz="1400"/>
              <a:t>Supplemental monitoring</a:t>
            </a:r>
          </a:p>
          <a:p>
            <a:pPr marL="212090" indent="-212090"/>
            <a:r>
              <a:rPr lang="en-US" sz="1400"/>
              <a:t>Hosting of training and/or workshops focused on Tribal climate adaptation and resilience*</a:t>
            </a:r>
          </a:p>
          <a:p>
            <a:pPr marL="212090" indent="-212090"/>
            <a:r>
              <a:rPr lang="en-US" sz="1400"/>
              <a:t>Internships and/or youth engagement</a:t>
            </a:r>
          </a:p>
          <a:p>
            <a:pPr marL="212090" indent="-212090"/>
            <a:r>
              <a:rPr lang="en-US" sz="1400"/>
              <a:t>Travel to attend climate change-related training and/or events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7AA8B7-EF98-A34B-8B41-C798CB258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39733" y="1490663"/>
            <a:ext cx="3982641" cy="792162"/>
          </a:xfrm>
        </p:spPr>
        <p:txBody>
          <a:bodyPr>
            <a:normAutofit/>
          </a:bodyPr>
          <a:lstStyle/>
          <a:p>
            <a:r>
              <a:rPr lang="en-US" sz="1200"/>
              <a:t>Climate adaptation implementation </a:t>
            </a:r>
            <a:r>
              <a:rPr lang="en-US" sz="1200">
                <a:solidFill>
                  <a:srgbClr val="C00000"/>
                </a:solidFill>
              </a:rPr>
              <a:t>($4,000,000 max per award)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A00832-F5A6-1AE7-C301-C8F673EF0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38675" y="2529790"/>
            <a:ext cx="3573066" cy="35540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400"/>
              <a:t>May be considered either construction or non-construction activities and supports actions that are pre-identified in an existing Tribal plan such as:</a:t>
            </a:r>
          </a:p>
          <a:p>
            <a:pPr marL="212090" indent="-212090"/>
            <a:r>
              <a:rPr lang="en-US" sz="1400"/>
              <a:t>Integrated resources management plans</a:t>
            </a:r>
          </a:p>
          <a:p>
            <a:pPr marL="212090" indent="-212090"/>
            <a:r>
              <a:rPr lang="en-US" sz="1400"/>
              <a:t>Climate adaptation plans</a:t>
            </a:r>
          </a:p>
          <a:p>
            <a:pPr marL="212090" indent="-212090"/>
            <a:r>
              <a:rPr lang="en-US" sz="1400"/>
              <a:t>Ecosystem restoration plans</a:t>
            </a:r>
          </a:p>
          <a:p>
            <a:pPr marL="212090" indent="-212090"/>
            <a:r>
              <a:rPr lang="en-US" sz="1400"/>
              <a:t>Community-driven relocation, managed retreat, and/or protect-in-place plans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US" sz="1400" i="1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i="1"/>
              <a:t>Example projects can be found at: </a:t>
            </a:r>
            <a:endParaRPr lang="en-US" sz="1400" i="1">
              <a:ea typeface="+mn-lt"/>
              <a:cs typeface="+mn-lt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i="1">
                <a:ea typeface="+mn-lt"/>
                <a:cs typeface="+mn-lt"/>
                <a:hlinkClick r:id="rId3"/>
              </a:rPr>
              <a:t>www.bia.gov/sites/default/files/dup/inline-files/award_summary_0.pdf</a:t>
            </a:r>
            <a:endParaRPr lang="en-US" sz="1400" i="1"/>
          </a:p>
          <a:p>
            <a:pPr marL="212090" indent="0">
              <a:lnSpc>
                <a:spcPct val="100000"/>
              </a:lnSpc>
              <a:spcBef>
                <a:spcPts val="0"/>
              </a:spcBef>
            </a:pPr>
            <a:endParaRPr lang="en-US" sz="1400"/>
          </a:p>
          <a:p>
            <a:pPr marL="212090" indent="0">
              <a:lnSpc>
                <a:spcPct val="100000"/>
              </a:lnSpc>
              <a:spcBef>
                <a:spcPts val="0"/>
              </a:spcBef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927783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02B67-1091-6520-1CE6-5DE837F0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48057"/>
            <a:ext cx="7907866" cy="1039813"/>
          </a:xfrm>
        </p:spPr>
        <p:txBody>
          <a:bodyPr/>
          <a:lstStyle/>
          <a:p>
            <a:r>
              <a:rPr lang="en-US"/>
              <a:t>2023 Set-Asides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8E776-A54F-07CA-9236-356E84DFA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967" y="1500188"/>
            <a:ext cx="2639615" cy="423862"/>
          </a:xfrm>
        </p:spPr>
        <p:txBody>
          <a:bodyPr anchor="b">
            <a:normAutofit/>
          </a:bodyPr>
          <a:lstStyle/>
          <a:p>
            <a:r>
              <a:rPr lang="en-US" sz="1300"/>
              <a:t>First Time Awardees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AD7F6-ABAC-3C71-45CD-850D317C8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967" y="1978399"/>
            <a:ext cx="2496740" cy="46684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300"/>
              <a:t>To perform a scoping needs assessment and develop a planning proposal in future funding cycles. </a:t>
            </a:r>
          </a:p>
          <a:p>
            <a:pPr marL="212090" indent="-212090"/>
            <a:r>
              <a:rPr lang="en-US" sz="1300">
                <a:ea typeface="+mn-lt"/>
                <a:cs typeface="+mn-lt"/>
              </a:rPr>
              <a:t>Designed to assure equity for Tribes at different places in their climate resilience and adaptation planning efforts</a:t>
            </a:r>
            <a:endParaRPr lang="en-US" sz="1300"/>
          </a:p>
          <a:p>
            <a:pPr marL="212090" indent="-212090"/>
            <a:r>
              <a:rPr lang="en-US" sz="1300">
                <a:ea typeface="+mn-lt"/>
                <a:cs typeface="+mn-lt"/>
              </a:rPr>
              <a:t>Tribes without dedicated staffing or climate programs at the beginning stages of program development are encouraged to apply.</a:t>
            </a:r>
            <a:endParaRPr lang="en-US" sz="1300"/>
          </a:p>
          <a:p>
            <a:pPr marL="212090" indent="-212090"/>
            <a:r>
              <a:rPr lang="en-US" sz="1300" i="1"/>
              <a:t>Note: only Tribes who have </a:t>
            </a:r>
            <a:r>
              <a:rPr lang="en-US" sz="1300" b="1" i="1"/>
              <a:t>not</a:t>
            </a:r>
            <a:r>
              <a:rPr lang="en-US" sz="1300" i="1"/>
              <a:t> received a planning or implementation award in previous years are eligible for this set-aside.</a:t>
            </a:r>
            <a:endParaRPr lang="en-US" sz="1300"/>
          </a:p>
          <a:p>
            <a:pPr marL="212090" indent="-212090"/>
            <a:endParaRPr lang="en-US" sz="13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4CD126-9715-064E-F4B6-EEA55F2BD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43275" y="1500188"/>
            <a:ext cx="2563416" cy="633412"/>
          </a:xfrm>
        </p:spPr>
        <p:txBody>
          <a:bodyPr>
            <a:normAutofit/>
          </a:bodyPr>
          <a:lstStyle/>
          <a:p>
            <a:r>
              <a:rPr lang="en-US" sz="1300"/>
              <a:t>Habitat restoration and adaptation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B49612-B3C6-49E8-2FFD-2499A22E9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43275" y="2130798"/>
            <a:ext cx="2449116" cy="4485373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212090" indent="-212090"/>
            <a:r>
              <a:rPr lang="en-US" sz="1300"/>
              <a:t>Habitat Restoration of coastal ecosystems, including wetlands, marine systems, fire prone arid ecosystems, forest, any other critical ecosystems.</a:t>
            </a:r>
          </a:p>
          <a:p>
            <a:pPr marL="212090" indent="-212090"/>
            <a:r>
              <a:rPr lang="en-US" sz="1300"/>
              <a:t>Emergency Restoration - Habitat and/or adaptation projects due to natural disaster.</a:t>
            </a:r>
          </a:p>
          <a:p>
            <a:pPr marL="212090" indent="-212090"/>
            <a:r>
              <a:rPr lang="en-US" sz="1300"/>
              <a:t>Equity in Restoration Projects - May be used as cost share for Tribes to leverage other Federal agency-awarded habitat restoration and/or adaptation projects.  </a:t>
            </a:r>
          </a:p>
          <a:p>
            <a:pPr marL="212090" indent="-212090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FFC672-52E3-B9CC-3AE5-CAF55FF79DDF}"/>
              </a:ext>
            </a:extLst>
          </p:cNvPr>
          <p:cNvCxnSpPr/>
          <p:nvPr/>
        </p:nvCxnSpPr>
        <p:spPr>
          <a:xfrm>
            <a:off x="6057900" y="1790700"/>
            <a:ext cx="47625" cy="4857750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96D11A-D8EB-EB1A-047A-8B4B05F9E99E}"/>
              </a:ext>
            </a:extLst>
          </p:cNvPr>
          <p:cNvCxnSpPr>
            <a:cxnSpLocks/>
          </p:cNvCxnSpPr>
          <p:nvPr/>
        </p:nvCxnSpPr>
        <p:spPr>
          <a:xfrm>
            <a:off x="3105150" y="1790700"/>
            <a:ext cx="47625" cy="4857750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0E7A802-0912-E4DB-EC5D-BE55F8760CC6}"/>
              </a:ext>
            </a:extLst>
          </p:cNvPr>
          <p:cNvSpPr txBox="1">
            <a:spLocks/>
          </p:cNvSpPr>
          <p:nvPr/>
        </p:nvSpPr>
        <p:spPr>
          <a:xfrm>
            <a:off x="6238875" y="1462088"/>
            <a:ext cx="2563416" cy="13287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350" b="1" kern="1200" cap="all" spc="225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5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35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/>
              <a:t>Relocation, Managed Retreat, and Protect-In-Place (RMP) Coordinator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623FFAF-AC34-E3E8-2E48-549F90B3AF00}"/>
              </a:ext>
            </a:extLst>
          </p:cNvPr>
          <p:cNvSpPr txBox="1">
            <a:spLocks/>
          </p:cNvSpPr>
          <p:nvPr/>
        </p:nvSpPr>
        <p:spPr>
          <a:xfrm>
            <a:off x="6201967" y="2798607"/>
            <a:ext cx="2333757" cy="3811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12598" indent="-212598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2598" indent="-212598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2598" indent="-212598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2598" indent="-212598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2598" indent="-212598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>
                <a:ea typeface="+mn-lt"/>
                <a:cs typeface="+mn-lt"/>
              </a:rPr>
              <a:t>Designed to support Tribes that have limited technical staffing capacity to hire a full time RMP Coordinator.</a:t>
            </a:r>
            <a:endParaRPr lang="en-US"/>
          </a:p>
          <a:p>
            <a:pPr marL="285750" indent="-285750"/>
            <a:r>
              <a:rPr lang="en-US" sz="1300">
                <a:ea typeface="+mn-lt"/>
                <a:cs typeface="+mn-lt"/>
              </a:rPr>
              <a:t>Support and organize community involvement, coordinate with federal and non-federal partners, and develop community RMP plans and/or implementation actions.</a:t>
            </a:r>
            <a:endParaRPr lang="en-US" sz="1300"/>
          </a:p>
          <a:p>
            <a:pPr marL="285750" indent="-285750"/>
            <a:r>
              <a:rPr lang="en-US" sz="1300">
                <a:ea typeface="+mn-lt"/>
                <a:cs typeface="+mn-lt"/>
              </a:rPr>
              <a:t>Communities at the highest risk tiers will be considered.</a:t>
            </a:r>
            <a:endParaRPr lang="en-US" sz="1300"/>
          </a:p>
          <a:p>
            <a:pPr marL="212090" indent="-212090"/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590159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30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3527" y="3732560"/>
            <a:ext cx="2514145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7" name="Rectangle 32">
            <a:extLst>
              <a:ext uri="{FF2B5EF4-FFF2-40B4-BE49-F238E27FC236}">
                <a16:creationId xmlns:a16="http://schemas.microsoft.com/office/drawing/2014/main" id="{F09CA6CC-C9DF-440F-BE30-1167A921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34">
            <a:extLst>
              <a:ext uri="{FF2B5EF4-FFF2-40B4-BE49-F238E27FC236}">
                <a16:creationId xmlns:a16="http://schemas.microsoft.com/office/drawing/2014/main" id="{6F82D7C3-4329-485C-9C81-FB5BA3FA9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1109" y="0"/>
            <a:ext cx="5732891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4F34FB-71FF-02E0-7A0F-9BE456AD1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609" y="374143"/>
            <a:ext cx="4468191" cy="15636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400">
                <a:solidFill>
                  <a:srgbClr val="FFFFFF"/>
                </a:solidFill>
              </a:rPr>
              <a:t>Application Content Requirements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061F1EB-FB37-000A-1178-0A3220997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24" r="37550" b="-2"/>
          <a:stretch/>
        </p:blipFill>
        <p:spPr>
          <a:xfrm>
            <a:off x="20" y="5379"/>
            <a:ext cx="3886178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9A7B95-F8CF-C735-B1BE-92E1D9440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08" y="2138901"/>
            <a:ext cx="4214192" cy="443546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914400">
              <a:lnSpc>
                <a:spcPct val="110000"/>
              </a:lnSpc>
              <a:spcBef>
                <a:spcPts val="0"/>
              </a:spcBef>
            </a:pPr>
            <a:r>
              <a:rPr lang="en-US" sz="1700">
                <a:solidFill>
                  <a:srgbClr val="FFFFFF"/>
                </a:solidFill>
              </a:rPr>
              <a:t>A complete application must contain all four content requirements:</a:t>
            </a:r>
            <a:endParaRPr lang="en-US" sz="1700"/>
          </a:p>
          <a:p>
            <a:pPr indent="-228600" defTabSz="9144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>
              <a:solidFill>
                <a:srgbClr val="FFFFFF"/>
              </a:solidFill>
            </a:endParaRPr>
          </a:p>
          <a:p>
            <a:pPr defTabSz="9144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u="sng">
                <a:solidFill>
                  <a:srgbClr val="FFFFFF"/>
                </a:solidFill>
              </a:rPr>
              <a:t>Cover Page Info</a:t>
            </a:r>
          </a:p>
          <a:p>
            <a:pPr marL="213995" indent="-228600" defTabSz="9144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</a:rPr>
              <a:t>The cover page information can simply be entered into the e-form on the application portal.</a:t>
            </a:r>
          </a:p>
          <a:p>
            <a:pPr defTabSz="9144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u="sng">
                <a:solidFill>
                  <a:srgbClr val="FFFFFF"/>
                </a:solidFill>
              </a:rPr>
              <a:t>Tribal Resolution or Cover Letter</a:t>
            </a:r>
          </a:p>
          <a:p>
            <a:pPr marL="213995" indent="-228600" defTabSz="9144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</a:rPr>
              <a:t>When applying, either a signed cover letter or a Tribal resolution is required to summarize leadership support. If selected for funding, a Tribal resolution will ultimately be required.</a:t>
            </a:r>
          </a:p>
          <a:p>
            <a:pPr defTabSz="9144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u="sng">
                <a:solidFill>
                  <a:srgbClr val="FFFFFF"/>
                </a:solidFill>
              </a:rPr>
              <a:t>Proposal</a:t>
            </a:r>
          </a:p>
          <a:p>
            <a:pPr marL="213995" indent="-228600" defTabSz="9144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</a:rPr>
              <a:t>Describes the proposed project and associated activities. Six-page limit.</a:t>
            </a:r>
          </a:p>
          <a:p>
            <a:pPr defTabSz="9144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u="sng">
                <a:solidFill>
                  <a:srgbClr val="FFFFFF"/>
                </a:solidFill>
              </a:rPr>
              <a:t>Budget Table and Narrative</a:t>
            </a:r>
          </a:p>
          <a:p>
            <a:pPr marL="285750" indent="-228600" defTabSz="9144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FFFF"/>
                </a:solidFill>
              </a:rPr>
              <a:t>Budget table and narrative must align and break down all costs associated with the project.</a:t>
            </a:r>
            <a:endParaRPr lang="en-US" sz="1400" u="sng">
              <a:solidFill>
                <a:srgbClr val="FFFFFF"/>
              </a:solidFill>
            </a:endParaRPr>
          </a:p>
        </p:txBody>
      </p:sp>
      <p:sp>
        <p:nvSpPr>
          <p:cNvPr id="49" name="Freeform: Shape 36">
            <a:extLst>
              <a:ext uri="{FF2B5EF4-FFF2-40B4-BE49-F238E27FC236}">
                <a16:creationId xmlns:a16="http://schemas.microsoft.com/office/drawing/2014/main" id="{B4A844BD-14AA-428F-A577-AF00BC374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09614" y="3857446"/>
            <a:ext cx="2353172" cy="3647939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38">
            <a:extLst>
              <a:ext uri="{FF2B5EF4-FFF2-40B4-BE49-F238E27FC236}">
                <a16:creationId xmlns:a16="http://schemas.microsoft.com/office/drawing/2014/main" id="{B5E57564-AF5B-45C2-9B42-165C77BE8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09613" y="3857446"/>
            <a:ext cx="2353172" cy="3647939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38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 descr="Bar Chart Placeholder ">
            <a:extLst>
              <a:ext uri="{FF2B5EF4-FFF2-40B4-BE49-F238E27FC236}">
                <a16:creationId xmlns:a16="http://schemas.microsoft.com/office/drawing/2014/main" id="{8F9D39A3-75CD-4C47-BC91-993D48584A6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56038469"/>
              </p:ext>
            </p:extLst>
          </p:nvPr>
        </p:nvGraphicFramePr>
        <p:xfrm>
          <a:off x="1" y="1248834"/>
          <a:ext cx="9143999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6250915-56C5-F986-7A35-B47E6485F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2111875"/>
              </p:ext>
            </p:extLst>
          </p:nvPr>
        </p:nvGraphicFramePr>
        <p:xfrm>
          <a:off x="746157" y="1609383"/>
          <a:ext cx="5936335" cy="1192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66" y="533400"/>
            <a:ext cx="7969186" cy="994418"/>
          </a:xfrm>
        </p:spPr>
        <p:txBody>
          <a:bodyPr>
            <a:normAutofit/>
          </a:bodyPr>
          <a:lstStyle/>
          <a:p>
            <a:r>
              <a:rPr lang="en-US"/>
              <a:t>2020-2022 Awards Funding Categories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44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76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80D89B05-6439-0B81-1E8B-BB98C1179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5293" r="5706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buSzPts val="4400"/>
            </a:pPr>
            <a:r>
              <a:rPr lang="en-US" sz="6000">
                <a:solidFill>
                  <a:srgbClr val="FFFFFF"/>
                </a:solidFill>
                <a:latin typeface="Elephant"/>
              </a:rPr>
              <a:t>Helpful Resources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Rectangle 184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66A3FE7-60D1-46EB-85C0-DA73D11FB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4" descr="Picture2.png">
            <a:extLst>
              <a:ext uri="{FF2B5EF4-FFF2-40B4-BE49-F238E27FC236}">
                <a16:creationId xmlns:a16="http://schemas.microsoft.com/office/drawing/2014/main" id="{75BCD103-905F-36F5-AB2A-A88EA1962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13" y="1190801"/>
            <a:ext cx="5993606" cy="434781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C294D02-7B12-44A2-ADE7-D17811CC1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5100498" cy="5143500"/>
          </a:xfrm>
          <a:custGeom>
            <a:avLst/>
            <a:gdLst>
              <a:gd name="connsiteX0" fmla="*/ 0 w 6800664"/>
              <a:gd name="connsiteY0" fmla="*/ 0 h 6858000"/>
              <a:gd name="connsiteX1" fmla="*/ 1849345 w 6800664"/>
              <a:gd name="connsiteY1" fmla="*/ 0 h 6858000"/>
              <a:gd name="connsiteX2" fmla="*/ 1849345 w 6800664"/>
              <a:gd name="connsiteY2" fmla="*/ 1 h 6858000"/>
              <a:gd name="connsiteX3" fmla="*/ 6800664 w 6800664"/>
              <a:gd name="connsiteY3" fmla="*/ 1 h 6858000"/>
              <a:gd name="connsiteX4" fmla="*/ 3369709 w 6800664"/>
              <a:gd name="connsiteY4" fmla="*/ 3430956 h 6858000"/>
              <a:gd name="connsiteX5" fmla="*/ 6624108 w 6800664"/>
              <a:gd name="connsiteY5" fmla="*/ 6857447 h 6858000"/>
              <a:gd name="connsiteX6" fmla="*/ 6645980 w 6800664"/>
              <a:gd name="connsiteY6" fmla="*/ 6858000 h 6858000"/>
              <a:gd name="connsiteX7" fmla="*/ 0 w 680066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0664" h="6858000">
                <a:moveTo>
                  <a:pt x="0" y="0"/>
                </a:moveTo>
                <a:lnTo>
                  <a:pt x="1849345" y="0"/>
                </a:lnTo>
                <a:lnTo>
                  <a:pt x="1849345" y="1"/>
                </a:lnTo>
                <a:lnTo>
                  <a:pt x="6800664" y="1"/>
                </a:lnTo>
                <a:cubicBezTo>
                  <a:pt x="4905801" y="1"/>
                  <a:pt x="3369709" y="1536092"/>
                  <a:pt x="3369709" y="3430956"/>
                </a:cubicBezTo>
                <a:cubicBezTo>
                  <a:pt x="3369709" y="5266605"/>
                  <a:pt x="4811294" y="6765555"/>
                  <a:pt x="6624108" y="6857447"/>
                </a:cubicBezTo>
                <a:lnTo>
                  <a:pt x="66459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F743AA9-AD4A-4C7C-A2F8-D376FD29C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5100498" cy="5143500"/>
          </a:xfrm>
          <a:custGeom>
            <a:avLst/>
            <a:gdLst>
              <a:gd name="connsiteX0" fmla="*/ 0 w 6800664"/>
              <a:gd name="connsiteY0" fmla="*/ 0 h 6858000"/>
              <a:gd name="connsiteX1" fmla="*/ 1849345 w 6800664"/>
              <a:gd name="connsiteY1" fmla="*/ 0 h 6858000"/>
              <a:gd name="connsiteX2" fmla="*/ 1849345 w 6800664"/>
              <a:gd name="connsiteY2" fmla="*/ 1 h 6858000"/>
              <a:gd name="connsiteX3" fmla="*/ 6800664 w 6800664"/>
              <a:gd name="connsiteY3" fmla="*/ 1 h 6858000"/>
              <a:gd name="connsiteX4" fmla="*/ 3369709 w 6800664"/>
              <a:gd name="connsiteY4" fmla="*/ 3430956 h 6858000"/>
              <a:gd name="connsiteX5" fmla="*/ 6624108 w 6800664"/>
              <a:gd name="connsiteY5" fmla="*/ 6857447 h 6858000"/>
              <a:gd name="connsiteX6" fmla="*/ 6645980 w 6800664"/>
              <a:gd name="connsiteY6" fmla="*/ 6858000 h 6858000"/>
              <a:gd name="connsiteX7" fmla="*/ 0 w 680066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0664" h="6858000">
                <a:moveTo>
                  <a:pt x="0" y="0"/>
                </a:moveTo>
                <a:lnTo>
                  <a:pt x="1849345" y="0"/>
                </a:lnTo>
                <a:lnTo>
                  <a:pt x="1849345" y="1"/>
                </a:lnTo>
                <a:lnTo>
                  <a:pt x="6800664" y="1"/>
                </a:lnTo>
                <a:cubicBezTo>
                  <a:pt x="4905801" y="1"/>
                  <a:pt x="3369709" y="1536092"/>
                  <a:pt x="3369709" y="3430956"/>
                </a:cubicBezTo>
                <a:cubicBezTo>
                  <a:pt x="3369709" y="5266605"/>
                  <a:pt x="4811294" y="6765555"/>
                  <a:pt x="6624108" y="6857447"/>
                </a:cubicBezTo>
                <a:lnTo>
                  <a:pt x="66459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59701-876A-4201-8EE6-E65DF338A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2514600" cy="5142063"/>
          </a:xfrm>
          <a:custGeom>
            <a:avLst/>
            <a:gdLst>
              <a:gd name="connsiteX0" fmla="*/ 0 w 3352800"/>
              <a:gd name="connsiteY0" fmla="*/ 0 h 6856084"/>
              <a:gd name="connsiteX1" fmla="*/ 3352800 w 3352800"/>
              <a:gd name="connsiteY1" fmla="*/ 0 h 6856084"/>
              <a:gd name="connsiteX2" fmla="*/ 3352800 w 3352800"/>
              <a:gd name="connsiteY2" fmla="*/ 3427044 h 6856084"/>
              <a:gd name="connsiteX3" fmla="*/ 3352800 w 3352800"/>
              <a:gd name="connsiteY3" fmla="*/ 3442336 h 6856084"/>
              <a:gd name="connsiteX4" fmla="*/ 3352413 w 3352800"/>
              <a:gd name="connsiteY4" fmla="*/ 3442336 h 6856084"/>
              <a:gd name="connsiteX5" fmla="*/ 3348336 w 3352800"/>
              <a:gd name="connsiteY5" fmla="*/ 3603600 h 6856084"/>
              <a:gd name="connsiteX6" fmla="*/ 92918 w 3352800"/>
              <a:gd name="connsiteY6" fmla="*/ 6853808 h 6856084"/>
              <a:gd name="connsiteX7" fmla="*/ 0 w 3352800"/>
              <a:gd name="connsiteY7" fmla="*/ 6856084 h 6856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800" h="6856084">
                <a:moveTo>
                  <a:pt x="0" y="0"/>
                </a:moveTo>
                <a:lnTo>
                  <a:pt x="3352800" y="0"/>
                </a:lnTo>
                <a:lnTo>
                  <a:pt x="3352800" y="3427044"/>
                </a:lnTo>
                <a:lnTo>
                  <a:pt x="3352800" y="3442336"/>
                </a:lnTo>
                <a:lnTo>
                  <a:pt x="3352413" y="3442336"/>
                </a:lnTo>
                <a:lnTo>
                  <a:pt x="3348336" y="3603600"/>
                </a:lnTo>
                <a:cubicBezTo>
                  <a:pt x="3259315" y="5359763"/>
                  <a:pt x="1849804" y="6767537"/>
                  <a:pt x="92918" y="6853808"/>
                </a:cubicBezTo>
                <a:lnTo>
                  <a:pt x="0" y="6856084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6AC256-9176-1056-28A4-322CA59F4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2" y="1371600"/>
            <a:ext cx="2374841" cy="3039533"/>
          </a:xfrm>
        </p:spPr>
        <p:txBody>
          <a:bodyPr anchor="t">
            <a:noAutofit/>
          </a:bodyPr>
          <a:lstStyle/>
          <a:p>
            <a:r>
              <a:rPr lang="en-US" sz="2600" dirty="0">
                <a:solidFill>
                  <a:srgbClr val="FFFFFF"/>
                </a:solidFill>
              </a:rPr>
              <a:t>BIA TCR Regional Coordinators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C9FEB4-B93D-4CA5-5F86-F5D7F0311BAE}"/>
              </a:ext>
            </a:extLst>
          </p:cNvPr>
          <p:cNvSpPr txBox="1"/>
          <p:nvPr/>
        </p:nvSpPr>
        <p:spPr>
          <a:xfrm>
            <a:off x="4057116" y="1981567"/>
            <a:ext cx="14583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2"/>
                </a:solidFill>
              </a:rPr>
              <a:t>Matthew Laramie</a:t>
            </a:r>
          </a:p>
          <a:p>
            <a:r>
              <a:rPr lang="en-US" sz="1050">
                <a:solidFill>
                  <a:schemeClr val="bg2"/>
                </a:solidFill>
              </a:rPr>
              <a:t>Northwest &amp; Rocky Mountain Regions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D357B6-4011-619B-65EB-58A47C0EF67F}"/>
              </a:ext>
            </a:extLst>
          </p:cNvPr>
          <p:cNvSpPr txBox="1"/>
          <p:nvPr/>
        </p:nvSpPr>
        <p:spPr>
          <a:xfrm>
            <a:off x="2552248" y="3494314"/>
            <a:ext cx="10328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tx1">
                    <a:lumMod val="65000"/>
                    <a:lumOff val="35000"/>
                  </a:schemeClr>
                </a:solidFill>
              </a:rPr>
              <a:t>Elisha Flores</a:t>
            </a:r>
          </a:p>
          <a:p>
            <a:r>
              <a:rPr lang="en-US" sz="1050">
                <a:solidFill>
                  <a:schemeClr val="tx1">
                    <a:lumMod val="65000"/>
                    <a:lumOff val="35000"/>
                  </a:schemeClr>
                </a:solidFill>
              </a:rPr>
              <a:t>Pacific Region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B095B8-9EC0-0C8E-5D4A-463B383C7B06}"/>
              </a:ext>
            </a:extLst>
          </p:cNvPr>
          <p:cNvSpPr txBox="1"/>
          <p:nvPr/>
        </p:nvSpPr>
        <p:spPr>
          <a:xfrm>
            <a:off x="4107862" y="5075258"/>
            <a:ext cx="1366080" cy="57708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050" b="1">
                <a:solidFill>
                  <a:schemeClr val="accent4"/>
                </a:solidFill>
              </a:rPr>
              <a:t>Jennifer Robinette</a:t>
            </a:r>
          </a:p>
          <a:p>
            <a:r>
              <a:rPr lang="en-US" sz="1050" b="1">
                <a:solidFill>
                  <a:schemeClr val="accent4"/>
                </a:solidFill>
              </a:rPr>
              <a:t>Vacant Position II</a:t>
            </a:r>
          </a:p>
          <a:p>
            <a:r>
              <a:rPr lang="en-US" sz="1050">
                <a:solidFill>
                  <a:schemeClr val="accent4"/>
                </a:solidFill>
              </a:rPr>
              <a:t>Alaska Region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D7FBB5-46CD-70D3-8167-C7E11E73A5E4}"/>
              </a:ext>
            </a:extLst>
          </p:cNvPr>
          <p:cNvSpPr txBox="1"/>
          <p:nvPr/>
        </p:nvSpPr>
        <p:spPr>
          <a:xfrm>
            <a:off x="4278941" y="3119343"/>
            <a:ext cx="132577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2"/>
                </a:solidFill>
              </a:rPr>
              <a:t>Shaina Tallas</a:t>
            </a:r>
          </a:p>
          <a:p>
            <a:r>
              <a:rPr lang="en-US" sz="1050">
                <a:solidFill>
                  <a:schemeClr val="bg2"/>
                </a:solidFill>
              </a:rPr>
              <a:t>Navajo, Southwest &amp; Western Regions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508B18-137C-A34C-706C-17149CDC1221}"/>
              </a:ext>
            </a:extLst>
          </p:cNvPr>
          <p:cNvSpPr txBox="1"/>
          <p:nvPr/>
        </p:nvSpPr>
        <p:spPr>
          <a:xfrm>
            <a:off x="6466676" y="4949262"/>
            <a:ext cx="13012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rgbClr val="598A65"/>
                </a:solidFill>
              </a:rPr>
              <a:t>Sheena </a:t>
            </a:r>
            <a:r>
              <a:rPr lang="en-US" sz="1050" b="1" err="1">
                <a:solidFill>
                  <a:srgbClr val="598A65"/>
                </a:solidFill>
              </a:rPr>
              <a:t>Schemm</a:t>
            </a:r>
            <a:endParaRPr lang="en-US" sz="1050" b="1">
              <a:solidFill>
                <a:srgbClr val="598A65"/>
              </a:solidFill>
            </a:endParaRPr>
          </a:p>
          <a:p>
            <a:r>
              <a:rPr lang="en-US" sz="1050">
                <a:solidFill>
                  <a:srgbClr val="598A65"/>
                </a:solidFill>
              </a:rPr>
              <a:t>Southern Plains &amp; Eastern Oklahoma Regions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E5D914-A16F-D5DD-8DA3-23B1C85F9D17}"/>
              </a:ext>
            </a:extLst>
          </p:cNvPr>
          <p:cNvSpPr txBox="1"/>
          <p:nvPr/>
        </p:nvSpPr>
        <p:spPr>
          <a:xfrm>
            <a:off x="5684094" y="2309957"/>
            <a:ext cx="1280042" cy="715581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>
              <a:defRPr/>
            </a:pPr>
            <a:r>
              <a:rPr lang="en-US" sz="105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Zachary Jorgenson</a:t>
            </a:r>
          </a:p>
          <a:p>
            <a:pPr>
              <a:defRPr/>
            </a:pPr>
            <a:r>
              <a:rPr lang="en-US" sz="1050" dirty="0">
                <a:solidFill>
                  <a:schemeClr val="bg2"/>
                </a:solidFill>
                <a:latin typeface="Arial Nova Light"/>
              </a:rPr>
              <a:t>Great Plains &amp; Midwest Regions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9B12D9-0364-29CC-9365-E30F56BE6E6F}"/>
              </a:ext>
            </a:extLst>
          </p:cNvPr>
          <p:cNvSpPr txBox="1"/>
          <p:nvPr/>
        </p:nvSpPr>
        <p:spPr>
          <a:xfrm>
            <a:off x="7117295" y="3171148"/>
            <a:ext cx="10450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05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Angela </a:t>
            </a:r>
            <a:r>
              <a:rPr lang="en-US" sz="105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Waupochick</a:t>
            </a:r>
            <a:endParaRPr lang="en-US" sz="105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1050" dirty="0">
                <a:solidFill>
                  <a:schemeClr val="bg2"/>
                </a:solidFill>
                <a:latin typeface="Arial Nova Light"/>
              </a:rPr>
              <a:t>Eastern Region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EC0003E-CF66-C59E-DFB1-86851CC64034}"/>
              </a:ext>
            </a:extLst>
          </p:cNvPr>
          <p:cNvCxnSpPr>
            <a:cxnSpLocks/>
          </p:cNvCxnSpPr>
          <p:nvPr/>
        </p:nvCxnSpPr>
        <p:spPr>
          <a:xfrm flipV="1">
            <a:off x="3369391" y="3428281"/>
            <a:ext cx="253325" cy="196208"/>
          </a:xfrm>
          <a:prstGeom prst="line">
            <a:avLst/>
          </a:prstGeom>
          <a:ln w="25400">
            <a:solidFill>
              <a:srgbClr val="62777C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DE98879-D126-0CA7-7A18-7AD45C7CC454}"/>
              </a:ext>
            </a:extLst>
          </p:cNvPr>
          <p:cNvCxnSpPr>
            <a:cxnSpLocks/>
          </p:cNvCxnSpPr>
          <p:nvPr/>
        </p:nvCxnSpPr>
        <p:spPr>
          <a:xfrm flipH="1" flipV="1">
            <a:off x="4230382" y="4822093"/>
            <a:ext cx="135160" cy="313243"/>
          </a:xfrm>
          <a:prstGeom prst="line">
            <a:avLst/>
          </a:prstGeom>
          <a:ln w="25400">
            <a:solidFill>
              <a:srgbClr val="F663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5DBEC53-F889-5E32-73E6-B1E0363BEA6B}"/>
              </a:ext>
            </a:extLst>
          </p:cNvPr>
          <p:cNvCxnSpPr>
            <a:cxnSpLocks/>
          </p:cNvCxnSpPr>
          <p:nvPr/>
        </p:nvCxnSpPr>
        <p:spPr>
          <a:xfrm>
            <a:off x="6466675" y="4613353"/>
            <a:ext cx="277025" cy="365361"/>
          </a:xfrm>
          <a:prstGeom prst="line">
            <a:avLst/>
          </a:prstGeom>
          <a:ln w="25400">
            <a:solidFill>
              <a:srgbClr val="598A65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0CE3698-B3A8-F68A-4FDD-EEF80172D050}"/>
              </a:ext>
            </a:extLst>
          </p:cNvPr>
          <p:cNvSpPr txBox="1"/>
          <p:nvPr/>
        </p:nvSpPr>
        <p:spPr>
          <a:xfrm>
            <a:off x="141817" y="6280150"/>
            <a:ext cx="729403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/>
              </a:rPr>
              <a:t>List of regional contacts: </a:t>
            </a:r>
            <a:r>
              <a:rPr lang="en-US">
                <a:solidFill>
                  <a:srgbClr val="2998E3"/>
                </a:solidFill>
                <a:cs typeface="Segoe UI"/>
                <a:hlinkClick r:id="rId4"/>
              </a:rPr>
              <a:t>https://www.bia.gov/service/climate-resource-directory#regional</a:t>
            </a:r>
            <a:r>
              <a:rPr lang="en-US">
                <a:solidFill>
                  <a:srgbClr val="2998E3"/>
                </a:solidFill>
                <a:cs typeface="Segoe UI"/>
              </a:rPr>
              <a:t> </a:t>
            </a:r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75DA8BA-2BB8-3C98-E9F1-95258AC7B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066" y="212175"/>
            <a:ext cx="1441451" cy="145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84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/>
          <p:nvPr/>
        </p:nvSpPr>
        <p:spPr>
          <a:xfrm>
            <a:off x="731548" y="233686"/>
            <a:ext cx="7672916" cy="56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defRPr/>
            </a:pPr>
            <a:r>
              <a:rPr lang="en-US" sz="3000">
                <a:solidFill>
                  <a:srgbClr val="18818C"/>
                </a:solidFill>
                <a:latin typeface="Elephant"/>
                <a:cs typeface="Calibri"/>
                <a:sym typeface="Calibri"/>
              </a:rPr>
              <a:t>Regional Partners - Liaisons</a:t>
            </a:r>
            <a:endParaRPr lang="en-US" sz="3000">
              <a:latin typeface="Elephant"/>
            </a:endParaRPr>
          </a:p>
        </p:txBody>
      </p:sp>
      <p:cxnSp>
        <p:nvCxnSpPr>
          <p:cNvPr id="121" name="Google Shape;121;p15"/>
          <p:cNvCxnSpPr/>
          <p:nvPr/>
        </p:nvCxnSpPr>
        <p:spPr>
          <a:xfrm>
            <a:off x="1828800" y="857249"/>
            <a:ext cx="54864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2" name="Google Shape;122;p15"/>
          <p:cNvSpPr txBox="1"/>
          <p:nvPr/>
        </p:nvSpPr>
        <p:spPr>
          <a:xfrm>
            <a:off x="4953580" y="5390703"/>
            <a:ext cx="3994572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7620">
              <a:buSzPts val="2600"/>
            </a:pPr>
            <a:r>
              <a:rPr lang="en-US" sz="1800">
                <a:solidFill>
                  <a:srgbClr val="E48312"/>
                </a:solidFill>
                <a:latin typeface="Calibri"/>
                <a:cs typeface="Calibri"/>
              </a:rPr>
              <a:t>Learn more at </a:t>
            </a:r>
            <a:r>
              <a:rPr lang="en-US" sz="1600">
                <a:latin typeface="Calibri"/>
                <a:hlinkClick r:id="rId3"/>
              </a:rPr>
              <a:t>www.bia.gov/bia/ots/tcr/our-work-partnerships#tribal-climate-resilience-liaisons</a:t>
            </a:r>
            <a:r>
              <a:rPr lang="en-US" sz="1600">
                <a:latin typeface="Calibri"/>
              </a:rPr>
              <a:t> 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1DA8236-DCA7-D061-5BBE-7B16DD233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42" y="3699608"/>
            <a:ext cx="4681330" cy="244052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ED257FB-F8B4-20F9-2FAE-0FCB0475C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4" t="36748" r="587" b="8976"/>
          <a:stretch/>
        </p:blipFill>
        <p:spPr>
          <a:xfrm>
            <a:off x="4823957" y="1492823"/>
            <a:ext cx="4114827" cy="294400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EC128EA-4837-6C8F-F7AF-C5B1DFF49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42" y="989932"/>
            <a:ext cx="4681330" cy="244305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6D3CC63-DA3B-F672-C619-50F55842B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136" y="5231385"/>
            <a:ext cx="790807" cy="90326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C70BBD1-76E5-FDE9-41E2-8BDE6E020C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011" y="5275099"/>
            <a:ext cx="769364" cy="7817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07BACC-71E6-2F0E-93EB-FB019FB2A700}"/>
              </a:ext>
            </a:extLst>
          </p:cNvPr>
          <p:cNvSpPr/>
          <p:nvPr/>
        </p:nvSpPr>
        <p:spPr>
          <a:xfrm>
            <a:off x="3638020" y="4524374"/>
            <a:ext cx="889000" cy="804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58F782-1A6A-76BE-24F1-F46C611ABA46}"/>
              </a:ext>
            </a:extLst>
          </p:cNvPr>
          <p:cNvSpPr/>
          <p:nvPr/>
        </p:nvSpPr>
        <p:spPr>
          <a:xfrm>
            <a:off x="1587499" y="3849687"/>
            <a:ext cx="677333" cy="264583"/>
          </a:xfrm>
          <a:prstGeom prst="rect">
            <a:avLst/>
          </a:prstGeom>
          <a:solidFill>
            <a:srgbClr val="1D9A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258297-22D1-C995-A08B-52AF2B8175D2}"/>
              </a:ext>
            </a:extLst>
          </p:cNvPr>
          <p:cNvSpPr/>
          <p:nvPr/>
        </p:nvSpPr>
        <p:spPr>
          <a:xfrm>
            <a:off x="1830917" y="4116916"/>
            <a:ext cx="1312333" cy="275166"/>
          </a:xfrm>
          <a:prstGeom prst="rect">
            <a:avLst/>
          </a:prstGeom>
          <a:solidFill>
            <a:srgbClr val="1D9A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26BB77-C4EF-554E-9CC6-D333DBE1E067}"/>
              </a:ext>
            </a:extLst>
          </p:cNvPr>
          <p:cNvSpPr txBox="1"/>
          <p:nvPr/>
        </p:nvSpPr>
        <p:spPr>
          <a:xfrm>
            <a:off x="608541" y="4082521"/>
            <a:ext cx="3772957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Calibri"/>
              </a:rPr>
              <a:t>Climate Adaptation Science Centers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03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3528" y="3656670"/>
            <a:ext cx="2514145" cy="234408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696BE0E-FC30-4168-BDFC-8DD4D1D42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075E4-1CA0-F066-C82F-8B3FDA99B61D}"/>
              </a:ext>
            </a:extLst>
          </p:cNvPr>
          <p:cNvGrpSpPr/>
          <p:nvPr/>
        </p:nvGrpSpPr>
        <p:grpSpPr>
          <a:xfrm>
            <a:off x="3328715" y="1347159"/>
            <a:ext cx="5734595" cy="4162245"/>
            <a:chOff x="150955" y="145110"/>
            <a:chExt cx="7890607" cy="590158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9583B9-F41A-9C40-0CE2-81CD352A6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9" t="34633" r="5969" b="11008"/>
            <a:stretch/>
          </p:blipFill>
          <p:spPr>
            <a:xfrm>
              <a:off x="150955" y="145110"/>
              <a:ext cx="7890607" cy="356684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676B1EA-A48F-F2FE-4E3A-D795992E6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211" t="1556" r="66368" b="51447"/>
            <a:stretch/>
          </p:blipFill>
          <p:spPr>
            <a:xfrm>
              <a:off x="2234180" y="3529784"/>
              <a:ext cx="2990931" cy="166412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AC8104E-B809-1F68-3771-CBB4650E3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340" t="5837" r="33898" b="52569"/>
            <a:stretch/>
          </p:blipFill>
          <p:spPr>
            <a:xfrm>
              <a:off x="5064769" y="3647769"/>
              <a:ext cx="2976793" cy="142815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5EE53E6-5428-AA4C-3801-0A3DF9192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572" t="4303" r="4517" b="59868"/>
            <a:stretch/>
          </p:blipFill>
          <p:spPr>
            <a:xfrm>
              <a:off x="150955" y="3647769"/>
              <a:ext cx="2410385" cy="123223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45D8E64-BCAA-0251-689F-07F8EC9F4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928" t="49717" r="34073" b="7988"/>
            <a:stretch/>
          </p:blipFill>
          <p:spPr>
            <a:xfrm>
              <a:off x="5189388" y="4583017"/>
              <a:ext cx="2852174" cy="146368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F10B4A8-506E-29C3-AA5B-FD1701EA69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359" t="56927" r="2136" b="9149"/>
            <a:stretch/>
          </p:blipFill>
          <p:spPr>
            <a:xfrm>
              <a:off x="150955" y="4880003"/>
              <a:ext cx="2626604" cy="116669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13FFEAD-280B-5997-C827-E027F155E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0" t="51219" r="66294" b="8637"/>
            <a:stretch/>
          </p:blipFill>
          <p:spPr>
            <a:xfrm>
              <a:off x="2456275" y="4634460"/>
              <a:ext cx="2768836" cy="1412237"/>
            </a:xfrm>
            <a:prstGeom prst="rect">
              <a:avLst/>
            </a:pr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2B0BF24-49CD-4259-B076-57BF640F2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5100498" cy="5143500"/>
          </a:xfrm>
          <a:custGeom>
            <a:avLst/>
            <a:gdLst>
              <a:gd name="connsiteX0" fmla="*/ 0 w 6800664"/>
              <a:gd name="connsiteY0" fmla="*/ 0 h 6858000"/>
              <a:gd name="connsiteX1" fmla="*/ 1849345 w 6800664"/>
              <a:gd name="connsiteY1" fmla="*/ 0 h 6858000"/>
              <a:gd name="connsiteX2" fmla="*/ 1849345 w 6800664"/>
              <a:gd name="connsiteY2" fmla="*/ 1 h 6858000"/>
              <a:gd name="connsiteX3" fmla="*/ 6800664 w 6800664"/>
              <a:gd name="connsiteY3" fmla="*/ 1 h 6858000"/>
              <a:gd name="connsiteX4" fmla="*/ 3369709 w 6800664"/>
              <a:gd name="connsiteY4" fmla="*/ 3430956 h 6858000"/>
              <a:gd name="connsiteX5" fmla="*/ 6624108 w 6800664"/>
              <a:gd name="connsiteY5" fmla="*/ 6857447 h 6858000"/>
              <a:gd name="connsiteX6" fmla="*/ 6645980 w 6800664"/>
              <a:gd name="connsiteY6" fmla="*/ 6858000 h 6858000"/>
              <a:gd name="connsiteX7" fmla="*/ 0 w 680066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0664" h="6858000">
                <a:moveTo>
                  <a:pt x="0" y="0"/>
                </a:moveTo>
                <a:lnTo>
                  <a:pt x="1849345" y="0"/>
                </a:lnTo>
                <a:lnTo>
                  <a:pt x="1849345" y="1"/>
                </a:lnTo>
                <a:lnTo>
                  <a:pt x="6800664" y="1"/>
                </a:lnTo>
                <a:cubicBezTo>
                  <a:pt x="4905801" y="1"/>
                  <a:pt x="3369709" y="1536092"/>
                  <a:pt x="3369709" y="3430956"/>
                </a:cubicBezTo>
                <a:cubicBezTo>
                  <a:pt x="3369709" y="5266605"/>
                  <a:pt x="4811294" y="6765555"/>
                  <a:pt x="6624108" y="6857447"/>
                </a:cubicBezTo>
                <a:lnTo>
                  <a:pt x="66459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0A3F262-FC31-4211-8F69-56F78448E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5100498" cy="5143500"/>
          </a:xfrm>
          <a:custGeom>
            <a:avLst/>
            <a:gdLst>
              <a:gd name="connsiteX0" fmla="*/ 0 w 6800664"/>
              <a:gd name="connsiteY0" fmla="*/ 0 h 6858000"/>
              <a:gd name="connsiteX1" fmla="*/ 1849345 w 6800664"/>
              <a:gd name="connsiteY1" fmla="*/ 0 h 6858000"/>
              <a:gd name="connsiteX2" fmla="*/ 1849345 w 6800664"/>
              <a:gd name="connsiteY2" fmla="*/ 1 h 6858000"/>
              <a:gd name="connsiteX3" fmla="*/ 6800664 w 6800664"/>
              <a:gd name="connsiteY3" fmla="*/ 1 h 6858000"/>
              <a:gd name="connsiteX4" fmla="*/ 3369709 w 6800664"/>
              <a:gd name="connsiteY4" fmla="*/ 3430956 h 6858000"/>
              <a:gd name="connsiteX5" fmla="*/ 6624108 w 6800664"/>
              <a:gd name="connsiteY5" fmla="*/ 6857447 h 6858000"/>
              <a:gd name="connsiteX6" fmla="*/ 6645980 w 6800664"/>
              <a:gd name="connsiteY6" fmla="*/ 6858000 h 6858000"/>
              <a:gd name="connsiteX7" fmla="*/ 0 w 680066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0664" h="6858000">
                <a:moveTo>
                  <a:pt x="0" y="0"/>
                </a:moveTo>
                <a:lnTo>
                  <a:pt x="1849345" y="0"/>
                </a:lnTo>
                <a:lnTo>
                  <a:pt x="1849345" y="1"/>
                </a:lnTo>
                <a:lnTo>
                  <a:pt x="6800664" y="1"/>
                </a:lnTo>
                <a:cubicBezTo>
                  <a:pt x="4905801" y="1"/>
                  <a:pt x="3369709" y="1536092"/>
                  <a:pt x="3369709" y="3430956"/>
                </a:cubicBezTo>
                <a:cubicBezTo>
                  <a:pt x="3369709" y="5266605"/>
                  <a:pt x="4811294" y="6765555"/>
                  <a:pt x="6624108" y="6857447"/>
                </a:cubicBezTo>
                <a:lnTo>
                  <a:pt x="66459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7C0B86-386E-472B-B980-775A3B3C0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2514600" cy="5142063"/>
          </a:xfrm>
          <a:custGeom>
            <a:avLst/>
            <a:gdLst>
              <a:gd name="connsiteX0" fmla="*/ 0 w 3352800"/>
              <a:gd name="connsiteY0" fmla="*/ 0 h 6856084"/>
              <a:gd name="connsiteX1" fmla="*/ 3352800 w 3352800"/>
              <a:gd name="connsiteY1" fmla="*/ 0 h 6856084"/>
              <a:gd name="connsiteX2" fmla="*/ 3352800 w 3352800"/>
              <a:gd name="connsiteY2" fmla="*/ 3427044 h 6856084"/>
              <a:gd name="connsiteX3" fmla="*/ 3352800 w 3352800"/>
              <a:gd name="connsiteY3" fmla="*/ 3442336 h 6856084"/>
              <a:gd name="connsiteX4" fmla="*/ 3352413 w 3352800"/>
              <a:gd name="connsiteY4" fmla="*/ 3442336 h 6856084"/>
              <a:gd name="connsiteX5" fmla="*/ 3348336 w 3352800"/>
              <a:gd name="connsiteY5" fmla="*/ 3603600 h 6856084"/>
              <a:gd name="connsiteX6" fmla="*/ 92918 w 3352800"/>
              <a:gd name="connsiteY6" fmla="*/ 6853808 h 6856084"/>
              <a:gd name="connsiteX7" fmla="*/ 0 w 3352800"/>
              <a:gd name="connsiteY7" fmla="*/ 6856084 h 6856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2800" h="6856084">
                <a:moveTo>
                  <a:pt x="0" y="0"/>
                </a:moveTo>
                <a:lnTo>
                  <a:pt x="3352800" y="0"/>
                </a:lnTo>
                <a:lnTo>
                  <a:pt x="3352800" y="3427044"/>
                </a:lnTo>
                <a:lnTo>
                  <a:pt x="3352800" y="3442336"/>
                </a:lnTo>
                <a:lnTo>
                  <a:pt x="3352413" y="3442336"/>
                </a:lnTo>
                <a:lnTo>
                  <a:pt x="3348336" y="3603600"/>
                </a:lnTo>
                <a:cubicBezTo>
                  <a:pt x="3259315" y="5359763"/>
                  <a:pt x="1849804" y="6767537"/>
                  <a:pt x="92918" y="6853808"/>
                </a:cubicBezTo>
                <a:lnTo>
                  <a:pt x="0" y="6856084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206A044-00E0-6C20-7A9C-38C94BC67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371599"/>
            <a:ext cx="1927746" cy="3695867"/>
          </a:xfrm>
        </p:spPr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100">
                <a:solidFill>
                  <a:srgbClr val="FFFFFF"/>
                </a:solidFill>
                <a:latin typeface="Elephant"/>
              </a:rPr>
              <a:t>Tribal Climate Resilience Liaison Network</a:t>
            </a:r>
            <a:br>
              <a:rPr lang="en-US" sz="2100">
                <a:solidFill>
                  <a:srgbClr val="FFFFFF"/>
                </a:solidFill>
                <a:latin typeface="Elephant"/>
              </a:rPr>
            </a:br>
            <a:br>
              <a:rPr lang="en-US" sz="2100">
                <a:solidFill>
                  <a:srgbClr val="FFFFFF"/>
                </a:solidFill>
                <a:latin typeface="Elephant"/>
              </a:rPr>
            </a:br>
            <a:r>
              <a:rPr lang="en-US" sz="2100">
                <a:solidFill>
                  <a:schemeClr val="accent6">
                    <a:lumMod val="20000"/>
                    <a:lumOff val="80000"/>
                  </a:schemeClr>
                </a:solidFill>
                <a:latin typeface="Elephant"/>
              </a:rPr>
              <a:t>Tribal Liaisons </a:t>
            </a:r>
            <a:endParaRPr lang="en-US" sz="210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Google Shape;122;p15">
            <a:extLst>
              <a:ext uri="{FF2B5EF4-FFF2-40B4-BE49-F238E27FC236}">
                <a16:creationId xmlns:a16="http://schemas.microsoft.com/office/drawing/2014/main" id="{1C138ECC-E453-0270-006B-9A5384CEDAB8}"/>
              </a:ext>
            </a:extLst>
          </p:cNvPr>
          <p:cNvSpPr txBox="1"/>
          <p:nvPr/>
        </p:nvSpPr>
        <p:spPr>
          <a:xfrm>
            <a:off x="149208" y="6037667"/>
            <a:ext cx="8777777" cy="62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7620" algn="ctr">
              <a:buSzPts val="2600"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An updated version will be available soon to include Jake Palazzi (New Mexico) and Cynthia Naha (Senior Liaison, SW). Additional staffing changes may occur, please visit the directory at </a:t>
            </a:r>
            <a:r>
              <a:rPr lang="en-US" sz="1600">
                <a:latin typeface="Calibri"/>
                <a:hlinkClick r:id="rId5"/>
              </a:rPr>
              <a:t>www.bia.gov/bia/ots/tcr/our-work-partnerships#tribal-climate-resilience-liaisons.</a:t>
            </a:r>
            <a:endParaRPr lang="en-US" sz="160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4481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EA573-BD5B-BE79-144B-B903F66F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24" y="448057"/>
            <a:ext cx="7886700" cy="1039813"/>
          </a:xfrm>
        </p:spPr>
        <p:txBody>
          <a:bodyPr/>
          <a:lstStyle/>
          <a:p>
            <a:r>
              <a:rPr lang="en-US"/>
              <a:t>Who to Contact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A6521-7C75-0E3C-48B8-FDECC2121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425" y="1342496"/>
            <a:ext cx="3857757" cy="792162"/>
          </a:xfrm>
        </p:spPr>
        <p:txBody>
          <a:bodyPr>
            <a:normAutofit/>
          </a:bodyPr>
          <a:lstStyle/>
          <a:p>
            <a:r>
              <a:rPr lang="en-US" sz="1600"/>
              <a:t>BIA Regional Coordinators</a:t>
            </a:r>
            <a:r>
              <a:rPr lang="en-US" sz="1200"/>
              <a:t> </a:t>
            </a:r>
            <a:r>
              <a:rPr lang="en-US" sz="1200">
                <a:solidFill>
                  <a:srgbClr val="C00000"/>
                </a:solidFill>
                <a:ea typeface="+mn-lt"/>
                <a:cs typeface="+mn-lt"/>
              </a:rPr>
              <a:t>(federal)</a:t>
            </a:r>
            <a:endParaRPr lang="en-US" sz="1200">
              <a:solidFill>
                <a:srgbClr val="C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7BB1E-012E-78D6-7A08-F9B6B4416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425" y="2307541"/>
            <a:ext cx="3762507" cy="40408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400">
                <a:solidFill>
                  <a:schemeClr val="tx1"/>
                </a:solidFill>
              </a:rPr>
              <a:t>Reach out for questions about: </a:t>
            </a:r>
          </a:p>
          <a:p>
            <a:pPr marL="212090" indent="-212090"/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Whether a project would be appropriate for TCR funding</a:t>
            </a:r>
          </a:p>
          <a:p>
            <a:pPr marL="212090" indent="-212090"/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What Category of funding to apply for</a:t>
            </a:r>
            <a:endParaRPr lang="en-US">
              <a:solidFill>
                <a:schemeClr val="tx1"/>
              </a:solidFill>
            </a:endParaRPr>
          </a:p>
          <a:p>
            <a:pPr marL="212090" indent="-212090"/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Whether your Tribe or organization is eligible for a set-aside</a:t>
            </a:r>
            <a:endParaRPr lang="en-US">
              <a:solidFill>
                <a:schemeClr val="tx1"/>
              </a:solidFill>
            </a:endParaRPr>
          </a:p>
          <a:p>
            <a:pPr marL="212090" indent="-212090"/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How to apply &amp; UEI/Sam.gov registration</a:t>
            </a:r>
            <a:endParaRPr lang="en-US">
              <a:solidFill>
                <a:schemeClr val="tx1"/>
              </a:solidFill>
            </a:endParaRPr>
          </a:p>
          <a:p>
            <a:pPr marL="212090" indent="-212090"/>
            <a:r>
              <a:rPr lang="en-US" sz="1400">
                <a:solidFill>
                  <a:schemeClr val="tx1"/>
                </a:solidFill>
              </a:rPr>
              <a:t>Post award project changes</a:t>
            </a:r>
            <a:endParaRPr lang="en-US">
              <a:solidFill>
                <a:schemeClr val="tx1"/>
              </a:solidFill>
            </a:endParaRPr>
          </a:p>
          <a:p>
            <a:pPr marL="212090" indent="-212090"/>
            <a:r>
              <a:rPr lang="en-US" sz="1400">
                <a:solidFill>
                  <a:schemeClr val="tx1"/>
                </a:solidFill>
              </a:rPr>
              <a:t>BIA-specific technical assistance, eligibility, and FAQs</a:t>
            </a:r>
          </a:p>
          <a:p>
            <a:pPr marL="0" indent="0">
              <a:buNone/>
            </a:pPr>
            <a:r>
              <a:rPr lang="en-US" sz="1400">
                <a:solidFill>
                  <a:schemeClr val="tx1"/>
                </a:solidFill>
              </a:rPr>
              <a:t>Find your Regional Coordinator contacts:</a:t>
            </a:r>
            <a:r>
              <a:rPr lang="en-US" sz="1400"/>
              <a:t> </a:t>
            </a:r>
            <a:r>
              <a:rPr lang="en-US" sz="1400">
                <a:ea typeface="+mn-lt"/>
                <a:cs typeface="+mn-lt"/>
                <a:hlinkClick r:id="rId3"/>
              </a:rPr>
              <a:t>www.bia.gov/service/climate-resource-directory</a:t>
            </a:r>
            <a:r>
              <a:rPr lang="en-US" sz="1400">
                <a:ea typeface="+mn-lt"/>
                <a:cs typeface="+mn-lt"/>
              </a:rPr>
              <a:t>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7AA8B7-EF98-A34B-8B41-C798CB258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342496"/>
            <a:ext cx="3982641" cy="792162"/>
          </a:xfrm>
        </p:spPr>
        <p:txBody>
          <a:bodyPr>
            <a:normAutofit/>
          </a:bodyPr>
          <a:lstStyle/>
          <a:p>
            <a:r>
              <a:rPr lang="en-US" sz="1600"/>
              <a:t>Tribal Climate Resilience Liaisons</a:t>
            </a:r>
            <a:r>
              <a:rPr lang="en-US" sz="1200">
                <a:solidFill>
                  <a:srgbClr val="09283F"/>
                </a:solidFill>
              </a:rPr>
              <a:t> </a:t>
            </a:r>
            <a:r>
              <a:rPr lang="en-US" sz="1200">
                <a:solidFill>
                  <a:srgbClr val="C00000"/>
                </a:solidFill>
              </a:rPr>
              <a:t>(non-federal)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A00832-F5A6-1AE7-C301-C8F673EF0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8092" y="2307540"/>
            <a:ext cx="3583649" cy="37762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/>
              <a:t>Reach out for questions about:</a:t>
            </a:r>
          </a:p>
          <a:p>
            <a:pPr marL="212090" indent="-212090">
              <a:buFont typeface="Arial"/>
            </a:pPr>
            <a:r>
              <a:rPr lang="en-US">
                <a:ea typeface="+mn-lt"/>
                <a:cs typeface="+mn-lt"/>
              </a:rPr>
              <a:t>Regional writing retreats, workshop events, or other gatherings </a:t>
            </a:r>
            <a:endParaRPr lang="en-US">
              <a:latin typeface="Arial Nova Light"/>
              <a:ea typeface="+mn-lt"/>
              <a:cs typeface="Arial"/>
            </a:endParaRPr>
          </a:p>
          <a:p>
            <a:pPr marL="212090" indent="-212090">
              <a:buFont typeface="Arial"/>
            </a:pPr>
            <a:r>
              <a:rPr lang="en-US">
                <a:ea typeface="+mn-lt"/>
                <a:cs typeface="+mn-lt"/>
              </a:rPr>
              <a:t>Grant writing tools, trainings, resources, consultants/organizations </a:t>
            </a:r>
            <a:endParaRPr lang="en-US">
              <a:latin typeface="Arial Nova Light"/>
              <a:ea typeface="+mn-lt"/>
              <a:cs typeface="Arial"/>
            </a:endParaRPr>
          </a:p>
          <a:p>
            <a:pPr marL="212090" indent="-212090">
              <a:buFont typeface="Arial"/>
            </a:pPr>
            <a:r>
              <a:rPr lang="en-US">
                <a:ea typeface="+mn-lt"/>
                <a:cs typeface="+mn-lt"/>
              </a:rPr>
              <a:t>Proposal review and tips</a:t>
            </a:r>
            <a:endParaRPr lang="en-US">
              <a:latin typeface="Arial Nova Light"/>
              <a:cs typeface="Arial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Find your Regional Liaison contacts: </a:t>
            </a:r>
            <a:r>
              <a:rPr lang="en-US" sz="1300">
                <a:ea typeface="+mn-lt"/>
                <a:cs typeface="+mn-lt"/>
              </a:rPr>
              <a:t> </a:t>
            </a:r>
            <a:r>
              <a:rPr lang="en-US" sz="1300">
                <a:ea typeface="+mn-lt"/>
                <a:cs typeface="+mn-lt"/>
                <a:hlinkClick r:id="rId4"/>
              </a:rPr>
              <a:t>www.bia.gov/service/climate-resource-directory#regional-resilience-resources-andcontacts</a:t>
            </a:r>
            <a:r>
              <a:rPr lang="en-US" sz="1300">
                <a:ea typeface="+mn-lt"/>
                <a:cs typeface="+mn-lt"/>
              </a:rPr>
              <a:t> </a:t>
            </a:r>
            <a:endParaRPr lang="en-US" sz="1300"/>
          </a:p>
          <a:p>
            <a:pPr marL="212090" indent="0">
              <a:lnSpc>
                <a:spcPct val="100000"/>
              </a:lnSpc>
              <a:spcBef>
                <a:spcPts val="0"/>
              </a:spcBef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47426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F7ADFF1-5444-79BF-EB03-FE4CDA4E9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89" y="1317458"/>
            <a:ext cx="7182676" cy="4228143"/>
          </a:xfrm>
          <a:prstGeom prst="rect">
            <a:avLst/>
          </a:prstGeom>
        </p:spPr>
      </p:pic>
      <p:pic>
        <p:nvPicPr>
          <p:cNvPr id="233" name="Google Shape;233;p28"/>
          <p:cNvPicPr preferRelativeResize="0"/>
          <p:nvPr/>
        </p:nvPicPr>
        <p:blipFill rotWithShape="1">
          <a:blip r:embed="rId4">
            <a:alphaModFix/>
          </a:blip>
          <a:srcRect t="4255" r="249"/>
          <a:stretch/>
        </p:blipFill>
        <p:spPr>
          <a:xfrm>
            <a:off x="3971425" y="4679943"/>
            <a:ext cx="4979012" cy="167706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8"/>
          <p:cNvSpPr txBox="1">
            <a:spLocks noGrp="1"/>
          </p:cNvSpPr>
          <p:nvPr>
            <p:ph type="title"/>
          </p:nvPr>
        </p:nvSpPr>
        <p:spPr>
          <a:xfrm>
            <a:off x="457200" y="2180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200">
                <a:solidFill>
                  <a:srgbClr val="18818C"/>
                </a:solidFill>
                <a:latin typeface="Elephant"/>
              </a:rPr>
              <a:t>Don’t know where to start?</a:t>
            </a:r>
            <a:endParaRPr lang="en-US" sz="3200">
              <a:latin typeface="Elephant"/>
              <a:cs typeface="Calibri Light" panose="020F0302020204030204"/>
            </a:endParaRPr>
          </a:p>
        </p:txBody>
      </p:sp>
      <p:sp>
        <p:nvSpPr>
          <p:cNvPr id="235" name="Google Shape;235;p28"/>
          <p:cNvSpPr/>
          <p:nvPr/>
        </p:nvSpPr>
        <p:spPr>
          <a:xfrm>
            <a:off x="3146125" y="5396375"/>
            <a:ext cx="685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: Shape 81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3527" y="3732560"/>
            <a:ext cx="2514145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92" name="Rectangle 83">
            <a:extLst>
              <a:ext uri="{FF2B5EF4-FFF2-40B4-BE49-F238E27FC236}">
                <a16:creationId xmlns:a16="http://schemas.microsoft.com/office/drawing/2014/main" id="{369DB5D3-4B63-4FD1-BA37-8EBACA587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85">
            <a:extLst>
              <a:ext uri="{FF2B5EF4-FFF2-40B4-BE49-F238E27FC236}">
                <a16:creationId xmlns:a16="http://schemas.microsoft.com/office/drawing/2014/main" id="{5BBDA1FD-F245-4707-9DD0-B21388E6D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6" y="0"/>
            <a:ext cx="5906492" cy="68532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: Shape 87">
            <a:extLst>
              <a:ext uri="{FF2B5EF4-FFF2-40B4-BE49-F238E27FC236}">
                <a16:creationId xmlns:a16="http://schemas.microsoft.com/office/drawing/2014/main" id="{4D65F7CF-078D-4DB9-942F-CA5C78C73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51468" y="0"/>
            <a:ext cx="5513721" cy="6858000"/>
          </a:xfrm>
          <a:custGeom>
            <a:avLst/>
            <a:gdLst>
              <a:gd name="connsiteX0" fmla="*/ 0 w 7351628"/>
              <a:gd name="connsiteY0" fmla="*/ 0 h 6858000"/>
              <a:gd name="connsiteX1" fmla="*/ 1482273 w 7351628"/>
              <a:gd name="connsiteY1" fmla="*/ 0 h 6858000"/>
              <a:gd name="connsiteX2" fmla="*/ 2438400 w 7351628"/>
              <a:gd name="connsiteY2" fmla="*/ 0 h 6858000"/>
              <a:gd name="connsiteX3" fmla="*/ 7351628 w 7351628"/>
              <a:gd name="connsiteY3" fmla="*/ 0 h 6858000"/>
              <a:gd name="connsiteX4" fmla="*/ 3920673 w 7351628"/>
              <a:gd name="connsiteY4" fmla="*/ 3430955 h 6858000"/>
              <a:gd name="connsiteX5" fmla="*/ 7175072 w 7351628"/>
              <a:gd name="connsiteY5" fmla="*/ 6857446 h 6858000"/>
              <a:gd name="connsiteX6" fmla="*/ 7196984 w 7351628"/>
              <a:gd name="connsiteY6" fmla="*/ 6858000 h 6858000"/>
              <a:gd name="connsiteX7" fmla="*/ 2438400 w 7351628"/>
              <a:gd name="connsiteY7" fmla="*/ 6858000 h 6858000"/>
              <a:gd name="connsiteX8" fmla="*/ 1482273 w 7351628"/>
              <a:gd name="connsiteY8" fmla="*/ 6858000 h 6858000"/>
              <a:gd name="connsiteX9" fmla="*/ 0 w 735162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1628" h="6858000">
                <a:moveTo>
                  <a:pt x="0" y="0"/>
                </a:moveTo>
                <a:lnTo>
                  <a:pt x="1482273" y="0"/>
                </a:lnTo>
                <a:lnTo>
                  <a:pt x="2438400" y="0"/>
                </a:lnTo>
                <a:lnTo>
                  <a:pt x="7351628" y="0"/>
                </a:lnTo>
                <a:cubicBezTo>
                  <a:pt x="5456764" y="0"/>
                  <a:pt x="3920673" y="1536091"/>
                  <a:pt x="3920673" y="3430955"/>
                </a:cubicBezTo>
                <a:cubicBezTo>
                  <a:pt x="3920673" y="5266604"/>
                  <a:pt x="5362258" y="6765554"/>
                  <a:pt x="7175072" y="6857446"/>
                </a:cubicBezTo>
                <a:lnTo>
                  <a:pt x="7196984" y="6858000"/>
                </a:lnTo>
                <a:lnTo>
                  <a:pt x="2438400" y="6858000"/>
                </a:lnTo>
                <a:lnTo>
                  <a:pt x="148227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074EFDE-BA5F-45C9-82A2-B73BB548F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2214348" cy="54864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</a:rPr>
              <a:t>Tribal Climate Resilience (TCR) Awards Overview </a:t>
            </a:r>
          </a:p>
        </p:txBody>
      </p:sp>
      <p:sp useBgFill="1">
        <p:nvSpPr>
          <p:cNvPr id="90" name="Freeform: Shape 89">
            <a:extLst>
              <a:ext uri="{FF2B5EF4-FFF2-40B4-BE49-F238E27FC236}">
                <a16:creationId xmlns:a16="http://schemas.microsoft.com/office/drawing/2014/main" id="{7C754B97-BF4D-4E8F-8EC3-4906E36CE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928429" y="0"/>
            <a:ext cx="4472424" cy="6861910"/>
          </a:xfrm>
          <a:custGeom>
            <a:avLst/>
            <a:gdLst>
              <a:gd name="connsiteX0" fmla="*/ 2532276 w 5963231"/>
              <a:gd name="connsiteY0" fmla="*/ 6861910 h 6861910"/>
              <a:gd name="connsiteX1" fmla="*/ 2377645 w 5963231"/>
              <a:gd name="connsiteY1" fmla="*/ 6858000 h 6861910"/>
              <a:gd name="connsiteX2" fmla="*/ 0 w 5963231"/>
              <a:gd name="connsiteY2" fmla="*/ 6858000 h 6861910"/>
              <a:gd name="connsiteX3" fmla="*/ 0 w 5963231"/>
              <a:gd name="connsiteY3" fmla="*/ 0 h 6861910"/>
              <a:gd name="connsiteX4" fmla="*/ 2532276 w 5963231"/>
              <a:gd name="connsiteY4" fmla="*/ 0 h 6861910"/>
              <a:gd name="connsiteX5" fmla="*/ 2547568 w 5963231"/>
              <a:gd name="connsiteY5" fmla="*/ 0 h 6861910"/>
              <a:gd name="connsiteX6" fmla="*/ 2547568 w 5963231"/>
              <a:gd name="connsiteY6" fmla="*/ 387 h 6861910"/>
              <a:gd name="connsiteX7" fmla="*/ 2708832 w 5963231"/>
              <a:gd name="connsiteY7" fmla="*/ 4464 h 6861910"/>
              <a:gd name="connsiteX8" fmla="*/ 5963231 w 5963231"/>
              <a:gd name="connsiteY8" fmla="*/ 3430955 h 6861910"/>
              <a:gd name="connsiteX9" fmla="*/ 2532276 w 5963231"/>
              <a:gd name="connsiteY9" fmla="*/ 6861910 h 6861910"/>
              <a:gd name="connsiteX0" fmla="*/ 2532276 w 5963231"/>
              <a:gd name="connsiteY0" fmla="*/ 6861910 h 6861910"/>
              <a:gd name="connsiteX1" fmla="*/ 0 w 5963231"/>
              <a:gd name="connsiteY1" fmla="*/ 6858000 h 6861910"/>
              <a:gd name="connsiteX2" fmla="*/ 0 w 5963231"/>
              <a:gd name="connsiteY2" fmla="*/ 0 h 6861910"/>
              <a:gd name="connsiteX3" fmla="*/ 2532276 w 5963231"/>
              <a:gd name="connsiteY3" fmla="*/ 0 h 6861910"/>
              <a:gd name="connsiteX4" fmla="*/ 2547568 w 5963231"/>
              <a:gd name="connsiteY4" fmla="*/ 0 h 6861910"/>
              <a:gd name="connsiteX5" fmla="*/ 2547568 w 5963231"/>
              <a:gd name="connsiteY5" fmla="*/ 387 h 6861910"/>
              <a:gd name="connsiteX6" fmla="*/ 2708832 w 5963231"/>
              <a:gd name="connsiteY6" fmla="*/ 4464 h 6861910"/>
              <a:gd name="connsiteX7" fmla="*/ 5963231 w 5963231"/>
              <a:gd name="connsiteY7" fmla="*/ 3430955 h 6861910"/>
              <a:gd name="connsiteX8" fmla="*/ 2532276 w 5963231"/>
              <a:gd name="connsiteY8" fmla="*/ 6861910 h 686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3231" h="6861910">
                <a:moveTo>
                  <a:pt x="2532276" y="6861910"/>
                </a:moveTo>
                <a:lnTo>
                  <a:pt x="0" y="6858000"/>
                </a:lnTo>
                <a:lnTo>
                  <a:pt x="0" y="0"/>
                </a:lnTo>
                <a:lnTo>
                  <a:pt x="2532276" y="0"/>
                </a:lnTo>
                <a:lnTo>
                  <a:pt x="2547568" y="0"/>
                </a:lnTo>
                <a:lnTo>
                  <a:pt x="2547568" y="387"/>
                </a:lnTo>
                <a:lnTo>
                  <a:pt x="2708832" y="4464"/>
                </a:lnTo>
                <a:cubicBezTo>
                  <a:pt x="4521646" y="96356"/>
                  <a:pt x="5963231" y="1595306"/>
                  <a:pt x="5963231" y="3430955"/>
                </a:cubicBezTo>
                <a:cubicBezTo>
                  <a:pt x="5963231" y="5325819"/>
                  <a:pt x="4427140" y="6861910"/>
                  <a:pt x="2532276" y="6861910"/>
                </a:cubicBezTo>
                <a:close/>
              </a:path>
            </a:pathLst>
          </a:cu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Content Placeholder 16">
            <a:extLst>
              <a:ext uri="{FF2B5EF4-FFF2-40B4-BE49-F238E27FC236}">
                <a16:creationId xmlns:a16="http://schemas.microsoft.com/office/drawing/2014/main" id="{C0C53578-E7FD-2EBE-BCA4-C0A4B2BBE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153" y="685800"/>
            <a:ext cx="2835056" cy="549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56895" indent="-228600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sym typeface="Calibri"/>
              </a:rPr>
              <a:t>Program Purpose</a:t>
            </a:r>
            <a:endParaRPr lang="en-US" sz="1700" dirty="0">
              <a:solidFill>
                <a:schemeClr val="tx2"/>
              </a:solidFill>
            </a:endParaRPr>
          </a:p>
          <a:p>
            <a:pPr marL="556895" indent="-228600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sym typeface="Calibri"/>
              </a:rPr>
              <a:t>FY 2023 Solicitation –Request for Proposals</a:t>
            </a:r>
            <a:endParaRPr lang="en-US" sz="1700" dirty="0">
              <a:solidFill>
                <a:schemeClr val="tx2"/>
              </a:solidFill>
            </a:endParaRPr>
          </a:p>
          <a:p>
            <a:pPr marL="556895" indent="-228600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sym typeface="Calibri"/>
              </a:rPr>
              <a:t>What's New? </a:t>
            </a:r>
            <a:endParaRPr lang="en-US" sz="1700" dirty="0">
              <a:solidFill>
                <a:schemeClr val="tx2"/>
              </a:solidFill>
            </a:endParaRPr>
          </a:p>
          <a:p>
            <a:pPr marL="556895" indent="-228600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sym typeface="Calibri"/>
              </a:rPr>
              <a:t>How to Apply</a:t>
            </a:r>
            <a:endParaRPr lang="en-US" sz="1700" dirty="0">
              <a:solidFill>
                <a:schemeClr val="tx2"/>
              </a:solidFill>
            </a:endParaRPr>
          </a:p>
          <a:p>
            <a:pPr marL="556895" indent="-228600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sym typeface="Calibri"/>
              </a:rPr>
              <a:t>Helpful Resources and Partnerships</a:t>
            </a:r>
            <a:endParaRPr lang="en-US" sz="1700" dirty="0">
              <a:solidFill>
                <a:schemeClr val="tx2"/>
              </a:solidFill>
            </a:endParaRPr>
          </a:p>
          <a:p>
            <a:pPr marL="556895" indent="-228600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sym typeface="Calibri"/>
              </a:rPr>
              <a:t>FAQs</a:t>
            </a:r>
            <a:endParaRPr lang="en-US" sz="1700" dirty="0">
              <a:solidFill>
                <a:schemeClr val="tx2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BF0CC6C-C1E7-D386-3654-9BFB6266B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6" r="61214" b="-154"/>
          <a:stretch/>
        </p:blipFill>
        <p:spPr>
          <a:xfrm>
            <a:off x="6652580" y="-8467"/>
            <a:ext cx="2497694" cy="6877069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EBD2A47-3DF2-4802-95E2-3AF0635E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3364" y="6434524"/>
            <a:ext cx="5199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fld id="{08AB70BE-1769-45B8-85A6-0C837432C7E6}" type="slidenum">
              <a:rPr lang="en-US" sz="1900" kern="1200">
                <a:solidFill>
                  <a:srgbClr val="FFFFFF"/>
                </a:solidFill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450"/>
                </a:spcAft>
              </a:pPr>
              <a:t>2</a:t>
            </a:fld>
            <a:endParaRPr lang="en-US" sz="1900" kern="1200">
              <a:solidFill>
                <a:srgbClr val="FFFF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927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9" name="Rectangle 275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Google Shape;255;p31"/>
          <p:cNvSpPr txBox="1">
            <a:spLocks noGrp="1"/>
          </p:cNvSpPr>
          <p:nvPr>
            <p:ph type="title"/>
          </p:nvPr>
        </p:nvSpPr>
        <p:spPr>
          <a:xfrm>
            <a:off x="4808763" y="634946"/>
            <a:ext cx="3845379" cy="1450757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2600">
                <a:latin typeface="Elephant"/>
              </a:rPr>
              <a:t>Additional Resources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EB2070-F74F-1F3E-7DB1-8F1D72CFA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18" y="645106"/>
            <a:ext cx="3502871" cy="5247747"/>
          </a:xfrm>
          <a:prstGeom prst="rect">
            <a:avLst/>
          </a:prstGeom>
        </p:spPr>
      </p:pic>
      <p:cxnSp>
        <p:nvCxnSpPr>
          <p:cNvPr id="290" name="Straight Connector 277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8763" y="2086188"/>
            <a:ext cx="35616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Google Shape;256;p31"/>
          <p:cNvSpPr txBox="1">
            <a:spLocks noGrp="1"/>
          </p:cNvSpPr>
          <p:nvPr>
            <p:ph idx="1"/>
          </p:nvPr>
        </p:nvSpPr>
        <p:spPr>
          <a:xfrm>
            <a:off x="4808763" y="2198914"/>
            <a:ext cx="3845379" cy="3670180"/>
          </a:xfrm>
          <a:prstGeom prst="rect">
            <a:avLst/>
          </a:prstGeom>
        </p:spPr>
        <p:txBody>
          <a:bodyPr spcFirstLastPara="1" vert="horz" lIns="91425" tIns="45700" rIns="91425" bIns="45700" rtlCol="0" anchor="t" anchorCtr="0">
            <a:normAutofit/>
          </a:bodyPr>
          <a:lstStyle/>
          <a:p>
            <a:pPr marL="342900" indent="-33528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1600" dirty="0">
                <a:latin typeface="Arial Nova Light"/>
              </a:rPr>
              <a:t>BIA Branch of Tribal Climate Resilience Home Page: </a:t>
            </a:r>
            <a:r>
              <a:rPr lang="en-US" sz="1600" u="sng" dirty="0">
                <a:latin typeface="Arial Nova Light"/>
                <a:hlinkClick r:id="rId4"/>
              </a:rPr>
              <a:t>www.bia.gov/bia/ots/tribal-resilience-program</a:t>
            </a:r>
            <a:r>
              <a:rPr lang="en-US" sz="1600" dirty="0">
                <a:latin typeface="Arial Nova Light"/>
              </a:rPr>
              <a:t> </a:t>
            </a:r>
          </a:p>
          <a:p>
            <a:pPr marL="342900" indent="-33528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1600" dirty="0">
                <a:latin typeface="Arial Nova Light"/>
              </a:rPr>
              <a:t>Tribal Resilience Resource Guide: </a:t>
            </a:r>
            <a:r>
              <a:rPr lang="en-US" sz="1600" u="sng" dirty="0">
                <a:latin typeface="Arial Nova Light"/>
                <a:hlinkClick r:id="rId5"/>
              </a:rPr>
              <a:t>https://biamaps.doi.gov/tribalresilience/resourceguide</a:t>
            </a:r>
            <a:r>
              <a:rPr lang="en-US" sz="1600" dirty="0">
                <a:latin typeface="Arial Nova Light"/>
              </a:rPr>
              <a:t> </a:t>
            </a:r>
          </a:p>
          <a:p>
            <a:pPr marL="342900" indent="-33528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1600" dirty="0">
                <a:latin typeface="Arial Nova Light"/>
              </a:rPr>
              <a:t>NAU’s Institute for Tribal Environmental Professionals (ITEP) </a:t>
            </a:r>
            <a:r>
              <a:rPr lang="en-US" sz="1600" u="sng" dirty="0">
                <a:latin typeface="Arial Nova Light"/>
                <a:hlinkClick r:id="rId6"/>
              </a:rPr>
              <a:t>www7.nau.edu/itep/main/tcc/Resources/newsletters</a:t>
            </a:r>
            <a:r>
              <a:rPr lang="en-US" sz="1600" dirty="0">
                <a:latin typeface="Arial Nova Light"/>
              </a:rPr>
              <a:t> </a:t>
            </a:r>
          </a:p>
          <a:p>
            <a:pPr marL="342900" indent="-33528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1600" dirty="0">
                <a:latin typeface="Arial Nova Light"/>
              </a:rPr>
              <a:t>UO’s Tribal Climate Change Guide: </a:t>
            </a:r>
            <a:r>
              <a:rPr lang="en-US" sz="1600" u="sng" dirty="0">
                <a:latin typeface="Arial Nova Light"/>
                <a:hlinkClick r:id="rId7"/>
              </a:rPr>
              <a:t>http://tribalclimateguide.uoregon.edu</a:t>
            </a:r>
            <a:r>
              <a:rPr lang="en-US" sz="1600" dirty="0">
                <a:latin typeface="Arial Nova Light"/>
              </a:rPr>
              <a:t> </a:t>
            </a:r>
          </a:p>
          <a:p>
            <a:pPr marL="342900" lvl="0" indent="-170180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endParaRPr lang="en-US" sz="1600" dirty="0">
              <a:latin typeface="Arial Nova Light"/>
            </a:endParaRPr>
          </a:p>
        </p:txBody>
      </p:sp>
      <p:sp>
        <p:nvSpPr>
          <p:cNvPr id="291" name="Rectangle 279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2" name="Rectangle 281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61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34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3527" y="3732560"/>
            <a:ext cx="2514145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4" name="Rectangle 36">
            <a:extLst>
              <a:ext uri="{FF2B5EF4-FFF2-40B4-BE49-F238E27FC236}">
                <a16:creationId xmlns:a16="http://schemas.microsoft.com/office/drawing/2014/main" id="{4AA78D9F-F7A9-4E0C-AD89-502BD8B43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8">
            <a:extLst>
              <a:ext uri="{FF2B5EF4-FFF2-40B4-BE49-F238E27FC236}">
                <a16:creationId xmlns:a16="http://schemas.microsoft.com/office/drawing/2014/main" id="{62D92489-96A8-4CA0-A838-DC76207CB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D072B0-076E-4AAF-84A8-1A907CED4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3553"/>
            <a:ext cx="7436145" cy="1406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00000"/>
              </a:lnSpc>
            </a:pPr>
            <a:r>
              <a:rPr lang="en-US" sz="4000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F7041F-5C33-40F8-A459-751AEB10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97414"/>
            <a:ext cx="4401402" cy="41134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914400">
              <a:lnSpc>
                <a:spcPct val="110000"/>
              </a:lnSpc>
              <a:spcBef>
                <a:spcPts val="0"/>
              </a:spcBef>
            </a:pPr>
            <a:endParaRPr lang="en-US" sz="1400" b="1" dirty="0"/>
          </a:p>
          <a:p>
            <a:pPr marL="0" indent="0" defTabSz="914400">
              <a:lnSpc>
                <a:spcPct val="110000"/>
              </a:lnSpc>
              <a:spcBef>
                <a:spcPts val="0"/>
              </a:spcBef>
            </a:pPr>
            <a:endParaRPr lang="en-US" sz="1400" b="1" dirty="0"/>
          </a:p>
          <a:p>
            <a:pPr marL="0" indent="0" defTabSz="914400">
              <a:lnSpc>
                <a:spcPct val="110000"/>
              </a:lnSpc>
              <a:spcBef>
                <a:spcPts val="0"/>
              </a:spcBef>
            </a:pPr>
            <a:r>
              <a:rPr lang="en-US" sz="1800" b="1" dirty="0"/>
              <a:t>John Mosley</a:t>
            </a:r>
            <a:endParaRPr lang="en-US" sz="1800" dirty="0"/>
          </a:p>
          <a:p>
            <a:pPr marL="0" indent="0" defTabSz="914400">
              <a:lnSpc>
                <a:spcPct val="110000"/>
              </a:lnSpc>
              <a:spcBef>
                <a:spcPts val="0"/>
              </a:spcBef>
            </a:pPr>
            <a:r>
              <a:rPr lang="en-US" sz="1600" dirty="0"/>
              <a:t>TCR Branch Chief</a:t>
            </a:r>
          </a:p>
          <a:p>
            <a:pPr marL="0" indent="0" defTabSz="914400"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hlinkClick r:id="rId2"/>
              </a:rPr>
              <a:t>john.mosley@bia.gov</a:t>
            </a:r>
            <a:endParaRPr lang="en-US" sz="1600" dirty="0"/>
          </a:p>
          <a:p>
            <a:pPr marL="0" indent="0" defTabSz="914400">
              <a:lnSpc>
                <a:spcPct val="110000"/>
              </a:lnSpc>
              <a:spcBef>
                <a:spcPts val="0"/>
              </a:spcBef>
            </a:pPr>
            <a:r>
              <a:rPr lang="en-US" sz="1600" dirty="0"/>
              <a:t>530-249-3889</a:t>
            </a:r>
          </a:p>
          <a:p>
            <a:pPr marL="0" indent="0" defTabSz="914400">
              <a:lnSpc>
                <a:spcPct val="110000"/>
              </a:lnSpc>
              <a:spcBef>
                <a:spcPts val="0"/>
              </a:spcBef>
            </a:pPr>
            <a:endParaRPr lang="en-US" sz="1800" dirty="0"/>
          </a:p>
          <a:p>
            <a:pPr defTabSz="914400"/>
            <a:r>
              <a:rPr lang="en-US" sz="1800" dirty="0">
                <a:ea typeface="+mn-lt"/>
                <a:cs typeface="+mn-lt"/>
              </a:rPr>
              <a:t>TCR Contact: </a:t>
            </a:r>
            <a:r>
              <a:rPr lang="en-US" sz="1800" dirty="0">
                <a:solidFill>
                  <a:srgbClr val="ED621D"/>
                </a:solidFill>
                <a:latin typeface="Arial Nova Light"/>
                <a:cs typeface="Segoe UI"/>
                <a:hlinkClick r:id="rId3"/>
              </a:rPr>
              <a:t>Resilience.Funding@bia.gov</a:t>
            </a:r>
            <a:r>
              <a:rPr lang="en-US" sz="1800" dirty="0">
                <a:ea typeface="+mn-lt"/>
                <a:cs typeface="+mn-lt"/>
              </a:rPr>
              <a:t> </a:t>
            </a:r>
          </a:p>
          <a:p>
            <a:pPr marL="0" indent="0" defTabSz="914400">
              <a:lnSpc>
                <a:spcPct val="110000"/>
              </a:lnSpc>
              <a:spcBef>
                <a:spcPts val="0"/>
              </a:spcBef>
            </a:pPr>
            <a:r>
              <a:rPr lang="en-US" sz="1800" dirty="0"/>
              <a:t>Annual Awards Program: </a:t>
            </a:r>
            <a:r>
              <a:rPr lang="en-US" sz="1800" dirty="0">
                <a:hlinkClick r:id="rId4"/>
              </a:rPr>
              <a:t>www.bia.gov/service/tcr-annual-awards-program</a:t>
            </a:r>
            <a:endParaRPr lang="en-US" sz="1800" dirty="0"/>
          </a:p>
        </p:txBody>
      </p:sp>
      <p:pic>
        <p:nvPicPr>
          <p:cNvPr id="16" name="Picture Placeholder 15" descr="Traditional turquoise jewelry">
            <a:extLst>
              <a:ext uri="{FF2B5EF4-FFF2-40B4-BE49-F238E27FC236}">
                <a16:creationId xmlns:a16="http://schemas.microsoft.com/office/drawing/2014/main" id="{0B4EBE43-9BF3-4053-9882-9A8FE1110EE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/>
          <a:srcRect l="25387" r="23431" b="-2"/>
          <a:stretch/>
        </p:blipFill>
        <p:spPr>
          <a:xfrm>
            <a:off x="7320604" y="4485552"/>
            <a:ext cx="1825967" cy="2381427"/>
          </a:xfrm>
          <a:prstGeom prst="rect">
            <a:avLst/>
          </a:prstGeom>
        </p:spPr>
      </p:pic>
      <p:pic>
        <p:nvPicPr>
          <p:cNvPr id="12" name="Picture Placeholder 11" descr="Colorful totem pole">
            <a:extLst>
              <a:ext uri="{FF2B5EF4-FFF2-40B4-BE49-F238E27FC236}">
                <a16:creationId xmlns:a16="http://schemas.microsoft.com/office/drawing/2014/main" id="{74CBA211-37A0-4CC8-ACD3-522C5BE677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/>
          <a:srcRect l="29506" r="19312" b="-2"/>
          <a:stretch/>
        </p:blipFill>
        <p:spPr>
          <a:xfrm>
            <a:off x="5501610" y="4485552"/>
            <a:ext cx="1825966" cy="2381427"/>
          </a:xfrm>
          <a:prstGeom prst="rect">
            <a:avLst/>
          </a:prstGeom>
        </p:spPr>
      </p:pic>
      <p:pic>
        <p:nvPicPr>
          <p:cNvPr id="18" name="Picture Placeholder 17" descr="Several woven native baskets laid on top of another">
            <a:extLst>
              <a:ext uri="{FF2B5EF4-FFF2-40B4-BE49-F238E27FC236}">
                <a16:creationId xmlns:a16="http://schemas.microsoft.com/office/drawing/2014/main" id="{D9F63E76-B657-482E-810D-3321F4B962A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/>
          <a:srcRect l="7389" r="41429" b="-2"/>
          <a:stretch/>
        </p:blipFill>
        <p:spPr>
          <a:xfrm>
            <a:off x="5501610" y="2128964"/>
            <a:ext cx="1825966" cy="2381427"/>
          </a:xfrm>
          <a:prstGeom prst="rect">
            <a:avLst/>
          </a:prstGeom>
        </p:spPr>
      </p:pic>
      <p:pic>
        <p:nvPicPr>
          <p:cNvPr id="14" name="Picture Placeholder 13" descr="Native American pottery">
            <a:extLst>
              <a:ext uri="{FF2B5EF4-FFF2-40B4-BE49-F238E27FC236}">
                <a16:creationId xmlns:a16="http://schemas.microsoft.com/office/drawing/2014/main" id="{1EAE460E-5FC8-45EA-B10F-E699814E8E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8"/>
          <a:srcRect l="32460" r="20004" b="5"/>
          <a:stretch/>
        </p:blipFill>
        <p:spPr>
          <a:xfrm>
            <a:off x="7320604" y="2128964"/>
            <a:ext cx="1825967" cy="2381427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4DB6886-4B0F-46AB-B142-B5BD2BE61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37" y="1"/>
            <a:ext cx="1760363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71876620-7135-4028-AD34-B19ECCF8A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37" y="1"/>
            <a:ext cx="1760363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BE5C8-602A-6D38-8363-A5EE13D185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2010" y="114005"/>
            <a:ext cx="4277042" cy="427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84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76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80D89B05-6439-0B81-1E8B-BB98C1179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5293" r="5706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buSzPts val="4400"/>
            </a:pPr>
            <a:r>
              <a:rPr lang="en-US" sz="6000">
                <a:solidFill>
                  <a:srgbClr val="FFFFFF"/>
                </a:solidFill>
                <a:latin typeface="Elephant"/>
              </a:rPr>
              <a:t>Program Purpose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Rectangle 184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4F34FB-71FF-02E0-7A0F-9BE456AD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TCR Purpose</a:t>
            </a:r>
          </a:p>
        </p:txBody>
      </p:sp>
      <p:pic>
        <p:nvPicPr>
          <p:cNvPr id="2" name="Picture 2" descr="Field of orange poppies">
            <a:extLst>
              <a:ext uri="{FF2B5EF4-FFF2-40B4-BE49-F238E27FC236}">
                <a16:creationId xmlns:a16="http://schemas.microsoft.com/office/drawing/2014/main" id="{37A616DE-65F0-07CC-A60F-4B3BC0C62C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8008" t="5836" r="24570" b="-560"/>
          <a:stretch/>
        </p:blipFill>
        <p:spPr>
          <a:xfrm>
            <a:off x="-3076" y="1169"/>
            <a:ext cx="2065660" cy="2195622"/>
          </a:xfrm>
        </p:spPr>
      </p:pic>
      <p:pic>
        <p:nvPicPr>
          <p:cNvPr id="3" name="Picture 3" descr="Close-up of terracotta pottery">
            <a:extLst>
              <a:ext uri="{FF2B5EF4-FFF2-40B4-BE49-F238E27FC236}">
                <a16:creationId xmlns:a16="http://schemas.microsoft.com/office/drawing/2014/main" id="{CF5608D7-A60A-1992-2EB7-EEFD2CC733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0304" r="10304"/>
          <a:stretch/>
        </p:blipFill>
        <p:spPr/>
      </p:pic>
      <p:pic>
        <p:nvPicPr>
          <p:cNvPr id="4" name="Picture 9" descr="Close-up of hand-woven basket">
            <a:extLst>
              <a:ext uri="{FF2B5EF4-FFF2-40B4-BE49-F238E27FC236}">
                <a16:creationId xmlns:a16="http://schemas.microsoft.com/office/drawing/2014/main" id="{07D29DD9-41C1-242E-C062-CD3B9FC5167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10277" r="10277"/>
          <a:stretch/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9A7B95-F8CF-C735-B1BE-92E1D9440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2550761"/>
            <a:ext cx="5829595" cy="39659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/>
              <a:t>To support climate preparedness and resilience in for all Federally-recognized Tribal Nations and Alaska Native villages: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u="sng"/>
              <a:t>Technical assistance</a:t>
            </a:r>
          </a:p>
          <a:p>
            <a:pPr marL="213995" indent="-21399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/>
              <a:t>Access to appropriate science</a:t>
            </a:r>
          </a:p>
          <a:p>
            <a:pPr marL="213995" indent="-21399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/>
              <a:t>Educational and training opportunities</a:t>
            </a:r>
          </a:p>
          <a:p>
            <a:pPr marL="213995" indent="-21399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/>
              <a:t>Regional network of liaisons</a:t>
            </a:r>
          </a:p>
          <a:p>
            <a:pPr marL="213995" indent="-21399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/>
              <a:t>Regional Tribal Climate Resilience Coordinators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u="sng"/>
              <a:t>Financial assistance </a:t>
            </a:r>
          </a:p>
          <a:p>
            <a:pPr marL="213995" indent="-21399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/>
              <a:t>Annual Awards Program </a:t>
            </a:r>
          </a:p>
          <a:p>
            <a:pPr marL="213995" indent="-21399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/>
              <a:t>Bipartisan Infrastructure Law (BIL) and Inflation Reduction Act (IRA) funding for community-driven relocation and habitat restoration work</a:t>
            </a:r>
          </a:p>
        </p:txBody>
      </p:sp>
    </p:spTree>
    <p:extLst>
      <p:ext uri="{BB962C8B-B14F-4D97-AF65-F5344CB8AC3E}">
        <p14:creationId xmlns:p14="http://schemas.microsoft.com/office/powerpoint/2010/main" val="417407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3527" y="3732560"/>
            <a:ext cx="2514145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8" name="Rectangle 157">
            <a:extLst>
              <a:ext uri="{FF2B5EF4-FFF2-40B4-BE49-F238E27FC236}">
                <a16:creationId xmlns:a16="http://schemas.microsoft.com/office/drawing/2014/main" id="{D38E59FE-7D5E-44AE-9A51-08FBB00B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074EFDE-BA5F-45C9-82A2-B73BB548F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91668"/>
            <a:ext cx="4798122" cy="154495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lnSpc>
                <a:spcPct val="100000"/>
              </a:lnSpc>
            </a:pPr>
            <a:r>
              <a:rPr lang="en-US" sz="4000">
                <a:solidFill>
                  <a:schemeClr val="accent2"/>
                </a:solidFill>
              </a:rPr>
              <a:t>TCR Focus Area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0C53578-E7FD-2EBE-BCA4-C0A4B2BBE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43910"/>
            <a:ext cx="4572000" cy="40330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914400">
              <a:spcBef>
                <a:spcPts val="0"/>
              </a:spcBef>
            </a:pPr>
            <a:r>
              <a:rPr lang="en-US" sz="1700" dirty="0">
                <a:solidFill>
                  <a:schemeClr val="tx2"/>
                </a:solidFill>
                <a:sym typeface="Calibri"/>
              </a:rPr>
              <a:t>Prioritization of issues such as:</a:t>
            </a:r>
            <a:endParaRPr lang="en-US" sz="1700" dirty="0">
              <a:solidFill>
                <a:schemeClr val="tx2"/>
              </a:solidFill>
            </a:endParaRPr>
          </a:p>
          <a:p>
            <a:pPr marL="342900" lvl="1" indent="-228600" defTabSz="914400">
              <a:spcBef>
                <a:spcPts val="400"/>
              </a:spcBef>
            </a:pPr>
            <a:r>
              <a:rPr lang="en-US" sz="1700" dirty="0">
                <a:sym typeface="Calibri"/>
              </a:rPr>
              <a:t>Extreme events (e.g., flooding and erosion, extended drought, desertification, increased frequency and intensity of wildfire)</a:t>
            </a:r>
            <a:endParaRPr lang="en-US" sz="1700" dirty="0"/>
          </a:p>
          <a:p>
            <a:pPr marL="342900" lvl="1" indent="-228600" defTabSz="914400">
              <a:spcBef>
                <a:spcPts val="400"/>
              </a:spcBef>
            </a:pPr>
            <a:r>
              <a:rPr lang="en-US" sz="1700" dirty="0">
                <a:sym typeface="Calibri"/>
              </a:rPr>
              <a:t>Toxic harmful algal blooms </a:t>
            </a:r>
            <a:endParaRPr lang="en-US" sz="1700" dirty="0"/>
          </a:p>
          <a:p>
            <a:pPr marL="342900" lvl="1" indent="-228600" defTabSz="914400">
              <a:spcBef>
                <a:spcPts val="400"/>
              </a:spcBef>
            </a:pPr>
            <a:r>
              <a:rPr lang="en-US" sz="1700" b="1" dirty="0">
                <a:sym typeface="Calibri"/>
              </a:rPr>
              <a:t>Permafrost degradation</a:t>
            </a:r>
            <a:endParaRPr lang="en-US" sz="1700" b="1" dirty="0"/>
          </a:p>
          <a:p>
            <a:pPr marL="342900" lvl="1" indent="-228600" defTabSz="914400">
              <a:spcBef>
                <a:spcPts val="400"/>
              </a:spcBef>
            </a:pPr>
            <a:r>
              <a:rPr lang="en-US" sz="1700" dirty="0">
                <a:sym typeface="Calibri"/>
              </a:rPr>
              <a:t>Ocean </a:t>
            </a:r>
            <a:r>
              <a:rPr lang="en-US" sz="1700" b="1" dirty="0">
                <a:sym typeface="Calibri"/>
              </a:rPr>
              <a:t>acidification</a:t>
            </a:r>
            <a:r>
              <a:rPr lang="en-US" sz="1700" dirty="0">
                <a:sym typeface="Calibri"/>
              </a:rPr>
              <a:t> </a:t>
            </a:r>
            <a:endParaRPr lang="en-US" sz="1700" dirty="0"/>
          </a:p>
          <a:p>
            <a:pPr marL="342900" lvl="1" indent="-228600" defTabSz="914400">
              <a:spcBef>
                <a:spcPts val="400"/>
              </a:spcBef>
            </a:pPr>
            <a:r>
              <a:rPr lang="en-US" sz="1700" b="1" dirty="0">
                <a:sym typeface="Calibri"/>
              </a:rPr>
              <a:t>Storm surge </a:t>
            </a:r>
            <a:endParaRPr lang="en-US" sz="1700" b="1" dirty="0"/>
          </a:p>
          <a:p>
            <a:pPr marL="342900" lvl="1" indent="-228600" defTabSz="914400">
              <a:spcBef>
                <a:spcPts val="400"/>
              </a:spcBef>
            </a:pPr>
            <a:r>
              <a:rPr lang="en-US" sz="1700" b="1" dirty="0">
                <a:sym typeface="Calibri"/>
              </a:rPr>
              <a:t>Sea level rise </a:t>
            </a:r>
            <a:endParaRPr lang="en-US" sz="1700" b="1" dirty="0"/>
          </a:p>
          <a:p>
            <a:pPr marL="342900" lvl="1" indent="-228600" defTabSz="914400">
              <a:spcBef>
                <a:spcPts val="400"/>
              </a:spcBef>
            </a:pPr>
            <a:r>
              <a:rPr lang="en-US" sz="1700" dirty="0">
                <a:sym typeface="Calibri"/>
              </a:rPr>
              <a:t>And more... </a:t>
            </a:r>
            <a:endParaRPr lang="en-US" sz="17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EBD2A47-3DF2-4802-95E2-3AF0635E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3364" y="6434524"/>
            <a:ext cx="5199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fld id="{08AB70BE-1769-45B8-85A6-0C837432C7E6}" type="slidenum">
              <a:rPr lang="en-US" sz="1900" kern="1200">
                <a:solidFill>
                  <a:srgbClr val="FFFFFF"/>
                </a:solidFill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450"/>
                </a:spcAft>
              </a:pPr>
              <a:t>5</a:t>
            </a:fld>
            <a:endParaRPr lang="en-US" sz="1900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4FD25B8-526B-CA6B-7CAE-B072DBB186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68" r="14747"/>
          <a:stretch/>
        </p:blipFill>
        <p:spPr>
          <a:xfrm>
            <a:off x="5943602" y="1"/>
            <a:ext cx="3191377" cy="6870832"/>
          </a:xfrm>
          <a:prstGeom prst="rect">
            <a:avLst/>
          </a:prstGeom>
        </p:spPr>
      </p:pic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454757A4-999E-4582-917C-9C73BFEA9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67014" y="3870071"/>
            <a:ext cx="2353172" cy="3647939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1BAE6AD2-77FD-438C-B9EE-3347535CE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67014" y="3870071"/>
            <a:ext cx="2353172" cy="3647939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22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3527" y="3732560"/>
            <a:ext cx="2514145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D38E59FE-7D5E-44AE-9A51-08FBB00B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074EFDE-BA5F-45C9-82A2-B73BB548F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91668"/>
            <a:ext cx="4798122" cy="154495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lnSpc>
                <a:spcPct val="100000"/>
              </a:lnSpc>
            </a:pPr>
            <a:r>
              <a:rPr lang="en-US" sz="4000">
                <a:solidFill>
                  <a:schemeClr val="accent2"/>
                </a:solidFill>
              </a:rPr>
              <a:t>Annual Awards Program Purpose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0C53578-E7FD-2EBE-BCA4-C0A4B2BBE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43910"/>
            <a:ext cx="4572000" cy="40330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914400">
              <a:spcAft>
                <a:spcPts val="900"/>
              </a:spcAft>
            </a:pPr>
            <a:r>
              <a:rPr lang="en-US" sz="1700">
                <a:solidFill>
                  <a:schemeClr val="tx2"/>
                </a:solidFill>
                <a:sym typeface="Calibri"/>
              </a:rPr>
              <a:t>To provide funding for Federally-recognized Tribal Nations to achieve their climate adaptation, planning and implementation goals. </a:t>
            </a:r>
            <a:endParaRPr lang="en-US" sz="1700">
              <a:solidFill>
                <a:schemeClr val="tx2"/>
              </a:solidFill>
            </a:endParaRPr>
          </a:p>
          <a:p>
            <a:pPr marL="342900" indent="-228600" defTabSz="9144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2"/>
                </a:solidFill>
                <a:sym typeface="Calibri"/>
              </a:rPr>
              <a:t>Planning and project design can minimize impacts, reducing the scale of emergencies, infrastructure damage, and threats to human health and well-being</a:t>
            </a:r>
            <a:endParaRPr lang="en-US" sz="1700">
              <a:solidFill>
                <a:schemeClr val="tx2"/>
              </a:solidFill>
            </a:endParaRPr>
          </a:p>
          <a:p>
            <a:pPr marL="342900" indent="-228600" defTabSz="9144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2"/>
                </a:solidFill>
                <a:sym typeface="Calibri"/>
              </a:rPr>
              <a:t>Supports self-determination and sovereignty</a:t>
            </a:r>
            <a:endParaRPr lang="en-US" sz="1700">
              <a:solidFill>
                <a:schemeClr val="tx2"/>
              </a:solidFill>
            </a:endParaRPr>
          </a:p>
          <a:p>
            <a:pPr marL="342900" indent="-228600" defTabSz="9144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2"/>
                </a:solidFill>
                <a:sym typeface="Calibri"/>
              </a:rPr>
              <a:t>Furthers inclusion of Indigenous Knowledge</a:t>
            </a:r>
            <a:endParaRPr lang="en-US" sz="1700">
              <a:solidFill>
                <a:schemeClr val="tx2"/>
              </a:solidFill>
            </a:endParaRPr>
          </a:p>
          <a:p>
            <a:pPr marL="556895" indent="-228600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chemeClr val="tx2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EBD2A47-3DF2-4802-95E2-3AF0635E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3364" y="6434524"/>
            <a:ext cx="5199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fld id="{08AB70BE-1769-45B8-85A6-0C837432C7E6}" type="slidenum">
              <a:rPr lang="en-US" sz="1900" kern="1200">
                <a:solidFill>
                  <a:srgbClr val="FFFFFF"/>
                </a:solidFill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450"/>
                </a:spcAft>
              </a:pPr>
              <a:t>6</a:t>
            </a:fld>
            <a:endParaRPr lang="en-US" sz="1900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08EA506-03B6-D065-EC66-CBEF12BC07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83" r="36825" b="1"/>
          <a:stretch/>
        </p:blipFill>
        <p:spPr>
          <a:xfrm>
            <a:off x="5943602" y="1"/>
            <a:ext cx="3200398" cy="6870626"/>
          </a:xfrm>
          <a:prstGeom prst="rect">
            <a:avLst/>
          </a:prstGeom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54757A4-999E-4582-917C-9C73BFEA9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67014" y="3870071"/>
            <a:ext cx="2353172" cy="3647939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1BAE6AD2-77FD-438C-B9EE-3347535CE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67014" y="3870071"/>
            <a:ext cx="2353172" cy="3647939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49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76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80D89B05-6439-0B81-1E8B-BB98C1179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5293" r="5706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buSzPts val="4400"/>
            </a:pPr>
            <a:r>
              <a:rPr lang="en-US" sz="6000">
                <a:solidFill>
                  <a:srgbClr val="FFFFFF"/>
                </a:solidFill>
                <a:latin typeface="Elephant"/>
              </a:rPr>
              <a:t>FY 2023 Solicitation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Rectangle 184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55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3527" y="3732560"/>
            <a:ext cx="2514145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8" name="Rectangle 157">
            <a:extLst>
              <a:ext uri="{FF2B5EF4-FFF2-40B4-BE49-F238E27FC236}">
                <a16:creationId xmlns:a16="http://schemas.microsoft.com/office/drawing/2014/main" id="{D38E59FE-7D5E-44AE-9A51-08FBB00B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074EFDE-BA5F-45C9-82A2-B73BB548F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91668"/>
            <a:ext cx="4798122" cy="154495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lnSpc>
                <a:spcPct val="100000"/>
              </a:lnSpc>
            </a:pPr>
            <a:r>
              <a:rPr lang="en-US" sz="4000">
                <a:solidFill>
                  <a:schemeClr val="accent2"/>
                </a:solidFill>
              </a:rPr>
              <a:t>FY 2023 Solicitation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0C53578-E7FD-2EBE-BCA4-C0A4B2BBE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2133327"/>
            <a:ext cx="5086350" cy="42976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914400"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/>
                </a:solidFill>
                <a:sym typeface="Calibri"/>
              </a:rPr>
              <a:t>Open to </a:t>
            </a:r>
            <a:r>
              <a:rPr lang="en-US" sz="1600" b="1" dirty="0">
                <a:solidFill>
                  <a:schemeClr val="tx2"/>
                </a:solidFill>
                <a:sym typeface="Calibri"/>
              </a:rPr>
              <a:t>Federally-recognized Tribes and Tribal organizations that serve federally recognized Tribes </a:t>
            </a:r>
            <a:r>
              <a:rPr lang="en-US" sz="1600" dirty="0">
                <a:solidFill>
                  <a:schemeClr val="tx2"/>
                </a:solidFill>
                <a:sym typeface="Calibri"/>
              </a:rPr>
              <a:t>as defined in 25 U.S.C. 5304(</a:t>
            </a:r>
            <a:r>
              <a:rPr lang="en-US" sz="1600" i="1" dirty="0">
                <a:solidFill>
                  <a:schemeClr val="tx2"/>
                </a:solidFill>
                <a:sym typeface="Calibri"/>
              </a:rPr>
              <a:t>l</a:t>
            </a:r>
            <a:r>
              <a:rPr lang="en-US" sz="1600" dirty="0">
                <a:solidFill>
                  <a:schemeClr val="tx2"/>
                </a:solidFill>
                <a:sym typeface="Calibri"/>
              </a:rPr>
              <a:t>) </a:t>
            </a:r>
            <a:endParaRPr lang="en-US" sz="1600" dirty="0">
              <a:solidFill>
                <a:schemeClr val="tx2"/>
              </a:solidFill>
            </a:endParaRPr>
          </a:p>
          <a:p>
            <a:pPr marL="342900" lvl="1" indent="-228600" defTabSz="914400">
              <a:lnSpc>
                <a:spcPct val="110000"/>
              </a:lnSpc>
              <a:spcBef>
                <a:spcPts val="400"/>
              </a:spcBef>
            </a:pPr>
            <a:r>
              <a:rPr lang="en-US" sz="1500" dirty="0">
                <a:sym typeface="Calibri"/>
              </a:rPr>
              <a:t>Request for proposals open: July 19th – October 13th, 2023 </a:t>
            </a:r>
            <a:endParaRPr lang="en-US" sz="1500" dirty="0"/>
          </a:p>
          <a:p>
            <a:pPr marL="342900" lvl="1" indent="-228600" defTabSz="914400">
              <a:lnSpc>
                <a:spcPct val="110000"/>
              </a:lnSpc>
              <a:spcBef>
                <a:spcPts val="300"/>
              </a:spcBef>
            </a:pPr>
            <a:r>
              <a:rPr lang="en-US" sz="1500" dirty="0">
                <a:sym typeface="Calibri"/>
              </a:rPr>
              <a:t>Federal Register list of Federally-recognized tribes (2023): </a:t>
            </a:r>
            <a:r>
              <a:rPr lang="en-US" sz="1200" dirty="0">
                <a:sym typeface="Calibri"/>
                <a:hlinkClick r:id="rId3"/>
              </a:rPr>
              <a:t>https://www.federalregister.gov/documents/2023/01/12/2023-00504/indian-entities-recognized-by-and-eligible-to-receive-services-from-the-united-states-bureau-of</a:t>
            </a:r>
            <a:endParaRPr lang="en-US" sz="1200" dirty="0"/>
          </a:p>
          <a:p>
            <a:pPr marL="342900" lvl="1" indent="-228600" defTabSz="914400">
              <a:lnSpc>
                <a:spcPct val="110000"/>
              </a:lnSpc>
              <a:spcBef>
                <a:spcPts val="300"/>
              </a:spcBef>
            </a:pPr>
            <a:r>
              <a:rPr lang="en-US" sz="1500" dirty="0">
                <a:sym typeface="Calibri"/>
              </a:rPr>
              <a:t>Total Amount Available: ~$120 million</a:t>
            </a:r>
            <a:endParaRPr lang="en-US" sz="1500" dirty="0"/>
          </a:p>
          <a:p>
            <a:pPr marL="342900" lvl="1" indent="-228600" defTabSz="914400">
              <a:lnSpc>
                <a:spcPct val="110000"/>
              </a:lnSpc>
              <a:spcBef>
                <a:spcPts val="400"/>
              </a:spcBef>
            </a:pPr>
            <a:r>
              <a:rPr lang="en-US" sz="1500" dirty="0">
                <a:sym typeface="Calibri"/>
              </a:rPr>
              <a:t>Other entities may participate as sub-awardees (the Tribe or Tribal organization must be the applicant and awardee)</a:t>
            </a:r>
            <a:endParaRPr lang="en-US" sz="1500" dirty="0"/>
          </a:p>
          <a:p>
            <a:pPr marL="342900" lvl="1" indent="-228600" defTabSz="914400">
              <a:lnSpc>
                <a:spcPct val="110000"/>
              </a:lnSpc>
              <a:spcBef>
                <a:spcPts val="400"/>
              </a:spcBef>
            </a:pPr>
            <a:r>
              <a:rPr lang="en-US" sz="1500" dirty="0"/>
              <a:t>Project timelines should be no more than two years</a:t>
            </a:r>
          </a:p>
          <a:p>
            <a:pPr marL="342900" lvl="1" indent="-228600" defTabSz="914400">
              <a:lnSpc>
                <a:spcPct val="110000"/>
              </a:lnSpc>
              <a:spcBef>
                <a:spcPts val="400"/>
              </a:spcBef>
            </a:pPr>
            <a:endParaRPr lang="en-US" sz="15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EBD2A47-3DF2-4802-95E2-3AF0635E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3364" y="6434524"/>
            <a:ext cx="5199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fld id="{08AB70BE-1769-45B8-85A6-0C837432C7E6}" type="slidenum">
              <a:rPr lang="en-US" sz="1900" kern="1200">
                <a:solidFill>
                  <a:srgbClr val="FFFFFF"/>
                </a:solidFill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450"/>
                </a:spcAft>
              </a:pPr>
              <a:t>8</a:t>
            </a:fld>
            <a:endParaRPr lang="en-US" sz="1900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6D66857-EDFB-9ED2-2D47-402C83019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930" r="18977" b="1"/>
          <a:stretch/>
        </p:blipFill>
        <p:spPr>
          <a:xfrm>
            <a:off x="5943602" y="1"/>
            <a:ext cx="3200398" cy="6870626"/>
          </a:xfrm>
          <a:prstGeom prst="rect">
            <a:avLst/>
          </a:prstGeom>
        </p:spPr>
      </p:pic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454757A4-999E-4582-917C-9C73BFEA9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67014" y="3870071"/>
            <a:ext cx="2353172" cy="3647939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1BAE6AD2-77FD-438C-B9EE-3347535CE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67014" y="3870071"/>
            <a:ext cx="2353172" cy="3647939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98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3527" y="3732560"/>
            <a:ext cx="2514145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9" name="Rectangle 168">
            <a:extLst>
              <a:ext uri="{FF2B5EF4-FFF2-40B4-BE49-F238E27FC236}">
                <a16:creationId xmlns:a16="http://schemas.microsoft.com/office/drawing/2014/main" id="{EB6DAA74-6928-4A84-9C3F-D130518F6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FDE2EC86-78BA-4B5E-A283-4FC8EC64C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33" y="1"/>
            <a:ext cx="3899366" cy="6857999"/>
          </a:xfrm>
          <a:custGeom>
            <a:avLst/>
            <a:gdLst>
              <a:gd name="connsiteX0" fmla="*/ 0 w 5199156"/>
              <a:gd name="connsiteY0" fmla="*/ 0 h 6857999"/>
              <a:gd name="connsiteX1" fmla="*/ 5199156 w 5199156"/>
              <a:gd name="connsiteY1" fmla="*/ 0 h 6857999"/>
              <a:gd name="connsiteX2" fmla="*/ 5199156 w 5199156"/>
              <a:gd name="connsiteY2" fmla="*/ 4404241 h 6857999"/>
              <a:gd name="connsiteX3" fmla="*/ 2996280 w 5199156"/>
              <a:gd name="connsiteY3" fmla="*/ 6845331 h 6857999"/>
              <a:gd name="connsiteX4" fmla="*/ 2762435 w 5199156"/>
              <a:gd name="connsiteY4" fmla="*/ 6857139 h 6857999"/>
              <a:gd name="connsiteX5" fmla="*/ 2762435 w 5199156"/>
              <a:gd name="connsiteY5" fmla="*/ 6857999 h 6857999"/>
              <a:gd name="connsiteX6" fmla="*/ 2745398 w 5199156"/>
              <a:gd name="connsiteY6" fmla="*/ 6857999 h 6857999"/>
              <a:gd name="connsiteX7" fmla="*/ 0 w 5199156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9156" h="6857999">
                <a:moveTo>
                  <a:pt x="0" y="0"/>
                </a:moveTo>
                <a:lnTo>
                  <a:pt x="5199156" y="0"/>
                </a:lnTo>
                <a:lnTo>
                  <a:pt x="5199156" y="4404241"/>
                </a:lnTo>
                <a:cubicBezTo>
                  <a:pt x="5199156" y="5674715"/>
                  <a:pt x="4233603" y="6719673"/>
                  <a:pt x="2996280" y="6845331"/>
                </a:cubicBezTo>
                <a:lnTo>
                  <a:pt x="2762435" y="6857139"/>
                </a:lnTo>
                <a:lnTo>
                  <a:pt x="2762435" y="6857999"/>
                </a:lnTo>
                <a:lnTo>
                  <a:pt x="2745398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ECC966CD-9E88-40A4-8C1B-22FDDBF5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64889" y="264601"/>
            <a:ext cx="2353172" cy="182396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074EFDE-BA5F-45C9-82A2-B73BB548F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19716"/>
            <a:ext cx="2840440" cy="3551275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defTabSz="914400">
              <a:lnSpc>
                <a:spcPct val="100000"/>
              </a:lnSpc>
            </a:pPr>
            <a:r>
              <a:rPr lang="en-US" sz="3300">
                <a:solidFill>
                  <a:srgbClr val="FFFFFF"/>
                </a:solidFill>
              </a:rPr>
              <a:t>Where to Find More Information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0C53578-E7FD-2EBE-BCA4-C0A4B2BBE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795284"/>
            <a:ext cx="2717610" cy="10845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914400">
              <a:lnSpc>
                <a:spcPct val="110000"/>
              </a:lnSpc>
              <a:spcBef>
                <a:spcPts val="1000"/>
              </a:spcBef>
            </a:pPr>
            <a:r>
              <a:rPr lang="en-US" sz="1200" b="1" cap="all" spc="300">
                <a:solidFill>
                  <a:srgbClr val="FFFFFF"/>
                </a:solidFill>
                <a:sym typeface="Calibri"/>
              </a:rPr>
              <a:t>TCR Annual Awards Program site page: </a:t>
            </a:r>
            <a:r>
              <a:rPr lang="en-US" sz="1200" b="1" cap="all" spc="300">
                <a:solidFill>
                  <a:srgbClr val="FFFFFF"/>
                </a:solidFill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www.bia.gov/service/tcr-annual-awards-program</a:t>
            </a:r>
            <a:r>
              <a:rPr lang="en-US" sz="1200" b="1" cap="all" spc="300">
                <a:solidFill>
                  <a:srgbClr val="FFFFFF"/>
                </a:solidFill>
                <a:sym typeface="Calibri"/>
              </a:rPr>
              <a:t> </a:t>
            </a:r>
            <a:endParaRPr lang="en-US" sz="1200" b="1" cap="all" spc="300">
              <a:solidFill>
                <a:srgbClr val="FFFFFF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62E6928-F91E-6379-FAF5-F5E7ADE4E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921" y="3299884"/>
            <a:ext cx="4277477" cy="258787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51E8744C-5F4D-10D0-33A8-5D4CA7451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520" y="690596"/>
            <a:ext cx="4280280" cy="233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62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DEF66683F1904A9D18C86F600002D8" ma:contentTypeVersion="18" ma:contentTypeDescription="Create a new document." ma:contentTypeScope="" ma:versionID="bbdac320460c27aa7a24f68483c77f33">
  <xsd:schema xmlns:xsd="http://www.w3.org/2001/XMLSchema" xmlns:xs="http://www.w3.org/2001/XMLSchema" xmlns:p="http://schemas.microsoft.com/office/2006/metadata/properties" xmlns:ns2="c3e7fb3a-f61c-4241-9fbd-03f77e035e59" xmlns:ns3="b37bbeab-e64e-43e9-894e-e09b3b82ea91" targetNamespace="http://schemas.microsoft.com/office/2006/metadata/properties" ma:root="true" ma:fieldsID="325511f9f3ba21235ae59dbe486452a2" ns2:_="" ns3:_="">
    <xsd:import namespace="c3e7fb3a-f61c-4241-9fbd-03f77e035e59"/>
    <xsd:import namespace="b37bbeab-e64e-43e9-894e-e09b3b82ea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e7fb3a-f61c-4241-9fbd-03f77e035e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d666a43-d96d-4f4b-b12f-397f8ab1e3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bbeab-e64e-43e9-894e-e09b3b82ea9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2c23464-064b-4240-ab2a-a8d730b63fa3}" ma:internalName="TaxCatchAll" ma:showField="CatchAllData" ma:web="b37bbeab-e64e-43e9-894e-e09b3b82ea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e7fb3a-f61c-4241-9fbd-03f77e035e59">
      <Terms xmlns="http://schemas.microsoft.com/office/infopath/2007/PartnerControls"/>
    </lcf76f155ced4ddcb4097134ff3c332f>
    <TaxCatchAll xmlns="b37bbeab-e64e-43e9-894e-e09b3b82ea91" xsi:nil="true"/>
  </documentManagement>
</p:properties>
</file>

<file path=customXml/itemProps1.xml><?xml version="1.0" encoding="utf-8"?>
<ds:datastoreItem xmlns:ds="http://schemas.openxmlformats.org/officeDocument/2006/customXml" ds:itemID="{316476EA-627C-4B79-955D-D8CC28B66C5A}"/>
</file>

<file path=customXml/itemProps2.xml><?xml version="1.0" encoding="utf-8"?>
<ds:datastoreItem xmlns:ds="http://schemas.openxmlformats.org/officeDocument/2006/customXml" ds:itemID="{6C701144-86FB-4626-855F-39CCEA9E09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A7E035-015E-4D6F-9442-6DD303F95E29}">
  <ds:schemaRefs>
    <ds:schemaRef ds:uri="31062a0d-ede8-4112-b4bb-00a9c1bc8e16"/>
    <ds:schemaRef ds:uri="d4dce348-8736-4b2b-8bd1-02b1a8fcacc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1252</Words>
  <Application>Microsoft Office PowerPoint</Application>
  <PresentationFormat>On-screen Show (4:3)</PresentationFormat>
  <Paragraphs>176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 Nova Light</vt:lpstr>
      <vt:lpstr>Calibri</vt:lpstr>
      <vt:lpstr>Calibri Light</vt:lpstr>
      <vt:lpstr>Elephant</vt:lpstr>
      <vt:lpstr>Elephant Pro</vt:lpstr>
      <vt:lpstr>Segoe UI</vt:lpstr>
      <vt:lpstr>Retrospect</vt:lpstr>
      <vt:lpstr>ModOverlayVTI</vt:lpstr>
      <vt:lpstr> BIA Branch of  Tribal Climate Resilience   Awards Overview</vt:lpstr>
      <vt:lpstr>Tribal Climate Resilience (TCR) Awards Overview </vt:lpstr>
      <vt:lpstr>Program Purpose</vt:lpstr>
      <vt:lpstr>TCR Purpose</vt:lpstr>
      <vt:lpstr>TCR Focus Area</vt:lpstr>
      <vt:lpstr>Annual Awards Program Purpose</vt:lpstr>
      <vt:lpstr>FY 2023 Solicitation</vt:lpstr>
      <vt:lpstr>FY 2023 Solicitation</vt:lpstr>
      <vt:lpstr>Where to Find More Information</vt:lpstr>
      <vt:lpstr>2023 Categories of Funding</vt:lpstr>
      <vt:lpstr>2023 Set-Asides</vt:lpstr>
      <vt:lpstr>Application Content Requirements</vt:lpstr>
      <vt:lpstr>2020-2022 Awards Funding Categories</vt:lpstr>
      <vt:lpstr>Helpful Resources</vt:lpstr>
      <vt:lpstr>BIA TCR Regional Coordinators</vt:lpstr>
      <vt:lpstr>PowerPoint Presentation</vt:lpstr>
      <vt:lpstr>Tribal Climate Resilience Liaison Network  Tribal Liaisons </vt:lpstr>
      <vt:lpstr>Who to Contact</vt:lpstr>
      <vt:lpstr>Don’t know where to start?</vt:lpstr>
      <vt:lpstr>Additional Resources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BIA Tribal Resilience Awards Program 2019</dc:title>
  <dc:creator>Samoy, Alyssa Marion</dc:creator>
  <cp:lastModifiedBy>Daniel Dickerson</cp:lastModifiedBy>
  <cp:revision>23</cp:revision>
  <dcterms:modified xsi:type="dcterms:W3CDTF">2024-04-18T23:16:27Z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0x010100789F452A7852B2468A9E407592AB86CC</vt:lpwstr>
  </property>
</Properties>
</file>