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9.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4"/>
  </p:notesMasterIdLst>
  <p:sldIdLst>
    <p:sldId id="256" r:id="rId2"/>
    <p:sldId id="257" r:id="rId3"/>
    <p:sldId id="258" r:id="rId4"/>
    <p:sldId id="259" r:id="rId5"/>
    <p:sldId id="260" r:id="rId6"/>
    <p:sldId id="261" r:id="rId7"/>
    <p:sldId id="262" r:id="rId8"/>
    <p:sldId id="263" r:id="rId9"/>
    <p:sldId id="266" r:id="rId10"/>
    <p:sldId id="267" r:id="rId11"/>
    <p:sldId id="268" r:id="rId12"/>
    <p:sldId id="265"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095" autoAdjust="0"/>
  </p:normalViewPr>
  <p:slideViewPr>
    <p:cSldViewPr>
      <p:cViewPr varScale="1">
        <p:scale>
          <a:sx n="63" d="100"/>
          <a:sy n="63" d="100"/>
        </p:scale>
        <p:origin x="2026" y="38"/>
      </p:cViewPr>
      <p:guideLst>
        <p:guide orient="horz" pos="2160"/>
        <p:guide pos="2880"/>
      </p:guideLst>
    </p:cSldViewPr>
  </p:slideViewPr>
  <p:notesTextViewPr>
    <p:cViewPr>
      <p:scale>
        <a:sx n="1" d="1"/>
        <a:sy n="1" d="1"/>
      </p:scale>
      <p:origin x="0" y="-432"/>
    </p:cViewPr>
  </p:notesTextViewPr>
  <p:notesViewPr>
    <p:cSldViewPr>
      <p:cViewPr varScale="1">
        <p:scale>
          <a:sx n="84" d="100"/>
          <a:sy n="84" d="100"/>
        </p:scale>
        <p:origin x="3870"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6AAD477-6AB3-43C0-A55C-75E418A90F9A}" type="datetimeFigureOut">
              <a:rPr lang="en-US" smtClean="0"/>
              <a:t>3/27/2024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4DDE1D4-50A2-4911-9FDB-D623471B46F9}" type="slidenum">
              <a:rPr lang="en-US" smtClean="0"/>
              <a:t>‹#›</a:t>
            </a:fld>
            <a:endParaRPr lang="en-US" dirty="0"/>
          </a:p>
        </p:txBody>
      </p:sp>
    </p:spTree>
    <p:extLst>
      <p:ext uri="{BB962C8B-B14F-4D97-AF65-F5344CB8AC3E}">
        <p14:creationId xmlns:p14="http://schemas.microsoft.com/office/powerpoint/2010/main" val="361600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DDE1D4-50A2-4911-9FDB-D623471B46F9}" type="slidenum">
              <a:rPr lang="en-US" smtClean="0"/>
              <a:t>1</a:t>
            </a:fld>
            <a:endParaRPr lang="en-US" dirty="0"/>
          </a:p>
        </p:txBody>
      </p:sp>
    </p:spTree>
    <p:extLst>
      <p:ext uri="{BB962C8B-B14F-4D97-AF65-F5344CB8AC3E}">
        <p14:creationId xmlns:p14="http://schemas.microsoft.com/office/powerpoint/2010/main" val="2900933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dirty="0">
                <a:latin typeface="+mn-lt"/>
              </a:rPr>
              <a:t>Elderly Specialists</a:t>
            </a:r>
          </a:p>
          <a:p>
            <a:pPr marL="349415" indent="-349415">
              <a:buFont typeface="Arial" panose="020B0604020202020204" pitchFamily="34" charset="0"/>
              <a:buChar char="•"/>
            </a:pPr>
            <a:r>
              <a:rPr lang="en-US" sz="1200" dirty="0">
                <a:latin typeface="+mn-lt"/>
              </a:rPr>
              <a:t>Elderly specialists make visits to clients in their homes to assess the Native American elders’ needs  </a:t>
            </a:r>
          </a:p>
          <a:p>
            <a:pPr marL="349415" indent="-349415">
              <a:buFont typeface="Arial" panose="020B0604020202020204" pitchFamily="34" charset="0"/>
              <a:buChar char="•"/>
            </a:pPr>
            <a:r>
              <a:rPr lang="en-US" sz="1200" dirty="0">
                <a:latin typeface="+mn-lt"/>
              </a:rPr>
              <a:t>Visits are determined by referrals submitted to Senior Services.  </a:t>
            </a:r>
          </a:p>
          <a:p>
            <a:pPr marL="349415" indent="-349415">
              <a:buFont typeface="Arial" panose="020B0604020202020204" pitchFamily="34" charset="0"/>
              <a:buChar char="•"/>
            </a:pPr>
            <a:r>
              <a:rPr lang="en-US" sz="1200" dirty="0">
                <a:latin typeface="+mn-lt"/>
              </a:rPr>
              <a:t>Elderly specialists are able to help link the elder with services and resources, in and outside of the Chickasaw Nation.</a:t>
            </a:r>
          </a:p>
          <a:p>
            <a:pPr marL="349415" indent="-349415">
              <a:buFont typeface="Arial" panose="020B0604020202020204" pitchFamily="34" charset="0"/>
              <a:buChar char="•"/>
            </a:pPr>
            <a:r>
              <a:rPr lang="en-US" sz="1200" dirty="0">
                <a:latin typeface="+mn-lt"/>
              </a:rPr>
              <a:t>Elderly specialists assist elders in completing applications for other services, such as housing repairs, burial, veterans, etc.  </a:t>
            </a:r>
          </a:p>
          <a:p>
            <a:pPr marL="349415" indent="-349415">
              <a:buFont typeface="Arial" panose="020B0604020202020204" pitchFamily="34" charset="0"/>
              <a:buChar char="•"/>
            </a:pPr>
            <a:r>
              <a:rPr lang="en-US" sz="1200" dirty="0">
                <a:latin typeface="+mn-lt"/>
              </a:rPr>
              <a:t>Elderly specialists work to coordinate services with Community Health Representatives (CHRs), State Department of Human Services representatives and other agencies that are beneficial to the elder.</a:t>
            </a:r>
          </a:p>
          <a:p>
            <a:pPr marL="0" indent="0">
              <a:buFont typeface="Arial" panose="020B0604020202020204" pitchFamily="34" charset="0"/>
              <a:buNone/>
            </a:pPr>
            <a:endParaRPr lang="en-US" sz="1200" dirty="0">
              <a:latin typeface="+mn-lt"/>
              <a:ea typeface="Calibri"/>
              <a:cs typeface="Times New Roman"/>
            </a:endParaRPr>
          </a:p>
          <a:p>
            <a:pPr marL="0" indent="0">
              <a:buFont typeface="Arial" panose="020B0604020202020204" pitchFamily="34" charset="0"/>
              <a:buNone/>
            </a:pPr>
            <a:r>
              <a:rPr lang="en-US" sz="1200" b="1" dirty="0">
                <a:latin typeface="+mn-lt"/>
                <a:ea typeface="Calibri"/>
                <a:cs typeface="Times New Roman"/>
              </a:rPr>
              <a:t>CHR</a:t>
            </a:r>
          </a:p>
          <a:p>
            <a:pPr marL="259004" lvl="0" indent="-232943">
              <a:lnSpc>
                <a:spcPct val="107000"/>
              </a:lnSpc>
              <a:buFont typeface="Symbol"/>
              <a:buChar char=""/>
            </a:pPr>
            <a:r>
              <a:rPr lang="en-US" sz="1200" dirty="0">
                <a:latin typeface="+mn-lt"/>
                <a:ea typeface="Calibri"/>
                <a:cs typeface="Times New Roman"/>
              </a:rPr>
              <a:t>Make home visits to Native American homes. – in-nation and OKC </a:t>
            </a:r>
          </a:p>
          <a:p>
            <a:pPr marL="259004" lvl="0" indent="-232943">
              <a:lnSpc>
                <a:spcPct val="107000"/>
              </a:lnSpc>
              <a:buFont typeface="Symbol"/>
              <a:buChar char=""/>
            </a:pPr>
            <a:r>
              <a:rPr lang="en-US" sz="1200" dirty="0">
                <a:latin typeface="+mn-lt"/>
                <a:ea typeface="Calibri"/>
                <a:cs typeface="Times New Roman"/>
              </a:rPr>
              <a:t>Develop a relationship of trust, and caring.</a:t>
            </a:r>
          </a:p>
          <a:p>
            <a:pPr marL="259004" lvl="0" indent="-232943">
              <a:lnSpc>
                <a:spcPct val="107000"/>
              </a:lnSpc>
              <a:buFont typeface="Symbol"/>
              <a:buChar char=""/>
            </a:pPr>
            <a:r>
              <a:rPr lang="en-US" sz="1200" dirty="0">
                <a:latin typeface="+mn-lt"/>
                <a:ea typeface="Calibri"/>
                <a:cs typeface="Times New Roman"/>
              </a:rPr>
              <a:t>Check vital signs and explain the normal values</a:t>
            </a:r>
          </a:p>
          <a:p>
            <a:pPr marL="259004" lvl="0" indent="-232943">
              <a:lnSpc>
                <a:spcPct val="107000"/>
              </a:lnSpc>
              <a:buFont typeface="Symbol"/>
              <a:buChar char=""/>
            </a:pPr>
            <a:r>
              <a:rPr lang="en-US" sz="1200" dirty="0">
                <a:latin typeface="+mn-lt"/>
                <a:ea typeface="Calibri"/>
                <a:cs typeface="Times New Roman"/>
              </a:rPr>
              <a:t>Check medications to see that they are in good supply and taking them as prescribed. </a:t>
            </a:r>
          </a:p>
          <a:p>
            <a:pPr marL="259004" lvl="0" indent="-232943">
              <a:lnSpc>
                <a:spcPct val="107000"/>
              </a:lnSpc>
              <a:buFont typeface="Symbol"/>
              <a:buChar char=""/>
            </a:pPr>
            <a:r>
              <a:rPr lang="en-US" sz="1200" dirty="0">
                <a:latin typeface="+mn-lt"/>
                <a:ea typeface="Calibri"/>
                <a:cs typeface="Times New Roman"/>
              </a:rPr>
              <a:t>Offer Health Education on various topics as well as gathering information requested by the client from Health Providers at our clinics, hospital and other reliable sources. (such as the American Heart Association)</a:t>
            </a:r>
          </a:p>
          <a:p>
            <a:pPr marL="259004" lvl="0" indent="-232943">
              <a:lnSpc>
                <a:spcPct val="107000"/>
              </a:lnSpc>
              <a:buFont typeface="Symbol"/>
              <a:buChar char=""/>
            </a:pPr>
            <a:r>
              <a:rPr lang="en-US" sz="1200" dirty="0">
                <a:latin typeface="+mn-lt"/>
                <a:ea typeface="Calibri"/>
                <a:cs typeface="Times New Roman"/>
              </a:rPr>
              <a:t>Refer clients to resources available as well as assist them with applications.</a:t>
            </a:r>
          </a:p>
          <a:p>
            <a:pPr marL="259004" lvl="0" indent="-232943">
              <a:lnSpc>
                <a:spcPct val="107000"/>
              </a:lnSpc>
              <a:buFont typeface="Symbol"/>
              <a:buChar char=""/>
            </a:pPr>
            <a:r>
              <a:rPr lang="en-US" sz="1200" dirty="0">
                <a:latin typeface="+mn-lt"/>
                <a:ea typeface="Calibri"/>
                <a:cs typeface="Times New Roman"/>
              </a:rPr>
              <a:t>Arrange medical visits, and arrange transportation as needed.</a:t>
            </a:r>
          </a:p>
          <a:p>
            <a:pPr marL="259004" lvl="0" indent="-232943">
              <a:lnSpc>
                <a:spcPct val="107000"/>
              </a:lnSpc>
              <a:buFont typeface="Symbol"/>
              <a:buChar char=""/>
            </a:pPr>
            <a:r>
              <a:rPr lang="en-US" sz="1200" dirty="0">
                <a:latin typeface="+mn-lt"/>
                <a:ea typeface="Calibri"/>
                <a:cs typeface="Times New Roman"/>
              </a:rPr>
              <a:t>Transport to medical facilities in the event that they need physical assistance that transportation services cannot give such as visual impairment, mobility impairment or mental impairment.</a:t>
            </a:r>
          </a:p>
          <a:p>
            <a:pPr marL="259004" lvl="0" indent="-232943">
              <a:lnSpc>
                <a:spcPct val="107000"/>
              </a:lnSpc>
              <a:spcAft>
                <a:spcPts val="815"/>
              </a:spcAft>
              <a:buFont typeface="Symbol"/>
              <a:buChar char=""/>
            </a:pPr>
            <a:r>
              <a:rPr lang="en-US" sz="1200" dirty="0">
                <a:latin typeface="+mn-lt"/>
                <a:ea typeface="Calibri"/>
                <a:cs typeface="Times New Roman"/>
              </a:rPr>
              <a:t>Document each visit on a CHR Patient Care Component (PCC) and enter the PCC information into the Resource Patient Management System (RPMS) so that physician can access health measurements in a home setting.</a:t>
            </a:r>
            <a:endParaRPr lang="en-US" sz="1200" dirty="0">
              <a:latin typeface="+mn-lt"/>
              <a:cs typeface="Times New Roman"/>
            </a:endParaRPr>
          </a:p>
          <a:p>
            <a:endParaRPr lang="en-US" sz="1200" dirty="0">
              <a:latin typeface="+mn-lt"/>
              <a:cs typeface="Times New Roman"/>
            </a:endParaRPr>
          </a:p>
          <a:p>
            <a:r>
              <a:rPr lang="en-US" sz="1200" b="1" dirty="0">
                <a:latin typeface="+mn-lt"/>
                <a:cs typeface="Times New Roman"/>
              </a:rPr>
              <a:t>Native American Caregiver Program (Respite Care)</a:t>
            </a:r>
          </a:p>
          <a:p>
            <a:pPr marL="279532" lvl="1"/>
            <a:r>
              <a:rPr lang="en-US" sz="1200" dirty="0">
                <a:latin typeface="+mn-lt"/>
              </a:rPr>
              <a:t>This is a federal program funded through the Administration on Aging, Title VI-C program to assist families who are caring for an older relative with a chronic illness or disability and to help provide support services for family caregivers and/or grandparents or older individuals who are relative caregivers.</a:t>
            </a:r>
          </a:p>
          <a:p>
            <a:pPr marL="279532" lvl="1"/>
            <a:r>
              <a:rPr lang="en-US" sz="1200" dirty="0">
                <a:latin typeface="+mn-lt"/>
              </a:rPr>
              <a:t>This program provides five areas of service for the caregiver:</a:t>
            </a:r>
          </a:p>
          <a:p>
            <a:pPr lvl="2">
              <a:buFont typeface="Wingdings" panose="05000000000000000000" pitchFamily="2" charset="2"/>
              <a:buChar char="§"/>
            </a:pPr>
            <a:r>
              <a:rPr lang="en-US" sz="1200" dirty="0">
                <a:latin typeface="+mn-lt"/>
              </a:rPr>
              <a:t>Information</a:t>
            </a:r>
          </a:p>
          <a:p>
            <a:pPr lvl="2">
              <a:buFont typeface="Wingdings" panose="05000000000000000000" pitchFamily="2" charset="2"/>
              <a:buChar char="§"/>
            </a:pPr>
            <a:r>
              <a:rPr lang="en-US" sz="1200" dirty="0">
                <a:latin typeface="+mn-lt"/>
              </a:rPr>
              <a:t>Assistance</a:t>
            </a:r>
          </a:p>
          <a:p>
            <a:pPr lvl="2">
              <a:buFont typeface="Wingdings" panose="05000000000000000000" pitchFamily="2" charset="2"/>
              <a:buChar char="§"/>
            </a:pPr>
            <a:r>
              <a:rPr lang="en-US" sz="1200" dirty="0">
                <a:latin typeface="+mn-lt"/>
              </a:rPr>
              <a:t>Counseling, Training, Support Group</a:t>
            </a:r>
          </a:p>
          <a:p>
            <a:pPr lvl="2">
              <a:buFont typeface="Wingdings" panose="05000000000000000000" pitchFamily="2" charset="2"/>
              <a:buChar char="§"/>
            </a:pPr>
            <a:r>
              <a:rPr lang="en-US" sz="1200" dirty="0">
                <a:latin typeface="+mn-lt"/>
              </a:rPr>
              <a:t>Respite</a:t>
            </a:r>
          </a:p>
          <a:p>
            <a:pPr lvl="2">
              <a:buFont typeface="Wingdings" panose="05000000000000000000" pitchFamily="2" charset="2"/>
              <a:buChar char="§"/>
            </a:pPr>
            <a:r>
              <a:rPr lang="en-US" sz="1200" dirty="0">
                <a:latin typeface="+mn-lt"/>
              </a:rPr>
              <a:t>Supplemental Services</a:t>
            </a:r>
          </a:p>
          <a:p>
            <a:endParaRPr lang="en-US" sz="1200" b="1" dirty="0">
              <a:latin typeface="+mn-lt"/>
              <a:cs typeface="Times New Roman"/>
            </a:endParaRPr>
          </a:p>
          <a:p>
            <a:r>
              <a:rPr lang="en-US" sz="1200" b="1" dirty="0">
                <a:latin typeface="+mn-lt"/>
                <a:cs typeface="Times New Roman"/>
              </a:rPr>
              <a:t>Burial Assistance</a:t>
            </a:r>
          </a:p>
          <a:p>
            <a:pPr lvl="0"/>
            <a:r>
              <a:rPr lang="en-US" sz="1200" dirty="0">
                <a:latin typeface="+mn-lt"/>
              </a:rPr>
              <a:t>The burial supplement assistance program is for Chickasaw Nation citizens.  </a:t>
            </a:r>
          </a:p>
          <a:p>
            <a:pPr lvl="0"/>
            <a:r>
              <a:rPr lang="en-US" sz="1200" dirty="0">
                <a:latin typeface="+mn-lt"/>
              </a:rPr>
              <a:t>The Chickasaw Nation Social Services division will pay $2,500 toward the </a:t>
            </a:r>
            <a:r>
              <a:rPr lang="en-US" sz="1200" b="1" u="sng" dirty="0">
                <a:latin typeface="+mn-lt"/>
              </a:rPr>
              <a:t>FINAL</a:t>
            </a:r>
            <a:r>
              <a:rPr lang="en-US" sz="1200" dirty="0">
                <a:latin typeface="+mn-lt"/>
              </a:rPr>
              <a:t> balance of the Chickasaw elder’s burial expense. </a:t>
            </a:r>
          </a:p>
          <a:p>
            <a:pPr lvl="0"/>
            <a:r>
              <a:rPr lang="en-US" sz="1200" dirty="0">
                <a:latin typeface="+mn-lt"/>
              </a:rPr>
              <a:t>The payment will be made </a:t>
            </a:r>
            <a:r>
              <a:rPr lang="en-US" sz="1200" b="1" u="sng" dirty="0">
                <a:latin typeface="+mn-lt"/>
              </a:rPr>
              <a:t>directly</a:t>
            </a:r>
            <a:r>
              <a:rPr lang="en-US" sz="1200" dirty="0">
                <a:latin typeface="+mn-lt"/>
              </a:rPr>
              <a:t> to the funeral home.  </a:t>
            </a:r>
          </a:p>
          <a:p>
            <a:pPr lvl="0"/>
            <a:r>
              <a:rPr lang="en-US" sz="1200" dirty="0">
                <a:latin typeface="+mn-lt"/>
              </a:rPr>
              <a:t>This assistance pays last, after all other avenues of payment are exhausted, including, but not limited to:  pre-needs insurance (</a:t>
            </a:r>
            <a:r>
              <a:rPr lang="en-US" sz="1200" i="1" dirty="0">
                <a:latin typeface="+mn-lt"/>
              </a:rPr>
              <a:t>pre-paid burial policy</a:t>
            </a:r>
            <a:r>
              <a:rPr lang="en-US" sz="1200" dirty="0">
                <a:latin typeface="+mn-lt"/>
              </a:rPr>
              <a:t>), social security and/or burial assistance through other Chickasaw Nation offices/programs.  </a:t>
            </a:r>
          </a:p>
          <a:p>
            <a:pPr lvl="0"/>
            <a:r>
              <a:rPr lang="en-US" sz="1200" dirty="0">
                <a:latin typeface="+mn-lt"/>
              </a:rPr>
              <a:t>Application must be received within 60 days of funeral service. </a:t>
            </a:r>
          </a:p>
        </p:txBody>
      </p:sp>
      <p:sp>
        <p:nvSpPr>
          <p:cNvPr id="4" name="Slide Number Placeholder 3"/>
          <p:cNvSpPr>
            <a:spLocks noGrp="1"/>
          </p:cNvSpPr>
          <p:nvPr>
            <p:ph type="sldNum" sz="quarter" idx="10"/>
          </p:nvPr>
        </p:nvSpPr>
        <p:spPr/>
        <p:txBody>
          <a:bodyPr/>
          <a:lstStyle/>
          <a:p>
            <a:fld id="{64DDE1D4-50A2-4911-9FDB-D623471B46F9}" type="slidenum">
              <a:rPr lang="en-US" smtClean="0"/>
              <a:t>10</a:t>
            </a:fld>
            <a:endParaRPr lang="en-US" dirty="0"/>
          </a:p>
        </p:txBody>
      </p:sp>
    </p:spTree>
    <p:extLst>
      <p:ext uri="{BB962C8B-B14F-4D97-AF65-F5344CB8AC3E}">
        <p14:creationId xmlns:p14="http://schemas.microsoft.com/office/powerpoint/2010/main" val="3674816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DDE1D4-50A2-4911-9FDB-D623471B46F9}" type="slidenum">
              <a:rPr lang="en-US" smtClean="0"/>
              <a:t>11</a:t>
            </a:fld>
            <a:endParaRPr lang="en-US" dirty="0"/>
          </a:p>
        </p:txBody>
      </p:sp>
    </p:spTree>
    <p:extLst>
      <p:ext uri="{BB962C8B-B14F-4D97-AF65-F5344CB8AC3E}">
        <p14:creationId xmlns:p14="http://schemas.microsoft.com/office/powerpoint/2010/main" val="3772782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DDE1D4-50A2-4911-9FDB-D623471B46F9}" type="slidenum">
              <a:rPr lang="en-US" smtClean="0"/>
              <a:t>12</a:t>
            </a:fld>
            <a:endParaRPr lang="en-US" dirty="0"/>
          </a:p>
        </p:txBody>
      </p:sp>
    </p:spTree>
    <p:extLst>
      <p:ext uri="{BB962C8B-B14F-4D97-AF65-F5344CB8AC3E}">
        <p14:creationId xmlns:p14="http://schemas.microsoft.com/office/powerpoint/2010/main" val="1759110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DDE1D4-50A2-4911-9FDB-D623471B46F9}" type="slidenum">
              <a:rPr lang="en-US" smtClean="0"/>
              <a:t>2</a:t>
            </a:fld>
            <a:endParaRPr lang="en-US" dirty="0"/>
          </a:p>
        </p:txBody>
      </p:sp>
    </p:spTree>
    <p:extLst>
      <p:ext uri="{BB962C8B-B14F-4D97-AF65-F5344CB8AC3E}">
        <p14:creationId xmlns:p14="http://schemas.microsoft.com/office/powerpoint/2010/main" val="3266013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This service provides minor home repairs for eligible Chickasaw elders. </a:t>
            </a:r>
          </a:p>
          <a:p>
            <a:r>
              <a:rPr lang="en-US" sz="1200" dirty="0">
                <a:solidFill>
                  <a:srgbClr val="FFC000"/>
                </a:solidFill>
              </a:rPr>
              <a:t>Repairs may include:</a:t>
            </a:r>
          </a:p>
          <a:p>
            <a:pPr lvl="2"/>
            <a:r>
              <a:rPr lang="en-US" sz="1200" dirty="0">
                <a:solidFill>
                  <a:srgbClr val="FFC000"/>
                </a:solidFill>
              </a:rPr>
              <a:t>Weatherization</a:t>
            </a:r>
          </a:p>
          <a:p>
            <a:pPr lvl="2"/>
            <a:r>
              <a:rPr lang="en-US" sz="1200" dirty="0">
                <a:solidFill>
                  <a:srgbClr val="FFC000"/>
                </a:solidFill>
              </a:rPr>
              <a:t>Pest</a:t>
            </a:r>
          </a:p>
          <a:p>
            <a:pPr lvl="2"/>
            <a:r>
              <a:rPr lang="en-US" sz="1200" dirty="0">
                <a:solidFill>
                  <a:srgbClr val="FFC000"/>
                </a:solidFill>
              </a:rPr>
              <a:t>Septic</a:t>
            </a:r>
          </a:p>
          <a:p>
            <a:pPr lvl="2"/>
            <a:r>
              <a:rPr lang="en-US" sz="1200" dirty="0">
                <a:solidFill>
                  <a:srgbClr val="FFC000"/>
                </a:solidFill>
              </a:rPr>
              <a:t>Installation of handicapped ramps</a:t>
            </a:r>
          </a:p>
          <a:p>
            <a:pPr lvl="2"/>
            <a:r>
              <a:rPr lang="en-US" sz="1200" dirty="0">
                <a:solidFill>
                  <a:srgbClr val="FFC000"/>
                </a:solidFill>
              </a:rPr>
              <a:t>Installation of handicapped grab bars</a:t>
            </a:r>
          </a:p>
          <a:p>
            <a:pPr marL="559064" lvl="2"/>
            <a:endParaRPr lang="en-US" sz="1200" dirty="0">
              <a:solidFill>
                <a:srgbClr val="FFC000"/>
              </a:solidFill>
            </a:endParaRPr>
          </a:p>
          <a:p>
            <a:r>
              <a:rPr lang="en-US" sz="1200" dirty="0"/>
              <a:t>LIHEAP is available to Chickasaw citizens when federal funding is available.</a:t>
            </a:r>
          </a:p>
          <a:p>
            <a:r>
              <a:rPr lang="en-US" sz="1200"/>
              <a:t>Elder Energy - $300 </a:t>
            </a:r>
            <a:r>
              <a:rPr lang="en-US" sz="1200" dirty="0"/>
              <a:t>provided twice a year – summer </a:t>
            </a:r>
            <a:r>
              <a:rPr lang="en-US" sz="1200"/>
              <a:t>and winter</a:t>
            </a:r>
            <a:endParaRPr lang="en-US" sz="1200" dirty="0"/>
          </a:p>
          <a:p>
            <a:endParaRPr lang="en-US" sz="1200" dirty="0"/>
          </a:p>
          <a:p>
            <a:r>
              <a:rPr lang="en-US" sz="1200" dirty="0"/>
              <a:t>Elder Car Care is provided every November at each senior center.</a:t>
            </a:r>
          </a:p>
          <a:p>
            <a:endParaRPr lang="en-US" sz="1200" dirty="0"/>
          </a:p>
          <a:p>
            <a:r>
              <a:rPr lang="en-US" sz="1200" b="1" dirty="0">
                <a:solidFill>
                  <a:srgbClr val="FFC000"/>
                </a:solidFill>
              </a:rPr>
              <a:t>Supplemental Lawn Mowing</a:t>
            </a:r>
          </a:p>
          <a:p>
            <a:pPr marL="174708" indent="-174708">
              <a:buFont typeface="Arial" panose="020B0604020202020204" pitchFamily="34" charset="0"/>
              <a:buChar char="•"/>
            </a:pPr>
            <a:r>
              <a:rPr lang="en-US" sz="1200" dirty="0"/>
              <a:t>The supplemental lawn mowing program provides </a:t>
            </a:r>
            <a:r>
              <a:rPr lang="en-US" sz="1200" b="1" u="sng" dirty="0"/>
              <a:t>supplemental</a:t>
            </a:r>
            <a:r>
              <a:rPr lang="en-US" sz="1200" dirty="0"/>
              <a:t> lawn mowing services for eligible Chickasaw elders, 60 years of age or older, residing within the Chickasaw Nation boundaries.   Apri</a:t>
            </a:r>
            <a:r>
              <a:rPr lang="en-US" dirty="0"/>
              <a:t>l through September</a:t>
            </a:r>
            <a:endParaRPr lang="en-US" sz="1200" dirty="0"/>
          </a:p>
          <a:p>
            <a:r>
              <a:rPr lang="en-US" sz="1200" b="1" dirty="0">
                <a:solidFill>
                  <a:srgbClr val="FFC000"/>
                </a:solidFill>
              </a:rPr>
              <a:t>Supplemental Wood Program</a:t>
            </a:r>
          </a:p>
          <a:p>
            <a:pPr marL="174708" indent="-174708">
              <a:buFont typeface="Arial" panose="020B0604020202020204" pitchFamily="34" charset="0"/>
              <a:buChar char="•"/>
            </a:pPr>
            <a:r>
              <a:rPr lang="en-US" sz="1200" dirty="0"/>
              <a:t>The supplemental wood program provides supplementary wood for eligible Chickasaw elders, 60 years of age or older, who use a fireplace or wood stove to heat their home. Applicants must also reside within the Chickasaw Nation boundaries. This program provides one rick of wood per month (as needed) during winter months (November - March).</a:t>
            </a:r>
          </a:p>
          <a:p>
            <a:endParaRPr lang="en-US" sz="1200" dirty="0"/>
          </a:p>
          <a:p>
            <a:r>
              <a:rPr lang="en-US" sz="1200" dirty="0"/>
              <a:t>CHORE SERVICE</a:t>
            </a:r>
          </a:p>
          <a:p>
            <a:pPr lvl="1"/>
            <a:r>
              <a:rPr lang="en-US" sz="1200" dirty="0"/>
              <a:t>This program is to perform basic housekeeping services to the home of elders not able to perform these basic tasks themselves.  </a:t>
            </a:r>
          </a:p>
          <a:p>
            <a:pPr lvl="1"/>
            <a:r>
              <a:rPr lang="en-US" sz="1200" dirty="0"/>
              <a:t>These basic services would also serve as injury and health prevention precautions.  </a:t>
            </a:r>
          </a:p>
          <a:p>
            <a:pPr lvl="1"/>
            <a:r>
              <a:rPr lang="en-US" sz="1200" dirty="0"/>
              <a:t>Services are provided to elders while being able to stay within their own homes.  </a:t>
            </a:r>
          </a:p>
          <a:p>
            <a:pPr lvl="1"/>
            <a:r>
              <a:rPr lang="en-US" sz="1200" dirty="0"/>
              <a:t>Services are scheduled based on a bi-weekly and monthly schedule, based on need.  </a:t>
            </a:r>
          </a:p>
          <a:p>
            <a:pPr lvl="1"/>
            <a:r>
              <a:rPr lang="en-US" sz="1200" dirty="0"/>
              <a:t>The program can provide all cleaning supplies.  </a:t>
            </a:r>
          </a:p>
          <a:p>
            <a:pPr lvl="1"/>
            <a:r>
              <a:rPr lang="en-US" sz="1200" dirty="0"/>
              <a:t>Basic services include sweeping, mopping, vacuuming, dusting, taking out trash, washing dishes, cleaning the kitchen and bathroom</a:t>
            </a:r>
          </a:p>
          <a:p>
            <a:endParaRPr lang="en-US" dirty="0"/>
          </a:p>
        </p:txBody>
      </p:sp>
      <p:sp>
        <p:nvSpPr>
          <p:cNvPr id="4" name="Slide Number Placeholder 3"/>
          <p:cNvSpPr>
            <a:spLocks noGrp="1"/>
          </p:cNvSpPr>
          <p:nvPr>
            <p:ph type="sldNum" sz="quarter" idx="10"/>
          </p:nvPr>
        </p:nvSpPr>
        <p:spPr/>
        <p:txBody>
          <a:bodyPr/>
          <a:lstStyle/>
          <a:p>
            <a:fld id="{64DDE1D4-50A2-4911-9FDB-D623471B46F9}" type="slidenum">
              <a:rPr lang="en-US" smtClean="0"/>
              <a:t>3</a:t>
            </a:fld>
            <a:endParaRPr lang="en-US" dirty="0"/>
          </a:p>
        </p:txBody>
      </p:sp>
    </p:spTree>
    <p:extLst>
      <p:ext uri="{BB962C8B-B14F-4D97-AF65-F5344CB8AC3E}">
        <p14:creationId xmlns:p14="http://schemas.microsoft.com/office/powerpoint/2010/main" val="2951399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64717" lvl="2" indent="-232943" defTabSz="931774">
              <a:lnSpc>
                <a:spcPct val="107000"/>
              </a:lnSpc>
              <a:buFont typeface="Wingdings"/>
              <a:buChar char=""/>
              <a:defRPr/>
            </a:pPr>
            <a:r>
              <a:rPr lang="en-US" sz="2400" dirty="0">
                <a:solidFill>
                  <a:prstClr val="black"/>
                </a:solidFill>
                <a:latin typeface="Times New Roman"/>
                <a:ea typeface="Calibri"/>
                <a:cs typeface="Times New Roman"/>
              </a:rPr>
              <a:t>Case Manager visits</a:t>
            </a:r>
            <a:endParaRPr lang="en-US" sz="2000" dirty="0">
              <a:solidFill>
                <a:prstClr val="black"/>
              </a:solidFill>
              <a:ea typeface="Calibri"/>
              <a:cs typeface="Times New Roman"/>
            </a:endParaRPr>
          </a:p>
          <a:p>
            <a:pPr marL="1630604" lvl="3" indent="-232943" defTabSz="931774">
              <a:lnSpc>
                <a:spcPct val="107000"/>
              </a:lnSpc>
              <a:buFont typeface="Symbol"/>
              <a:buChar char=""/>
              <a:defRPr/>
            </a:pPr>
            <a:r>
              <a:rPr lang="en-US" sz="2000" dirty="0">
                <a:solidFill>
                  <a:prstClr val="black"/>
                </a:solidFill>
                <a:latin typeface="Times New Roman"/>
                <a:ea typeface="Calibri"/>
                <a:cs typeface="Times New Roman"/>
              </a:rPr>
              <a:t>Liaison between  health departments, divisions, local agencies, service units, private medical providers</a:t>
            </a:r>
            <a:endParaRPr lang="en-US" sz="1800" dirty="0">
              <a:solidFill>
                <a:prstClr val="black"/>
              </a:solidFill>
              <a:ea typeface="Calibri"/>
              <a:cs typeface="Times New Roman"/>
            </a:endParaRPr>
          </a:p>
          <a:p>
            <a:pPr marL="1630604" lvl="3" indent="-232943" defTabSz="931774">
              <a:lnSpc>
                <a:spcPct val="107000"/>
              </a:lnSpc>
              <a:buFont typeface="Symbol"/>
              <a:buChar char=""/>
              <a:defRPr/>
            </a:pPr>
            <a:r>
              <a:rPr lang="en-US" sz="2000" dirty="0">
                <a:solidFill>
                  <a:prstClr val="black"/>
                </a:solidFill>
                <a:latin typeface="Times New Roman"/>
                <a:ea typeface="Calibri"/>
                <a:cs typeface="Times New Roman"/>
              </a:rPr>
              <a:t>Care Coordination</a:t>
            </a:r>
            <a:endParaRPr lang="en-US" sz="1800" dirty="0">
              <a:solidFill>
                <a:prstClr val="black"/>
              </a:solidFill>
              <a:ea typeface="Calibri"/>
              <a:cs typeface="Times New Roman"/>
            </a:endParaRPr>
          </a:p>
          <a:p>
            <a:pPr marL="1630604" lvl="3" indent="-232943" defTabSz="931774">
              <a:lnSpc>
                <a:spcPct val="107000"/>
              </a:lnSpc>
              <a:buFont typeface="Symbol"/>
              <a:buChar char=""/>
              <a:defRPr/>
            </a:pPr>
            <a:r>
              <a:rPr lang="en-US" sz="2000" dirty="0">
                <a:solidFill>
                  <a:prstClr val="black"/>
                </a:solidFill>
                <a:latin typeface="Times New Roman"/>
                <a:ea typeface="Calibri"/>
                <a:cs typeface="Times New Roman"/>
              </a:rPr>
              <a:t>Advocate for Chickasaw Patients </a:t>
            </a:r>
            <a:endParaRPr lang="en-US" sz="1800" dirty="0">
              <a:solidFill>
                <a:prstClr val="black"/>
              </a:solidFill>
              <a:ea typeface="Calibri"/>
              <a:cs typeface="Times New Roman"/>
            </a:endParaRPr>
          </a:p>
          <a:p>
            <a:pPr marL="1630604" lvl="3" indent="-232943" defTabSz="931774">
              <a:lnSpc>
                <a:spcPct val="107000"/>
              </a:lnSpc>
              <a:buFont typeface="Symbol"/>
              <a:buChar char=""/>
              <a:defRPr/>
            </a:pPr>
            <a:r>
              <a:rPr lang="en-US" sz="2000" dirty="0">
                <a:solidFill>
                  <a:prstClr val="black"/>
                </a:solidFill>
                <a:latin typeface="Times New Roman"/>
                <a:ea typeface="Calibri"/>
                <a:cs typeface="Times New Roman"/>
              </a:rPr>
              <a:t>Educate Patients on available resources </a:t>
            </a:r>
          </a:p>
          <a:p>
            <a:pPr marL="1630604" lvl="3" indent="-232943" defTabSz="931774">
              <a:lnSpc>
                <a:spcPct val="107000"/>
              </a:lnSpc>
              <a:buFont typeface="Symbol"/>
              <a:buChar char=""/>
              <a:defRPr/>
            </a:pPr>
            <a:r>
              <a:rPr lang="en-US" sz="2000" dirty="0">
                <a:solidFill>
                  <a:prstClr val="black"/>
                </a:solidFill>
                <a:latin typeface="Times New Roman"/>
                <a:ea typeface="Calibri"/>
                <a:cs typeface="Times New Roman"/>
              </a:rPr>
              <a:t>Provide for citizens at large as well.  Nationwide</a:t>
            </a:r>
            <a:endParaRPr lang="en-US" sz="1800" dirty="0">
              <a:solidFill>
                <a:prstClr val="black"/>
              </a:solidFill>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64DDE1D4-50A2-4911-9FDB-D623471B46F9}" type="slidenum">
              <a:rPr lang="en-US" smtClean="0"/>
              <a:t>4</a:t>
            </a:fld>
            <a:endParaRPr lang="en-US" dirty="0"/>
          </a:p>
        </p:txBody>
      </p:sp>
    </p:spTree>
    <p:extLst>
      <p:ext uri="{BB962C8B-B14F-4D97-AF65-F5344CB8AC3E}">
        <p14:creationId xmlns:p14="http://schemas.microsoft.com/office/powerpoint/2010/main" val="17622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349415" defTabSz="931774">
              <a:spcBef>
                <a:spcPct val="20000"/>
              </a:spcBef>
              <a:buFont typeface="Arial" panose="020B0604020202020204" pitchFamily="34" charset="0"/>
              <a:buChar char="•"/>
              <a:defRPr/>
            </a:pPr>
            <a:r>
              <a:rPr lang="en-US" sz="1200" dirty="0">
                <a:solidFill>
                  <a:prstClr val="black"/>
                </a:solidFill>
                <a:latin typeface="+mn-lt"/>
              </a:rPr>
              <a:t>Chickasaw Citizens &gt;=60 years of age/available at Senior Sites</a:t>
            </a:r>
          </a:p>
          <a:p>
            <a:pPr marL="483260" lvl="1" defTabSz="465887">
              <a:buFont typeface="Wingdings" panose="05000000000000000000" pitchFamily="2" charset="2"/>
              <a:buChar char="§"/>
              <a:defRPr/>
            </a:pPr>
            <a:r>
              <a:rPr lang="en-US" sz="1200" dirty="0">
                <a:solidFill>
                  <a:schemeClr val="tx1"/>
                </a:solidFill>
                <a:latin typeface="+mn-lt"/>
              </a:rPr>
              <a:t>Non-Aspirin</a:t>
            </a:r>
          </a:p>
          <a:p>
            <a:pPr marL="483260" lvl="1" defTabSz="465887">
              <a:buFont typeface="Wingdings" panose="05000000000000000000" pitchFamily="2" charset="2"/>
              <a:buChar char="§"/>
              <a:defRPr/>
            </a:pPr>
            <a:r>
              <a:rPr lang="en-US" sz="1200" dirty="0">
                <a:solidFill>
                  <a:schemeClr val="tx1"/>
                </a:solidFill>
                <a:latin typeface="+mn-lt"/>
              </a:rPr>
              <a:t>Calcium</a:t>
            </a:r>
          </a:p>
          <a:p>
            <a:pPr marL="483260" lvl="1" defTabSz="465887">
              <a:buFont typeface="Wingdings" panose="05000000000000000000" pitchFamily="2" charset="2"/>
              <a:buChar char="§"/>
              <a:defRPr/>
            </a:pPr>
            <a:r>
              <a:rPr lang="en-US" sz="1200" dirty="0">
                <a:solidFill>
                  <a:schemeClr val="tx1"/>
                </a:solidFill>
                <a:latin typeface="+mn-lt"/>
              </a:rPr>
              <a:t>Cough Syrup</a:t>
            </a:r>
          </a:p>
          <a:p>
            <a:pPr marL="483260" lvl="1" defTabSz="465887">
              <a:buFont typeface="Wingdings" panose="05000000000000000000" pitchFamily="2" charset="2"/>
              <a:buChar char="§"/>
              <a:defRPr/>
            </a:pPr>
            <a:r>
              <a:rPr lang="en-US" sz="1200" dirty="0">
                <a:solidFill>
                  <a:schemeClr val="tx1"/>
                </a:solidFill>
                <a:latin typeface="+mn-lt"/>
              </a:rPr>
              <a:t>Multi-Vitamin</a:t>
            </a:r>
          </a:p>
          <a:p>
            <a:pPr marL="483260" lvl="1" defTabSz="465887">
              <a:buFont typeface="Wingdings" panose="05000000000000000000" pitchFamily="2" charset="2"/>
              <a:buChar char="§"/>
              <a:defRPr/>
            </a:pPr>
            <a:r>
              <a:rPr lang="en-US" sz="1200" dirty="0">
                <a:solidFill>
                  <a:schemeClr val="tx1"/>
                </a:solidFill>
                <a:latin typeface="+mn-lt"/>
              </a:rPr>
              <a:t>Artificial Tears</a:t>
            </a:r>
          </a:p>
          <a:p>
            <a:pPr marL="483260" lvl="1" defTabSz="465887">
              <a:buFont typeface="Wingdings" panose="05000000000000000000" pitchFamily="2" charset="2"/>
              <a:buChar char="§"/>
              <a:defRPr/>
            </a:pPr>
            <a:r>
              <a:rPr lang="en-US" sz="1200" dirty="0">
                <a:solidFill>
                  <a:schemeClr val="tx1"/>
                </a:solidFill>
                <a:latin typeface="+mn-lt"/>
              </a:rPr>
              <a:t>Docusate Sodium </a:t>
            </a:r>
          </a:p>
          <a:p>
            <a:pPr marL="949147" lvl="2" defTabSz="465887">
              <a:defRPr/>
            </a:pPr>
            <a:r>
              <a:rPr lang="en-US" sz="1200" i="1" dirty="0">
                <a:solidFill>
                  <a:schemeClr val="tx1"/>
                </a:solidFill>
                <a:latin typeface="+mn-lt"/>
              </a:rPr>
              <a:t>(stool softener)</a:t>
            </a:r>
            <a:endParaRPr lang="en-US" sz="1200" dirty="0">
              <a:solidFill>
                <a:schemeClr val="tx1"/>
              </a:solidFill>
              <a:latin typeface="+mn-lt"/>
            </a:endParaRPr>
          </a:p>
          <a:p>
            <a:pPr marL="483260" lvl="1" defTabSz="465887">
              <a:buFont typeface="Wingdings" panose="05000000000000000000" pitchFamily="2" charset="2"/>
              <a:buChar char="§"/>
              <a:defRPr/>
            </a:pPr>
            <a:r>
              <a:rPr lang="en-US" sz="1200" dirty="0">
                <a:solidFill>
                  <a:schemeClr val="tx1"/>
                </a:solidFill>
                <a:latin typeface="+mn-lt"/>
              </a:rPr>
              <a:t>Konsyl D (fiber)</a:t>
            </a:r>
          </a:p>
          <a:p>
            <a:pPr marL="483260" lvl="1" defTabSz="465887">
              <a:buFont typeface="Wingdings" panose="05000000000000000000" pitchFamily="2" charset="2"/>
              <a:buChar char="§"/>
              <a:defRPr/>
            </a:pPr>
            <a:r>
              <a:rPr lang="en-US" sz="1200" dirty="0">
                <a:solidFill>
                  <a:schemeClr val="tx1"/>
                </a:solidFill>
                <a:latin typeface="+mn-lt"/>
              </a:rPr>
              <a:t>Liquid Antacid</a:t>
            </a:r>
          </a:p>
          <a:p>
            <a:pPr marL="483260" lvl="1" defTabSz="465887">
              <a:buFont typeface="Wingdings" panose="05000000000000000000" pitchFamily="2" charset="2"/>
              <a:buChar char="§"/>
              <a:defRPr/>
            </a:pPr>
            <a:r>
              <a:rPr lang="en-US" sz="1200" dirty="0">
                <a:solidFill>
                  <a:schemeClr val="tx1"/>
                </a:solidFill>
                <a:latin typeface="+mn-lt"/>
              </a:rPr>
              <a:t>Magnesium</a:t>
            </a:r>
          </a:p>
          <a:p>
            <a:pPr marL="483260" lvl="1" defTabSz="465887">
              <a:buFont typeface="Wingdings" panose="05000000000000000000" pitchFamily="2" charset="2"/>
              <a:buChar char="§"/>
              <a:defRPr/>
            </a:pPr>
            <a:r>
              <a:rPr lang="en-US" sz="1200" dirty="0">
                <a:solidFill>
                  <a:schemeClr val="tx1"/>
                </a:solidFill>
                <a:latin typeface="+mn-lt"/>
              </a:rPr>
              <a:t>Fish Oil</a:t>
            </a:r>
          </a:p>
          <a:p>
            <a:pPr marL="483260" lvl="1" defTabSz="465887">
              <a:buFont typeface="Wingdings" panose="05000000000000000000" pitchFamily="2" charset="2"/>
              <a:buChar char="§"/>
              <a:defRPr/>
            </a:pPr>
            <a:r>
              <a:rPr lang="en-US" sz="1200" dirty="0">
                <a:solidFill>
                  <a:schemeClr val="tx1"/>
                </a:solidFill>
                <a:latin typeface="+mn-lt"/>
              </a:rPr>
              <a:t>Vitamin C</a:t>
            </a:r>
          </a:p>
          <a:p>
            <a:pPr marL="483260" lvl="1" defTabSz="465887">
              <a:buFont typeface="Wingdings" panose="05000000000000000000" pitchFamily="2" charset="2"/>
              <a:buChar char="§"/>
              <a:defRPr/>
            </a:pPr>
            <a:r>
              <a:rPr lang="en-US" sz="1200" dirty="0">
                <a:solidFill>
                  <a:schemeClr val="tx1"/>
                </a:solidFill>
                <a:latin typeface="+mn-lt"/>
              </a:rPr>
              <a:t>Vitamin E</a:t>
            </a:r>
          </a:p>
          <a:p>
            <a:pPr marL="815302" lvl="1" indent="-349415" defTabSz="931774">
              <a:spcBef>
                <a:spcPct val="20000"/>
              </a:spcBef>
              <a:buFont typeface="Arial" panose="020B0604020202020204" pitchFamily="34" charset="0"/>
              <a:buChar char="•"/>
              <a:defRPr/>
            </a:pPr>
            <a:endParaRPr lang="en-US" sz="1200" dirty="0">
              <a:solidFill>
                <a:prstClr val="black"/>
              </a:solidFill>
              <a:latin typeface="+mn-lt"/>
            </a:endParaRPr>
          </a:p>
          <a:p>
            <a:pPr marL="349415" indent="-349415" defTabSz="931774">
              <a:spcBef>
                <a:spcPct val="20000"/>
              </a:spcBef>
              <a:buFont typeface="Arial" panose="020B0604020202020204" pitchFamily="34" charset="0"/>
              <a:buChar char="•"/>
              <a:defRPr/>
            </a:pPr>
            <a:r>
              <a:rPr lang="en-US" sz="1200" dirty="0">
                <a:solidFill>
                  <a:prstClr val="black"/>
                </a:solidFill>
                <a:latin typeface="+mn-lt"/>
              </a:rPr>
              <a:t>Anticoagulation</a:t>
            </a:r>
          </a:p>
          <a:p>
            <a:pPr marL="757066" lvl="1" indent="-291179" defTabSz="931774">
              <a:spcBef>
                <a:spcPct val="20000"/>
              </a:spcBef>
              <a:buFont typeface="Arial" panose="020B0604020202020204" pitchFamily="34" charset="0"/>
              <a:buChar char="–"/>
              <a:defRPr/>
            </a:pPr>
            <a:r>
              <a:rPr lang="en-US" sz="1200" dirty="0">
                <a:solidFill>
                  <a:prstClr val="black"/>
                </a:solidFill>
                <a:latin typeface="+mn-lt"/>
              </a:rPr>
              <a:t>Monitor PT/INR for Anticoagulation Patients</a:t>
            </a:r>
          </a:p>
          <a:p>
            <a:pPr marL="349415" indent="-349415" defTabSz="931774">
              <a:spcBef>
                <a:spcPct val="20000"/>
              </a:spcBef>
              <a:buFont typeface="Arial" panose="020B0604020202020204" pitchFamily="34" charset="0"/>
              <a:buChar char="•"/>
              <a:defRPr/>
            </a:pPr>
            <a:r>
              <a:rPr lang="en-US" sz="1200" dirty="0">
                <a:solidFill>
                  <a:prstClr val="black"/>
                </a:solidFill>
                <a:latin typeface="+mn-lt"/>
              </a:rPr>
              <a:t>Lipid Clinics</a:t>
            </a:r>
          </a:p>
          <a:p>
            <a:pPr marL="757066" lvl="1" indent="-291179" defTabSz="931774">
              <a:spcBef>
                <a:spcPct val="20000"/>
              </a:spcBef>
              <a:buFont typeface="Arial" panose="020B0604020202020204" pitchFamily="34" charset="0"/>
              <a:buChar char="–"/>
              <a:defRPr/>
            </a:pPr>
            <a:r>
              <a:rPr lang="en-US" sz="1200" dirty="0">
                <a:solidFill>
                  <a:prstClr val="black"/>
                </a:solidFill>
                <a:latin typeface="+mn-lt"/>
              </a:rPr>
              <a:t>Hyperlipidemia counseling and medication services</a:t>
            </a:r>
          </a:p>
          <a:p>
            <a:pPr marL="349415" indent="-349415" defTabSz="931774">
              <a:spcBef>
                <a:spcPct val="20000"/>
              </a:spcBef>
              <a:buFont typeface="Arial" panose="020B0604020202020204" pitchFamily="34" charset="0"/>
              <a:buChar char="•"/>
              <a:defRPr/>
            </a:pPr>
            <a:r>
              <a:rPr lang="en-US" sz="1200" dirty="0">
                <a:solidFill>
                  <a:prstClr val="black"/>
                </a:solidFill>
                <a:latin typeface="+mn-lt"/>
              </a:rPr>
              <a:t>Medication Refill Services</a:t>
            </a:r>
          </a:p>
          <a:p>
            <a:pPr marL="757066" lvl="1" indent="-291179" defTabSz="931774">
              <a:spcBef>
                <a:spcPct val="20000"/>
              </a:spcBef>
              <a:buFont typeface="Arial" panose="020B0604020202020204" pitchFamily="34" charset="0"/>
              <a:buChar char="–"/>
              <a:defRPr/>
            </a:pPr>
            <a:r>
              <a:rPr lang="en-US" sz="1200" dirty="0">
                <a:solidFill>
                  <a:prstClr val="black"/>
                </a:solidFill>
                <a:latin typeface="+mn-lt"/>
              </a:rPr>
              <a:t>Mail order program</a:t>
            </a:r>
          </a:p>
          <a:p>
            <a:pPr marL="757066" lvl="1" indent="-291179" defTabSz="931774">
              <a:spcBef>
                <a:spcPct val="20000"/>
              </a:spcBef>
              <a:buFont typeface="Arial" panose="020B0604020202020204" pitchFamily="34" charset="0"/>
              <a:buChar char="–"/>
              <a:defRPr/>
            </a:pPr>
            <a:r>
              <a:rPr lang="en-US" sz="1200" dirty="0">
                <a:solidFill>
                  <a:prstClr val="black"/>
                </a:solidFill>
                <a:latin typeface="+mn-lt"/>
              </a:rPr>
              <a:t>Delivery </a:t>
            </a:r>
          </a:p>
          <a:p>
            <a:pPr marL="757066" lvl="1" indent="-291179" defTabSz="931774">
              <a:spcBef>
                <a:spcPct val="20000"/>
              </a:spcBef>
              <a:buFont typeface="Arial" panose="020B0604020202020204" pitchFamily="34" charset="0"/>
              <a:buChar char="–"/>
              <a:defRPr/>
            </a:pPr>
            <a:endParaRPr lang="en-US" sz="1200" dirty="0">
              <a:solidFill>
                <a:prstClr val="black"/>
              </a:solidFill>
              <a:latin typeface="+mn-lt"/>
            </a:endParaRPr>
          </a:p>
          <a:p>
            <a:pPr marL="465887" lvl="1" defTabSz="931774">
              <a:spcBef>
                <a:spcPct val="20000"/>
              </a:spcBef>
              <a:defRPr/>
            </a:pPr>
            <a:r>
              <a:rPr lang="en-US" sz="1200" dirty="0">
                <a:solidFill>
                  <a:prstClr val="black"/>
                </a:solidFill>
                <a:latin typeface="+mn-lt"/>
              </a:rPr>
              <a:t>Medication assistance Program</a:t>
            </a:r>
          </a:p>
          <a:p>
            <a:pPr>
              <a:buClr>
                <a:schemeClr val="tx1"/>
              </a:buClr>
            </a:pPr>
            <a:r>
              <a:rPr lang="en-US" sz="1200" dirty="0">
                <a:latin typeface="+mn-lt"/>
              </a:rPr>
              <a:t>Specific non-formulary prescription medications are provided</a:t>
            </a:r>
          </a:p>
          <a:p>
            <a:pPr>
              <a:buClr>
                <a:schemeClr val="tx1"/>
              </a:buClr>
            </a:pPr>
            <a:r>
              <a:rPr lang="en-US" sz="1200" dirty="0">
                <a:latin typeface="+mn-lt"/>
              </a:rPr>
              <a:t>Must be prescribed by CNHS physician </a:t>
            </a:r>
          </a:p>
          <a:p>
            <a:pPr>
              <a:buClr>
                <a:schemeClr val="tx1"/>
              </a:buClr>
            </a:pPr>
            <a:r>
              <a:rPr lang="en-US" sz="1200" dirty="0">
                <a:latin typeface="+mn-lt"/>
              </a:rPr>
              <a:t>All ages</a:t>
            </a:r>
          </a:p>
          <a:p>
            <a:pPr>
              <a:buClr>
                <a:schemeClr val="tx1"/>
              </a:buClr>
            </a:pPr>
            <a:r>
              <a:rPr lang="en-US" sz="1200" dirty="0">
                <a:latin typeface="+mn-lt"/>
              </a:rPr>
              <a:t>Must have a chart within the Chickasaw Nation Division of Health</a:t>
            </a:r>
          </a:p>
          <a:p>
            <a:pPr>
              <a:buClr>
                <a:schemeClr val="tx1"/>
              </a:buClr>
            </a:pPr>
            <a:r>
              <a:rPr lang="en-US" sz="1200" dirty="0">
                <a:latin typeface="+mn-lt"/>
              </a:rPr>
              <a:t>Some restricted medications are not available</a:t>
            </a:r>
          </a:p>
          <a:p>
            <a:pPr>
              <a:buClr>
                <a:schemeClr val="tx1"/>
              </a:buClr>
            </a:pPr>
            <a:r>
              <a:rPr lang="en-US" dirty="0"/>
              <a:t>Provide Vitamin K</a:t>
            </a:r>
            <a:endParaRPr lang="en-US" sz="1200" dirty="0">
              <a:latin typeface="+mn-lt"/>
            </a:endParaRPr>
          </a:p>
          <a:p>
            <a:pPr marL="465887" lvl="1" defTabSz="931774">
              <a:spcBef>
                <a:spcPct val="20000"/>
              </a:spcBef>
              <a:defRPr/>
            </a:pPr>
            <a:endParaRPr lang="en-US" sz="1200" dirty="0">
              <a:solidFill>
                <a:prstClr val="black"/>
              </a:solidFill>
              <a:latin typeface="+mn-lt"/>
            </a:endParaRPr>
          </a:p>
          <a:p>
            <a:pPr marL="465887" lvl="1" defTabSz="931774">
              <a:spcBef>
                <a:spcPct val="20000"/>
              </a:spcBef>
              <a:defRPr/>
            </a:pPr>
            <a:r>
              <a:rPr lang="en-US" sz="1200" dirty="0">
                <a:solidFill>
                  <a:prstClr val="black"/>
                </a:solidFill>
                <a:latin typeface="+mn-lt"/>
              </a:rPr>
              <a:t>Prescription Mail Order program</a:t>
            </a:r>
          </a:p>
          <a:p>
            <a:pPr marL="465887" lvl="1" defTabSz="931774">
              <a:spcBef>
                <a:spcPct val="20000"/>
              </a:spcBef>
              <a:defRPr/>
            </a:pPr>
            <a:endParaRPr lang="en-US" sz="1200" dirty="0">
              <a:solidFill>
                <a:prstClr val="black"/>
              </a:solidFill>
              <a:latin typeface="+mn-lt"/>
            </a:endParaRPr>
          </a:p>
          <a:p>
            <a:pPr>
              <a:buClr>
                <a:schemeClr val="tx1"/>
              </a:buClr>
            </a:pPr>
            <a:r>
              <a:rPr lang="en-US" sz="1200" dirty="0">
                <a:latin typeface="+mn-lt"/>
              </a:rPr>
              <a:t>Must be Chickasaw</a:t>
            </a:r>
          </a:p>
          <a:p>
            <a:pPr>
              <a:buClr>
                <a:schemeClr val="tx1"/>
              </a:buClr>
            </a:pPr>
            <a:r>
              <a:rPr lang="en-US" sz="1200" dirty="0">
                <a:latin typeface="+mn-lt"/>
              </a:rPr>
              <a:t>No active chart within CNDH</a:t>
            </a:r>
          </a:p>
          <a:p>
            <a:pPr>
              <a:buClr>
                <a:schemeClr val="tx1"/>
              </a:buClr>
            </a:pPr>
            <a:r>
              <a:rPr lang="en-US" sz="1200" dirty="0">
                <a:latin typeface="+mn-lt"/>
              </a:rPr>
              <a:t>Age 65 or older on Medicare Part D </a:t>
            </a:r>
          </a:p>
          <a:p>
            <a:pPr>
              <a:buClr>
                <a:schemeClr val="tx1"/>
              </a:buClr>
            </a:pPr>
            <a:r>
              <a:rPr lang="en-US" sz="1200" dirty="0">
                <a:latin typeface="+mn-lt"/>
              </a:rPr>
              <a:t>Disabled and on Medicare Part D</a:t>
            </a:r>
          </a:p>
          <a:p>
            <a:pPr>
              <a:buClr>
                <a:schemeClr val="tx1"/>
              </a:buClr>
            </a:pPr>
            <a:r>
              <a:rPr lang="en-US" sz="1200" dirty="0">
                <a:latin typeface="+mn-lt"/>
              </a:rPr>
              <a:t>Citizens may pre-enroll 90 days before Medicare Part D is effective</a:t>
            </a:r>
          </a:p>
          <a:p>
            <a:pPr>
              <a:buClr>
                <a:schemeClr val="tx1"/>
              </a:buClr>
            </a:pPr>
            <a:r>
              <a:rPr lang="en-US" sz="1200" dirty="0">
                <a:latin typeface="+mn-lt"/>
              </a:rPr>
              <a:t>Covered prescriptions may be supplied by mail order pharmacy </a:t>
            </a:r>
          </a:p>
          <a:p>
            <a:pPr>
              <a:buClr>
                <a:schemeClr val="tx1"/>
              </a:buClr>
            </a:pPr>
            <a:r>
              <a:rPr lang="en-US" sz="1200" dirty="0">
                <a:latin typeface="+mn-lt"/>
              </a:rPr>
              <a:t>During enrollment the prescription medication required will be identified and pre-authorized</a:t>
            </a:r>
          </a:p>
          <a:p>
            <a:pPr>
              <a:buClr>
                <a:schemeClr val="tx1"/>
              </a:buClr>
            </a:pPr>
            <a:r>
              <a:rPr lang="en-US" sz="1200" dirty="0">
                <a:latin typeface="+mn-lt"/>
              </a:rPr>
              <a:t>Private Insurance drug coverage or Medicare Part D is required for adults eligible for the program </a:t>
            </a:r>
          </a:p>
          <a:p>
            <a:pPr>
              <a:buClr>
                <a:schemeClr val="tx1"/>
              </a:buClr>
            </a:pPr>
            <a:r>
              <a:rPr lang="en-US" sz="1200" dirty="0">
                <a:latin typeface="+mn-lt"/>
              </a:rPr>
              <a:t>The Health Spending Account may be used to pay for monthly premiums </a:t>
            </a:r>
          </a:p>
          <a:p>
            <a:pPr>
              <a:buClr>
                <a:schemeClr val="tx1"/>
              </a:buClr>
            </a:pPr>
            <a:r>
              <a:rPr lang="en-US" sz="1200" dirty="0">
                <a:latin typeface="+mn-lt"/>
              </a:rPr>
              <a:t>Patient will have no out-of-pocket expenses</a:t>
            </a:r>
          </a:p>
          <a:p>
            <a:pPr>
              <a:buClr>
                <a:schemeClr val="tx1"/>
              </a:buClr>
            </a:pPr>
            <a:endParaRPr lang="en-US" sz="1200" dirty="0">
              <a:solidFill>
                <a:prstClr val="black"/>
              </a:solidFill>
              <a:latin typeface="+mn-lt"/>
            </a:endParaRPr>
          </a:p>
          <a:p>
            <a:pPr>
              <a:buClr>
                <a:schemeClr val="tx1"/>
              </a:buClr>
            </a:pPr>
            <a:r>
              <a:rPr lang="en-US" sz="1200" dirty="0">
                <a:solidFill>
                  <a:prstClr val="black"/>
                </a:solidFill>
                <a:latin typeface="+mn-lt"/>
              </a:rPr>
              <a:t>NON COVERED MEDS</a:t>
            </a:r>
          </a:p>
          <a:p>
            <a:pPr>
              <a:buClr>
                <a:schemeClr val="tx1"/>
              </a:buClr>
            </a:pPr>
            <a:r>
              <a:rPr lang="en-US" sz="1200" dirty="0">
                <a:latin typeface="+mn-lt"/>
              </a:rPr>
              <a:t>Anti – rejection drugs</a:t>
            </a:r>
          </a:p>
          <a:p>
            <a:pPr>
              <a:buClr>
                <a:schemeClr val="tx1"/>
              </a:buClr>
            </a:pPr>
            <a:r>
              <a:rPr lang="en-US" sz="1200" dirty="0">
                <a:latin typeface="+mn-lt"/>
              </a:rPr>
              <a:t>Chemotherapy</a:t>
            </a:r>
          </a:p>
          <a:p>
            <a:pPr>
              <a:buClr>
                <a:schemeClr val="tx1"/>
              </a:buClr>
            </a:pPr>
            <a:r>
              <a:rPr lang="en-US" sz="1200" dirty="0">
                <a:latin typeface="+mn-lt"/>
              </a:rPr>
              <a:t>Controlled substances</a:t>
            </a:r>
          </a:p>
          <a:p>
            <a:pPr>
              <a:buClr>
                <a:schemeClr val="tx1"/>
              </a:buClr>
            </a:pPr>
            <a:r>
              <a:rPr lang="en-US" sz="1200" dirty="0">
                <a:latin typeface="+mn-lt"/>
              </a:rPr>
              <a:t>Investigational drugs</a:t>
            </a:r>
          </a:p>
          <a:p>
            <a:pPr>
              <a:buClr>
                <a:schemeClr val="tx1"/>
              </a:buClr>
            </a:pPr>
            <a:r>
              <a:rPr lang="en-US" sz="1200" dirty="0">
                <a:latin typeface="+mn-lt"/>
              </a:rPr>
              <a:t>IV medications/devices to administer</a:t>
            </a:r>
          </a:p>
          <a:p>
            <a:pPr>
              <a:buClr>
                <a:schemeClr val="tx1"/>
              </a:buClr>
            </a:pPr>
            <a:r>
              <a:rPr lang="en-US" sz="1200" dirty="0">
                <a:latin typeface="+mn-lt"/>
              </a:rPr>
              <a:t>Over the counter medications</a:t>
            </a:r>
          </a:p>
          <a:p>
            <a:pPr>
              <a:buClr>
                <a:schemeClr val="tx1"/>
              </a:buClr>
            </a:pPr>
            <a:r>
              <a:rPr lang="en-US" sz="1200" dirty="0">
                <a:latin typeface="+mn-lt"/>
              </a:rPr>
              <a:t>Performance enhancing drugs and short-term use drugs</a:t>
            </a:r>
          </a:p>
          <a:p>
            <a:endParaRPr lang="en-US" sz="1200" dirty="0">
              <a:latin typeface="+mn-lt"/>
            </a:endParaRPr>
          </a:p>
        </p:txBody>
      </p:sp>
      <p:sp>
        <p:nvSpPr>
          <p:cNvPr id="4" name="Slide Number Placeholder 3"/>
          <p:cNvSpPr>
            <a:spLocks noGrp="1"/>
          </p:cNvSpPr>
          <p:nvPr>
            <p:ph type="sldNum" sz="quarter" idx="10"/>
          </p:nvPr>
        </p:nvSpPr>
        <p:spPr/>
        <p:txBody>
          <a:bodyPr/>
          <a:lstStyle/>
          <a:p>
            <a:fld id="{64DDE1D4-50A2-4911-9FDB-D623471B46F9}" type="slidenum">
              <a:rPr lang="en-US" smtClean="0"/>
              <a:t>5</a:t>
            </a:fld>
            <a:endParaRPr lang="en-US" dirty="0"/>
          </a:p>
        </p:txBody>
      </p:sp>
    </p:spTree>
    <p:extLst>
      <p:ext uri="{BB962C8B-B14F-4D97-AF65-F5344CB8AC3E}">
        <p14:creationId xmlns:p14="http://schemas.microsoft.com/office/powerpoint/2010/main" val="2957973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Health Spending</a:t>
            </a:r>
          </a:p>
          <a:p>
            <a:r>
              <a:rPr lang="en-US" sz="1200" dirty="0">
                <a:latin typeface="+mn-lt"/>
              </a:rPr>
              <a:t>Will reimburse each participant up too $200.00 each </a:t>
            </a:r>
          </a:p>
          <a:p>
            <a:r>
              <a:rPr lang="en-US" sz="1200" dirty="0">
                <a:latin typeface="+mn-lt"/>
              </a:rPr>
              <a:t>   month for covered services including:</a:t>
            </a:r>
          </a:p>
          <a:p>
            <a:pPr lvl="1">
              <a:buClr>
                <a:schemeClr val="tx1"/>
              </a:buClr>
            </a:pPr>
            <a:r>
              <a:rPr lang="en-US" sz="1200" dirty="0">
                <a:solidFill>
                  <a:schemeClr val="tx1"/>
                </a:solidFill>
                <a:latin typeface="+mn-lt"/>
              </a:rPr>
              <a:t>Medicare part B and D premiums</a:t>
            </a:r>
          </a:p>
          <a:p>
            <a:pPr lvl="1">
              <a:buClr>
                <a:schemeClr val="tx1"/>
              </a:buClr>
            </a:pPr>
            <a:r>
              <a:rPr lang="en-US" sz="1200" dirty="0">
                <a:solidFill>
                  <a:schemeClr val="tx1"/>
                </a:solidFill>
                <a:latin typeface="+mn-lt"/>
              </a:rPr>
              <a:t>Vision insurance premiums/deductibles</a:t>
            </a:r>
          </a:p>
          <a:p>
            <a:pPr lvl="1">
              <a:buClr>
                <a:schemeClr val="tx1"/>
              </a:buClr>
            </a:pPr>
            <a:r>
              <a:rPr lang="en-US" sz="1200" dirty="0">
                <a:solidFill>
                  <a:schemeClr val="tx1"/>
                </a:solidFill>
                <a:latin typeface="+mn-lt"/>
              </a:rPr>
              <a:t>Dental insurance premiums/deductibles </a:t>
            </a:r>
          </a:p>
          <a:p>
            <a:pPr lvl="1">
              <a:buClr>
                <a:schemeClr val="tx1"/>
              </a:buClr>
            </a:pPr>
            <a:r>
              <a:rPr lang="en-US" sz="1200" dirty="0">
                <a:solidFill>
                  <a:schemeClr val="tx1"/>
                </a:solidFill>
                <a:latin typeface="+mn-lt"/>
              </a:rPr>
              <a:t>Medical insurance premiums/deductibles</a:t>
            </a:r>
          </a:p>
          <a:p>
            <a:pPr lvl="1">
              <a:buClr>
                <a:schemeClr val="tx1"/>
              </a:buClr>
            </a:pPr>
            <a:r>
              <a:rPr lang="en-US" sz="1200" dirty="0">
                <a:solidFill>
                  <a:schemeClr val="tx1"/>
                </a:solidFill>
                <a:latin typeface="+mn-lt"/>
              </a:rPr>
              <a:t>Doctor’s visits co-pays</a:t>
            </a:r>
          </a:p>
          <a:p>
            <a:pPr lvl="1">
              <a:buClr>
                <a:schemeClr val="tx1"/>
              </a:buClr>
            </a:pPr>
            <a:r>
              <a:rPr lang="en-US" sz="1200" dirty="0">
                <a:solidFill>
                  <a:schemeClr val="tx1"/>
                </a:solidFill>
                <a:latin typeface="+mn-lt"/>
              </a:rPr>
              <a:t>Preventive Care</a:t>
            </a:r>
          </a:p>
          <a:p>
            <a:pPr lvl="1">
              <a:buClr>
                <a:schemeClr val="tx1"/>
              </a:buClr>
            </a:pPr>
            <a:r>
              <a:rPr lang="en-US" sz="1200" dirty="0">
                <a:solidFill>
                  <a:schemeClr val="tx1"/>
                </a:solidFill>
                <a:latin typeface="+mn-lt"/>
              </a:rPr>
              <a:t>Prescription Medicine</a:t>
            </a:r>
            <a:r>
              <a:rPr lang="en-US" sz="1200" dirty="0">
                <a:latin typeface="+mn-lt"/>
              </a:rPr>
              <a:t> </a:t>
            </a:r>
          </a:p>
          <a:p>
            <a:pPr marL="279532" indent="-279532" defTabSz="931774">
              <a:spcBef>
                <a:spcPts val="611"/>
              </a:spcBef>
              <a:buClr>
                <a:prstClr val="white"/>
              </a:buClr>
              <a:buSzPct val="85000"/>
              <a:buFont typeface="Wingdings 2"/>
              <a:buChar char=""/>
              <a:defRPr/>
            </a:pPr>
            <a:endParaRPr lang="en-US" sz="1200" dirty="0">
              <a:solidFill>
                <a:prstClr val="white"/>
              </a:solidFill>
              <a:latin typeface="+mn-lt"/>
            </a:endParaRPr>
          </a:p>
          <a:p>
            <a:r>
              <a:rPr lang="en-US" sz="1200" dirty="0">
                <a:solidFill>
                  <a:schemeClr val="tx1"/>
                </a:solidFill>
                <a:latin typeface="+mn-lt"/>
              </a:rPr>
              <a:t>Eyeglasses</a:t>
            </a:r>
          </a:p>
          <a:p>
            <a:pPr marL="279532" indent="-279532" defTabSz="931774">
              <a:spcBef>
                <a:spcPts val="611"/>
              </a:spcBef>
              <a:buClr>
                <a:prstClr val="white"/>
              </a:buClr>
              <a:buSzPct val="85000"/>
              <a:buFont typeface="Wingdings 2"/>
              <a:buChar char=""/>
              <a:defRPr/>
            </a:pPr>
            <a:r>
              <a:rPr lang="en-US" sz="1200" dirty="0">
                <a:solidFill>
                  <a:schemeClr val="tx1"/>
                </a:solidFill>
                <a:latin typeface="+mn-lt"/>
              </a:rPr>
              <a:t>Eligible for one pair of eye glasses or contacts every two years, up to $150.00</a:t>
            </a:r>
          </a:p>
          <a:p>
            <a:pPr marL="279532" indent="-279532" defTabSz="931774">
              <a:spcBef>
                <a:spcPts val="611"/>
              </a:spcBef>
              <a:buClr>
                <a:prstClr val="white"/>
              </a:buClr>
              <a:buSzPct val="85000"/>
              <a:buFont typeface="Wingdings 2"/>
              <a:buChar char=""/>
              <a:defRPr/>
            </a:pPr>
            <a:r>
              <a:rPr lang="en-US" sz="1200" dirty="0">
                <a:solidFill>
                  <a:schemeClr val="tx1"/>
                </a:solidFill>
                <a:latin typeface="+mn-lt"/>
              </a:rPr>
              <a:t>Provides members with assistance in purchasing glasses at Oklahoma Optical</a:t>
            </a:r>
          </a:p>
          <a:p>
            <a:pPr defTabSz="931774">
              <a:spcBef>
                <a:spcPts val="611"/>
              </a:spcBef>
              <a:buClr>
                <a:prstClr val="white"/>
              </a:buClr>
              <a:buSzPct val="85000"/>
              <a:defRPr/>
            </a:pPr>
            <a:endParaRPr lang="en-US" sz="1200" dirty="0">
              <a:solidFill>
                <a:schemeClr val="tx1"/>
              </a:solidFill>
              <a:latin typeface="+mn-lt"/>
            </a:endParaRPr>
          </a:p>
          <a:p>
            <a:pPr defTabSz="931774">
              <a:spcBef>
                <a:spcPts val="611"/>
              </a:spcBef>
              <a:buClr>
                <a:prstClr val="white"/>
              </a:buClr>
              <a:buSzPct val="85000"/>
              <a:defRPr/>
            </a:pPr>
            <a:r>
              <a:rPr lang="en-US" sz="1200" dirty="0">
                <a:solidFill>
                  <a:schemeClr val="tx1"/>
                </a:solidFill>
                <a:latin typeface="+mn-lt"/>
              </a:rPr>
              <a:t>Hearing Aids</a:t>
            </a:r>
          </a:p>
          <a:p>
            <a:pPr marL="279532" indent="-279532" defTabSz="931774">
              <a:spcBef>
                <a:spcPts val="611"/>
              </a:spcBef>
              <a:buClr>
                <a:prstClr val="white"/>
              </a:buClr>
              <a:buSzPct val="85000"/>
              <a:buFont typeface="Wingdings 2"/>
              <a:buChar char=""/>
              <a:defRPr/>
            </a:pPr>
            <a:r>
              <a:rPr lang="en-US" sz="1200" dirty="0">
                <a:solidFill>
                  <a:schemeClr val="tx1"/>
                </a:solidFill>
                <a:latin typeface="+mn-lt"/>
              </a:rPr>
              <a:t>Provides one pair of hearing aids every three years</a:t>
            </a:r>
          </a:p>
          <a:p>
            <a:pPr marL="279532" indent="-279532" defTabSz="931774">
              <a:spcBef>
                <a:spcPts val="611"/>
              </a:spcBef>
              <a:buClr>
                <a:prstClr val="white"/>
              </a:buClr>
              <a:buSzPct val="85000"/>
              <a:buFont typeface="Wingdings 2"/>
              <a:buChar char=""/>
              <a:defRPr/>
            </a:pPr>
            <a:r>
              <a:rPr lang="en-US" sz="1200" dirty="0">
                <a:solidFill>
                  <a:schemeClr val="tx1"/>
                </a:solidFill>
                <a:latin typeface="+mn-lt"/>
              </a:rPr>
              <a:t>Most repairs covered by warranty</a:t>
            </a:r>
          </a:p>
          <a:p>
            <a:pPr marL="279532" indent="-279532" defTabSz="931774">
              <a:spcBef>
                <a:spcPts val="611"/>
              </a:spcBef>
              <a:buClr>
                <a:prstClr val="white"/>
              </a:buClr>
              <a:buSzPct val="85000"/>
              <a:buFont typeface="Wingdings 2"/>
              <a:buChar char=""/>
              <a:defRPr/>
            </a:pPr>
            <a:r>
              <a:rPr lang="en-US" sz="1200" dirty="0">
                <a:solidFill>
                  <a:schemeClr val="tx1"/>
                </a:solidFill>
                <a:latin typeface="+mn-lt"/>
              </a:rPr>
              <a:t>Patient can purchase additional aids at cost (canal or digital aids)</a:t>
            </a:r>
          </a:p>
          <a:p>
            <a:pPr marL="279532" indent="-279532" defTabSz="931774">
              <a:spcBef>
                <a:spcPts val="611"/>
              </a:spcBef>
              <a:buClr>
                <a:prstClr val="white"/>
              </a:buClr>
              <a:buSzPct val="85000"/>
              <a:buFont typeface="Wingdings 2"/>
              <a:buChar char=""/>
              <a:defRPr/>
            </a:pPr>
            <a:r>
              <a:rPr lang="en-US" sz="1200" dirty="0">
                <a:solidFill>
                  <a:schemeClr val="tx1"/>
                </a:solidFill>
                <a:latin typeface="+mn-lt"/>
              </a:rPr>
              <a:t>Replacement ear molds for behind-the-ear aids are available every six months</a:t>
            </a:r>
          </a:p>
          <a:p>
            <a:endParaRPr lang="en-US" sz="1200" dirty="0">
              <a:solidFill>
                <a:schemeClr val="tx1"/>
              </a:solidFill>
              <a:latin typeface="+mn-lt"/>
            </a:endParaRPr>
          </a:p>
          <a:p>
            <a:r>
              <a:rPr lang="en-US" sz="1200" dirty="0">
                <a:solidFill>
                  <a:schemeClr val="tx1"/>
                </a:solidFill>
                <a:latin typeface="+mn-lt"/>
              </a:rPr>
              <a:t>Itiapela Medical</a:t>
            </a:r>
            <a:r>
              <a:rPr lang="en-US" sz="1200" baseline="0" dirty="0">
                <a:solidFill>
                  <a:schemeClr val="tx1"/>
                </a:solidFill>
                <a:latin typeface="+mn-lt"/>
              </a:rPr>
              <a:t> Alert Program</a:t>
            </a:r>
          </a:p>
          <a:p>
            <a:r>
              <a:rPr lang="en-US" sz="1200" dirty="0">
                <a:solidFill>
                  <a:schemeClr val="tx1"/>
                </a:solidFill>
                <a:latin typeface="+mn-lt"/>
              </a:rPr>
              <a:t>Pays the initial costs and monthly fees for 24-hour medical alert services for </a:t>
            </a:r>
            <a:r>
              <a:rPr lang="en-US" sz="1200" b="1" u="sng" dirty="0">
                <a:solidFill>
                  <a:schemeClr val="tx1"/>
                </a:solidFill>
                <a:latin typeface="+mn-lt"/>
              </a:rPr>
              <a:t>qualified</a:t>
            </a:r>
            <a:r>
              <a:rPr lang="en-US" sz="1200" dirty="0">
                <a:solidFill>
                  <a:schemeClr val="tx1"/>
                </a:solidFill>
                <a:latin typeface="+mn-lt"/>
              </a:rPr>
              <a:t> Chickasaw elders, 60 years of age or older that live within Chickasaw Nation boundaries.</a:t>
            </a:r>
          </a:p>
        </p:txBody>
      </p:sp>
      <p:sp>
        <p:nvSpPr>
          <p:cNvPr id="4" name="Slide Number Placeholder 3"/>
          <p:cNvSpPr>
            <a:spLocks noGrp="1"/>
          </p:cNvSpPr>
          <p:nvPr>
            <p:ph type="sldNum" sz="quarter" idx="10"/>
          </p:nvPr>
        </p:nvSpPr>
        <p:spPr/>
        <p:txBody>
          <a:bodyPr/>
          <a:lstStyle/>
          <a:p>
            <a:fld id="{64DDE1D4-50A2-4911-9FDB-D623471B46F9}" type="slidenum">
              <a:rPr lang="en-US" smtClean="0"/>
              <a:t>6</a:t>
            </a:fld>
            <a:endParaRPr lang="en-US" dirty="0"/>
          </a:p>
        </p:txBody>
      </p:sp>
    </p:spTree>
    <p:extLst>
      <p:ext uri="{BB962C8B-B14F-4D97-AF65-F5344CB8AC3E}">
        <p14:creationId xmlns:p14="http://schemas.microsoft.com/office/powerpoint/2010/main" val="3924839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31774">
              <a:defRPr/>
            </a:pPr>
            <a:r>
              <a:rPr lang="en-US" sz="1200" b="1" dirty="0">
                <a:latin typeface="+mn-lt"/>
              </a:rPr>
              <a:t>Wisdom Walkers Program:  </a:t>
            </a:r>
            <a:r>
              <a:rPr lang="en-US" sz="1200" dirty="0">
                <a:latin typeface="+mn-lt"/>
              </a:rPr>
              <a:t>This is an elder wellness program designed to get elders active and keep them active.  Exercise classes are held regularly at the Chickasaw Nation Senior Centers.  Program includes many fitness activities, such as Tai Chi, line dancing, chair exercises, water aerobics, golfing, fishing, bowling and Nintendo Wii sports tournaments.  Centers have access to treadmills and other exercise equipment, in-house or at local wellness center(s).</a:t>
            </a:r>
          </a:p>
          <a:p>
            <a:pPr marL="0" lvl="1" defTabSz="931774">
              <a:defRPr/>
            </a:pPr>
            <a:endParaRPr lang="en-US" sz="1200" dirty="0">
              <a:solidFill>
                <a:prstClr val="black"/>
              </a:solidFill>
              <a:latin typeface="+mn-lt"/>
              <a:ea typeface="Calibri"/>
              <a:cs typeface="Times New Roman"/>
            </a:endParaRPr>
          </a:p>
          <a:p>
            <a:pPr marL="0" lvl="1" defTabSz="931774">
              <a:defRPr/>
            </a:pPr>
            <a:r>
              <a:rPr lang="en-US" sz="1200" dirty="0">
                <a:solidFill>
                  <a:prstClr val="black"/>
                </a:solidFill>
                <a:latin typeface="+mn-lt"/>
                <a:ea typeface="Calibri"/>
                <a:cs typeface="Times New Roman"/>
              </a:rPr>
              <a:t>(Food Distribution Program on Indian Reservations – alternative to SNAP for Native Americans within a tribal boundary) assists elders in these ways:</a:t>
            </a:r>
          </a:p>
          <a:p>
            <a:endParaRPr lang="en-US" dirty="0"/>
          </a:p>
        </p:txBody>
      </p:sp>
      <p:sp>
        <p:nvSpPr>
          <p:cNvPr id="4" name="Slide Number Placeholder 3"/>
          <p:cNvSpPr>
            <a:spLocks noGrp="1"/>
          </p:cNvSpPr>
          <p:nvPr>
            <p:ph type="sldNum" sz="quarter" idx="10"/>
          </p:nvPr>
        </p:nvSpPr>
        <p:spPr/>
        <p:txBody>
          <a:bodyPr/>
          <a:lstStyle/>
          <a:p>
            <a:fld id="{64DDE1D4-50A2-4911-9FDB-D623471B46F9}" type="slidenum">
              <a:rPr lang="en-US" smtClean="0"/>
              <a:t>7</a:t>
            </a:fld>
            <a:endParaRPr lang="en-US" dirty="0"/>
          </a:p>
        </p:txBody>
      </p:sp>
    </p:spTree>
    <p:extLst>
      <p:ext uri="{BB962C8B-B14F-4D97-AF65-F5344CB8AC3E}">
        <p14:creationId xmlns:p14="http://schemas.microsoft.com/office/powerpoint/2010/main" val="2666719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DDE1D4-50A2-4911-9FDB-D623471B46F9}" type="slidenum">
              <a:rPr lang="en-US" smtClean="0"/>
              <a:t>8</a:t>
            </a:fld>
            <a:endParaRPr lang="en-US" dirty="0"/>
          </a:p>
        </p:txBody>
      </p:sp>
    </p:spTree>
    <p:extLst>
      <p:ext uri="{BB962C8B-B14F-4D97-AF65-F5344CB8AC3E}">
        <p14:creationId xmlns:p14="http://schemas.microsoft.com/office/powerpoint/2010/main" val="4281740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spcBef>
                <a:spcPts val="917"/>
              </a:spcBef>
              <a:buClr>
                <a:srgbClr val="BCD0E0"/>
              </a:buClr>
              <a:buFont typeface="Arial" pitchFamily="34" charset="0"/>
              <a:buNone/>
              <a:defRPr/>
            </a:pPr>
            <a:r>
              <a:rPr lang="en-US" sz="1200" b="1" dirty="0">
                <a:solidFill>
                  <a:schemeClr val="tx1"/>
                </a:solidFill>
                <a:latin typeface="+mn-lt"/>
              </a:rPr>
              <a:t>Veteran Recognition and Support</a:t>
            </a:r>
          </a:p>
          <a:p>
            <a:pPr marL="640594" lvl="1" indent="-174708">
              <a:buFont typeface="Wingdings" panose="05000000000000000000" pitchFamily="2" charset="2"/>
              <a:buChar char="§"/>
            </a:pPr>
            <a:r>
              <a:rPr lang="en-US" sz="1200" dirty="0">
                <a:solidFill>
                  <a:schemeClr val="tx1"/>
                </a:solidFill>
                <a:latin typeface="+mn-lt"/>
              </a:rPr>
              <a:t>This is a nation-wide program for eligible Chickasaw elder veteran citizens to receive a jacket of recognition for their military service to our country. </a:t>
            </a:r>
          </a:p>
          <a:p>
            <a:pPr marL="640594" lvl="1" indent="-174708">
              <a:buFont typeface="Arial" panose="020B0604020202020204" pitchFamily="34" charset="0"/>
              <a:buChar char="•"/>
            </a:pPr>
            <a:r>
              <a:rPr lang="en-US" sz="1200" dirty="0">
                <a:solidFill>
                  <a:schemeClr val="tx1"/>
                </a:solidFill>
                <a:latin typeface="+mn-lt"/>
              </a:rPr>
              <a:t>Documentation is required to verify military service.</a:t>
            </a:r>
          </a:p>
          <a:p>
            <a:pPr marL="640594" lvl="1" indent="-174708">
              <a:buFont typeface="Arial" panose="020B0604020202020204" pitchFamily="34" charset="0"/>
              <a:buChar char="•"/>
            </a:pPr>
            <a:r>
              <a:rPr lang="en-US" sz="1200" dirty="0">
                <a:solidFill>
                  <a:schemeClr val="tx1"/>
                </a:solidFill>
                <a:latin typeface="+mn-lt"/>
              </a:rPr>
              <a:t>Annual Elder Veterans Trip to Washington D.C. </a:t>
            </a:r>
          </a:p>
          <a:p>
            <a:pPr marL="186355" indent="-186355" defTabSz="931774">
              <a:spcBef>
                <a:spcPts val="917"/>
              </a:spcBef>
              <a:buClr>
                <a:srgbClr val="BCD0E0"/>
              </a:buClr>
              <a:buFont typeface="Arial" pitchFamily="34" charset="0"/>
              <a:buChar char="•"/>
              <a:defRPr/>
            </a:pPr>
            <a:r>
              <a:rPr lang="en-US" sz="1200" dirty="0">
                <a:solidFill>
                  <a:schemeClr val="tx1"/>
                </a:solidFill>
                <a:latin typeface="+mn-lt"/>
              </a:rPr>
              <a:t>This is a nation-wide program for eligible Chickasaw elder veteran citizens to receive a jacket of recognition for their military service to our country. </a:t>
            </a:r>
          </a:p>
          <a:p>
            <a:pPr marL="186355" indent="-186355" defTabSz="931774">
              <a:spcBef>
                <a:spcPts val="917"/>
              </a:spcBef>
              <a:buClr>
                <a:srgbClr val="BCD0E0"/>
              </a:buClr>
              <a:buFont typeface="Arial" pitchFamily="34" charset="0"/>
              <a:buChar char="•"/>
              <a:defRPr/>
            </a:pPr>
            <a:r>
              <a:rPr lang="en-US" sz="1200" dirty="0">
                <a:solidFill>
                  <a:schemeClr val="tx1"/>
                </a:solidFill>
                <a:latin typeface="+mn-lt"/>
              </a:rPr>
              <a:t>Documentation is required to verify military service.</a:t>
            </a:r>
          </a:p>
          <a:p>
            <a:pPr marL="0" indent="0" defTabSz="931774">
              <a:spcBef>
                <a:spcPts val="917"/>
              </a:spcBef>
              <a:buClr>
                <a:srgbClr val="BCD0E0"/>
              </a:buClr>
              <a:buFont typeface="Arial" pitchFamily="34" charset="0"/>
              <a:buNone/>
              <a:defRPr/>
            </a:pPr>
            <a:endParaRPr lang="en-US" sz="1200" dirty="0">
              <a:solidFill>
                <a:schemeClr val="tx1"/>
              </a:solidFill>
              <a:latin typeface="+mn-lt"/>
            </a:endParaRPr>
          </a:p>
          <a:p>
            <a:pPr defTabSz="931774">
              <a:spcBef>
                <a:spcPts val="917"/>
              </a:spcBef>
              <a:buClr>
                <a:srgbClr val="BCD0E0"/>
              </a:buClr>
              <a:defRPr/>
            </a:pPr>
            <a:r>
              <a:rPr lang="en-US" sz="1200" b="1" dirty="0">
                <a:solidFill>
                  <a:schemeClr val="tx1"/>
                </a:solidFill>
                <a:latin typeface="+mn-lt"/>
              </a:rPr>
              <a:t>Senior Centers</a:t>
            </a:r>
          </a:p>
          <a:p>
            <a:pPr marL="186355" indent="-186355" defTabSz="931774">
              <a:spcBef>
                <a:spcPts val="917"/>
              </a:spcBef>
              <a:buClr>
                <a:srgbClr val="BCD0E0"/>
              </a:buClr>
              <a:buFont typeface="Arial" pitchFamily="34" charset="0"/>
              <a:buChar char="•"/>
              <a:defRPr/>
            </a:pPr>
            <a:r>
              <a:rPr lang="en-US" sz="1200" dirty="0">
                <a:solidFill>
                  <a:schemeClr val="tx1"/>
                </a:solidFill>
                <a:latin typeface="+mn-lt"/>
              </a:rPr>
              <a:t>The senior nutrition program helps to improve nutritional status by providing a breakfast and lunch five days per week at 11 centers.  Menus have been reviewed and approved by Chickasaw Nation Registered Dietitians.</a:t>
            </a:r>
          </a:p>
          <a:p>
            <a:pPr marL="186355" indent="-186355" defTabSz="931774">
              <a:spcBef>
                <a:spcPts val="917"/>
              </a:spcBef>
              <a:buClr>
                <a:srgbClr val="BCD0E0"/>
              </a:buClr>
              <a:buFont typeface="Arial" pitchFamily="34" charset="0"/>
              <a:buChar char="•"/>
              <a:defRPr/>
            </a:pPr>
            <a:r>
              <a:rPr lang="en-US" sz="1200" dirty="0">
                <a:solidFill>
                  <a:schemeClr val="tx1"/>
                </a:solidFill>
                <a:latin typeface="+mn-lt"/>
              </a:rPr>
              <a:t>Activities at the centers include exercise, speakers on topics of importance to seniors, crafts, dominoes, cards, bingo, birthday parties and fundraisers.  Day and overnight trips are taken by the elders.  Holidays are celebrated with lunch and programs for all centers. These activities help reduce isolation through social interaction and visitation.  </a:t>
            </a:r>
          </a:p>
          <a:p>
            <a:pPr marL="186355" indent="-186355" defTabSz="931774">
              <a:spcBef>
                <a:spcPts val="917"/>
              </a:spcBef>
              <a:buClr>
                <a:srgbClr val="BCD0E0"/>
              </a:buClr>
              <a:buFont typeface="Arial" pitchFamily="34" charset="0"/>
              <a:buChar char="•"/>
              <a:defRPr/>
            </a:pPr>
            <a:r>
              <a:rPr lang="en-US" sz="1200" dirty="0">
                <a:solidFill>
                  <a:schemeClr val="tx1"/>
                </a:solidFill>
                <a:latin typeface="+mn-lt"/>
              </a:rPr>
              <a:t>We provide breakfast and lunch at 11 centers, and lunch at 1 center in </a:t>
            </a:r>
            <a:r>
              <a:rPr lang="en-US" sz="1200" dirty="0" err="1">
                <a:solidFill>
                  <a:schemeClr val="tx1"/>
                </a:solidFill>
                <a:latin typeface="+mn-lt"/>
              </a:rPr>
              <a:t>Okalhoma</a:t>
            </a:r>
            <a:r>
              <a:rPr lang="en-US" sz="1200" dirty="0">
                <a:solidFill>
                  <a:schemeClr val="tx1"/>
                </a:solidFill>
                <a:latin typeface="+mn-lt"/>
              </a:rPr>
              <a:t> City</a:t>
            </a:r>
          </a:p>
          <a:p>
            <a:pPr marL="0" indent="0" defTabSz="931774">
              <a:spcBef>
                <a:spcPts val="917"/>
              </a:spcBef>
              <a:buClr>
                <a:srgbClr val="BCD0E0"/>
              </a:buClr>
              <a:buFont typeface="Arial" pitchFamily="34" charset="0"/>
              <a:buNone/>
              <a:defRPr/>
            </a:pPr>
            <a:endParaRPr lang="en-US" sz="1200" b="1" dirty="0">
              <a:solidFill>
                <a:schemeClr val="tx1"/>
              </a:solidFill>
              <a:latin typeface="+mn-lt"/>
            </a:endParaRPr>
          </a:p>
          <a:p>
            <a:pPr marL="186355" indent="-186355" defTabSz="931774">
              <a:spcBef>
                <a:spcPts val="917"/>
              </a:spcBef>
              <a:buClr>
                <a:srgbClr val="BCD0E0"/>
              </a:buClr>
              <a:buFont typeface="Arial" pitchFamily="34" charset="0"/>
              <a:buChar char="•"/>
              <a:defRPr/>
            </a:pPr>
            <a:r>
              <a:rPr lang="en-US" sz="1200" b="1" dirty="0">
                <a:solidFill>
                  <a:schemeClr val="tx1"/>
                </a:solidFill>
                <a:latin typeface="+mn-lt"/>
              </a:rPr>
              <a:t>Chickasaw Elders Conference</a:t>
            </a:r>
          </a:p>
          <a:p>
            <a:pPr marL="186355" indent="-186355" defTabSz="931774">
              <a:spcBef>
                <a:spcPts val="917"/>
              </a:spcBef>
              <a:buClr>
                <a:srgbClr val="BCD0E0"/>
              </a:buClr>
              <a:buFont typeface="Arial" pitchFamily="34" charset="0"/>
              <a:buChar char="•"/>
              <a:defRPr/>
            </a:pPr>
            <a:endParaRPr lang="en-US" sz="1200" b="1" dirty="0">
              <a:solidFill>
                <a:schemeClr val="tx1"/>
              </a:solidFill>
              <a:latin typeface="+mn-lt"/>
            </a:endParaRPr>
          </a:p>
          <a:p>
            <a:pPr marL="186355" indent="-186355" defTabSz="931774">
              <a:spcBef>
                <a:spcPts val="917"/>
              </a:spcBef>
              <a:buClr>
                <a:srgbClr val="BCD0E0"/>
              </a:buClr>
              <a:buFont typeface="Arial" pitchFamily="34" charset="0"/>
              <a:buChar char="•"/>
              <a:defRPr/>
            </a:pPr>
            <a:r>
              <a:rPr lang="en-US" sz="1200" b="0" dirty="0">
                <a:solidFill>
                  <a:schemeClr val="tx1"/>
                </a:solidFill>
                <a:latin typeface="+mn-lt"/>
              </a:rPr>
              <a:t>Day Trips, Overnight Trips,</a:t>
            </a:r>
          </a:p>
          <a:p>
            <a:pPr marL="186355" indent="-186355" defTabSz="931774">
              <a:spcBef>
                <a:spcPts val="917"/>
              </a:spcBef>
              <a:buClr>
                <a:srgbClr val="BCD0E0"/>
              </a:buClr>
              <a:buFont typeface="Arial" pitchFamily="34" charset="0"/>
              <a:buChar char="•"/>
              <a:defRPr/>
            </a:pPr>
            <a:r>
              <a:rPr lang="en-US" sz="1200" b="0" dirty="0">
                <a:solidFill>
                  <a:schemeClr val="tx1"/>
                </a:solidFill>
                <a:latin typeface="+mn-lt"/>
              </a:rPr>
              <a:t>Chickasaw Elders Thanksgiving Luncheon &amp; Christmas Bazaar</a:t>
            </a:r>
          </a:p>
          <a:p>
            <a:pPr marL="186355" indent="-186355" defTabSz="931774">
              <a:spcBef>
                <a:spcPts val="917"/>
              </a:spcBef>
              <a:buClr>
                <a:srgbClr val="BCD0E0"/>
              </a:buClr>
              <a:buFont typeface="Arial" pitchFamily="34" charset="0"/>
              <a:buChar char="•"/>
              <a:defRPr/>
            </a:pPr>
            <a:r>
              <a:rPr lang="en-US" sz="1200" b="0" dirty="0">
                <a:solidFill>
                  <a:schemeClr val="tx1"/>
                </a:solidFill>
                <a:latin typeface="+mn-lt"/>
              </a:rPr>
              <a:t>Chickasaw Elders Christmas Party</a:t>
            </a:r>
          </a:p>
          <a:p>
            <a:pPr marL="186355" indent="-186355" defTabSz="931774">
              <a:spcBef>
                <a:spcPts val="917"/>
              </a:spcBef>
              <a:buClr>
                <a:srgbClr val="BCD0E0"/>
              </a:buClr>
              <a:buFont typeface="Arial" pitchFamily="34" charset="0"/>
              <a:buChar char="•"/>
              <a:defRPr/>
            </a:pPr>
            <a:r>
              <a:rPr lang="en-US" sz="1200" b="0" dirty="0">
                <a:solidFill>
                  <a:schemeClr val="tx1"/>
                </a:solidFill>
                <a:latin typeface="+mn-lt"/>
              </a:rPr>
              <a:t>Valentine Coronation</a:t>
            </a:r>
          </a:p>
          <a:p>
            <a:pPr marL="186355" indent="-186355" defTabSz="931774">
              <a:spcBef>
                <a:spcPts val="917"/>
              </a:spcBef>
              <a:buClr>
                <a:srgbClr val="BCD0E0"/>
              </a:buClr>
              <a:buFont typeface="Arial" pitchFamily="34" charset="0"/>
              <a:buChar char="•"/>
              <a:defRPr/>
            </a:pPr>
            <a:r>
              <a:rPr lang="en-US" sz="1200" b="0" dirty="0">
                <a:solidFill>
                  <a:schemeClr val="tx1"/>
                </a:solidFill>
                <a:latin typeface="+mn-lt"/>
              </a:rPr>
              <a:t>Halloween Party</a:t>
            </a:r>
          </a:p>
          <a:p>
            <a:pPr marL="186355" indent="-186355" defTabSz="931774">
              <a:spcBef>
                <a:spcPts val="917"/>
              </a:spcBef>
              <a:buClr>
                <a:srgbClr val="BCD0E0"/>
              </a:buClr>
              <a:buFont typeface="Arial" pitchFamily="34" charset="0"/>
              <a:buChar char="•"/>
              <a:defRPr/>
            </a:pPr>
            <a:r>
              <a:rPr lang="en-US" sz="1200" b="0" dirty="0">
                <a:solidFill>
                  <a:schemeClr val="tx1"/>
                </a:solidFill>
                <a:latin typeface="+mn-lt"/>
              </a:rPr>
              <a:t>Easter Party</a:t>
            </a:r>
          </a:p>
          <a:p>
            <a:pPr marL="186355" indent="-186355" defTabSz="931774">
              <a:spcBef>
                <a:spcPts val="917"/>
              </a:spcBef>
              <a:buClr>
                <a:srgbClr val="BCD0E0"/>
              </a:buClr>
              <a:buFont typeface="Arial" pitchFamily="34" charset="0"/>
              <a:buChar char="•"/>
              <a:defRPr/>
            </a:pPr>
            <a:r>
              <a:rPr lang="en-US" sz="1200" b="0" dirty="0">
                <a:solidFill>
                  <a:schemeClr val="tx1"/>
                </a:solidFill>
                <a:latin typeface="+mn-lt"/>
              </a:rPr>
              <a:t>4</a:t>
            </a:r>
            <a:r>
              <a:rPr lang="en-US" sz="1200" b="0" baseline="30000" dirty="0">
                <a:solidFill>
                  <a:schemeClr val="tx1"/>
                </a:solidFill>
                <a:latin typeface="+mn-lt"/>
              </a:rPr>
              <a:t>th</a:t>
            </a:r>
            <a:r>
              <a:rPr lang="en-US" sz="1200" b="0" dirty="0">
                <a:solidFill>
                  <a:schemeClr val="tx1"/>
                </a:solidFill>
                <a:latin typeface="+mn-lt"/>
              </a:rPr>
              <a:t> of July Celebration</a:t>
            </a:r>
          </a:p>
          <a:p>
            <a:pPr marL="186355" indent="-186355" defTabSz="931774">
              <a:spcBef>
                <a:spcPts val="917"/>
              </a:spcBef>
              <a:buClr>
                <a:srgbClr val="BCD0E0"/>
              </a:buClr>
              <a:buFont typeface="Arial" pitchFamily="34" charset="0"/>
              <a:buChar char="•"/>
              <a:defRPr/>
            </a:pPr>
            <a:r>
              <a:rPr lang="en-US" sz="1200" b="0" dirty="0">
                <a:solidFill>
                  <a:schemeClr val="tx1"/>
                </a:solidFill>
                <a:latin typeface="+mn-lt"/>
              </a:rPr>
              <a:t>Wisdom Walkers Exercise Program</a:t>
            </a: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64DDE1D4-50A2-4911-9FDB-D623471B46F9}" type="slidenum">
              <a:rPr lang="en-US" smtClean="0"/>
              <a:t>9</a:t>
            </a:fld>
            <a:endParaRPr lang="en-US" dirty="0"/>
          </a:p>
        </p:txBody>
      </p:sp>
    </p:spTree>
    <p:extLst>
      <p:ext uri="{BB962C8B-B14F-4D97-AF65-F5344CB8AC3E}">
        <p14:creationId xmlns:p14="http://schemas.microsoft.com/office/powerpoint/2010/main" val="6824919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9A10707-F735-4850-9F73-60318AA01D76}" type="datetimeFigureOut">
              <a:rPr lang="en-US" smtClean="0"/>
              <a:t>3/27/2024</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E33D2F98-54B3-45E6-9CDE-B20414F0581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9A10707-F735-4850-9F73-60318AA01D76}" type="datetimeFigureOut">
              <a:rPr lang="en-US" smtClean="0"/>
              <a:t>3/27/2024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3D2F98-54B3-45E6-9CDE-B20414F0581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9A10707-F735-4850-9F73-60318AA01D76}" type="datetimeFigureOut">
              <a:rPr lang="en-US" smtClean="0"/>
              <a:t>3/27/2024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3D2F98-54B3-45E6-9CDE-B20414F0581C}"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9A10707-F735-4850-9F73-60318AA01D76}" type="datetimeFigureOut">
              <a:rPr lang="en-US" smtClean="0"/>
              <a:t>3/27/2024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3D2F98-54B3-45E6-9CDE-B20414F0581C}" type="slidenum">
              <a:rPr lang="en-US" smtClean="0"/>
              <a:t>‹#›</a:t>
            </a:fld>
            <a:endParaRPr lang="en-US" dirty="0"/>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9A10707-F735-4850-9F73-60318AA01D76}" type="datetimeFigureOut">
              <a:rPr lang="en-US" smtClean="0"/>
              <a:t>3/27/2024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3D2F98-54B3-45E6-9CDE-B20414F0581C}" type="slidenum">
              <a:rPr lang="en-US" smtClean="0"/>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9A10707-F735-4850-9F73-60318AA01D76}" type="datetimeFigureOut">
              <a:rPr lang="en-US" smtClean="0"/>
              <a:t>3/27/2024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3D2F98-54B3-45E6-9CDE-B20414F0581C}" type="slidenum">
              <a:rPr lang="en-US" smtClean="0"/>
              <a:t>‹#›</a:t>
            </a:fld>
            <a:endParaRPr lang="en-US" dirty="0"/>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9A10707-F735-4850-9F73-60318AA01D76}" type="datetimeFigureOut">
              <a:rPr lang="en-US" smtClean="0"/>
              <a:t>3/27/2024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33D2F98-54B3-45E6-9CDE-B20414F0581C}"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9A10707-F735-4850-9F73-60318AA01D76}" type="datetimeFigureOut">
              <a:rPr lang="en-US" smtClean="0"/>
              <a:t>3/27/2024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33D2F98-54B3-45E6-9CDE-B20414F0581C}" type="slidenum">
              <a:rPr lang="en-US" smtClean="0"/>
              <a:t>‹#›</a:t>
            </a:fld>
            <a:endParaRPr lang="en-US" dirty="0"/>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A10707-F735-4850-9F73-60318AA01D76}" type="datetimeFigureOut">
              <a:rPr lang="en-US" smtClean="0"/>
              <a:t>3/27/2024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33D2F98-54B3-45E6-9CDE-B20414F0581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69A10707-F735-4850-9F73-60318AA01D76}" type="datetimeFigureOut">
              <a:rPr lang="en-US" smtClean="0"/>
              <a:t>3/27/2024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3D2F98-54B3-45E6-9CDE-B20414F0581C}"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fld id="{69A10707-F735-4850-9F73-60318AA01D76}" type="datetimeFigureOut">
              <a:rPr lang="en-US" smtClean="0"/>
              <a:t>3/27/2024</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E33D2F98-54B3-45E6-9CDE-B20414F0581C}" type="slidenum">
              <a:rPr lang="en-US" smtClean="0"/>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9A10707-F735-4850-9F73-60318AA01D76}" type="datetimeFigureOut">
              <a:rPr lang="en-US" smtClean="0"/>
              <a:t>3/27/2024</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33D2F98-54B3-45E6-9CDE-B20414F0581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3353762"/>
          </a:xfrm>
        </p:spPr>
        <p:txBody>
          <a:bodyPr>
            <a:normAutofit fontScale="90000"/>
          </a:bodyPr>
          <a:lstStyle/>
          <a:p>
            <a:pPr marL="0" marR="0" algn="ctr">
              <a:lnSpc>
                <a:spcPct val="107000"/>
              </a:lnSpc>
              <a:spcBef>
                <a:spcPts val="0"/>
              </a:spcBef>
              <a:spcAft>
                <a:spcPts val="800"/>
              </a:spcAft>
            </a:pPr>
            <a:r>
              <a:rPr lang="en-US" sz="4400" dirty="0">
                <a:effectLst/>
                <a:latin typeface="Times New Roman"/>
                <a:ea typeface="Calibri"/>
                <a:cs typeface="Times New Roman"/>
              </a:rPr>
              <a:t>Enhancing the Life of the Chickasaw Elder Through Enriched Living &amp; Supportive Programs</a:t>
            </a:r>
            <a:br>
              <a:rPr lang="en-US" sz="4000" dirty="0">
                <a:ea typeface="Calibri"/>
                <a:cs typeface="Times New Roman"/>
              </a:rPr>
            </a:br>
            <a:endParaRPr lang="en-US" dirty="0"/>
          </a:p>
        </p:txBody>
      </p:sp>
      <p:sp>
        <p:nvSpPr>
          <p:cNvPr id="3" name="Subtitle 2"/>
          <p:cNvSpPr>
            <a:spLocks noGrp="1"/>
          </p:cNvSpPr>
          <p:nvPr>
            <p:ph type="subTitle" idx="1"/>
          </p:nvPr>
        </p:nvSpPr>
        <p:spPr>
          <a:xfrm>
            <a:off x="838200" y="4038600"/>
            <a:ext cx="7772400" cy="2103393"/>
          </a:xfrm>
        </p:spPr>
        <p:txBody>
          <a:bodyPr>
            <a:normAutofit/>
          </a:bodyPr>
          <a:lstStyle/>
          <a:p>
            <a:r>
              <a:rPr lang="en-US" dirty="0"/>
              <a:t>April 17, 2024</a:t>
            </a:r>
          </a:p>
          <a:p>
            <a:r>
              <a:rPr lang="en-US" dirty="0"/>
              <a:t>Judy Goforth Parker</a:t>
            </a:r>
          </a:p>
        </p:txBody>
      </p:sp>
    </p:spTree>
    <p:extLst>
      <p:ext uri="{BB962C8B-B14F-4D97-AF65-F5344CB8AC3E}">
        <p14:creationId xmlns:p14="http://schemas.microsoft.com/office/powerpoint/2010/main" val="3201537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p:spPr>
        <p:txBody>
          <a:bodyPr>
            <a:normAutofit/>
          </a:bodyPr>
          <a:lstStyle/>
          <a:p>
            <a:pPr lvl="1">
              <a:lnSpc>
                <a:spcPct val="107000"/>
              </a:lnSpc>
              <a:spcBef>
                <a:spcPts val="0"/>
              </a:spcBef>
              <a:buFont typeface="Courier New"/>
              <a:buChar char="o"/>
            </a:pPr>
            <a:r>
              <a:rPr lang="en-US" dirty="0">
                <a:effectLst/>
                <a:latin typeface="Times New Roman"/>
                <a:ea typeface="Calibri"/>
                <a:cs typeface="Times New Roman"/>
              </a:rPr>
              <a:t>Elderly Specialists</a:t>
            </a:r>
          </a:p>
          <a:p>
            <a:pPr lvl="1">
              <a:lnSpc>
                <a:spcPct val="107000"/>
              </a:lnSpc>
              <a:spcBef>
                <a:spcPts val="0"/>
              </a:spcBef>
              <a:buFont typeface="Courier New"/>
              <a:buChar char="o"/>
            </a:pPr>
            <a:r>
              <a:rPr lang="en-US" dirty="0">
                <a:effectLst/>
                <a:latin typeface="Times New Roman"/>
                <a:ea typeface="Calibri"/>
                <a:cs typeface="Times New Roman"/>
              </a:rPr>
              <a:t>Community Health Representatives</a:t>
            </a:r>
            <a:endParaRPr lang="en-US" sz="2400" dirty="0">
              <a:ea typeface="Calibri"/>
              <a:cs typeface="Times New Roman"/>
            </a:endParaRPr>
          </a:p>
          <a:p>
            <a:pPr lvl="2">
              <a:lnSpc>
                <a:spcPct val="107000"/>
              </a:lnSpc>
              <a:spcBef>
                <a:spcPts val="0"/>
              </a:spcBef>
              <a:buFont typeface="Wingdings"/>
              <a:buChar char=""/>
            </a:pPr>
            <a:r>
              <a:rPr lang="en-US" dirty="0">
                <a:effectLst/>
                <a:latin typeface="Times New Roman"/>
                <a:ea typeface="Calibri"/>
                <a:cs typeface="Times New Roman"/>
              </a:rPr>
              <a:t>Central figure to coordinate and connect elders to all services</a:t>
            </a:r>
            <a:endParaRPr lang="en-US" sz="2000" dirty="0">
              <a:ea typeface="Calibri"/>
              <a:cs typeface="Times New Roman"/>
            </a:endParaRPr>
          </a:p>
          <a:p>
            <a:pPr lvl="2">
              <a:lnSpc>
                <a:spcPct val="107000"/>
              </a:lnSpc>
              <a:spcBef>
                <a:spcPts val="0"/>
              </a:spcBef>
              <a:buFont typeface="Wingdings"/>
              <a:buChar char=""/>
            </a:pPr>
            <a:r>
              <a:rPr lang="en-US" dirty="0">
                <a:effectLst/>
                <a:latin typeface="Times New Roman"/>
                <a:ea typeface="Calibri"/>
                <a:cs typeface="Times New Roman"/>
              </a:rPr>
              <a:t>Interaction in the home and often the motivator when needed</a:t>
            </a:r>
            <a:endParaRPr lang="en-US" sz="2000" dirty="0">
              <a:ea typeface="Calibri"/>
              <a:cs typeface="Times New Roman"/>
            </a:endParaRPr>
          </a:p>
          <a:p>
            <a:pPr lvl="2">
              <a:lnSpc>
                <a:spcPct val="107000"/>
              </a:lnSpc>
              <a:spcBef>
                <a:spcPts val="0"/>
              </a:spcBef>
              <a:buFont typeface="Wingdings"/>
              <a:buChar char=""/>
            </a:pPr>
            <a:r>
              <a:rPr lang="en-US" dirty="0">
                <a:effectLst/>
                <a:latin typeface="Times New Roman"/>
                <a:ea typeface="Calibri"/>
                <a:cs typeface="Times New Roman"/>
              </a:rPr>
              <a:t>Touch point and fill the gap when needed.</a:t>
            </a:r>
            <a:endParaRPr lang="en-US" sz="2000" dirty="0">
              <a:ea typeface="Calibri"/>
              <a:cs typeface="Times New Roman"/>
            </a:endParaRPr>
          </a:p>
          <a:p>
            <a:pPr lvl="1">
              <a:lnSpc>
                <a:spcPct val="107000"/>
              </a:lnSpc>
              <a:spcBef>
                <a:spcPts val="0"/>
              </a:spcBef>
              <a:buFont typeface="Courier New"/>
              <a:buChar char="o"/>
            </a:pPr>
            <a:r>
              <a:rPr lang="en-US" dirty="0">
                <a:effectLst/>
                <a:latin typeface="Times New Roman"/>
                <a:ea typeface="Calibri"/>
                <a:cs typeface="Times New Roman"/>
              </a:rPr>
              <a:t>Native American Caregiver Program</a:t>
            </a:r>
            <a:endParaRPr lang="en-US" sz="2400" dirty="0">
              <a:ea typeface="Calibri"/>
              <a:cs typeface="Times New Roman"/>
            </a:endParaRPr>
          </a:p>
          <a:p>
            <a:pPr lvl="2">
              <a:lnSpc>
                <a:spcPct val="107000"/>
              </a:lnSpc>
              <a:spcBef>
                <a:spcPts val="0"/>
              </a:spcBef>
              <a:buFont typeface="Wingdings"/>
              <a:buChar char=""/>
            </a:pPr>
            <a:r>
              <a:rPr lang="en-US" dirty="0">
                <a:effectLst/>
                <a:latin typeface="Times New Roman"/>
                <a:ea typeface="Calibri"/>
                <a:cs typeface="Times New Roman"/>
              </a:rPr>
              <a:t>Native American Caregiver Program- provides five areas of service for caregiver including respite care</a:t>
            </a:r>
            <a:endParaRPr lang="en-US" sz="2000" dirty="0">
              <a:ea typeface="Calibri"/>
              <a:cs typeface="Times New Roman"/>
            </a:endParaRPr>
          </a:p>
          <a:p>
            <a:pPr lvl="1">
              <a:lnSpc>
                <a:spcPct val="107000"/>
              </a:lnSpc>
              <a:spcBef>
                <a:spcPts val="0"/>
              </a:spcBef>
              <a:buFont typeface="Courier New"/>
              <a:buChar char="o"/>
            </a:pPr>
            <a:r>
              <a:rPr lang="en-US" dirty="0">
                <a:latin typeface="Times New Roman" panose="02020603050405020304" pitchFamily="18" charset="0"/>
                <a:ea typeface="Calibri"/>
                <a:cs typeface="Times New Roman" panose="02020603050405020304" pitchFamily="18" charset="0"/>
              </a:rPr>
              <a:t>Burial Assistance</a:t>
            </a:r>
          </a:p>
          <a:p>
            <a:pPr lvl="2">
              <a:lnSpc>
                <a:spcPct val="107000"/>
              </a:lnSpc>
              <a:spcBef>
                <a:spcPts val="0"/>
              </a:spcBef>
              <a:spcAft>
                <a:spcPts val="800"/>
              </a:spcAft>
              <a:buFont typeface="Wingdings"/>
              <a:buChar char=""/>
            </a:pPr>
            <a:r>
              <a:rPr lang="en-US" dirty="0">
                <a:latin typeface="Times New Roman" panose="02020603050405020304" pitchFamily="18" charset="0"/>
                <a:ea typeface="Calibri"/>
                <a:cs typeface="Times New Roman" panose="02020603050405020304" pitchFamily="18" charset="0"/>
              </a:rPr>
              <a:t>Financial assistance for Elders</a:t>
            </a:r>
          </a:p>
          <a:p>
            <a:endParaRPr lang="en-US" dirty="0"/>
          </a:p>
        </p:txBody>
      </p:sp>
      <p:sp>
        <p:nvSpPr>
          <p:cNvPr id="2" name="Title 1"/>
          <p:cNvSpPr>
            <a:spLocks noGrp="1"/>
          </p:cNvSpPr>
          <p:nvPr>
            <p:ph type="title"/>
          </p:nvPr>
        </p:nvSpPr>
        <p:spPr>
          <a:xfrm>
            <a:off x="457200" y="274638"/>
            <a:ext cx="8229600" cy="1173162"/>
          </a:xfrm>
        </p:spPr>
        <p:style>
          <a:lnRef idx="2">
            <a:schemeClr val="dk1"/>
          </a:lnRef>
          <a:fillRef idx="1">
            <a:schemeClr val="lt1"/>
          </a:fillRef>
          <a:effectRef idx="0">
            <a:schemeClr val="dk1"/>
          </a:effectRef>
          <a:fontRef idx="minor">
            <a:schemeClr val="dk1"/>
          </a:fontRef>
        </p:style>
        <p:txBody>
          <a:bodyPr anchor="t" anchorCtr="0">
            <a:normAutofit fontScale="90000"/>
          </a:bodyPr>
          <a:lstStyle/>
          <a:p>
            <a:pPr marR="0" lvl="0" algn="ctr">
              <a:lnSpc>
                <a:spcPct val="107000"/>
              </a:lnSpc>
              <a:spcBef>
                <a:spcPts val="0"/>
              </a:spcBef>
              <a:spcAft>
                <a:spcPts val="800"/>
              </a:spcAft>
            </a:pPr>
            <a:r>
              <a:rPr lang="en-US" sz="2700" dirty="0">
                <a:effectLst/>
                <a:ea typeface="Calibri"/>
                <a:cs typeface="Times New Roman"/>
              </a:rPr>
              <a:t>Report on the holistic nature of Elder Services that includes Mind, Body and Spirit within the Chickasaw Nation.</a:t>
            </a:r>
            <a:br>
              <a:rPr lang="en-US" sz="4000" dirty="0">
                <a:ea typeface="Calibri"/>
                <a:cs typeface="Times New Roman"/>
              </a:rPr>
            </a:br>
            <a:endParaRPr lang="en-US" dirty="0"/>
          </a:p>
        </p:txBody>
      </p:sp>
      <p:pic>
        <p:nvPicPr>
          <p:cNvPr id="4" name="Picture 2" descr="holding-hands"/>
          <p:cNvPicPr>
            <a:picLocks noChangeAspect="1" noChangeArrowheads="1"/>
          </p:cNvPicPr>
          <p:nvPr/>
        </p:nvPicPr>
        <p:blipFill>
          <a:blip r:embed="rId3">
            <a:extLst>
              <a:ext uri="{28A0092B-C50C-407E-A947-70E740481C1C}">
                <a14:useLocalDpi xmlns:a14="http://schemas.microsoft.com/office/drawing/2010/main" val="0"/>
              </a:ext>
            </a:extLst>
          </a:blip>
          <a:srcRect l="7698" r="23721"/>
          <a:stretch>
            <a:fillRect/>
          </a:stretch>
        </p:blipFill>
        <p:spPr bwMode="auto">
          <a:xfrm>
            <a:off x="6096000" y="4343400"/>
            <a:ext cx="2447516" cy="2376442"/>
          </a:xfrm>
          <a:prstGeom prst="ellips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70C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92648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624" y="1752600"/>
            <a:ext cx="8229600" cy="4525963"/>
          </a:xfrm>
        </p:spPr>
        <p:txBody>
          <a:bodyPr/>
          <a:lstStyle/>
          <a:p>
            <a:pPr marL="342900" lvl="1">
              <a:lnSpc>
                <a:spcPct val="107000"/>
              </a:lnSpc>
              <a:spcBef>
                <a:spcPts val="0"/>
              </a:spcBef>
              <a:buFont typeface="Courier New"/>
              <a:buChar char="o"/>
            </a:pPr>
            <a:r>
              <a:rPr lang="en-US" dirty="0">
                <a:ea typeface="Calibri"/>
                <a:cs typeface="Times New Roman"/>
              </a:rPr>
              <a:t>Mind-Activity &amp; Engagement</a:t>
            </a:r>
          </a:p>
          <a:p>
            <a:pPr marL="342900" lvl="1">
              <a:lnSpc>
                <a:spcPct val="107000"/>
              </a:lnSpc>
              <a:spcBef>
                <a:spcPts val="0"/>
              </a:spcBef>
              <a:buFont typeface="Courier New"/>
              <a:buChar char="o"/>
              <a:tabLst>
                <a:tab pos="342900" algn="l"/>
              </a:tabLst>
            </a:pPr>
            <a:r>
              <a:rPr lang="en-US" dirty="0">
                <a:ea typeface="Calibri"/>
                <a:cs typeface="Times New Roman"/>
              </a:rPr>
              <a:t>Body-Health and Wellness</a:t>
            </a:r>
          </a:p>
          <a:p>
            <a:pPr marL="342900" lvl="1">
              <a:lnSpc>
                <a:spcPct val="107000"/>
              </a:lnSpc>
              <a:spcBef>
                <a:spcPts val="0"/>
              </a:spcBef>
              <a:spcAft>
                <a:spcPts val="800"/>
              </a:spcAft>
              <a:buFont typeface="Courier New"/>
              <a:buChar char="o"/>
              <a:tabLst>
                <a:tab pos="342900" algn="l"/>
              </a:tabLst>
            </a:pPr>
            <a:r>
              <a:rPr lang="en-US" dirty="0">
                <a:ea typeface="Calibri"/>
                <a:cs typeface="Times New Roman"/>
              </a:rPr>
              <a:t>Spirit-Resilience &amp; Independence</a:t>
            </a:r>
          </a:p>
          <a:p>
            <a:endParaRPr lang="en-US" dirty="0"/>
          </a:p>
        </p:txBody>
      </p:sp>
      <p:sp>
        <p:nvSpPr>
          <p:cNvPr id="2" name="Title 1"/>
          <p:cNvSpPr>
            <a:spLocks noGrp="1"/>
          </p:cNvSpPr>
          <p:nvPr>
            <p:ph type="title"/>
          </p:nvPr>
        </p:nvSpPr>
        <p:spPr>
          <a:xfrm>
            <a:off x="457200" y="274638"/>
            <a:ext cx="8229600" cy="868362"/>
          </a:xfrm>
        </p:spPr>
        <p:style>
          <a:lnRef idx="2">
            <a:schemeClr val="dk1"/>
          </a:lnRef>
          <a:fillRef idx="1">
            <a:schemeClr val="lt1"/>
          </a:fillRef>
          <a:effectRef idx="0">
            <a:schemeClr val="dk1"/>
          </a:effectRef>
          <a:fontRef idx="minor">
            <a:schemeClr val="dk1"/>
          </a:fontRef>
        </p:style>
        <p:txBody>
          <a:bodyPr anchor="t" anchorCtr="0">
            <a:normAutofit fontScale="90000"/>
          </a:bodyPr>
          <a:lstStyle/>
          <a:p>
            <a:pPr marR="0" lvl="0" algn="ctr">
              <a:lnSpc>
                <a:spcPct val="107000"/>
              </a:lnSpc>
              <a:spcBef>
                <a:spcPts val="0"/>
              </a:spcBef>
              <a:spcAft>
                <a:spcPts val="800"/>
              </a:spcAft>
            </a:pPr>
            <a:r>
              <a:rPr lang="en-US" b="1" dirty="0">
                <a:ea typeface="Calibri"/>
                <a:cs typeface="Times New Roman"/>
              </a:rPr>
              <a:t>Summary</a:t>
            </a:r>
            <a:br>
              <a:rPr lang="en-US" dirty="0">
                <a:ea typeface="Calibri"/>
                <a:cs typeface="Times New Roman"/>
              </a:rPr>
            </a:br>
            <a:endParaRPr lang="en-US" dirty="0"/>
          </a:p>
        </p:txBody>
      </p:sp>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9855" y="1392936"/>
            <a:ext cx="3282696" cy="2188464"/>
          </a:xfrm>
          <a:prstGeom prst="rect">
            <a:avLst/>
          </a:prstGeom>
          <a:ln>
            <a:noFill/>
          </a:ln>
          <a:effectLst>
            <a:softEdge rad="112500"/>
          </a:effectLst>
        </p:spPr>
      </p:pic>
      <p:pic>
        <p:nvPicPr>
          <p:cNvPr id="6"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570" y="3429000"/>
            <a:ext cx="4625363" cy="3075375"/>
          </a:xfrm>
          <a:prstGeom prst="rect">
            <a:avLst/>
          </a:prstGeom>
          <a:ln>
            <a:noFill/>
          </a:ln>
          <a:effectLst>
            <a:softEdge rad="112500"/>
          </a:effectLst>
        </p:spPr>
      </p:pic>
      <p:pic>
        <p:nvPicPr>
          <p:cNvPr id="7" name="Picture 6"/>
          <p:cNvPicPr/>
          <p:nvPr/>
        </p:nvPicPr>
        <p:blipFill rotWithShape="1">
          <a:blip r:embed="rId5" cstate="print">
            <a:extLst>
              <a:ext uri="{28A0092B-C50C-407E-A947-70E740481C1C}">
                <a14:useLocalDpi xmlns:a14="http://schemas.microsoft.com/office/drawing/2010/main" val="0"/>
              </a:ext>
            </a:extLst>
          </a:blip>
          <a:srcRect l="2847" r="9918"/>
          <a:stretch/>
        </p:blipFill>
        <p:spPr bwMode="auto">
          <a:xfrm>
            <a:off x="5829299" y="3713226"/>
            <a:ext cx="2828925" cy="2916936"/>
          </a:xfrm>
          <a:prstGeom prst="ellipse">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4288608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lnSpcReduction="10000"/>
          </a:bodyPr>
          <a:lstStyle/>
          <a:p>
            <a:r>
              <a:rPr lang="en-US" sz="2200" dirty="0"/>
              <a:t>Karen Cook, Executive Officer, Aging, Aging Division</a:t>
            </a:r>
          </a:p>
          <a:p>
            <a:endParaRPr lang="en-US" sz="2200" dirty="0"/>
          </a:p>
          <a:p>
            <a:r>
              <a:rPr lang="en-US" sz="2200" dirty="0"/>
              <a:t>Stacy Wesberry, Director of Senior Centers and Information, Aging Division </a:t>
            </a:r>
          </a:p>
          <a:p>
            <a:pPr marL="109728" indent="0">
              <a:buNone/>
            </a:pPr>
            <a:endParaRPr lang="en-US" sz="2200" dirty="0"/>
          </a:p>
          <a:p>
            <a:r>
              <a:rPr lang="en-US" sz="2200" dirty="0"/>
              <a:t>Carrie Law, Under Secretary of Operations, Department of Health</a:t>
            </a:r>
          </a:p>
          <a:p>
            <a:endParaRPr lang="en-US" sz="2200" dirty="0"/>
          </a:p>
          <a:p>
            <a:r>
              <a:rPr lang="en-US" sz="2200" dirty="0"/>
              <a:t>Amy Wampler, Services at Large Case Manager, Division of Tribal Health </a:t>
            </a:r>
          </a:p>
          <a:p>
            <a:endParaRPr lang="en-US" sz="2200" dirty="0"/>
          </a:p>
          <a:p>
            <a:r>
              <a:rPr lang="en-US" sz="2200" dirty="0"/>
              <a:t>Stephanie Luna, Elder Care Case Manager, Division of Tribal Health</a:t>
            </a:r>
          </a:p>
          <a:p>
            <a:endParaRPr lang="en-US" sz="2200" dirty="0"/>
          </a:p>
        </p:txBody>
      </p:sp>
      <p:sp>
        <p:nvSpPr>
          <p:cNvPr id="7" name="Title 6"/>
          <p:cNvSpPr>
            <a:spLocks noGrp="1"/>
          </p:cNvSpPr>
          <p:nvPr>
            <p:ph type="title"/>
          </p:nvPr>
        </p:nvSpPr>
        <p:spPr>
          <a:xfrm>
            <a:off x="457200" y="274638"/>
            <a:ext cx="8229600" cy="1020762"/>
          </a:xfrm>
        </p:spPr>
        <p:style>
          <a:lnRef idx="2">
            <a:schemeClr val="dk1"/>
          </a:lnRef>
          <a:fillRef idx="1">
            <a:schemeClr val="lt1"/>
          </a:fillRef>
          <a:effectRef idx="0">
            <a:schemeClr val="dk1"/>
          </a:effectRef>
          <a:fontRef idx="minor">
            <a:schemeClr val="dk1"/>
          </a:fontRef>
        </p:style>
        <p:txBody>
          <a:bodyPr>
            <a:normAutofit/>
          </a:bodyPr>
          <a:lstStyle/>
          <a:p>
            <a:r>
              <a:rPr lang="en-US" dirty="0"/>
              <a:t>Chickasaw Nation Contributors</a:t>
            </a:r>
          </a:p>
        </p:txBody>
      </p:sp>
    </p:spTree>
    <p:extLst>
      <p:ext uri="{BB962C8B-B14F-4D97-AF65-F5344CB8AC3E}">
        <p14:creationId xmlns:p14="http://schemas.microsoft.com/office/powerpoint/2010/main" val="839218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lvl="0">
              <a:lnSpc>
                <a:spcPct val="107000"/>
              </a:lnSpc>
              <a:spcBef>
                <a:spcPts val="0"/>
              </a:spcBef>
              <a:buFont typeface="Symbol"/>
              <a:buChar char=""/>
            </a:pPr>
            <a:r>
              <a:rPr lang="en-US" sz="2200" dirty="0">
                <a:effectLst/>
                <a:latin typeface="Times New Roman"/>
                <a:ea typeface="Calibri"/>
                <a:cs typeface="Times New Roman"/>
              </a:rPr>
              <a:t>Identify the programs available to support elder home maintenance.</a:t>
            </a:r>
          </a:p>
          <a:p>
            <a:pPr marL="0" lvl="0" indent="0">
              <a:lnSpc>
                <a:spcPct val="107000"/>
              </a:lnSpc>
              <a:spcBef>
                <a:spcPts val="0"/>
              </a:spcBef>
              <a:buNone/>
            </a:pPr>
            <a:endParaRPr lang="en-US" sz="1900" dirty="0">
              <a:ea typeface="Calibri"/>
              <a:cs typeface="Times New Roman"/>
            </a:endParaRPr>
          </a:p>
          <a:p>
            <a:pPr lvl="0">
              <a:lnSpc>
                <a:spcPct val="107000"/>
              </a:lnSpc>
              <a:spcBef>
                <a:spcPts val="0"/>
              </a:spcBef>
              <a:buFont typeface="Symbol"/>
              <a:buChar char=""/>
            </a:pPr>
            <a:r>
              <a:rPr lang="en-US" sz="2200" dirty="0">
                <a:effectLst/>
                <a:latin typeface="Times New Roman"/>
                <a:ea typeface="Calibri"/>
                <a:cs typeface="Times New Roman"/>
              </a:rPr>
              <a:t>Compare health and wellness programs designed to promote wellness and maximize independence at home.</a:t>
            </a:r>
          </a:p>
          <a:p>
            <a:pPr marL="0" lvl="0" indent="0">
              <a:lnSpc>
                <a:spcPct val="107000"/>
              </a:lnSpc>
              <a:spcBef>
                <a:spcPts val="0"/>
              </a:spcBef>
              <a:buNone/>
            </a:pPr>
            <a:endParaRPr lang="en-US" sz="1900" dirty="0">
              <a:ea typeface="Calibri"/>
              <a:cs typeface="Times New Roman"/>
            </a:endParaRPr>
          </a:p>
          <a:p>
            <a:pPr lvl="0">
              <a:lnSpc>
                <a:spcPct val="107000"/>
              </a:lnSpc>
              <a:spcBef>
                <a:spcPts val="0"/>
              </a:spcBef>
              <a:buFont typeface="Symbol"/>
              <a:buChar char=""/>
            </a:pPr>
            <a:r>
              <a:rPr lang="en-US" sz="2200" dirty="0">
                <a:effectLst/>
                <a:latin typeface="Times New Roman"/>
                <a:ea typeface="Calibri"/>
                <a:cs typeface="Times New Roman"/>
              </a:rPr>
              <a:t>Describe transitioning elders needs and support to foster optimum independence.</a:t>
            </a:r>
          </a:p>
          <a:p>
            <a:pPr lvl="0">
              <a:lnSpc>
                <a:spcPct val="107000"/>
              </a:lnSpc>
              <a:spcBef>
                <a:spcPts val="0"/>
              </a:spcBef>
              <a:buFont typeface="Symbol"/>
              <a:buChar char=""/>
            </a:pPr>
            <a:endParaRPr lang="en-US" sz="1900" dirty="0">
              <a:ea typeface="Calibri"/>
              <a:cs typeface="Times New Roman"/>
            </a:endParaRPr>
          </a:p>
          <a:p>
            <a:pPr lvl="0">
              <a:lnSpc>
                <a:spcPct val="107000"/>
              </a:lnSpc>
              <a:spcBef>
                <a:spcPts val="0"/>
              </a:spcBef>
              <a:buFont typeface="Symbol"/>
              <a:buChar char=""/>
            </a:pPr>
            <a:r>
              <a:rPr lang="en-US" sz="2200" dirty="0">
                <a:effectLst/>
                <a:latin typeface="Times New Roman"/>
                <a:ea typeface="Calibri"/>
                <a:cs typeface="Times New Roman"/>
              </a:rPr>
              <a:t>Discuss the opportunities to promote socialization and recognition among elders to remain active and independent.</a:t>
            </a:r>
          </a:p>
          <a:p>
            <a:pPr marL="0" lvl="0" indent="0">
              <a:lnSpc>
                <a:spcPct val="107000"/>
              </a:lnSpc>
              <a:spcBef>
                <a:spcPts val="0"/>
              </a:spcBef>
              <a:buNone/>
            </a:pPr>
            <a:endParaRPr lang="en-US" sz="1900" dirty="0">
              <a:ea typeface="Calibri"/>
              <a:cs typeface="Times New Roman"/>
            </a:endParaRPr>
          </a:p>
          <a:p>
            <a:pPr lvl="0">
              <a:lnSpc>
                <a:spcPct val="107000"/>
              </a:lnSpc>
              <a:spcBef>
                <a:spcPts val="0"/>
              </a:spcBef>
              <a:spcAft>
                <a:spcPts val="800"/>
              </a:spcAft>
              <a:buFont typeface="Symbol"/>
              <a:buChar char=""/>
            </a:pPr>
            <a:r>
              <a:rPr lang="en-US" sz="2200" dirty="0">
                <a:effectLst/>
                <a:latin typeface="Times New Roman"/>
                <a:ea typeface="Calibri"/>
                <a:cs typeface="Times New Roman"/>
              </a:rPr>
              <a:t>Report on the holistic nature of elder </a:t>
            </a:r>
            <a:r>
              <a:rPr lang="en-US" sz="2200" dirty="0">
                <a:latin typeface="Times New Roman"/>
                <a:ea typeface="Calibri"/>
                <a:cs typeface="Times New Roman"/>
              </a:rPr>
              <a:t>s</a:t>
            </a:r>
            <a:r>
              <a:rPr lang="en-US" sz="2200" dirty="0">
                <a:effectLst/>
                <a:latin typeface="Times New Roman"/>
                <a:ea typeface="Calibri"/>
                <a:cs typeface="Times New Roman"/>
              </a:rPr>
              <a:t>ervices that includes mind, body and </a:t>
            </a:r>
            <a:r>
              <a:rPr lang="en-US" sz="2200" dirty="0">
                <a:latin typeface="Times New Roman"/>
                <a:ea typeface="Calibri"/>
                <a:cs typeface="Times New Roman"/>
              </a:rPr>
              <a:t>s</a:t>
            </a:r>
            <a:r>
              <a:rPr lang="en-US" sz="2200" dirty="0">
                <a:effectLst/>
                <a:latin typeface="Times New Roman"/>
                <a:ea typeface="Calibri"/>
                <a:cs typeface="Times New Roman"/>
              </a:rPr>
              <a:t>pirit within the Chickasaw Nation.</a:t>
            </a:r>
            <a:endParaRPr lang="en-US" sz="1900" dirty="0">
              <a:ea typeface="Calibri"/>
              <a:cs typeface="Times New Roman"/>
            </a:endParaRPr>
          </a:p>
          <a:p>
            <a:endParaRPr lang="en-US" dirty="0"/>
          </a:p>
        </p:txBody>
      </p:sp>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pPr algn="ctr"/>
            <a:r>
              <a:rPr lang="en-US" dirty="0"/>
              <a:t>Goals &amp; Objectives</a:t>
            </a:r>
          </a:p>
        </p:txBody>
      </p:sp>
    </p:spTree>
    <p:extLst>
      <p:ext uri="{BB962C8B-B14F-4D97-AF65-F5344CB8AC3E}">
        <p14:creationId xmlns:p14="http://schemas.microsoft.com/office/powerpoint/2010/main" val="3100397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1">
              <a:lnSpc>
                <a:spcPct val="120000"/>
              </a:lnSpc>
              <a:spcBef>
                <a:spcPts val="0"/>
              </a:spcBef>
              <a:buFont typeface="Courier New"/>
              <a:buChar char="o"/>
            </a:pPr>
            <a:r>
              <a:rPr lang="en-US" sz="2200" dirty="0">
                <a:latin typeface="Times New Roman"/>
                <a:ea typeface="Calibri"/>
                <a:cs typeface="Times New Roman"/>
              </a:rPr>
              <a:t>Home Maintenance Program</a:t>
            </a:r>
          </a:p>
          <a:p>
            <a:pPr lvl="1">
              <a:lnSpc>
                <a:spcPct val="120000"/>
              </a:lnSpc>
              <a:spcBef>
                <a:spcPts val="0"/>
              </a:spcBef>
              <a:buFont typeface="Courier New"/>
              <a:buChar char="o"/>
            </a:pPr>
            <a:r>
              <a:rPr lang="en-US" sz="2200" dirty="0">
                <a:latin typeface="Times New Roman"/>
                <a:ea typeface="Calibri"/>
                <a:cs typeface="Times New Roman"/>
              </a:rPr>
              <a:t>Supplemental Lawn and Wood</a:t>
            </a:r>
          </a:p>
          <a:p>
            <a:pPr lvl="1">
              <a:lnSpc>
                <a:spcPct val="120000"/>
              </a:lnSpc>
              <a:spcBef>
                <a:spcPts val="0"/>
              </a:spcBef>
              <a:buFont typeface="Courier New"/>
              <a:buChar char="o"/>
            </a:pPr>
            <a:r>
              <a:rPr lang="en-US" sz="2200" dirty="0">
                <a:latin typeface="Times New Roman"/>
                <a:ea typeface="Calibri"/>
                <a:cs typeface="Times New Roman"/>
              </a:rPr>
              <a:t>Chore Service</a:t>
            </a:r>
            <a:endParaRPr lang="en-US" sz="2200" dirty="0">
              <a:ea typeface="Calibri"/>
              <a:cs typeface="Times New Roman"/>
            </a:endParaRPr>
          </a:p>
          <a:p>
            <a:pPr lvl="1">
              <a:lnSpc>
                <a:spcPct val="120000"/>
              </a:lnSpc>
              <a:spcBef>
                <a:spcPts val="0"/>
              </a:spcBef>
              <a:buFont typeface="Courier New"/>
              <a:buChar char="o"/>
            </a:pPr>
            <a:r>
              <a:rPr lang="en-US" sz="2200" dirty="0">
                <a:effectLst/>
                <a:latin typeface="Times New Roman"/>
                <a:ea typeface="Calibri"/>
                <a:cs typeface="Times New Roman"/>
              </a:rPr>
              <a:t>Home Assessments  </a:t>
            </a:r>
          </a:p>
          <a:p>
            <a:pPr lvl="1">
              <a:lnSpc>
                <a:spcPct val="120000"/>
              </a:lnSpc>
              <a:spcBef>
                <a:spcPts val="0"/>
              </a:spcBef>
              <a:buFont typeface="Courier New"/>
              <a:buChar char="o"/>
            </a:pPr>
            <a:r>
              <a:rPr lang="en-US" sz="2200" dirty="0">
                <a:latin typeface="Times New Roman"/>
                <a:ea typeface="Calibri"/>
                <a:cs typeface="Times New Roman"/>
              </a:rPr>
              <a:t>LIHEAP/Elder Energy Assistance Program</a:t>
            </a:r>
            <a:endParaRPr lang="en-US" sz="2200" dirty="0">
              <a:ea typeface="Calibri"/>
              <a:cs typeface="Times New Roman"/>
            </a:endParaRPr>
          </a:p>
          <a:p>
            <a:pPr lvl="1">
              <a:lnSpc>
                <a:spcPct val="120000"/>
              </a:lnSpc>
              <a:spcBef>
                <a:spcPts val="0"/>
              </a:spcBef>
              <a:buFont typeface="Courier New"/>
              <a:buChar char="o"/>
            </a:pPr>
            <a:r>
              <a:rPr lang="en-US" sz="2200" dirty="0">
                <a:latin typeface="Times New Roman"/>
                <a:ea typeface="Calibri"/>
                <a:cs typeface="Times New Roman"/>
              </a:rPr>
              <a:t>Handicap Accessibility Grant</a:t>
            </a:r>
            <a:endParaRPr lang="en-US" sz="2200" dirty="0">
              <a:ea typeface="Calibri"/>
              <a:cs typeface="Times New Roman"/>
            </a:endParaRPr>
          </a:p>
          <a:p>
            <a:pPr lvl="1">
              <a:lnSpc>
                <a:spcPct val="120000"/>
              </a:lnSpc>
              <a:spcBef>
                <a:spcPts val="0"/>
              </a:spcBef>
              <a:buFont typeface="Courier New"/>
              <a:buChar char="o"/>
            </a:pPr>
            <a:r>
              <a:rPr lang="en-US" sz="2200" dirty="0">
                <a:latin typeface="Times New Roman"/>
                <a:ea typeface="Calibri"/>
                <a:cs typeface="Times New Roman"/>
              </a:rPr>
              <a:t>Home Improvement Grant</a:t>
            </a:r>
            <a:endParaRPr lang="en-US" sz="2200" dirty="0">
              <a:ea typeface="Calibri"/>
              <a:cs typeface="Times New Roman"/>
            </a:endParaRPr>
          </a:p>
          <a:p>
            <a:pPr lvl="1">
              <a:lnSpc>
                <a:spcPct val="120000"/>
              </a:lnSpc>
              <a:spcBef>
                <a:spcPts val="0"/>
              </a:spcBef>
              <a:buFont typeface="Courier New"/>
              <a:buChar char="o"/>
            </a:pPr>
            <a:r>
              <a:rPr lang="en-US" sz="2200" dirty="0">
                <a:effectLst/>
                <a:latin typeface="Times New Roman"/>
                <a:ea typeface="Calibri"/>
                <a:cs typeface="Times New Roman"/>
              </a:rPr>
              <a:t>Storm Shelters</a:t>
            </a:r>
            <a:endParaRPr lang="en-US" sz="2200" dirty="0">
              <a:ea typeface="Calibri"/>
              <a:cs typeface="Times New Roman"/>
            </a:endParaRPr>
          </a:p>
          <a:p>
            <a:pPr lvl="1">
              <a:lnSpc>
                <a:spcPct val="120000"/>
              </a:lnSpc>
              <a:spcBef>
                <a:spcPts val="0"/>
              </a:spcBef>
              <a:buFont typeface="Courier New"/>
              <a:buChar char="o"/>
            </a:pPr>
            <a:r>
              <a:rPr lang="en-US" sz="2200" dirty="0">
                <a:effectLst/>
                <a:latin typeface="Times New Roman"/>
                <a:ea typeface="Calibri"/>
                <a:cs typeface="Times New Roman"/>
              </a:rPr>
              <a:t>Rental Assistance</a:t>
            </a:r>
            <a:endParaRPr lang="en-US" sz="2200" dirty="0">
              <a:ea typeface="Calibri"/>
              <a:cs typeface="Times New Roman"/>
            </a:endParaRPr>
          </a:p>
          <a:p>
            <a:pPr lvl="1">
              <a:lnSpc>
                <a:spcPct val="120000"/>
              </a:lnSpc>
              <a:spcBef>
                <a:spcPts val="0"/>
              </a:spcBef>
              <a:buFont typeface="Courier New"/>
              <a:buChar char="o"/>
            </a:pPr>
            <a:r>
              <a:rPr lang="en-US" sz="2200" dirty="0">
                <a:effectLst/>
                <a:latin typeface="Times New Roman"/>
                <a:ea typeface="Calibri"/>
                <a:cs typeface="Times New Roman"/>
              </a:rPr>
              <a:t>Private Driveway Assistance</a:t>
            </a:r>
            <a:endParaRPr lang="en-US" sz="2200" dirty="0">
              <a:ea typeface="Calibri"/>
              <a:cs typeface="Times New Roman"/>
            </a:endParaRPr>
          </a:p>
          <a:p>
            <a:endParaRPr lang="en-US" dirty="0"/>
          </a:p>
        </p:txBody>
      </p:sp>
      <p:sp>
        <p:nvSpPr>
          <p:cNvPr id="2" name="Title 1"/>
          <p:cNvSpPr>
            <a:spLocks noGrp="1"/>
          </p:cNvSpPr>
          <p:nvPr>
            <p:ph type="title"/>
          </p:nvPr>
        </p:nvSpPr>
        <p:spPr>
          <a:xfrm>
            <a:off x="457200" y="395669"/>
            <a:ext cx="8229600" cy="920750"/>
          </a:xfrm>
        </p:spPr>
        <p:style>
          <a:lnRef idx="2">
            <a:schemeClr val="dk1"/>
          </a:lnRef>
          <a:fillRef idx="1">
            <a:schemeClr val="lt1"/>
          </a:fillRef>
          <a:effectRef idx="0">
            <a:schemeClr val="dk1"/>
          </a:effectRef>
          <a:fontRef idx="minor">
            <a:schemeClr val="dk1"/>
          </a:fontRef>
        </p:style>
        <p:txBody>
          <a:bodyPr anchor="t" anchorCtr="1">
            <a:normAutofit fontScale="90000"/>
          </a:bodyPr>
          <a:lstStyle/>
          <a:p>
            <a:pPr algn="ctr"/>
            <a:r>
              <a:rPr lang="en-US" sz="2700" dirty="0"/>
              <a:t>Identify the programs available to support Elder home maintenance</a:t>
            </a:r>
            <a:r>
              <a:rPr lang="en-US" sz="3100" dirty="0"/>
              <a:t>.</a:t>
            </a:r>
            <a:br>
              <a:rPr lang="en-US" dirty="0"/>
            </a:br>
            <a:endParaRPr lang="en-US" dirty="0"/>
          </a:p>
        </p:txBody>
      </p:sp>
      <p:pic>
        <p:nvPicPr>
          <p:cNvPr id="1026" name="Picture 2"/>
          <p:cNvPicPr>
            <a:picLocks noGrp="1" noChangeAspect="1" noChangeArrowheads="1"/>
          </p:cNvPicPr>
          <p:nvPr>
            <p:ph sz="quarter" idx="4294967295"/>
          </p:nvPr>
        </p:nvPicPr>
        <p:blipFill>
          <a:blip r:embed="rId3" cstate="print">
            <a:extLst>
              <a:ext uri="{28A0092B-C50C-407E-A947-70E740481C1C}">
                <a14:useLocalDpi xmlns:a14="http://schemas.microsoft.com/office/drawing/2010/main" val="0"/>
              </a:ext>
            </a:extLst>
          </a:blip>
          <a:stretch>
            <a:fillRect/>
          </a:stretch>
        </p:blipFill>
        <p:spPr bwMode="auto">
          <a:xfrm>
            <a:off x="6553200" y="1524000"/>
            <a:ext cx="2066925" cy="24145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4267200"/>
            <a:ext cx="2891517" cy="190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5561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66018"/>
            <a:ext cx="6248400" cy="5082382"/>
          </a:xfrm>
        </p:spPr>
        <p:txBody>
          <a:bodyPr>
            <a:normAutofit/>
          </a:bodyPr>
          <a:lstStyle/>
          <a:p>
            <a:pPr lvl="1">
              <a:lnSpc>
                <a:spcPct val="107000"/>
              </a:lnSpc>
              <a:spcBef>
                <a:spcPts val="0"/>
              </a:spcBef>
              <a:buFont typeface="Courier New"/>
              <a:buChar char="o"/>
            </a:pPr>
            <a:endParaRPr lang="en-US" sz="2800" dirty="0">
              <a:effectLst/>
              <a:latin typeface="Times New Roman"/>
              <a:ea typeface="Calibri"/>
              <a:cs typeface="Times New Roman"/>
            </a:endParaRPr>
          </a:p>
          <a:p>
            <a:pPr lvl="1">
              <a:lnSpc>
                <a:spcPct val="107000"/>
              </a:lnSpc>
              <a:spcBef>
                <a:spcPts val="0"/>
              </a:spcBef>
              <a:buFont typeface="Courier New"/>
              <a:buChar char="o"/>
            </a:pPr>
            <a:r>
              <a:rPr lang="en-US" sz="2800" dirty="0">
                <a:effectLst/>
                <a:latin typeface="Times New Roman"/>
                <a:ea typeface="Calibri"/>
                <a:cs typeface="Times New Roman"/>
              </a:rPr>
              <a:t>Home visits</a:t>
            </a:r>
            <a:endParaRPr lang="en-US" sz="3200" dirty="0">
              <a:ea typeface="Calibri"/>
              <a:cs typeface="Times New Roman"/>
            </a:endParaRPr>
          </a:p>
          <a:p>
            <a:pPr lvl="2">
              <a:lnSpc>
                <a:spcPct val="107000"/>
              </a:lnSpc>
              <a:spcBef>
                <a:spcPts val="0"/>
              </a:spcBef>
              <a:buFont typeface="Wingdings"/>
              <a:buChar char=""/>
            </a:pPr>
            <a:r>
              <a:rPr lang="en-US" sz="2800" dirty="0">
                <a:latin typeface="Times New Roman"/>
                <a:ea typeface="Calibri"/>
                <a:cs typeface="Times New Roman"/>
              </a:rPr>
              <a:t>Virtual visits with a medical provider.</a:t>
            </a:r>
          </a:p>
          <a:p>
            <a:pPr lvl="2">
              <a:lnSpc>
                <a:spcPct val="107000"/>
              </a:lnSpc>
              <a:spcBef>
                <a:spcPts val="0"/>
              </a:spcBef>
              <a:buFont typeface="Wingdings"/>
              <a:buChar char=""/>
            </a:pPr>
            <a:r>
              <a:rPr lang="en-US" sz="2800" dirty="0">
                <a:latin typeface="Times New Roman"/>
                <a:ea typeface="Calibri"/>
                <a:cs typeface="Times New Roman"/>
              </a:rPr>
              <a:t>Public Health Nursing visits</a:t>
            </a:r>
          </a:p>
          <a:p>
            <a:pPr marL="630936" lvl="2" indent="0">
              <a:lnSpc>
                <a:spcPct val="107000"/>
              </a:lnSpc>
              <a:spcBef>
                <a:spcPts val="0"/>
              </a:spcBef>
              <a:buNone/>
            </a:pPr>
            <a:r>
              <a:rPr lang="en-US" sz="2800" dirty="0">
                <a:latin typeface="Times New Roman"/>
                <a:ea typeface="Calibri"/>
                <a:cs typeface="Times New Roman"/>
              </a:rPr>
              <a:t>   - Seasonal vaccinations</a:t>
            </a:r>
          </a:p>
          <a:p>
            <a:pPr marL="630936" lvl="2" indent="0">
              <a:lnSpc>
                <a:spcPct val="107000"/>
              </a:lnSpc>
              <a:spcBef>
                <a:spcPts val="0"/>
              </a:spcBef>
              <a:buNone/>
            </a:pPr>
            <a:r>
              <a:rPr lang="en-US" sz="2800" dirty="0">
                <a:latin typeface="Times New Roman"/>
                <a:ea typeface="Calibri"/>
                <a:cs typeface="Times New Roman"/>
              </a:rPr>
              <a:t>   - Provider-ordered vaccinations </a:t>
            </a:r>
          </a:p>
          <a:p>
            <a:pPr lvl="2">
              <a:lnSpc>
                <a:spcPct val="107000"/>
              </a:lnSpc>
              <a:spcBef>
                <a:spcPts val="0"/>
              </a:spcBef>
              <a:buFont typeface="Wingdings" panose="05000000000000000000" pitchFamily="2" charset="2"/>
              <a:buChar char="§"/>
            </a:pPr>
            <a:r>
              <a:rPr lang="en-US" sz="2800" dirty="0">
                <a:latin typeface="Times New Roman"/>
                <a:ea typeface="Calibri"/>
                <a:cs typeface="Times New Roman"/>
              </a:rPr>
              <a:t>Primary Care Case Manager support</a:t>
            </a:r>
          </a:p>
          <a:p>
            <a:pPr marL="630936" lvl="2" indent="0">
              <a:lnSpc>
                <a:spcPct val="107000"/>
              </a:lnSpc>
              <a:spcBef>
                <a:spcPts val="0"/>
              </a:spcBef>
              <a:buNone/>
            </a:pPr>
            <a:r>
              <a:rPr lang="en-US" sz="2800" dirty="0">
                <a:latin typeface="Times New Roman"/>
                <a:ea typeface="Calibri"/>
                <a:cs typeface="Times New Roman"/>
              </a:rPr>
              <a:t>   - Coordinate home health and DME </a:t>
            </a:r>
          </a:p>
          <a:p>
            <a:pPr marL="630936" lvl="2" indent="0">
              <a:lnSpc>
                <a:spcPct val="107000"/>
              </a:lnSpc>
              <a:spcBef>
                <a:spcPts val="0"/>
              </a:spcBef>
              <a:buNone/>
            </a:pPr>
            <a:r>
              <a:rPr lang="en-US" sz="2800" dirty="0">
                <a:latin typeface="Times New Roman"/>
                <a:ea typeface="Calibri"/>
                <a:cs typeface="Times New Roman"/>
              </a:rPr>
              <a:t>     needs</a:t>
            </a:r>
            <a:endParaRPr lang="en-US" sz="2800" dirty="0">
              <a:ea typeface="Calibri"/>
              <a:cs typeface="Times New Roman"/>
            </a:endParaRPr>
          </a:p>
          <a:p>
            <a:endParaRPr lang="en-US" dirty="0"/>
          </a:p>
        </p:txBody>
      </p:sp>
      <p:sp>
        <p:nvSpPr>
          <p:cNvPr id="2" name="Title 1"/>
          <p:cNvSpPr>
            <a:spLocks noGrp="1"/>
          </p:cNvSpPr>
          <p:nvPr>
            <p:ph type="title"/>
          </p:nvPr>
        </p:nvSpPr>
        <p:spPr>
          <a:xfrm>
            <a:off x="457200" y="304800"/>
            <a:ext cx="8229600" cy="990600"/>
          </a:xfrm>
        </p:spPr>
        <p:style>
          <a:lnRef idx="2">
            <a:schemeClr val="dk1"/>
          </a:lnRef>
          <a:fillRef idx="1">
            <a:schemeClr val="lt1"/>
          </a:fillRef>
          <a:effectRef idx="0">
            <a:schemeClr val="dk1"/>
          </a:effectRef>
          <a:fontRef idx="minor">
            <a:schemeClr val="dk1"/>
          </a:fontRef>
        </p:style>
        <p:txBody>
          <a:bodyPr anchor="t" anchorCtr="0">
            <a:normAutofit fontScale="90000"/>
          </a:bodyPr>
          <a:lstStyle/>
          <a:p>
            <a:pPr marR="0" lvl="0" algn="ctr">
              <a:lnSpc>
                <a:spcPct val="107000"/>
              </a:lnSpc>
              <a:spcBef>
                <a:spcPts val="0"/>
              </a:spcBef>
              <a:spcAft>
                <a:spcPts val="800"/>
              </a:spcAft>
            </a:pPr>
            <a:r>
              <a:rPr lang="en-US" sz="2400" dirty="0">
                <a:effectLst/>
                <a:ea typeface="Calibri"/>
                <a:cs typeface="Times New Roman"/>
              </a:rPr>
              <a:t>Compare Health and Wellness programs designed to promote wellness and maximize independence at home</a:t>
            </a:r>
            <a:br>
              <a:rPr lang="en-US" sz="2000" dirty="0">
                <a:ea typeface="Calibri"/>
                <a:cs typeface="Times New Roman"/>
              </a:rPr>
            </a:br>
            <a:endParaRPr lang="en-US" sz="2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3160" y="4038600"/>
            <a:ext cx="2710060" cy="263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5222" y="1447800"/>
            <a:ext cx="3247316" cy="2286000"/>
          </a:xfrm>
          <a:prstGeom prst="rect">
            <a:avLst/>
          </a:prstGeom>
          <a:ln w="88900" cap="sq" cmpd="thickThin">
            <a:solidFill>
              <a:srgbClr val="3494BA"/>
            </a:solidFill>
            <a:prstDash val="solid"/>
            <a:miter lim="800000"/>
          </a:ln>
          <a:effectLst>
            <a:innerShdw blurRad="76200">
              <a:srgbClr val="000000"/>
            </a:innerShdw>
          </a:effectLst>
        </p:spPr>
      </p:pic>
    </p:spTree>
    <p:extLst>
      <p:ext uri="{BB962C8B-B14F-4D97-AF65-F5344CB8AC3E}">
        <p14:creationId xmlns:p14="http://schemas.microsoft.com/office/powerpoint/2010/main" val="2269087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4876800" cy="4995672"/>
          </a:xfrm>
        </p:spPr>
        <p:txBody>
          <a:bodyPr>
            <a:normAutofit/>
          </a:bodyPr>
          <a:lstStyle/>
          <a:p>
            <a:pPr marL="342900" lvl="3" indent="-342900">
              <a:lnSpc>
                <a:spcPct val="107000"/>
              </a:lnSpc>
              <a:spcBef>
                <a:spcPts val="0"/>
              </a:spcBef>
              <a:buFont typeface="Courier New" panose="02070309020205020404" pitchFamily="49" charset="0"/>
              <a:buChar char="o"/>
            </a:pPr>
            <a:r>
              <a:rPr lang="en-US" sz="2400" dirty="0">
                <a:latin typeface="Times New Roman"/>
                <a:ea typeface="Calibri"/>
                <a:cs typeface="Times New Roman"/>
              </a:rPr>
              <a:t>Medication Assistance</a:t>
            </a:r>
          </a:p>
          <a:p>
            <a:pPr marL="454914" lvl="3" indent="0">
              <a:lnSpc>
                <a:spcPct val="107000"/>
              </a:lnSpc>
              <a:spcBef>
                <a:spcPts val="0"/>
              </a:spcBef>
              <a:buNone/>
            </a:pPr>
            <a:endParaRPr lang="en-US" sz="800" b="1" u="sng" dirty="0">
              <a:effectLst/>
              <a:latin typeface="Times New Roman"/>
              <a:ea typeface="Calibri"/>
              <a:cs typeface="Times New Roman"/>
            </a:endParaRPr>
          </a:p>
          <a:p>
            <a:pPr marL="400050" lvl="2">
              <a:lnSpc>
                <a:spcPct val="107000"/>
              </a:lnSpc>
              <a:spcBef>
                <a:spcPts val="0"/>
              </a:spcBef>
              <a:buFont typeface="Wingdings"/>
              <a:buChar char=""/>
            </a:pPr>
            <a:r>
              <a:rPr lang="en-US" dirty="0">
                <a:effectLst/>
                <a:latin typeface="Times New Roman"/>
                <a:ea typeface="Calibri"/>
                <a:cs typeface="Times New Roman"/>
              </a:rPr>
              <a:t>Part D financial assistance</a:t>
            </a:r>
            <a:endParaRPr lang="en-US" sz="2000" dirty="0">
              <a:ea typeface="Calibri"/>
              <a:cs typeface="Times New Roman"/>
            </a:endParaRPr>
          </a:p>
          <a:p>
            <a:pPr marL="400050" lvl="2">
              <a:lnSpc>
                <a:spcPct val="107000"/>
              </a:lnSpc>
              <a:spcBef>
                <a:spcPts val="0"/>
              </a:spcBef>
              <a:buFont typeface="Wingdings"/>
              <a:buChar char=""/>
            </a:pPr>
            <a:r>
              <a:rPr lang="en-US" dirty="0">
                <a:effectLst/>
                <a:latin typeface="Times New Roman"/>
                <a:ea typeface="Calibri"/>
                <a:cs typeface="Times New Roman"/>
              </a:rPr>
              <a:t>Patient coordination with drug assistance programs for medication not on formulary</a:t>
            </a:r>
            <a:endParaRPr lang="en-US" sz="2000" dirty="0">
              <a:ea typeface="Calibri"/>
              <a:cs typeface="Times New Roman"/>
            </a:endParaRPr>
          </a:p>
          <a:p>
            <a:pPr marL="400050" lvl="2">
              <a:lnSpc>
                <a:spcPct val="107000"/>
              </a:lnSpc>
              <a:spcBef>
                <a:spcPts val="0"/>
              </a:spcBef>
              <a:buFont typeface="Wingdings"/>
              <a:buChar char=""/>
            </a:pPr>
            <a:r>
              <a:rPr lang="en-US" dirty="0">
                <a:effectLst/>
                <a:latin typeface="Times New Roman"/>
                <a:ea typeface="Calibri"/>
                <a:cs typeface="Times New Roman"/>
              </a:rPr>
              <a:t>OTC medications at senior </a:t>
            </a:r>
            <a:r>
              <a:rPr lang="en-US" dirty="0">
                <a:latin typeface="Times New Roman"/>
                <a:ea typeface="Calibri"/>
                <a:cs typeface="Times New Roman"/>
              </a:rPr>
              <a:t>centers</a:t>
            </a:r>
            <a:r>
              <a:rPr lang="en-US" dirty="0">
                <a:effectLst/>
                <a:latin typeface="Times New Roman"/>
                <a:ea typeface="Calibri"/>
                <a:cs typeface="Times New Roman"/>
              </a:rPr>
              <a:t> and medication counseling services </a:t>
            </a:r>
            <a:endParaRPr lang="en-US" sz="2000" dirty="0">
              <a:ea typeface="Calibri"/>
              <a:cs typeface="Times New Roman"/>
            </a:endParaRPr>
          </a:p>
          <a:p>
            <a:pPr marL="400050" lvl="2">
              <a:lnSpc>
                <a:spcPct val="107000"/>
              </a:lnSpc>
              <a:spcBef>
                <a:spcPts val="0"/>
              </a:spcBef>
              <a:buFont typeface="Wingdings"/>
              <a:buChar char=""/>
            </a:pPr>
            <a:r>
              <a:rPr lang="en-US" dirty="0">
                <a:effectLst/>
                <a:latin typeface="Times New Roman"/>
                <a:ea typeface="Calibri"/>
                <a:cs typeface="Times New Roman"/>
              </a:rPr>
              <a:t>Prescription mail and delivery of medications to home </a:t>
            </a:r>
            <a:endParaRPr lang="en-US" sz="2000" dirty="0">
              <a:ea typeface="Calibri"/>
              <a:cs typeface="Times New Roman"/>
            </a:endParaRPr>
          </a:p>
          <a:p>
            <a:pPr marL="400050" lvl="2">
              <a:lnSpc>
                <a:spcPct val="107000"/>
              </a:lnSpc>
              <a:spcBef>
                <a:spcPts val="0"/>
              </a:spcBef>
              <a:spcAft>
                <a:spcPts val="800"/>
              </a:spcAft>
              <a:buFont typeface="Wingdings"/>
              <a:buChar char=""/>
            </a:pPr>
            <a:r>
              <a:rPr lang="en-US" dirty="0">
                <a:effectLst/>
                <a:latin typeface="Times New Roman"/>
                <a:ea typeface="Calibri"/>
                <a:cs typeface="Times New Roman"/>
              </a:rPr>
              <a:t>Prescription Take-Back Program through Lighthorse</a:t>
            </a:r>
          </a:p>
          <a:p>
            <a:pPr marL="400050" lvl="2">
              <a:lnSpc>
                <a:spcPct val="107000"/>
              </a:lnSpc>
              <a:spcBef>
                <a:spcPts val="0"/>
              </a:spcBef>
              <a:spcAft>
                <a:spcPts val="800"/>
              </a:spcAft>
              <a:buFont typeface="Wingdings"/>
              <a:buChar char=""/>
            </a:pPr>
            <a:r>
              <a:rPr lang="en-US" dirty="0">
                <a:latin typeface="Times New Roman" panose="02020603050405020304" pitchFamily="18" charset="0"/>
                <a:ea typeface="Calibri"/>
                <a:cs typeface="Times New Roman" panose="02020603050405020304" pitchFamily="18" charset="0"/>
              </a:rPr>
              <a:t>Medication Assistance Program</a:t>
            </a:r>
          </a:p>
          <a:p>
            <a:pPr marL="400050" lvl="2">
              <a:lnSpc>
                <a:spcPct val="107000"/>
              </a:lnSpc>
              <a:spcBef>
                <a:spcPts val="0"/>
              </a:spcBef>
              <a:spcAft>
                <a:spcPts val="800"/>
              </a:spcAft>
              <a:buFont typeface="Wingdings"/>
              <a:buChar char=""/>
            </a:pPr>
            <a:endParaRPr lang="en-US" dirty="0">
              <a:latin typeface="Times New Roman" panose="02020603050405020304" pitchFamily="18" charset="0"/>
              <a:ea typeface="Calibri"/>
              <a:cs typeface="Times New Roman" panose="02020603050405020304" pitchFamily="18" charset="0"/>
            </a:endParaRPr>
          </a:p>
          <a:p>
            <a:pPr marL="400050" lvl="2">
              <a:lnSpc>
                <a:spcPct val="107000"/>
              </a:lnSpc>
              <a:spcBef>
                <a:spcPts val="0"/>
              </a:spcBef>
              <a:spcAft>
                <a:spcPts val="800"/>
              </a:spcAft>
              <a:buFont typeface="Wingdings"/>
              <a:buChar char=""/>
            </a:pPr>
            <a:endParaRPr lang="en-US" dirty="0">
              <a:latin typeface="Times New Roman" panose="02020603050405020304" pitchFamily="18" charset="0"/>
              <a:ea typeface="Calibri"/>
              <a:cs typeface="Times New Roman" panose="02020603050405020304" pitchFamily="18" charset="0"/>
            </a:endParaRPr>
          </a:p>
          <a:p>
            <a:endParaRPr lang="en-US" dirty="0"/>
          </a:p>
        </p:txBody>
      </p:sp>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pPr algn="ctr"/>
            <a:r>
              <a:rPr lang="en-US" sz="2400" dirty="0">
                <a:solidFill>
                  <a:prstClr val="black"/>
                </a:solidFill>
                <a:ea typeface="Calibri"/>
                <a:cs typeface="Times New Roman"/>
              </a:rPr>
              <a:t>Compare Health and Wellness programs designed to promote wellness and maximize independence at home.</a:t>
            </a:r>
            <a:endParaRPr lang="en-US" dirty="0"/>
          </a:p>
        </p:txBody>
      </p:sp>
      <p:sp>
        <p:nvSpPr>
          <p:cNvPr id="5" name="Text Placeholder 4"/>
          <p:cNvSpPr>
            <a:spLocks noGrp="1"/>
          </p:cNvSpPr>
          <p:nvPr>
            <p:ph type="body" idx="4294967295"/>
          </p:nvPr>
        </p:nvSpPr>
        <p:spPr>
          <a:xfrm>
            <a:off x="0" y="5410200"/>
            <a:ext cx="4040188" cy="762000"/>
          </a:xfrm>
        </p:spPr>
        <p:txBody>
          <a:bodyPr anchor="t" anchorCtr="0">
            <a:normAutofit/>
          </a:bodyPr>
          <a:lstStyle/>
          <a:p>
            <a:pPr marL="109728" indent="0">
              <a:buNone/>
            </a:pPr>
            <a:r>
              <a:rPr lang="en-US" dirty="0"/>
              <a:t> </a:t>
            </a:r>
          </a:p>
        </p:txBody>
      </p:sp>
      <p:sp>
        <p:nvSpPr>
          <p:cNvPr id="6" name="Text Placeholder 5"/>
          <p:cNvSpPr>
            <a:spLocks noGrp="1"/>
          </p:cNvSpPr>
          <p:nvPr>
            <p:ph type="body" sz="half" idx="4294967295"/>
          </p:nvPr>
        </p:nvSpPr>
        <p:spPr>
          <a:xfrm>
            <a:off x="5102225" y="5410200"/>
            <a:ext cx="4041775" cy="762000"/>
          </a:xfrm>
        </p:spPr>
        <p:txBody>
          <a:bodyPr/>
          <a:lstStyle/>
          <a:p>
            <a:pPr marL="109728" indent="0">
              <a:buNone/>
            </a:pPr>
            <a:r>
              <a:rPr lang="en-US" dirty="0"/>
              <a:t> </a:t>
            </a:r>
          </a:p>
        </p:txBody>
      </p:sp>
      <p:pic>
        <p:nvPicPr>
          <p:cNvPr id="4098" name="Picture 2"/>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tretch>
            <a:fillRect/>
          </a:stretch>
        </p:blipFill>
        <p:spPr bwMode="auto">
          <a:xfrm>
            <a:off x="5257800" y="3124200"/>
            <a:ext cx="3510149" cy="2667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06311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1">
              <a:lnSpc>
                <a:spcPct val="107000"/>
              </a:lnSpc>
              <a:spcBef>
                <a:spcPts val="0"/>
              </a:spcBef>
              <a:buFont typeface="Courier New"/>
              <a:buChar char="o"/>
            </a:pPr>
            <a:r>
              <a:rPr lang="en-US" dirty="0">
                <a:effectLst/>
                <a:latin typeface="Times New Roman"/>
                <a:ea typeface="Calibri"/>
                <a:cs typeface="Times New Roman"/>
              </a:rPr>
              <a:t>Tribal Health &amp; Medical Equipment programs</a:t>
            </a:r>
            <a:endParaRPr lang="en-US" sz="2400" dirty="0">
              <a:ea typeface="Calibri"/>
              <a:cs typeface="Times New Roman"/>
            </a:endParaRPr>
          </a:p>
          <a:p>
            <a:pPr lvl="2">
              <a:lnSpc>
                <a:spcPct val="107000"/>
              </a:lnSpc>
              <a:spcBef>
                <a:spcPts val="0"/>
              </a:spcBef>
              <a:buFont typeface="Wingdings"/>
              <a:buChar char=""/>
            </a:pPr>
            <a:r>
              <a:rPr lang="en-US" dirty="0">
                <a:effectLst/>
                <a:latin typeface="Times New Roman"/>
                <a:ea typeface="Calibri"/>
                <a:cs typeface="Times New Roman"/>
              </a:rPr>
              <a:t>DME program</a:t>
            </a:r>
            <a:endParaRPr lang="en-US" sz="2000" dirty="0">
              <a:ea typeface="Calibri"/>
              <a:cs typeface="Times New Roman"/>
            </a:endParaRPr>
          </a:p>
          <a:p>
            <a:pPr lvl="2">
              <a:lnSpc>
                <a:spcPct val="107000"/>
              </a:lnSpc>
              <a:spcBef>
                <a:spcPts val="0"/>
              </a:spcBef>
              <a:buFont typeface="Wingdings"/>
              <a:buChar char=""/>
            </a:pPr>
            <a:r>
              <a:rPr lang="en-US" dirty="0">
                <a:effectLst/>
                <a:latin typeface="Times New Roman"/>
                <a:ea typeface="Calibri"/>
                <a:cs typeface="Times New Roman"/>
              </a:rPr>
              <a:t>MAPs-Medical Assistance Program-in boundaries </a:t>
            </a:r>
            <a:endParaRPr lang="en-US" sz="2000" dirty="0">
              <a:ea typeface="Calibri"/>
              <a:cs typeface="Times New Roman"/>
            </a:endParaRPr>
          </a:p>
          <a:p>
            <a:pPr lvl="3">
              <a:lnSpc>
                <a:spcPct val="107000"/>
              </a:lnSpc>
              <a:spcBef>
                <a:spcPts val="0"/>
              </a:spcBef>
              <a:buFont typeface="Symbol"/>
              <a:buChar char=""/>
            </a:pPr>
            <a:r>
              <a:rPr lang="en-US" dirty="0">
                <a:effectLst/>
                <a:latin typeface="Times New Roman"/>
                <a:ea typeface="Times New Roman"/>
                <a:cs typeface="Times New Roman"/>
              </a:rPr>
              <a:t>financial services to cover up to $5,000/year for medical expenses</a:t>
            </a:r>
            <a:r>
              <a:rPr lang="en-US" dirty="0">
                <a:ea typeface="Calibri"/>
                <a:cs typeface="Times New Roman"/>
              </a:rPr>
              <a:t> </a:t>
            </a:r>
            <a:endParaRPr lang="en-US" dirty="0">
              <a:effectLst/>
              <a:latin typeface="Times New Roman"/>
              <a:ea typeface="Calibri"/>
              <a:cs typeface="Times New Roman"/>
            </a:endParaRPr>
          </a:p>
          <a:p>
            <a:pPr lvl="2">
              <a:lnSpc>
                <a:spcPct val="107000"/>
              </a:lnSpc>
              <a:spcBef>
                <a:spcPts val="0"/>
              </a:spcBef>
              <a:buFont typeface="Wingdings" panose="05000000000000000000" pitchFamily="2" charset="2"/>
              <a:buChar char="§"/>
            </a:pPr>
            <a:r>
              <a:rPr lang="en-US" dirty="0">
                <a:effectLst/>
                <a:latin typeface="Times New Roman"/>
                <a:ea typeface="Calibri"/>
                <a:cs typeface="Times New Roman"/>
              </a:rPr>
              <a:t>Health Spending Account-Services At Large </a:t>
            </a:r>
          </a:p>
          <a:p>
            <a:pPr lvl="2">
              <a:lnSpc>
                <a:spcPct val="107000"/>
              </a:lnSpc>
              <a:spcBef>
                <a:spcPts val="0"/>
              </a:spcBef>
              <a:buFont typeface="Wingdings" panose="05000000000000000000" pitchFamily="2" charset="2"/>
              <a:buChar char="§"/>
            </a:pPr>
            <a:r>
              <a:rPr lang="en-US" dirty="0">
                <a:latin typeface="Times New Roman"/>
                <a:ea typeface="Calibri"/>
                <a:cs typeface="Times New Roman"/>
              </a:rPr>
              <a:t>Itiapela (Medical Alert Program) </a:t>
            </a:r>
            <a:endParaRPr lang="en-US" dirty="0"/>
          </a:p>
          <a:p>
            <a:pPr lvl="2">
              <a:lnSpc>
                <a:spcPct val="107000"/>
              </a:lnSpc>
              <a:spcBef>
                <a:spcPts val="0"/>
              </a:spcBef>
              <a:buFont typeface="Wingdings" panose="05000000000000000000" pitchFamily="2" charset="2"/>
              <a:buChar char="§"/>
            </a:pPr>
            <a:r>
              <a:rPr lang="en-US" dirty="0">
                <a:effectLst/>
                <a:latin typeface="Times New Roman"/>
                <a:ea typeface="Calibri"/>
                <a:cs typeface="Times New Roman"/>
              </a:rPr>
              <a:t>Eyeglass Program</a:t>
            </a:r>
            <a:endParaRPr lang="en-US" sz="2000" dirty="0">
              <a:ea typeface="Calibri"/>
              <a:cs typeface="Times New Roman"/>
            </a:endParaRPr>
          </a:p>
          <a:p>
            <a:pPr lvl="2">
              <a:lnSpc>
                <a:spcPct val="107000"/>
              </a:lnSpc>
              <a:spcBef>
                <a:spcPts val="0"/>
              </a:spcBef>
              <a:buFont typeface="Wingdings"/>
              <a:buChar char=""/>
            </a:pPr>
            <a:r>
              <a:rPr lang="en-US" dirty="0">
                <a:effectLst/>
                <a:latin typeface="Times New Roman"/>
                <a:ea typeface="Calibri"/>
                <a:cs typeface="Times New Roman"/>
              </a:rPr>
              <a:t>Hearing Aid Program</a:t>
            </a:r>
            <a:endParaRPr lang="en-US" sz="2000" dirty="0">
              <a:ea typeface="Calibri"/>
              <a:cs typeface="Times New Roman"/>
            </a:endParaRPr>
          </a:p>
        </p:txBody>
      </p:sp>
      <p:sp>
        <p:nvSpPr>
          <p:cNvPr id="2" name="Title 1"/>
          <p:cNvSpPr>
            <a:spLocks noGrp="1"/>
          </p:cNvSpPr>
          <p:nvPr>
            <p:ph type="title"/>
          </p:nvPr>
        </p:nvSpPr>
        <p:spPr>
          <a:xfrm>
            <a:off x="457200" y="274638"/>
            <a:ext cx="8229600" cy="944562"/>
          </a:xfrm>
        </p:spPr>
        <p:style>
          <a:lnRef idx="2">
            <a:schemeClr val="dk1"/>
          </a:lnRef>
          <a:fillRef idx="1">
            <a:schemeClr val="lt1"/>
          </a:fillRef>
          <a:effectRef idx="0">
            <a:schemeClr val="dk1"/>
          </a:effectRef>
          <a:fontRef idx="minor">
            <a:schemeClr val="dk1"/>
          </a:fontRef>
        </p:style>
        <p:txBody>
          <a:bodyPr anchor="t" anchorCtr="0">
            <a:normAutofit fontScale="90000"/>
          </a:bodyPr>
          <a:lstStyle/>
          <a:p>
            <a:pPr algn="ctr"/>
            <a:r>
              <a:rPr lang="en-US" sz="2400" dirty="0">
                <a:solidFill>
                  <a:prstClr val="black"/>
                </a:solidFill>
                <a:ea typeface="Calibri"/>
                <a:cs typeface="Times New Roman"/>
              </a:rPr>
              <a:t>Compare Health and Wellness programs designed to promote wellness and maximize independence at home.</a:t>
            </a:r>
            <a:br>
              <a:rPr lang="en-US" sz="1800" dirty="0">
                <a:solidFill>
                  <a:prstClr val="black"/>
                </a:solidFill>
                <a:ea typeface="Calibri"/>
                <a:cs typeface="Times New Roman"/>
              </a:rPr>
            </a:b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733800"/>
            <a:ext cx="4345382"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6186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4572000" cy="4525963"/>
          </a:xfrm>
        </p:spPr>
        <p:txBody>
          <a:bodyPr>
            <a:normAutofit fontScale="92500" lnSpcReduction="10000"/>
          </a:bodyPr>
          <a:lstStyle/>
          <a:p>
            <a:pPr lvl="1">
              <a:lnSpc>
                <a:spcPct val="107000"/>
              </a:lnSpc>
              <a:spcBef>
                <a:spcPts val="0"/>
              </a:spcBef>
              <a:buFont typeface="Courier New"/>
              <a:buChar char="o"/>
            </a:pPr>
            <a:r>
              <a:rPr lang="en-US" dirty="0">
                <a:effectLst/>
                <a:latin typeface="Times New Roman"/>
                <a:ea typeface="Calibri"/>
                <a:cs typeface="Times New Roman"/>
              </a:rPr>
              <a:t>Transportation</a:t>
            </a:r>
            <a:endParaRPr lang="en-US" sz="2400" dirty="0">
              <a:ea typeface="Calibri"/>
              <a:cs typeface="Times New Roman"/>
            </a:endParaRPr>
          </a:p>
          <a:p>
            <a:pPr lvl="2">
              <a:lnSpc>
                <a:spcPct val="107000"/>
              </a:lnSpc>
              <a:spcBef>
                <a:spcPts val="0"/>
              </a:spcBef>
              <a:buFont typeface="Wingdings"/>
              <a:buChar char=""/>
            </a:pPr>
            <a:r>
              <a:rPr lang="en-US" dirty="0">
                <a:effectLst/>
                <a:latin typeface="Times New Roman"/>
                <a:ea typeface="Calibri"/>
                <a:cs typeface="Times New Roman"/>
              </a:rPr>
              <a:t>Transport patients to medical appointments</a:t>
            </a:r>
            <a:endParaRPr lang="en-US" sz="2600" dirty="0">
              <a:effectLst/>
              <a:latin typeface="Times New Roman"/>
              <a:ea typeface="Calibri"/>
              <a:cs typeface="Times New Roman"/>
            </a:endParaRPr>
          </a:p>
          <a:p>
            <a:pPr lvl="1">
              <a:lnSpc>
                <a:spcPct val="107000"/>
              </a:lnSpc>
              <a:spcBef>
                <a:spcPts val="0"/>
              </a:spcBef>
              <a:spcAft>
                <a:spcPts val="800"/>
              </a:spcAft>
              <a:buFont typeface="Courier New"/>
              <a:buChar char="o"/>
            </a:pPr>
            <a:r>
              <a:rPr lang="en-US" dirty="0">
                <a:latin typeface="Times New Roman"/>
                <a:ea typeface="Calibri"/>
                <a:cs typeface="Times New Roman"/>
              </a:rPr>
              <a:t>Wisdom Walkers Program</a:t>
            </a:r>
            <a:endParaRPr lang="en-US" dirty="0">
              <a:ea typeface="Calibri"/>
              <a:cs typeface="Times New Roman"/>
            </a:endParaRPr>
          </a:p>
          <a:p>
            <a:pPr lvl="1">
              <a:lnSpc>
                <a:spcPct val="107000"/>
              </a:lnSpc>
              <a:spcBef>
                <a:spcPts val="0"/>
              </a:spcBef>
              <a:buFont typeface="Courier New"/>
              <a:buChar char="o"/>
            </a:pPr>
            <a:r>
              <a:rPr lang="en-US" dirty="0">
                <a:effectLst/>
                <a:latin typeface="Times New Roman"/>
                <a:ea typeface="Calibri"/>
                <a:cs typeface="Times New Roman"/>
              </a:rPr>
              <a:t>Nutrition Programs</a:t>
            </a:r>
            <a:endParaRPr lang="en-US" sz="2400" dirty="0">
              <a:ea typeface="Calibri"/>
              <a:cs typeface="Times New Roman"/>
            </a:endParaRPr>
          </a:p>
          <a:p>
            <a:pPr lvl="2">
              <a:lnSpc>
                <a:spcPct val="107000"/>
              </a:lnSpc>
              <a:spcBef>
                <a:spcPts val="0"/>
              </a:spcBef>
              <a:spcAft>
                <a:spcPts val="800"/>
              </a:spcAft>
              <a:buFont typeface="Wingdings"/>
              <a:buChar char=""/>
            </a:pPr>
            <a:r>
              <a:rPr lang="en-US" dirty="0">
                <a:effectLst/>
                <a:latin typeface="Times New Roman" panose="02020603050405020304" pitchFamily="18" charset="0"/>
                <a:ea typeface="Calibri"/>
                <a:cs typeface="Times New Roman" panose="02020603050405020304" pitchFamily="18" charset="0"/>
              </a:rPr>
              <a:t>Food Distribution Program </a:t>
            </a:r>
          </a:p>
          <a:p>
            <a:pPr lvl="2">
              <a:lnSpc>
                <a:spcPct val="107000"/>
              </a:lnSpc>
              <a:spcBef>
                <a:spcPts val="0"/>
              </a:spcBef>
              <a:spcAft>
                <a:spcPts val="800"/>
              </a:spcAft>
              <a:buFont typeface="Wingdings"/>
              <a:buChar char=""/>
            </a:pPr>
            <a:r>
              <a:rPr lang="en-US" dirty="0">
                <a:effectLst/>
                <a:latin typeface="Times New Roman" panose="02020603050405020304" pitchFamily="18" charset="0"/>
                <a:ea typeface="Calibri"/>
                <a:cs typeface="Times New Roman" panose="02020603050405020304" pitchFamily="18" charset="0"/>
              </a:rPr>
              <a:t>Senior Farmers Market Nutrition Program Summer Program </a:t>
            </a:r>
            <a:endParaRPr lang="en-US" sz="2000" dirty="0">
              <a:latin typeface="Times New Roman" panose="02020603050405020304" pitchFamily="18" charset="0"/>
              <a:ea typeface="Calibri"/>
              <a:cs typeface="Times New Roman" panose="02020603050405020304" pitchFamily="18" charset="0"/>
            </a:endParaRPr>
          </a:p>
          <a:p>
            <a:pPr lvl="2">
              <a:lnSpc>
                <a:spcPct val="115000"/>
              </a:lnSpc>
              <a:spcBef>
                <a:spcPts val="0"/>
              </a:spcBef>
              <a:spcAft>
                <a:spcPts val="1000"/>
              </a:spcAft>
              <a:buFont typeface="Wingdings"/>
              <a:buChar char=""/>
            </a:pPr>
            <a:r>
              <a:rPr lang="en-US" dirty="0">
                <a:latin typeface="Times New Roman" panose="02020603050405020304" pitchFamily="18" charset="0"/>
                <a:ea typeface="Calibri"/>
                <a:cs typeface="Times New Roman" panose="02020603050405020304" pitchFamily="18" charset="0"/>
              </a:rPr>
              <a:t>Winter Fruits and Vegetable Benefits</a:t>
            </a:r>
          </a:p>
          <a:p>
            <a:pPr lvl="2">
              <a:lnSpc>
                <a:spcPct val="107000"/>
              </a:lnSpc>
              <a:spcBef>
                <a:spcPts val="0"/>
              </a:spcBef>
              <a:spcAft>
                <a:spcPts val="800"/>
              </a:spcAft>
              <a:buFont typeface="Wingdings"/>
              <a:buChar char=""/>
            </a:pPr>
            <a:r>
              <a:rPr lang="en-US" dirty="0">
                <a:effectLst/>
                <a:latin typeface="Times New Roman" panose="02020603050405020304" pitchFamily="18" charset="0"/>
                <a:ea typeface="Calibri"/>
                <a:cs typeface="Times New Roman" panose="02020603050405020304" pitchFamily="18" charset="0"/>
              </a:rPr>
              <a:t>Get Fresh! (SNAP Nutrition Education) provides fun nutrition education to elders</a:t>
            </a:r>
            <a:endParaRPr lang="en-US"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pPr algn="ctr"/>
            <a:r>
              <a:rPr lang="en-US" sz="2200" dirty="0">
                <a:solidFill>
                  <a:prstClr val="black"/>
                </a:solidFill>
                <a:ea typeface="Calibri"/>
                <a:cs typeface="Times New Roman"/>
              </a:rPr>
              <a:t>Compare Health and Wellness programs designed to promote wellness and maximize independence at home.</a:t>
            </a:r>
            <a:endParaRPr lang="en-US" dirty="0"/>
          </a:p>
        </p:txBody>
      </p:sp>
      <p:pic>
        <p:nvPicPr>
          <p:cNvPr id="5122" name="Picture 2"/>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4967235" y="1524000"/>
            <a:ext cx="3505200" cy="2024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18368" r="24390"/>
          <a:stretch/>
        </p:blipFill>
        <p:spPr>
          <a:xfrm rot="16200000">
            <a:off x="5539621" y="3756779"/>
            <a:ext cx="2360429" cy="2314470"/>
          </a:xfrm>
          <a:prstGeom prst="rect">
            <a:avLst/>
          </a:prstGeom>
          <a:ln w="88900" cap="sq" cmpd="thickThin">
            <a:solidFill>
              <a:srgbClr val="3494BA"/>
            </a:solidFill>
            <a:prstDash val="solid"/>
            <a:miter lim="800000"/>
          </a:ln>
          <a:effectLst>
            <a:innerShdw blurRad="76200">
              <a:srgbClr val="000000"/>
            </a:innerShdw>
          </a:effectLst>
        </p:spPr>
      </p:pic>
    </p:spTree>
    <p:extLst>
      <p:ext uri="{BB962C8B-B14F-4D97-AF65-F5344CB8AC3E}">
        <p14:creationId xmlns:p14="http://schemas.microsoft.com/office/powerpoint/2010/main" val="1825191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4495800" cy="4525963"/>
          </a:xfrm>
        </p:spPr>
        <p:txBody>
          <a:bodyPr>
            <a:normAutofit fontScale="92500"/>
          </a:bodyPr>
          <a:lstStyle/>
          <a:p>
            <a:pPr lvl="1">
              <a:lnSpc>
                <a:spcPct val="107000"/>
              </a:lnSpc>
              <a:spcBef>
                <a:spcPts val="0"/>
              </a:spcBef>
              <a:buFont typeface="Courier New"/>
              <a:buChar char="o"/>
            </a:pPr>
            <a:r>
              <a:rPr lang="en-US" b="1" dirty="0">
                <a:effectLst/>
                <a:latin typeface="Times New Roman"/>
                <a:ea typeface="Calibri"/>
                <a:cs typeface="Times New Roman"/>
              </a:rPr>
              <a:t>Chickasaw Elder Independent </a:t>
            </a:r>
            <a:r>
              <a:rPr lang="en-US" b="1" dirty="0">
                <a:latin typeface="Times New Roman"/>
                <a:ea typeface="Calibri"/>
                <a:cs typeface="Times New Roman"/>
              </a:rPr>
              <a:t>L</a:t>
            </a:r>
            <a:r>
              <a:rPr lang="en-US" b="1" dirty="0">
                <a:effectLst/>
                <a:latin typeface="Times New Roman"/>
                <a:ea typeface="Calibri"/>
                <a:cs typeface="Times New Roman"/>
              </a:rPr>
              <a:t>iving </a:t>
            </a:r>
            <a:r>
              <a:rPr lang="en-US" b="1" dirty="0">
                <a:latin typeface="Times New Roman"/>
                <a:ea typeface="Calibri"/>
                <a:cs typeface="Times New Roman"/>
              </a:rPr>
              <a:t>A</a:t>
            </a:r>
            <a:r>
              <a:rPr lang="en-US" b="1" dirty="0">
                <a:effectLst/>
                <a:latin typeface="Times New Roman"/>
                <a:ea typeface="Calibri"/>
                <a:cs typeface="Times New Roman"/>
              </a:rPr>
              <a:t>partments</a:t>
            </a:r>
            <a:r>
              <a:rPr lang="en-US" dirty="0">
                <a:effectLst/>
                <a:latin typeface="Times New Roman"/>
                <a:ea typeface="Calibri"/>
                <a:cs typeface="Times New Roman"/>
              </a:rPr>
              <a:t> (CEILA)</a:t>
            </a:r>
            <a:endParaRPr lang="en-US" sz="2400" dirty="0">
              <a:ea typeface="Calibri"/>
              <a:cs typeface="Times New Roman"/>
            </a:endParaRPr>
          </a:p>
          <a:p>
            <a:pPr lvl="2">
              <a:lnSpc>
                <a:spcPct val="107000"/>
              </a:lnSpc>
              <a:spcBef>
                <a:spcPts val="0"/>
              </a:spcBef>
              <a:buFont typeface="Wingdings"/>
              <a:buChar char=""/>
            </a:pPr>
            <a:r>
              <a:rPr lang="en-US" dirty="0">
                <a:effectLst/>
                <a:latin typeface="Times New Roman"/>
                <a:ea typeface="Calibri"/>
                <a:cs typeface="Times New Roman"/>
              </a:rPr>
              <a:t>Eight one bedroom apartments for low income American Indian Elders and spouse. Therse are in the Ardmore OK campus</a:t>
            </a:r>
          </a:p>
          <a:p>
            <a:pPr lvl="2">
              <a:lnSpc>
                <a:spcPct val="107000"/>
              </a:lnSpc>
              <a:spcBef>
                <a:spcPts val="0"/>
              </a:spcBef>
              <a:buFont typeface="Wingdings"/>
              <a:buChar char=""/>
            </a:pPr>
            <a:endParaRPr lang="en-US" sz="2000" dirty="0">
              <a:ea typeface="Calibri"/>
              <a:cs typeface="Times New Roman"/>
            </a:endParaRPr>
          </a:p>
          <a:p>
            <a:pPr lvl="1">
              <a:lnSpc>
                <a:spcPct val="107000"/>
              </a:lnSpc>
              <a:spcBef>
                <a:spcPts val="0"/>
              </a:spcBef>
              <a:buFont typeface="Courier New"/>
              <a:buChar char="o"/>
            </a:pPr>
            <a:r>
              <a:rPr lang="en-US" dirty="0">
                <a:effectLst/>
                <a:latin typeface="Times New Roman"/>
                <a:ea typeface="Calibri"/>
                <a:cs typeface="Times New Roman"/>
              </a:rPr>
              <a:t>  </a:t>
            </a:r>
            <a:r>
              <a:rPr lang="en-US" b="1" dirty="0">
                <a:effectLst/>
                <a:latin typeface="Times New Roman"/>
                <a:ea typeface="Calibri"/>
                <a:cs typeface="Times New Roman"/>
              </a:rPr>
              <a:t>Assisted living</a:t>
            </a:r>
            <a:endParaRPr lang="en-US" sz="2400" b="1" dirty="0">
              <a:ea typeface="Calibri"/>
              <a:cs typeface="Times New Roman"/>
            </a:endParaRPr>
          </a:p>
          <a:p>
            <a:pPr lvl="2">
              <a:lnSpc>
                <a:spcPct val="107000"/>
              </a:lnSpc>
              <a:spcBef>
                <a:spcPts val="0"/>
              </a:spcBef>
              <a:buFont typeface="Wingdings"/>
              <a:buChar char=""/>
            </a:pPr>
            <a:r>
              <a:rPr lang="en-US" dirty="0">
                <a:effectLst/>
                <a:latin typeface="Times New Roman"/>
                <a:ea typeface="Calibri"/>
                <a:cs typeface="Times New Roman"/>
              </a:rPr>
              <a:t>Provides up to $2500 for citizens  to live in a state licensed assisted-living facility nationwide</a:t>
            </a:r>
            <a:endParaRPr lang="en-US" sz="2000" dirty="0">
              <a:ea typeface="Calibri"/>
              <a:cs typeface="Times New Roman"/>
            </a:endParaRPr>
          </a:p>
          <a:p>
            <a:pPr lvl="2">
              <a:lnSpc>
                <a:spcPct val="107000"/>
              </a:lnSpc>
              <a:spcBef>
                <a:spcPts val="0"/>
              </a:spcBef>
              <a:buFont typeface="Wingdings"/>
              <a:buChar char=""/>
            </a:pPr>
            <a:r>
              <a:rPr lang="en-US" dirty="0">
                <a:effectLst/>
                <a:latin typeface="Times New Roman"/>
                <a:ea typeface="Calibri"/>
                <a:cs typeface="Times New Roman"/>
              </a:rPr>
              <a:t>Citizens can live in their own community</a:t>
            </a:r>
            <a:endParaRPr lang="en-US" sz="2000" dirty="0">
              <a:ea typeface="Calibri"/>
              <a:cs typeface="Times New Roman"/>
            </a:endParaRPr>
          </a:p>
        </p:txBody>
      </p:sp>
      <p:sp>
        <p:nvSpPr>
          <p:cNvPr id="2" name="Title 1"/>
          <p:cNvSpPr>
            <a:spLocks noGrp="1"/>
          </p:cNvSpPr>
          <p:nvPr>
            <p:ph type="title"/>
          </p:nvPr>
        </p:nvSpPr>
        <p:spPr>
          <a:xfrm>
            <a:off x="457200" y="304800"/>
            <a:ext cx="8229600" cy="1143000"/>
          </a:xfrm>
        </p:spPr>
        <p:style>
          <a:lnRef idx="2">
            <a:schemeClr val="dk1"/>
          </a:lnRef>
          <a:fillRef idx="1">
            <a:schemeClr val="lt1"/>
          </a:fillRef>
          <a:effectRef idx="0">
            <a:schemeClr val="dk1"/>
          </a:effectRef>
          <a:fontRef idx="minor">
            <a:schemeClr val="dk1"/>
          </a:fontRef>
        </p:style>
        <p:txBody>
          <a:bodyPr anchor="t" anchorCtr="0">
            <a:normAutofit fontScale="90000"/>
          </a:bodyPr>
          <a:lstStyle/>
          <a:p>
            <a:pPr marR="0" lvl="0" algn="ctr">
              <a:lnSpc>
                <a:spcPct val="107000"/>
              </a:lnSpc>
              <a:spcBef>
                <a:spcPts val="0"/>
              </a:spcBef>
              <a:spcAft>
                <a:spcPts val="800"/>
              </a:spcAft>
            </a:pPr>
            <a:r>
              <a:rPr lang="en-US" sz="2700" dirty="0">
                <a:effectLst/>
                <a:ea typeface="Calibri"/>
                <a:cs typeface="Times New Roman"/>
              </a:rPr>
              <a:t>Explain transitioning Elders needs and support to foster optimum independence.</a:t>
            </a:r>
            <a:br>
              <a:rPr lang="en-US" sz="4000" dirty="0">
                <a:ea typeface="Calibri"/>
                <a:cs typeface="Times New Roman"/>
              </a:rPr>
            </a:br>
            <a:endParaRPr lang="en-US" dirty="0"/>
          </a:p>
        </p:txBody>
      </p:sp>
      <p:pic>
        <p:nvPicPr>
          <p:cNvPr id="5" name="Content Placeholder 4"/>
          <p:cNvPicPr>
            <a:picLocks noGrp="1"/>
          </p:cNvPicPr>
          <p:nvPr>
            <p:ph sz="half" idx="4294967295"/>
          </p:nvPr>
        </p:nvPicPr>
        <p:blipFill rotWithShape="1">
          <a:blip r:embed="rId3" cstate="print">
            <a:extLst>
              <a:ext uri="{28A0092B-C50C-407E-A947-70E740481C1C}">
                <a14:useLocalDpi xmlns:a14="http://schemas.microsoft.com/office/drawing/2010/main" val="0"/>
              </a:ext>
            </a:extLst>
          </a:blip>
          <a:srcRect l="35755"/>
          <a:stretch/>
        </p:blipFill>
        <p:spPr bwMode="auto">
          <a:xfrm>
            <a:off x="5486400" y="2133600"/>
            <a:ext cx="3200400" cy="3581400"/>
          </a:xfrm>
          <a:prstGeom prst="rect">
            <a:avLst/>
          </a:prstGeom>
          <a:ln w="38100" cap="sq" cmpd="sng" algn="ctr">
            <a:solidFill>
              <a:srgbClr val="4F81BD"/>
            </a:solidFill>
            <a:prstDash val="solid"/>
            <a:miter lim="800000"/>
            <a:headEnd type="none" w="med" len="med"/>
            <a:tailEnd type="none" w="med" len="med"/>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576442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41170"/>
            <a:ext cx="8229600" cy="2133599"/>
          </a:xfrm>
        </p:spPr>
        <p:txBody>
          <a:bodyPr>
            <a:normAutofit fontScale="92500" lnSpcReduction="20000"/>
          </a:bodyPr>
          <a:lstStyle/>
          <a:p>
            <a:pPr lvl="1">
              <a:lnSpc>
                <a:spcPct val="107000"/>
              </a:lnSpc>
              <a:spcBef>
                <a:spcPts val="0"/>
              </a:spcBef>
              <a:spcAft>
                <a:spcPts val="800"/>
              </a:spcAft>
              <a:buFont typeface="Courier New"/>
              <a:buChar char="o"/>
            </a:pPr>
            <a:r>
              <a:rPr lang="en-US" dirty="0">
                <a:effectLst/>
                <a:latin typeface="Times New Roman"/>
                <a:ea typeface="Calibri"/>
                <a:cs typeface="Times New Roman"/>
              </a:rPr>
              <a:t>Veteran Recognition and Support</a:t>
            </a:r>
            <a:endParaRPr lang="en-US" sz="2400" dirty="0">
              <a:ea typeface="Calibri"/>
              <a:cs typeface="Times New Roman"/>
            </a:endParaRPr>
          </a:p>
          <a:p>
            <a:pPr lvl="1">
              <a:lnSpc>
                <a:spcPct val="107000"/>
              </a:lnSpc>
              <a:spcBef>
                <a:spcPts val="0"/>
              </a:spcBef>
              <a:spcAft>
                <a:spcPts val="800"/>
              </a:spcAft>
              <a:buFont typeface="Courier New"/>
              <a:buChar char="o"/>
            </a:pPr>
            <a:r>
              <a:rPr lang="en-US" dirty="0">
                <a:effectLst/>
                <a:latin typeface="Times New Roman"/>
                <a:ea typeface="Calibri"/>
                <a:cs typeface="Times New Roman"/>
              </a:rPr>
              <a:t>Senior Centers</a:t>
            </a:r>
          </a:p>
          <a:p>
            <a:pPr lvl="1">
              <a:lnSpc>
                <a:spcPct val="107000"/>
              </a:lnSpc>
              <a:spcBef>
                <a:spcPts val="0"/>
              </a:spcBef>
              <a:spcAft>
                <a:spcPts val="800"/>
              </a:spcAft>
              <a:buFont typeface="Courier New"/>
              <a:buChar char="o"/>
            </a:pPr>
            <a:r>
              <a:rPr lang="en-US" dirty="0">
                <a:effectLst/>
                <a:latin typeface="Times New Roman"/>
                <a:ea typeface="Calibri"/>
                <a:cs typeface="Times New Roman"/>
              </a:rPr>
              <a:t>Trips and Events</a:t>
            </a:r>
            <a:endParaRPr lang="en-US" sz="2400" dirty="0">
              <a:ea typeface="Calibri"/>
              <a:cs typeface="Times New Roman"/>
            </a:endParaRPr>
          </a:p>
          <a:p>
            <a:pPr lvl="1">
              <a:lnSpc>
                <a:spcPct val="107000"/>
              </a:lnSpc>
              <a:spcBef>
                <a:spcPts val="0"/>
              </a:spcBef>
              <a:spcAft>
                <a:spcPts val="800"/>
              </a:spcAft>
              <a:buFont typeface="Courier New"/>
              <a:buChar char="o"/>
            </a:pPr>
            <a:r>
              <a:rPr lang="en-US" dirty="0">
                <a:effectLst/>
                <a:latin typeface="Times New Roman"/>
                <a:ea typeface="Calibri"/>
                <a:cs typeface="Times New Roman"/>
              </a:rPr>
              <a:t>Community Garden Project</a:t>
            </a:r>
            <a:endParaRPr lang="en-US" sz="2400" dirty="0">
              <a:ea typeface="Calibri"/>
              <a:cs typeface="Times New Roman"/>
            </a:endParaRPr>
          </a:p>
          <a:p>
            <a:pPr lvl="1">
              <a:lnSpc>
                <a:spcPct val="115000"/>
              </a:lnSpc>
              <a:spcBef>
                <a:spcPts val="0"/>
              </a:spcBef>
              <a:spcAft>
                <a:spcPts val="1000"/>
              </a:spcAft>
              <a:buFont typeface="Courier New"/>
              <a:buChar char="o"/>
            </a:pPr>
            <a:r>
              <a:rPr lang="en-US" dirty="0">
                <a:effectLst/>
                <a:latin typeface="Times New Roman"/>
                <a:ea typeface="Calibri"/>
                <a:cs typeface="Times New Roman"/>
              </a:rPr>
              <a:t>Social Marketing Campaign </a:t>
            </a:r>
            <a:endParaRPr lang="en-US" sz="2400" dirty="0">
              <a:ea typeface="Calibri"/>
              <a:cs typeface="Times New Roman"/>
            </a:endParaRPr>
          </a:p>
          <a:p>
            <a:endParaRPr lang="en-US" dirty="0">
              <a:latin typeface="Times New Roman"/>
            </a:endParaRPr>
          </a:p>
          <a:p>
            <a:endParaRPr lang="en-US" dirty="0">
              <a:latin typeface="Times New Roman"/>
            </a:endParaRPr>
          </a:p>
          <a:p>
            <a:endParaRPr lang="en-US" dirty="0"/>
          </a:p>
        </p:txBody>
      </p:sp>
      <p:sp>
        <p:nvSpPr>
          <p:cNvPr id="2" name="Title 1"/>
          <p:cNvSpPr>
            <a:spLocks noGrp="1"/>
          </p:cNvSpPr>
          <p:nvPr>
            <p:ph type="title"/>
          </p:nvPr>
        </p:nvSpPr>
        <p:spPr>
          <a:xfrm>
            <a:off x="457200" y="274638"/>
            <a:ext cx="8229600" cy="1249362"/>
          </a:xfrm>
        </p:spPr>
        <p:style>
          <a:lnRef idx="2">
            <a:schemeClr val="dk1"/>
          </a:lnRef>
          <a:fillRef idx="1">
            <a:schemeClr val="lt1"/>
          </a:fillRef>
          <a:effectRef idx="0">
            <a:schemeClr val="dk1"/>
          </a:effectRef>
          <a:fontRef idx="minor">
            <a:schemeClr val="dk1"/>
          </a:fontRef>
        </p:style>
        <p:txBody>
          <a:bodyPr anchor="t" anchorCtr="0">
            <a:noAutofit/>
          </a:bodyPr>
          <a:lstStyle/>
          <a:p>
            <a:pPr marR="0" lvl="0" algn="ctr">
              <a:lnSpc>
                <a:spcPct val="107000"/>
              </a:lnSpc>
              <a:spcBef>
                <a:spcPts val="0"/>
              </a:spcBef>
              <a:spcAft>
                <a:spcPts val="800"/>
              </a:spcAft>
            </a:pPr>
            <a:r>
              <a:rPr lang="en-US" sz="2400" dirty="0">
                <a:effectLst/>
                <a:ea typeface="Calibri"/>
                <a:cs typeface="Times New Roman"/>
              </a:rPr>
              <a:t>Discuss the opportunities to promote socialization and recognition among Elders to remain active and independent.</a:t>
            </a:r>
            <a:endParaRPr lang="en-US"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1537" y="1752600"/>
            <a:ext cx="1725985" cy="258897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23248" t="784" r="24482" b="10065"/>
          <a:stretch/>
        </p:blipFill>
        <p:spPr>
          <a:xfrm>
            <a:off x="6379872" y="3522097"/>
            <a:ext cx="2367933" cy="30165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2363" t="25919" r="2555" b="18960"/>
          <a:stretch/>
        </p:blipFill>
        <p:spPr>
          <a:xfrm>
            <a:off x="381000" y="4038600"/>
            <a:ext cx="4763397" cy="1983514"/>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8104973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DEF66683F1904A9D18C86F600002D8" ma:contentTypeVersion="18" ma:contentTypeDescription="Create a new document." ma:contentTypeScope="" ma:versionID="bbdac320460c27aa7a24f68483c77f33">
  <xsd:schema xmlns:xsd="http://www.w3.org/2001/XMLSchema" xmlns:xs="http://www.w3.org/2001/XMLSchema" xmlns:p="http://schemas.microsoft.com/office/2006/metadata/properties" xmlns:ns2="c3e7fb3a-f61c-4241-9fbd-03f77e035e59" xmlns:ns3="b37bbeab-e64e-43e9-894e-e09b3b82ea91" targetNamespace="http://schemas.microsoft.com/office/2006/metadata/properties" ma:root="true" ma:fieldsID="325511f9f3ba21235ae59dbe486452a2" ns2:_="" ns3:_="">
    <xsd:import namespace="c3e7fb3a-f61c-4241-9fbd-03f77e035e59"/>
    <xsd:import namespace="b37bbeab-e64e-43e9-894e-e09b3b82ea9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e7fb3a-f61c-4241-9fbd-03f77e035e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Location" ma:index="14" nillable="true" ma:displayName="Location" ma:internalName="MediaServiceLocatio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d666a43-d96d-4f4b-b12f-397f8ab1e32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37bbeab-e64e-43e9-894e-e09b3b82ea9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a2c23464-064b-4240-ab2a-a8d730b63fa3}" ma:internalName="TaxCatchAll" ma:showField="CatchAllData" ma:web="b37bbeab-e64e-43e9-894e-e09b3b82ea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37bbeab-e64e-43e9-894e-e09b3b82ea91" xsi:nil="true"/>
    <lcf76f155ced4ddcb4097134ff3c332f xmlns="c3e7fb3a-f61c-4241-9fbd-03f77e035e5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418AB2D-6B64-414D-8617-7A1F4BFB3E41}"/>
</file>

<file path=customXml/itemProps2.xml><?xml version="1.0" encoding="utf-8"?>
<ds:datastoreItem xmlns:ds="http://schemas.openxmlformats.org/officeDocument/2006/customXml" ds:itemID="{A75EBB9A-001D-42D3-B292-613DA49C97B8}"/>
</file>

<file path=customXml/itemProps3.xml><?xml version="1.0" encoding="utf-8"?>
<ds:datastoreItem xmlns:ds="http://schemas.openxmlformats.org/officeDocument/2006/customXml" ds:itemID="{2B4E7521-8B07-415D-8AD5-403135104436}"/>
</file>

<file path=docProps/app.xml><?xml version="1.0" encoding="utf-8"?>
<Properties xmlns="http://schemas.openxmlformats.org/officeDocument/2006/extended-properties" xmlns:vt="http://schemas.openxmlformats.org/officeDocument/2006/docPropsVTypes">
  <Template>Concourse</Template>
  <TotalTime>931</TotalTime>
  <Words>2074</Words>
  <Application>Microsoft Office PowerPoint</Application>
  <PresentationFormat>On-screen Show (4:3)</PresentationFormat>
  <Paragraphs>278</Paragraphs>
  <Slides>12</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Arial</vt:lpstr>
      <vt:lpstr>Calibri</vt:lpstr>
      <vt:lpstr>Courier New</vt:lpstr>
      <vt:lpstr>Lucida Sans Unicode</vt:lpstr>
      <vt:lpstr>Symbol</vt:lpstr>
      <vt:lpstr>Times New Roman</vt:lpstr>
      <vt:lpstr>Verdana</vt:lpstr>
      <vt:lpstr>Wingdings</vt:lpstr>
      <vt:lpstr>Wingdings 2</vt:lpstr>
      <vt:lpstr>Wingdings 3</vt:lpstr>
      <vt:lpstr>Concourse</vt:lpstr>
      <vt:lpstr>Enhancing the Life of the Chickasaw Elder Through Enriched Living &amp; Supportive Programs </vt:lpstr>
      <vt:lpstr>Goals &amp; Objectives</vt:lpstr>
      <vt:lpstr>Identify the programs available to support Elder home maintenance. </vt:lpstr>
      <vt:lpstr>Compare Health and Wellness programs designed to promote wellness and maximize independence at home </vt:lpstr>
      <vt:lpstr>Compare Health and Wellness programs designed to promote wellness and maximize independence at home.</vt:lpstr>
      <vt:lpstr>Compare Health and Wellness programs designed to promote wellness and maximize independence at home. </vt:lpstr>
      <vt:lpstr>Compare Health and Wellness programs designed to promote wellness and maximize independence at home.</vt:lpstr>
      <vt:lpstr>Explain transitioning Elders needs and support to foster optimum independence. </vt:lpstr>
      <vt:lpstr>Discuss the opportunities to promote socialization and recognition among Elders to remain active and independent.</vt:lpstr>
      <vt:lpstr>Report on the holistic nature of Elder Services that includes Mind, Body and Spirit within the Chickasaw Nation. </vt:lpstr>
      <vt:lpstr>Summary </vt:lpstr>
      <vt:lpstr>Chickasaw Nation Contributors</vt:lpstr>
    </vt:vector>
  </TitlesOfParts>
  <Company>the Chickasaw Nation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Enhancing the Life of the Chickasaw Elder Through Enriched Living &amp; Supportive Programs</dc:title>
  <dc:creator>Heather Summers</dc:creator>
  <cp:lastModifiedBy>Sharon Sibble</cp:lastModifiedBy>
  <cp:revision>31</cp:revision>
  <cp:lastPrinted>2015-03-23T15:26:29Z</cp:lastPrinted>
  <dcterms:created xsi:type="dcterms:W3CDTF">2015-03-17T16:21:17Z</dcterms:created>
  <dcterms:modified xsi:type="dcterms:W3CDTF">2024-03-27T16:03:03Z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0x01010069DEF66683F1904A9D18C86F600002D8</vt:lpwstr>
  </property>
</Properties>
</file>