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4.xml" ContentType="application/vnd.openxmlformats-officedocument.presentationml.notesSlide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ink/ink1.xml" ContentType="application/inkml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14"/>
  </p:notesMasterIdLst>
  <p:handoutMasterIdLst>
    <p:handoutMasterId r:id="rId15"/>
  </p:handoutMasterIdLst>
  <p:sldIdLst>
    <p:sldId id="257" r:id="rId2"/>
    <p:sldId id="347" r:id="rId3"/>
    <p:sldId id="495" r:id="rId4"/>
    <p:sldId id="482" r:id="rId5"/>
    <p:sldId id="484" r:id="rId6"/>
    <p:sldId id="483" r:id="rId7"/>
    <p:sldId id="441" r:id="rId8"/>
    <p:sldId id="447" r:id="rId9"/>
    <p:sldId id="390" r:id="rId10"/>
    <p:sldId id="463" r:id="rId11"/>
    <p:sldId id="444" r:id="rId12"/>
    <p:sldId id="284" r:id="rId13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hrhardt, Brit L (IHS/HQ)" initials="EBL(" lastIdx="2" clrIdx="0">
    <p:extLst>
      <p:ext uri="{19B8F6BF-5375-455C-9EA6-DF929625EA0E}">
        <p15:presenceInfo xmlns:p15="http://schemas.microsoft.com/office/powerpoint/2012/main" userId="S-1-5-21-1547161642-606747145-682003330-459813" providerId="AD"/>
      </p:ext>
    </p:extLst>
  </p:cmAuthor>
  <p:cmAuthor id="2" name="PHD_OGC" initials="(PHD_OGC)" lastIdx="1" clrIdx="1">
    <p:extLst>
      <p:ext uri="{19B8F6BF-5375-455C-9EA6-DF929625EA0E}">
        <p15:presenceInfo xmlns:p15="http://schemas.microsoft.com/office/powerpoint/2012/main" userId="PHD_OG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48312"/>
    <a:srgbClr val="F5D9CC"/>
    <a:srgbClr val="FAED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27" autoAdjust="0"/>
    <p:restoredTop sz="95332" autoAdjust="0"/>
  </p:normalViewPr>
  <p:slideViewPr>
    <p:cSldViewPr snapToGrid="0">
      <p:cViewPr varScale="1">
        <p:scale>
          <a:sx n="63" d="100"/>
          <a:sy n="63" d="100"/>
        </p:scale>
        <p:origin x="89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r>
              <a:rPr lang="en-US"/>
              <a:t>Indian Health Service - Section 105(l) Presentation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946E519B-61BF-41A9-AFFA-BAD42AA6A28B}" type="datetimeFigureOut">
              <a:rPr lang="en-US" smtClean="0"/>
              <a:t>4/16/2024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r>
              <a:rPr lang="en-US"/>
              <a:t>Prepared by: Paula Poncho, AK Realty Officer, Anchorage, AK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637B275C-5D9F-44B3-A894-FBB61692FE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870213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g"/>
          <inkml:channel name="T" type="integer" max="2.14748E9" units="dev"/>
        </inkml:traceFormat>
        <inkml:channelProperties>
          <inkml:channelProperty channel="X" name="resolution" value="1514.18665" units="1/cm"/>
          <inkml:channelProperty channel="Y" name="resolution" value="2391.75171" units="1/cm"/>
          <inkml:channelProperty channel="F" name="resolution" value="2.84167" units="1/deg"/>
          <inkml:channelProperty channel="T" name="resolution" value="1" units="1/dev"/>
        </inkml:channelProperties>
      </inkml:inkSource>
      <inkml:timestamp xml:id="ts0" timeString="2019-11-06T22:44:11.4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22709 12984 195 0,'-41'0'3'15,"6"-11"2"-15,11 4-1 16,9 2 9-16,8 1 2 0,2 1 4 16,2 2-5-1,0-1-6-15,2 2-6 16,1 0-8-16,0 0-19 16,0 0-36-16,13 0-55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r>
              <a:rPr lang="en-US"/>
              <a:t>Indian Health Service - Section 105(l) Presentation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298FA526-01BB-418E-87B3-BB204CED0494}" type="datetimeFigureOut">
              <a:rPr lang="en-US" smtClean="0"/>
              <a:t>4/16/2024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r>
              <a:rPr lang="en-US"/>
              <a:t>Prepared by: Paula Poncho, AK Realty Officer, Anchorage, AK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70F8E536-381C-49DA-B51B-F692AA9434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17344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C40A3-C388-4F58-B771-A78873EB76C1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Prepared by: Paula Poncho, AK Realty Officer, Anchorage, AK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Indian Health Service - Section 105(l)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7845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8E536-381C-49DA-B51B-F692AA943430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Prepared by: Paula Poncho, AK Realty Officer, Anchorage, AK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Indian Health Service - Section 105(l)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860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8E536-381C-49DA-B51B-F692AA943430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Prepared by: Paula Poncho, AK Realty Officer, Anchorage, AK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Indian Health Service - Section 105(l)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2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8E536-381C-49DA-B51B-F692AA943430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Prepared by: Paula Poncho, AK Realty Officer, Anchorage, AK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Indian Health Service - Section 105(l)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95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8E536-381C-49DA-B51B-F692AA943430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Prepared by: Paula Poncho, AK Realty Officer, Anchorage, AK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Indian Health Service - Section 105(l)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3480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8E536-381C-49DA-B51B-F692AA943430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Prepared by: Paula Poncho, AK Realty Officer, Anchorage, AK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Indian Health Service - Section 105(l)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3840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Indian Health Service - Section 105(l) Presentation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Prepared by: Paula Poncho, AK Realty Officer, Anchorage, AK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E536-381C-49DA-B51B-F692AA94343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0502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8E536-381C-49DA-B51B-F692AA943430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Prepared by: Paula Poncho, AK Realty Officer, Anchorage, AK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Indian Health Service - Section 105(l)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758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8E536-381C-49DA-B51B-F692AA943430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Prepared by: Paula Poncho, AK Realty Officer, Anchorage, AK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Indian Health Service - Section 105(l)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6521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8E536-381C-49DA-B51B-F692AA943430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Prepared by: Paula Poncho, AK Realty Officer, Anchorage, AK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Indian Health Service - Section 105(l)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693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1C7A-5941-4259-ACDA-888CDB390822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Lease Presentation - 6/7/2021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2AC-5695-48DB-B28C-201892CC33C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0139" y="4384097"/>
            <a:ext cx="1842403" cy="176429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520" y="4384097"/>
            <a:ext cx="1750176" cy="1740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887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4687-9A97-4FB5-910B-8FA223763844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Lease Presentation - 6/7/2021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2AC-5695-48DB-B28C-201892CC33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723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3E87-C0E5-4733-901F-6396EEF42C00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Lease Presentation - 6/7/2021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2AC-5695-48DB-B28C-201892CC33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789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1C52E-FE31-4017-B527-BBB522978A1B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Lease Presentation - 6/7/2021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2AC-5695-48DB-B28C-201892CC33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245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F06B2-7C86-428C-B94A-5C45155B82EB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Lease Presentation - 6/7/2021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2AC-5695-48DB-B28C-201892CC33C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0508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0BEA-1534-4B90-8752-09A633A3D768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Lease Presentation - 6/7/2021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2AC-5695-48DB-B28C-201892CC33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578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5C36B-000E-478D-9B11-15F943C9ADED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Lease Presentation - 6/7/2021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2AC-5695-48DB-B28C-201892CC33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469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08861-C63A-4EC8-BAD1-6336326197E7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Lease Presentation - 6/7/2021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2AC-5695-48DB-B28C-201892CC33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378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75D7F-6C4C-4B62-99AB-87C2E1728E2D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Lease Presentation - 6/7/2021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2AC-5695-48DB-B28C-201892CC33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652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BD4F23E-9C1F-41BF-B3BE-59F309775890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Lease Presentation - 6/7/2021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B582AC-5695-48DB-B28C-201892CC33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051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A2D8-996C-428D-91E2-A548D5079835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Lease Presentation - 6/7/2021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2AC-5695-48DB-B28C-201892CC33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49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2476">
              <a:schemeClr val="bg2">
                <a:lumMod val="75000"/>
              </a:schemeClr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595FA58-9768-4340-AAE5-246E2AEC185C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Lease Presentation - 6/7/2021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FB582AC-5695-48DB-B28C-201892CC33C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4523" y="4682882"/>
            <a:ext cx="1293903" cy="1167733"/>
          </a:xfrm>
          <a:prstGeom prst="rect">
            <a:avLst/>
          </a:prstGeom>
        </p:spPr>
      </p:pic>
      <p:pic>
        <p:nvPicPr>
          <p:cNvPr id="12" name="Picture 11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1523" y="4682882"/>
            <a:ext cx="1149894" cy="1155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875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807720"/>
            <a:ext cx="10058400" cy="356616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  <a:latin typeface="Eras Medium ITC" panose="020B0602030504020804" pitchFamily="34" charset="0"/>
              </a:rPr>
              <a:t>Indian Health Service</a:t>
            </a:r>
            <a:br>
              <a:rPr lang="en-US" b="1" dirty="0">
                <a:solidFill>
                  <a:schemeClr val="tx1"/>
                </a:solidFill>
                <a:latin typeface="Eras Medium ITC" panose="020B0602030504020804" pitchFamily="34" charset="0"/>
              </a:rPr>
            </a:br>
            <a:r>
              <a:rPr lang="en-US" b="1" dirty="0">
                <a:solidFill>
                  <a:schemeClr val="tx1"/>
                </a:solidFill>
                <a:latin typeface="Eras Medium ITC" panose="020B0602030504020804" pitchFamily="34" charset="0"/>
              </a:rPr>
              <a:t>ISDEAA - P.L. 93-638 </a:t>
            </a:r>
            <a:br>
              <a:rPr lang="en-US" dirty="0">
                <a:latin typeface="Eras Medium ITC" panose="020B0602030504020804" pitchFamily="34" charset="0"/>
              </a:rPr>
            </a:br>
            <a:r>
              <a:rPr lang="en-US" sz="7200" b="1" u="sng" dirty="0">
                <a:solidFill>
                  <a:schemeClr val="tx1"/>
                </a:solidFill>
                <a:latin typeface="Eras Medium ITC" panose="020B0602030504020804" pitchFamily="34" charset="0"/>
              </a:rPr>
              <a:t>Section 105(</a:t>
            </a:r>
            <a:r>
              <a:rPr lang="en-US" sz="7200" b="1" i="1" u="sng" dirty="0">
                <a:solidFill>
                  <a:schemeClr val="tx1"/>
                </a:solidFill>
                <a:latin typeface="Eras Medium ITC" panose="020B0602030504020804" pitchFamily="34" charset="0"/>
              </a:rPr>
              <a:t>l</a:t>
            </a:r>
            <a:r>
              <a:rPr lang="en-US" sz="7200" b="1" u="sng" dirty="0">
                <a:solidFill>
                  <a:schemeClr val="tx1"/>
                </a:solidFill>
                <a:latin typeface="Eras Medium ITC" panose="020B0602030504020804" pitchFamily="34" charset="0"/>
              </a:rPr>
              <a:t>) Leases</a:t>
            </a:r>
            <a:br>
              <a:rPr lang="en-US" sz="7200" b="1" u="sng" dirty="0">
                <a:solidFill>
                  <a:schemeClr val="tx1"/>
                </a:solidFill>
              </a:rPr>
            </a:br>
            <a:r>
              <a:rPr lang="en-US" sz="4400" dirty="0">
                <a:solidFill>
                  <a:schemeClr val="accent6">
                    <a:lumMod val="75000"/>
                  </a:schemeClr>
                </a:solidFill>
              </a:rPr>
              <a:t>April 16, 2024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2AC-5695-48DB-B28C-201892CC33C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513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99247"/>
          </a:xfrm>
        </p:spPr>
        <p:txBody>
          <a:bodyPr/>
          <a:lstStyle/>
          <a:p>
            <a:r>
              <a:rPr lang="en-US" b="1" dirty="0"/>
              <a:t>IHS </a:t>
            </a:r>
            <a:r>
              <a:rPr lang="en-US" b="1" dirty="0">
                <a:cs typeface="Segoe UI" panose="020B0502040204020203" pitchFamily="34" charset="0"/>
              </a:rPr>
              <a:t>105</a:t>
            </a:r>
            <a:r>
              <a:rPr lang="en-US" dirty="0">
                <a:cs typeface="Segoe UI" panose="020B0502040204020203" pitchFamily="34" charset="0"/>
              </a:rPr>
              <a:t>(</a:t>
            </a:r>
            <a:r>
              <a:rPr lang="en-US" b="1" i="1" dirty="0">
                <a:cs typeface="Segoe UI" panose="020B0502040204020203" pitchFamily="34" charset="0"/>
              </a:rPr>
              <a:t>l</a:t>
            </a:r>
            <a:r>
              <a:rPr lang="en-US" dirty="0">
                <a:cs typeface="Segoe UI" panose="020B0502040204020203" pitchFamily="34" charset="0"/>
              </a:rPr>
              <a:t>)</a:t>
            </a:r>
            <a:r>
              <a:rPr lang="en-US" b="1" dirty="0"/>
              <a:t> Lease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595" y="1284257"/>
            <a:ext cx="11010900" cy="476286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45720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cs typeface="Segoe UI" panose="020B0502040204020203" pitchFamily="34" charset="0"/>
              </a:rPr>
              <a:t>105(</a:t>
            </a:r>
            <a:r>
              <a:rPr lang="en-US" sz="2400" i="1" dirty="0">
                <a:solidFill>
                  <a:schemeClr val="tx1"/>
                </a:solidFill>
                <a:cs typeface="Segoe UI" panose="020B0502040204020203" pitchFamily="34" charset="0"/>
              </a:rPr>
              <a:t>l</a:t>
            </a:r>
            <a:r>
              <a:rPr lang="en-US" sz="2400" dirty="0">
                <a:solidFill>
                  <a:schemeClr val="tx1"/>
                </a:solidFill>
                <a:cs typeface="Segoe UI" panose="020B0502040204020203" pitchFamily="34" charset="0"/>
              </a:rPr>
              <a:t>) lease team works directly with the Tribal Chief Financial Officer when reviewing lease proposal cost reasonableness and cost duplication.</a:t>
            </a:r>
          </a:p>
          <a:p>
            <a:pPr marL="45720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cs typeface="Segoe UI" panose="020B0502040204020203" pitchFamily="34" charset="0"/>
              </a:rPr>
              <a:t>The review team makes recommendations regarding reasonableness and non-duplicative to the IHS National 105(</a:t>
            </a:r>
            <a:r>
              <a:rPr lang="en-US" sz="2400" i="1" dirty="0">
                <a:solidFill>
                  <a:schemeClr val="tx1"/>
                </a:solidFill>
                <a:cs typeface="Segoe UI" panose="020B0502040204020203" pitchFamily="34" charset="0"/>
              </a:rPr>
              <a:t>l</a:t>
            </a:r>
            <a:r>
              <a:rPr lang="en-US" sz="2400" dirty="0">
                <a:solidFill>
                  <a:schemeClr val="tx1"/>
                </a:solidFill>
                <a:cs typeface="Segoe UI" panose="020B0502040204020203" pitchFamily="34" charset="0"/>
              </a:rPr>
              <a:t>) lease ALN.  </a:t>
            </a:r>
          </a:p>
          <a:p>
            <a:pPr marL="45720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cs typeface="Segoe UI" panose="020B0502040204020203" pitchFamily="34" charset="0"/>
              </a:rPr>
              <a:t>The Agency Lead Negotiator is authorized to negotiate lease amounts, </a:t>
            </a:r>
          </a:p>
          <a:p>
            <a:pPr marL="457200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Segoe UI" panose="020B0502040204020203" pitchFamily="34" charset="0"/>
              </a:rPr>
              <a:t>National Technical Advisor provides training and Technical assistance to the Areas and T/TO. </a:t>
            </a:r>
          </a:p>
          <a:p>
            <a:pPr marL="457200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Segoe UI" panose="020B0502040204020203" pitchFamily="34" charset="0"/>
              </a:rPr>
              <a:t>Provides technical assistance to T/TO  regarding preparation of lease proposals. </a:t>
            </a:r>
          </a:p>
          <a:p>
            <a:pPr marL="0" indent="0">
              <a:buNone/>
            </a:pPr>
            <a:endParaRPr lang="en-US" sz="2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2AC-5695-48DB-B28C-201892CC33C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380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105(</a:t>
            </a:r>
            <a:r>
              <a:rPr lang="en-US" b="1" i="1" dirty="0"/>
              <a:t>l</a:t>
            </a:r>
            <a:r>
              <a:rPr lang="en-US" b="1" dirty="0"/>
              <a:t>) Document Checklist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73875"/>
            <a:ext cx="10058400" cy="3974834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400" dirty="0">
                <a:cs typeface="Segoe UI" panose="020B0502040204020203" pitchFamily="34" charset="0"/>
              </a:rPr>
              <a:t>Fair Market Rent appraisals include interior/exterior photos, floorplans, determination of ownership, condition of facilities</a:t>
            </a:r>
          </a:p>
          <a:p>
            <a:pPr marL="112713" indent="0">
              <a:buNone/>
            </a:pPr>
            <a:r>
              <a:rPr lang="en-US" sz="2400" u="sng" dirty="0">
                <a:cs typeface="Segoe UI" panose="020B0502040204020203" pitchFamily="34" charset="0"/>
              </a:rPr>
              <a:t>For leases based on actual expenses, T/TO must provide: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400" dirty="0">
                <a:cs typeface="Segoe UI" panose="020B0502040204020203" pitchFamily="34" charset="0"/>
              </a:rPr>
              <a:t>Proof of Ownership – Bill of Sale, General Ledger Expenses for new construction, Appraisal to support value of building, Tribal Resolution attesting to ownership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400" dirty="0">
                <a:cs typeface="Segoe UI" panose="020B0502040204020203" pitchFamily="34" charset="0"/>
              </a:rPr>
              <a:t>Architectural floorplan w/measurements, gross square footage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400" dirty="0">
                <a:cs typeface="Segoe UI" panose="020B0502040204020203" pitchFamily="34" charset="0"/>
              </a:rPr>
              <a:t>Exterior/interior photos, recent inspection report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400" dirty="0">
                <a:cs typeface="Segoe UI" panose="020B0502040204020203" pitchFamily="34" charset="0"/>
              </a:rPr>
              <a:t>Tribal general ledger summary (if available)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2AC-5695-48DB-B28C-201892CC33C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584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900" y="1432005"/>
            <a:ext cx="3721908" cy="370197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2AC-5695-48DB-B28C-201892CC33C9}" type="slidenum">
              <a:rPr lang="en-US" smtClean="0"/>
              <a:t>12</a:t>
            </a:fld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8354" y="5572573"/>
            <a:ext cx="4191000" cy="7334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3764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900458" y="5984662"/>
            <a:ext cx="1312025" cy="365125"/>
          </a:xfrm>
        </p:spPr>
        <p:txBody>
          <a:bodyPr/>
          <a:lstStyle/>
          <a:p>
            <a:fld id="{CFB582AC-5695-48DB-B28C-201892CC33C9}" type="slidenum">
              <a:rPr lang="en-US" smtClean="0"/>
              <a:t>2</a:t>
            </a:fld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7" name="Ink 16"/>
              <p14:cNvContentPartPr/>
              <p14:nvPr/>
            </p14:nvContentPartPr>
            <p14:xfrm>
              <a:off x="8127000" y="4187237"/>
              <a:ext cx="48600" cy="1224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120880" y="4181117"/>
                <a:ext cx="59760" cy="23400"/>
              </a:xfrm>
              <a:prstGeom prst="rect">
                <a:avLst/>
              </a:prstGeom>
            </p:spPr>
          </p:pic>
        </mc:Fallback>
      </mc:AlternateContent>
      <p:sp>
        <p:nvSpPr>
          <p:cNvPr id="10" name="Title 1"/>
          <p:cNvSpPr txBox="1">
            <a:spLocks/>
          </p:cNvSpPr>
          <p:nvPr/>
        </p:nvSpPr>
        <p:spPr>
          <a:xfrm>
            <a:off x="1097280" y="149722"/>
            <a:ext cx="10115203" cy="8408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IHS 105</a:t>
            </a:r>
            <a:r>
              <a:rPr lang="en-US" dirty="0"/>
              <a:t>(</a:t>
            </a:r>
            <a:r>
              <a:rPr lang="en-US" b="1" i="1" dirty="0"/>
              <a:t>l</a:t>
            </a:r>
            <a:r>
              <a:rPr lang="en-US" dirty="0"/>
              <a:t>)</a:t>
            </a:r>
            <a:r>
              <a:rPr lang="en-US" b="1" dirty="0"/>
              <a:t> Lease Growth </a:t>
            </a:r>
            <a:r>
              <a:rPr lang="en-US" b="1" dirty="0">
                <a:solidFill>
                  <a:srgbClr val="FF0000"/>
                </a:solidFill>
              </a:rPr>
              <a:t>(Estimated)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626562"/>
              </p:ext>
            </p:extLst>
          </p:nvPr>
        </p:nvGraphicFramePr>
        <p:xfrm>
          <a:off x="1097279" y="990612"/>
          <a:ext cx="7340957" cy="4977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3147">
                  <a:extLst>
                    <a:ext uri="{9D8B030D-6E8A-4147-A177-3AD203B41FA5}">
                      <a16:colId xmlns:a16="http://schemas.microsoft.com/office/drawing/2014/main" val="2658252292"/>
                    </a:ext>
                  </a:extLst>
                </a:gridCol>
                <a:gridCol w="2847038">
                  <a:extLst>
                    <a:ext uri="{9D8B030D-6E8A-4147-A177-3AD203B41FA5}">
                      <a16:colId xmlns:a16="http://schemas.microsoft.com/office/drawing/2014/main" val="1327537344"/>
                    </a:ext>
                  </a:extLst>
                </a:gridCol>
                <a:gridCol w="2150772">
                  <a:extLst>
                    <a:ext uri="{9D8B030D-6E8A-4147-A177-3AD203B41FA5}">
                      <a16:colId xmlns:a16="http://schemas.microsoft.com/office/drawing/2014/main" val="1918760915"/>
                    </a:ext>
                  </a:extLst>
                </a:gridCol>
              </a:tblGrid>
              <a:tr h="52803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Fiscal Year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Total Lease</a:t>
                      </a:r>
                      <a:r>
                        <a:rPr lang="en-US" sz="2400" baseline="0" dirty="0"/>
                        <a:t> Amount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No.</a:t>
                      </a:r>
                      <a:r>
                        <a:rPr lang="en-US" sz="2400" baseline="0" dirty="0"/>
                        <a:t> of Leases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636400042"/>
                  </a:ext>
                </a:extLst>
              </a:tr>
              <a:tr h="48387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$424,058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5730521"/>
                  </a:ext>
                </a:extLst>
              </a:tr>
              <a:tr h="47277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$6.0m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9276135"/>
                  </a:ext>
                </a:extLst>
              </a:tr>
              <a:tr h="49893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$20.6m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2672652"/>
                  </a:ext>
                </a:extLst>
              </a:tr>
              <a:tr h="49893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$85.2m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824890"/>
                  </a:ext>
                </a:extLst>
              </a:tr>
              <a:tr h="49893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$122.9m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273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105776"/>
                  </a:ext>
                </a:extLst>
              </a:tr>
              <a:tr h="49893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$142m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335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7246108"/>
                  </a:ext>
                </a:extLst>
              </a:tr>
              <a:tr h="49893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$202.5m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461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6678026"/>
                  </a:ext>
                </a:extLst>
              </a:tr>
              <a:tr h="49893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$281.2m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673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425485"/>
                  </a:ext>
                </a:extLst>
              </a:tr>
              <a:tr h="49893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$380m</a:t>
                      </a:r>
                      <a:r>
                        <a:rPr lang="en-US" sz="2400" baseline="0" dirty="0"/>
                        <a:t> +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830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4616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0266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2AC-5695-48DB-B28C-201892CC33C9}" type="slidenum">
              <a:rPr lang="en-US" smtClean="0"/>
              <a:t>3</a:t>
            </a:fld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241112" y="-138065"/>
            <a:ext cx="10115203" cy="116119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IHS 105</a:t>
            </a:r>
            <a:r>
              <a:rPr lang="en-US" dirty="0"/>
              <a:t>(</a:t>
            </a:r>
            <a:r>
              <a:rPr lang="en-US" b="1" i="1" dirty="0"/>
              <a:t>l</a:t>
            </a:r>
            <a:r>
              <a:rPr lang="en-US" dirty="0"/>
              <a:t>)</a:t>
            </a:r>
            <a:r>
              <a:rPr lang="en-US" b="1" dirty="0"/>
              <a:t> - Area Offices, Tribes, Lease Count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893480"/>
              </p:ext>
            </p:extLst>
          </p:nvPr>
        </p:nvGraphicFramePr>
        <p:xfrm>
          <a:off x="1358678" y="1311014"/>
          <a:ext cx="3963819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1722">
                  <a:extLst>
                    <a:ext uri="{9D8B030D-6E8A-4147-A177-3AD203B41FA5}">
                      <a16:colId xmlns:a16="http://schemas.microsoft.com/office/drawing/2014/main" val="1906668092"/>
                    </a:ext>
                  </a:extLst>
                </a:gridCol>
                <a:gridCol w="1007280">
                  <a:extLst>
                    <a:ext uri="{9D8B030D-6E8A-4147-A177-3AD203B41FA5}">
                      <a16:colId xmlns:a16="http://schemas.microsoft.com/office/drawing/2014/main" val="1173365983"/>
                    </a:ext>
                  </a:extLst>
                </a:gridCol>
                <a:gridCol w="1114817">
                  <a:extLst>
                    <a:ext uri="{9D8B030D-6E8A-4147-A177-3AD203B41FA5}">
                      <a16:colId xmlns:a16="http://schemas.microsoft.com/office/drawing/2014/main" val="311121738"/>
                    </a:ext>
                  </a:extLst>
                </a:gridCol>
              </a:tblGrid>
              <a:tr h="56091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IHS</a:t>
                      </a:r>
                      <a:r>
                        <a:rPr lang="en-US" sz="2400" baseline="0" dirty="0"/>
                        <a:t> Area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No.</a:t>
                      </a:r>
                    </a:p>
                    <a:p>
                      <a:pPr algn="ctr"/>
                      <a:r>
                        <a:rPr lang="en-US" sz="2400" dirty="0"/>
                        <a:t>T/TO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No. </a:t>
                      </a:r>
                      <a:r>
                        <a:rPr lang="en-US" sz="2400" baseline="0" dirty="0"/>
                        <a:t>Leases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4243362"/>
                  </a:ext>
                </a:extLst>
              </a:tr>
              <a:tr h="412229">
                <a:tc>
                  <a:txBody>
                    <a:bodyPr/>
                    <a:lstStyle/>
                    <a:p>
                      <a:r>
                        <a:rPr lang="en-US" sz="2400" dirty="0"/>
                        <a:t>Alaska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24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2400" dirty="0"/>
                        <a:t>266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360753"/>
                  </a:ext>
                </a:extLst>
              </a:tr>
              <a:tr h="426111">
                <a:tc>
                  <a:txBody>
                    <a:bodyPr/>
                    <a:lstStyle/>
                    <a:p>
                      <a:r>
                        <a:rPr lang="en-US" sz="2400" dirty="0"/>
                        <a:t>Albuquerque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24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677598"/>
                  </a:ext>
                </a:extLst>
              </a:tr>
              <a:tr h="412229">
                <a:tc>
                  <a:txBody>
                    <a:bodyPr/>
                    <a:lstStyle/>
                    <a:p>
                      <a:r>
                        <a:rPr lang="en-US" sz="2400" dirty="0"/>
                        <a:t>Bemidji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2400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2400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925727"/>
                  </a:ext>
                </a:extLst>
              </a:tr>
              <a:tr h="412229">
                <a:tc>
                  <a:txBody>
                    <a:bodyPr/>
                    <a:lstStyle/>
                    <a:p>
                      <a:r>
                        <a:rPr lang="en-US" sz="2400" dirty="0"/>
                        <a:t>Billings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2400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0667138"/>
                  </a:ext>
                </a:extLst>
              </a:tr>
              <a:tr h="412229">
                <a:tc>
                  <a:txBody>
                    <a:bodyPr/>
                    <a:lstStyle/>
                    <a:p>
                      <a:r>
                        <a:rPr lang="en-US" sz="2400" dirty="0"/>
                        <a:t>California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2400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2400" dirty="0"/>
                        <a:t>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2765918"/>
                  </a:ext>
                </a:extLst>
              </a:tr>
              <a:tr h="412229">
                <a:tc>
                  <a:txBody>
                    <a:bodyPr/>
                    <a:lstStyle/>
                    <a:p>
                      <a:r>
                        <a:rPr lang="en-US" sz="2400" dirty="0"/>
                        <a:t>Great Plains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2400" dirty="0"/>
                        <a:t>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94821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50485"/>
              </p:ext>
            </p:extLst>
          </p:nvPr>
        </p:nvGraphicFramePr>
        <p:xfrm>
          <a:off x="5725236" y="1311014"/>
          <a:ext cx="3771461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650">
                  <a:extLst>
                    <a:ext uri="{9D8B030D-6E8A-4147-A177-3AD203B41FA5}">
                      <a16:colId xmlns:a16="http://schemas.microsoft.com/office/drawing/2014/main" val="1906668092"/>
                    </a:ext>
                  </a:extLst>
                </a:gridCol>
                <a:gridCol w="888274">
                  <a:extLst>
                    <a:ext uri="{9D8B030D-6E8A-4147-A177-3AD203B41FA5}">
                      <a16:colId xmlns:a16="http://schemas.microsoft.com/office/drawing/2014/main" val="1535544456"/>
                    </a:ext>
                  </a:extLst>
                </a:gridCol>
                <a:gridCol w="1358537">
                  <a:extLst>
                    <a:ext uri="{9D8B030D-6E8A-4147-A177-3AD203B41FA5}">
                      <a16:colId xmlns:a16="http://schemas.microsoft.com/office/drawing/2014/main" val="311121738"/>
                    </a:ext>
                  </a:extLst>
                </a:gridCol>
              </a:tblGrid>
              <a:tr h="55229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IHS</a:t>
                      </a:r>
                      <a:r>
                        <a:rPr lang="en-US" sz="2400" baseline="0" dirty="0"/>
                        <a:t> Area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No. T/TO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No. </a:t>
                      </a:r>
                      <a:r>
                        <a:rPr lang="en-US" sz="2400" baseline="0" dirty="0"/>
                        <a:t>Leases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4243362"/>
                  </a:ext>
                </a:extLst>
              </a:tr>
              <a:tr h="444405">
                <a:tc>
                  <a:txBody>
                    <a:bodyPr/>
                    <a:lstStyle/>
                    <a:p>
                      <a:r>
                        <a:rPr lang="en-US" sz="2400" dirty="0"/>
                        <a:t>Nashville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24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2400" dirty="0"/>
                        <a:t>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775205"/>
                  </a:ext>
                </a:extLst>
              </a:tr>
              <a:tr h="444405">
                <a:tc>
                  <a:txBody>
                    <a:bodyPr/>
                    <a:lstStyle/>
                    <a:p>
                      <a:r>
                        <a:rPr lang="en-US" sz="2400" dirty="0"/>
                        <a:t>Navajo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2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2400" dirty="0"/>
                        <a:t>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2852866"/>
                  </a:ext>
                </a:extLst>
              </a:tr>
              <a:tr h="444405">
                <a:tc>
                  <a:txBody>
                    <a:bodyPr/>
                    <a:lstStyle/>
                    <a:p>
                      <a:r>
                        <a:rPr lang="en-US" sz="2400" dirty="0"/>
                        <a:t>Oklahoma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24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2400" dirty="0"/>
                        <a:t>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971832"/>
                  </a:ext>
                </a:extLst>
              </a:tr>
              <a:tr h="444405">
                <a:tc>
                  <a:txBody>
                    <a:bodyPr/>
                    <a:lstStyle/>
                    <a:p>
                      <a:r>
                        <a:rPr lang="en-US" sz="2400" dirty="0"/>
                        <a:t>Phoenix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2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2400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603682"/>
                  </a:ext>
                </a:extLst>
              </a:tr>
              <a:tr h="444405">
                <a:tc>
                  <a:txBody>
                    <a:bodyPr/>
                    <a:lstStyle/>
                    <a:p>
                      <a:r>
                        <a:rPr lang="en-US" sz="2400" dirty="0"/>
                        <a:t>Portland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24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2400" dirty="0"/>
                        <a:t>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1369138"/>
                  </a:ext>
                </a:extLst>
              </a:tr>
              <a:tr h="444405"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/>
                        <a:t>Tucson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2400" b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2400" b="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4109392"/>
                  </a:ext>
                </a:extLst>
              </a:tr>
              <a:tr h="444405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2400" b="1" dirty="0"/>
                        <a:t>134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2400" b="1" dirty="0"/>
                        <a:t>830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1109985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5725236" y="5288402"/>
            <a:ext cx="3771461" cy="6677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/>
              <a:t>Count as of April 11, 2024</a:t>
            </a:r>
          </a:p>
        </p:txBody>
      </p:sp>
    </p:spTree>
    <p:extLst>
      <p:ext uri="{BB962C8B-B14F-4D97-AF65-F5344CB8AC3E}">
        <p14:creationId xmlns:p14="http://schemas.microsoft.com/office/powerpoint/2010/main" val="2470473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Option (a): Fair Market Rent (FMR)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169" y="1832960"/>
            <a:ext cx="10115205" cy="3987072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400" dirty="0"/>
              <a:t>Appraisal prepared by professional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cs typeface="Segoe UI" panose="020B0502040204020203" pitchFamily="34" charset="0"/>
              </a:rPr>
              <a:t>Appraiser looks at facilities in the community and in nearby communities to find comparables to the facility to be leased and provides estimated cost per sqft.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cs typeface="Segoe UI" panose="020B0502040204020203" pitchFamily="34" charset="0"/>
              </a:rPr>
              <a:t>Comparable properties are generally leased under a full-service lease (where owner pays all expenses in exchanged for a single rent payment) or based on a Triple Net lease (tenant pays base rent and a negotiated portion of property costs like utilities and groundskeeping).</a:t>
            </a:r>
          </a:p>
          <a:p>
            <a:pPr marL="57150" indent="0">
              <a:buNone/>
            </a:pPr>
            <a:endParaRPr lang="en-US" sz="2800" dirty="0">
              <a:solidFill>
                <a:schemeClr val="tx1"/>
              </a:solidFill>
              <a:cs typeface="Segoe UI" panose="020B0502040204020203" pitchFamily="34" charset="0"/>
            </a:endParaRPr>
          </a:p>
          <a:p>
            <a:pPr marL="57150" indent="0">
              <a:buNone/>
            </a:pPr>
            <a:endParaRPr lang="en-US" sz="2800" dirty="0">
              <a:solidFill>
                <a:schemeClr val="tx1"/>
              </a:solidFill>
              <a:cs typeface="Segoe UI" panose="020B0502040204020203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2AC-5695-48DB-B28C-201892CC33C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087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50000">
              <a:schemeClr val="bg2">
                <a:lumMod val="75000"/>
                <a:alpha val="7000"/>
              </a:schemeClr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923270" cy="1450757"/>
          </a:xfrm>
        </p:spPr>
        <p:txBody>
          <a:bodyPr/>
          <a:lstStyle/>
          <a:p>
            <a:r>
              <a:rPr lang="en-US" b="1" dirty="0"/>
              <a:t>Option (c): Compensation Elements (a)-(h)</a:t>
            </a:r>
          </a:p>
        </p:txBody>
      </p:sp>
      <p:sp>
        <p:nvSpPr>
          <p:cNvPr id="16" name="Content Placeholder 14"/>
          <p:cNvSpPr>
            <a:spLocks noGrp="1"/>
          </p:cNvSpPr>
          <p:nvPr>
            <p:ph sz="quarter" idx="4"/>
          </p:nvPr>
        </p:nvSpPr>
        <p:spPr>
          <a:xfrm>
            <a:off x="1196134" y="1753744"/>
            <a:ext cx="10210801" cy="57864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dirty="0"/>
              <a:t>To the extent that no element is duplicative, the following elements may be included in the lease compensation:</a:t>
            </a:r>
            <a:endParaRPr lang="en-US" b="1" dirty="0"/>
          </a:p>
          <a:p>
            <a:endParaRPr lang="en-US" sz="1600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2AC-5695-48DB-B28C-201892CC33C9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Content Placeholder 14"/>
          <p:cNvSpPr>
            <a:spLocks noGrp="1"/>
          </p:cNvSpPr>
          <p:nvPr>
            <p:ph sz="quarter" idx="4294967295"/>
          </p:nvPr>
        </p:nvSpPr>
        <p:spPr>
          <a:xfrm>
            <a:off x="1196134" y="2440235"/>
            <a:ext cx="3257550" cy="401955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tabLst>
                <a:tab pos="292100" algn="l"/>
              </a:tabLst>
            </a:pPr>
            <a:r>
              <a:rPr lang="en-US" dirty="0"/>
              <a:t>(a) Rent (Sublease)</a:t>
            </a:r>
            <a:br>
              <a:rPr lang="en-US" dirty="0"/>
            </a:br>
            <a:r>
              <a:rPr lang="en-US" dirty="0"/>
              <a:t>(b) Depreciation</a:t>
            </a:r>
            <a:br>
              <a:rPr lang="en-US" dirty="0"/>
            </a:br>
            <a:r>
              <a:rPr lang="en-US" dirty="0"/>
              <a:t>(c) Reserves</a:t>
            </a:r>
            <a:br>
              <a:rPr lang="en-US" dirty="0"/>
            </a:br>
            <a:r>
              <a:rPr lang="en-US" dirty="0"/>
              <a:t>(d) Principal &amp; Interest</a:t>
            </a:r>
            <a:br>
              <a:rPr lang="en-US" dirty="0"/>
            </a:br>
            <a:r>
              <a:rPr lang="en-US" dirty="0"/>
              <a:t>(e) Operation &amp; Maintenance</a:t>
            </a:r>
            <a:br>
              <a:rPr lang="en-US" dirty="0"/>
            </a:br>
            <a:r>
              <a:rPr lang="en-US" dirty="0"/>
              <a:t>	(1) Water/Sewer</a:t>
            </a:r>
            <a:br>
              <a:rPr lang="en-US" dirty="0"/>
            </a:br>
            <a:r>
              <a:rPr lang="en-US" dirty="0"/>
              <a:t>	(2) Utilities</a:t>
            </a:r>
            <a:br>
              <a:rPr lang="en-US" dirty="0"/>
            </a:br>
            <a:r>
              <a:rPr lang="en-US" dirty="0"/>
              <a:t>	(3) Fuel</a:t>
            </a:r>
            <a:br>
              <a:rPr lang="en-US" dirty="0"/>
            </a:br>
            <a:r>
              <a:rPr lang="en-US" dirty="0"/>
              <a:t>	(4) Insurance</a:t>
            </a:r>
            <a:br>
              <a:rPr lang="en-US" dirty="0"/>
            </a:br>
            <a:r>
              <a:rPr lang="en-US" dirty="0"/>
              <a:t>	(5) Custodial Mgmt.</a:t>
            </a:r>
            <a:br>
              <a:rPr lang="en-US" dirty="0"/>
            </a:br>
            <a:r>
              <a:rPr lang="en-US" dirty="0"/>
              <a:t>	(6) Janitorial/Supplies</a:t>
            </a:r>
            <a:br>
              <a:rPr lang="en-US" dirty="0"/>
            </a:br>
            <a:r>
              <a:rPr lang="en-US" dirty="0"/>
              <a:t>	(7) Pest Control</a:t>
            </a:r>
            <a:br>
              <a:rPr lang="en-US" dirty="0"/>
            </a:br>
            <a:r>
              <a:rPr lang="en-US" dirty="0"/>
              <a:t>	(8) Site Maintenance</a:t>
            </a:r>
            <a:br>
              <a:rPr lang="en-US" dirty="0"/>
            </a:br>
            <a:r>
              <a:rPr lang="en-US" dirty="0"/>
              <a:t>	(9) Trash and Medical Waste</a:t>
            </a:r>
          </a:p>
          <a:p>
            <a:endParaRPr lang="en-US" sz="1600" dirty="0"/>
          </a:p>
          <a:p>
            <a:br>
              <a:rPr lang="en-US" dirty="0"/>
            </a:br>
            <a:br>
              <a:rPr lang="en-US" dirty="0"/>
            </a:br>
            <a:endParaRPr lang="en-US" dirty="0"/>
          </a:p>
          <a:p>
            <a:endParaRPr lang="en-US" sz="1600" dirty="0"/>
          </a:p>
          <a:p>
            <a:endParaRPr lang="en-US" dirty="0"/>
          </a:p>
        </p:txBody>
      </p:sp>
      <p:sp>
        <p:nvSpPr>
          <p:cNvPr id="6" name="Content Placeholder 14"/>
          <p:cNvSpPr>
            <a:spLocks noGrp="1"/>
          </p:cNvSpPr>
          <p:nvPr>
            <p:ph sz="quarter" idx="4294967295"/>
          </p:nvPr>
        </p:nvSpPr>
        <p:spPr>
          <a:xfrm>
            <a:off x="4513293" y="2440235"/>
            <a:ext cx="3365500" cy="401955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tabLst>
                <a:tab pos="463550" algn="l"/>
                <a:tab pos="966788" algn="l"/>
              </a:tabLst>
            </a:pPr>
            <a:r>
              <a:rPr lang="en-US" dirty="0"/>
              <a:t>(10) Fire Protection</a:t>
            </a:r>
            <a:br>
              <a:rPr lang="en-US" dirty="0"/>
            </a:br>
            <a:r>
              <a:rPr lang="en-US" dirty="0"/>
              <a:t>(11) Preventive Maintenance</a:t>
            </a:r>
            <a:br>
              <a:rPr lang="en-US" dirty="0"/>
            </a:br>
            <a:r>
              <a:rPr lang="en-US" dirty="0"/>
              <a:t>	(i) HVAC</a:t>
            </a:r>
            <a:br>
              <a:rPr lang="en-US" dirty="0"/>
            </a:br>
            <a:r>
              <a:rPr lang="en-US" dirty="0"/>
              <a:t>	(ii) Plumbing</a:t>
            </a:r>
            <a:br>
              <a:rPr lang="en-US" dirty="0"/>
            </a:br>
            <a:r>
              <a:rPr lang="en-US" dirty="0"/>
              <a:t>	(iii) Elevators</a:t>
            </a:r>
            <a:br>
              <a:rPr lang="en-US" dirty="0"/>
            </a:br>
            <a:r>
              <a:rPr lang="en-US" dirty="0"/>
              <a:t>	(iv) Boilers</a:t>
            </a:r>
            <a:br>
              <a:rPr lang="en-US" dirty="0"/>
            </a:br>
            <a:r>
              <a:rPr lang="en-US" dirty="0"/>
              <a:t>	(v) Fire Safety</a:t>
            </a:r>
            <a:br>
              <a:rPr lang="en-US" dirty="0"/>
            </a:br>
            <a:r>
              <a:rPr lang="en-US" dirty="0"/>
              <a:t>	(vii) Security System</a:t>
            </a:r>
            <a:br>
              <a:rPr lang="en-US" dirty="0"/>
            </a:br>
            <a:r>
              <a:rPr lang="en-US" dirty="0"/>
              <a:t>	(viii) Roof, Foundation, 		Walls, Floors</a:t>
            </a:r>
            <a:br>
              <a:rPr lang="en-US" dirty="0"/>
            </a:br>
            <a:r>
              <a:rPr lang="en-US" dirty="0"/>
              <a:t>(12) Unscheduled Maintenance</a:t>
            </a:r>
            <a:br>
              <a:rPr lang="en-US" dirty="0"/>
            </a:br>
            <a:r>
              <a:rPr lang="en-US" dirty="0"/>
              <a:t>(13) Scheduled Maintenance</a:t>
            </a:r>
            <a:br>
              <a:rPr lang="en-US" dirty="0"/>
            </a:br>
            <a:r>
              <a:rPr lang="en-US" dirty="0"/>
              <a:t>(14) Security Services</a:t>
            </a:r>
            <a:br>
              <a:rPr lang="en-US" dirty="0"/>
            </a:br>
            <a:r>
              <a:rPr lang="en-US" dirty="0"/>
              <a:t>(15) Management Fees</a:t>
            </a:r>
          </a:p>
          <a:p>
            <a:endParaRPr lang="en-US" sz="1600" dirty="0"/>
          </a:p>
          <a:p>
            <a:endParaRPr lang="en-US" dirty="0"/>
          </a:p>
        </p:txBody>
      </p:sp>
      <p:sp>
        <p:nvSpPr>
          <p:cNvPr id="8" name="Content Placeholder 14"/>
          <p:cNvSpPr>
            <a:spLocks noGrp="1"/>
          </p:cNvSpPr>
          <p:nvPr>
            <p:ph sz="quarter" idx="4294967295"/>
          </p:nvPr>
        </p:nvSpPr>
        <p:spPr>
          <a:xfrm>
            <a:off x="7950948" y="2440235"/>
            <a:ext cx="3455987" cy="401955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tabLst>
                <a:tab pos="569913" algn="l"/>
                <a:tab pos="966788" algn="l"/>
              </a:tabLst>
            </a:pPr>
            <a:r>
              <a:rPr lang="en-US" dirty="0"/>
              <a:t>   (16) Maintenance Costs</a:t>
            </a:r>
            <a:br>
              <a:rPr lang="en-US" dirty="0"/>
            </a:br>
            <a:r>
              <a:rPr lang="en-US" dirty="0"/>
              <a:t>	(i) Maintenance Salary</a:t>
            </a:r>
            <a:br>
              <a:rPr lang="en-US" dirty="0"/>
            </a:br>
            <a:r>
              <a:rPr lang="en-US" dirty="0"/>
              <a:t>	(ii) Maintenance Supplies</a:t>
            </a:r>
            <a:br>
              <a:rPr lang="en-US" dirty="0"/>
            </a:br>
            <a:r>
              <a:rPr lang="en-US" dirty="0"/>
              <a:t>(f) Repairs to Buildings</a:t>
            </a:r>
            <a:br>
              <a:rPr lang="en-US" dirty="0"/>
            </a:br>
            <a:r>
              <a:rPr lang="en-US" dirty="0"/>
              <a:t>(g) Alterations Required</a:t>
            </a:r>
            <a:br>
              <a:rPr lang="en-US" dirty="0"/>
            </a:br>
            <a:r>
              <a:rPr lang="en-US" dirty="0"/>
              <a:t>(h) Other Reasonable Expenses</a:t>
            </a:r>
            <a:br>
              <a:rPr lang="en-US" dirty="0"/>
            </a:br>
            <a:r>
              <a:rPr lang="en-US" dirty="0"/>
              <a:t>	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352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Option (b): Combination FMR &amp; (a)-(h)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5657" y="1845734"/>
            <a:ext cx="9980022" cy="878416"/>
          </a:xfrm>
        </p:spPr>
        <p:txBody>
          <a:bodyPr>
            <a:normAutofit/>
          </a:bodyPr>
          <a:lstStyle/>
          <a:p>
            <a:pPr marL="57150" indent="0">
              <a:buNone/>
            </a:pPr>
            <a:endParaRPr lang="en-US" sz="2800" dirty="0">
              <a:cs typeface="Segoe UI" panose="020B0502040204020203" pitchFamily="34" charset="0"/>
            </a:endParaRPr>
          </a:p>
          <a:p>
            <a:pPr marL="57150" indent="0">
              <a:buNone/>
            </a:pPr>
            <a:endParaRPr lang="en-US" sz="2800" dirty="0">
              <a:cs typeface="Segoe UI" panose="020B0502040204020203" pitchFamily="34" charset="0"/>
            </a:endParaRPr>
          </a:p>
          <a:p>
            <a:pPr marL="285750" indent="-2286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2"/>
          </p:nvPr>
        </p:nvSpPr>
        <p:spPr>
          <a:xfrm>
            <a:off x="998807" y="1872495"/>
            <a:ext cx="10339754" cy="4357687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cs typeface="Segoe UI" panose="020B0502040204020203" pitchFamily="34" charset="0"/>
              </a:rPr>
              <a:t>An FMR lease based on triple-net comparable properties, generally includes depreciation and reserves (fixed and/or building service equipment) in the “base rent” amount.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cs typeface="Segoe UI" panose="020B0502040204020203" pitchFamily="34" charset="0"/>
              </a:rPr>
              <a:t>If FMR is based on triple-net lease comparables, Tribe may request additional operation and maintenance expenses on top of the FMR, such as utilities, maintenance, repair, principal and interest, other O&amp;M expenses to the extent they are not included in the “base rent” amount. 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400" dirty="0">
                <a:cs typeface="Segoe UI" panose="020B0502040204020203" pitchFamily="34" charset="0"/>
              </a:rPr>
              <a:t>Tribe may request additional O&amp;M expenses by providing prior year general ledger expenses.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400" dirty="0">
                <a:cs typeface="Segoe UI" panose="020B0502040204020203" pitchFamily="34" charset="0"/>
              </a:rPr>
              <a:t>FMR leases based on full service leases are not also eligible for (a)-(h) expenses because the rent amount is generally higher and intended to cover those costs.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2AC-5695-48DB-B28C-201892CC33C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357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105(</a:t>
            </a:r>
            <a:r>
              <a:rPr lang="en-US" b="1" i="1" dirty="0"/>
              <a:t>l</a:t>
            </a:r>
            <a:r>
              <a:rPr lang="en-US" b="1" dirty="0"/>
              <a:t>) Lease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78927"/>
            <a:ext cx="10058400" cy="402336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600" dirty="0">
                <a:cs typeface="Segoe UI" panose="020B0502040204020203" pitchFamily="34" charset="0"/>
              </a:rPr>
              <a:t>The T/TO must be using the facility to carry out a Federal programs, services, functions and activities (PSFAs) assumed by a T/TO under a PL 93-638 ISDEAA contract or compact.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600" dirty="0">
                <a:cs typeface="Segoe UI" panose="020B0502040204020203" pitchFamily="34" charset="0"/>
              </a:rPr>
              <a:t>A T/TO must own, have a leasehold interest or hold a trust interest in the facility. </a:t>
            </a:r>
          </a:p>
          <a:p>
            <a:pPr marL="0" indent="0">
              <a:buNone/>
            </a:pPr>
            <a:endParaRPr lang="en-US" sz="2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2AC-5695-48DB-B28C-201892CC33C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86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56397"/>
          </a:xfrm>
        </p:spPr>
        <p:txBody>
          <a:bodyPr/>
          <a:lstStyle/>
          <a:p>
            <a:r>
              <a:rPr lang="en-US" b="1" dirty="0"/>
              <a:t>Basic 105(</a:t>
            </a:r>
            <a:r>
              <a:rPr lang="en-US" b="1" i="1" dirty="0"/>
              <a:t>l</a:t>
            </a:r>
            <a:r>
              <a:rPr lang="en-US" b="1" dirty="0"/>
              <a:t>) </a:t>
            </a:r>
            <a:r>
              <a:rPr lang="en-US" b="1" dirty="0">
                <a:solidFill>
                  <a:schemeClr val="tx1"/>
                </a:solidFill>
              </a:rPr>
              <a:t>Lease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2AC-5695-48DB-B28C-201892CC33C9}" type="slidenum">
              <a:rPr lang="en-US" smtClean="0"/>
              <a:t>8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08993" y="1351508"/>
            <a:ext cx="9995338" cy="417037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286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cs typeface="Segoe UI" panose="020B0502040204020203" pitchFamily="34" charset="0"/>
              </a:rPr>
              <a:t>One-year leases; T/TO must request renewal each year.  </a:t>
            </a:r>
          </a:p>
          <a:p>
            <a:pPr marL="285750" indent="-2286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cs typeface="Segoe UI" panose="020B0502040204020203" pitchFamily="34" charset="0"/>
              </a:rPr>
              <a:t>Lease payments are made in one lump sum.</a:t>
            </a:r>
          </a:p>
          <a:p>
            <a:pPr marL="285750" indent="-2286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cs typeface="Segoe UI" panose="020B0502040204020203" pitchFamily="34" charset="0"/>
              </a:rPr>
              <a:t>Lease can be based on Calendar Year or Fiscal Year</a:t>
            </a:r>
          </a:p>
          <a:p>
            <a:pPr marL="285750" indent="-2286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cs typeface="Segoe UI" panose="020B0502040204020203" pitchFamily="34" charset="0"/>
              </a:rPr>
              <a:t>IHS notifies T/TO date of receipt of proposal - Consolidated Appropriations Act of 2022 requires initial lease term to commence no earlier than when IHS receives the T/TO proposal.</a:t>
            </a:r>
          </a:p>
          <a:p>
            <a:pPr marL="285750" indent="-2286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cs typeface="Segoe UI" panose="020B0502040204020203" pitchFamily="34" charset="0"/>
              </a:rPr>
              <a:t>Letters of Intent are not considered lease proposals – Must contain support documentation and identify the proposed compensation and term of the lease.</a:t>
            </a:r>
          </a:p>
          <a:p>
            <a:pPr marL="285750" indent="-2286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cs typeface="Segoe UI" panose="020B0502040204020203" pitchFamily="34" charset="0"/>
              </a:rPr>
              <a:t>105(</a:t>
            </a:r>
            <a:r>
              <a:rPr lang="en-US" sz="2400" i="1" dirty="0">
                <a:cs typeface="Segoe UI" panose="020B0502040204020203" pitchFamily="34" charset="0"/>
              </a:rPr>
              <a:t>l</a:t>
            </a:r>
            <a:r>
              <a:rPr lang="en-US" sz="2400" dirty="0">
                <a:cs typeface="Segoe UI" panose="020B0502040204020203" pitchFamily="34" charset="0"/>
              </a:rPr>
              <a:t>) leased facilities are not eligible for M&amp;I funds.</a:t>
            </a:r>
          </a:p>
        </p:txBody>
      </p:sp>
    </p:spTree>
    <p:extLst>
      <p:ext uri="{BB962C8B-B14F-4D97-AF65-F5344CB8AC3E}">
        <p14:creationId xmlns:p14="http://schemas.microsoft.com/office/powerpoint/2010/main" val="1952962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56397"/>
          </a:xfrm>
        </p:spPr>
        <p:txBody>
          <a:bodyPr/>
          <a:lstStyle/>
          <a:p>
            <a:r>
              <a:rPr lang="en-US" b="1" dirty="0"/>
              <a:t>IHS </a:t>
            </a:r>
            <a:r>
              <a:rPr lang="en-US" b="1" dirty="0">
                <a:cs typeface="Segoe UI" panose="020B0502040204020203" pitchFamily="34" charset="0"/>
              </a:rPr>
              <a:t>105</a:t>
            </a:r>
            <a:r>
              <a:rPr lang="en-US" dirty="0">
                <a:cs typeface="Segoe UI" panose="020B0502040204020203" pitchFamily="34" charset="0"/>
              </a:rPr>
              <a:t>(</a:t>
            </a:r>
            <a:r>
              <a:rPr lang="en-US" b="1" i="1" dirty="0">
                <a:cs typeface="Segoe UI" panose="020B0502040204020203" pitchFamily="34" charset="0"/>
              </a:rPr>
              <a:t>l</a:t>
            </a:r>
            <a:r>
              <a:rPr lang="en-US" dirty="0">
                <a:cs typeface="Segoe UI" panose="020B0502040204020203" pitchFamily="34" charset="0"/>
              </a:rPr>
              <a:t>)</a:t>
            </a:r>
            <a:r>
              <a:rPr lang="en-US" b="1" dirty="0"/>
              <a:t> Lease Teams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426634"/>
            <a:ext cx="10504170" cy="5398276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12713" indent="0">
              <a:buNone/>
            </a:pPr>
            <a:r>
              <a:rPr lang="en-US" sz="2800" b="1" u="sng" dirty="0">
                <a:cs typeface="Segoe UI" panose="020B0502040204020203" pitchFamily="34" charset="0"/>
              </a:rPr>
              <a:t>105(</a:t>
            </a:r>
            <a:r>
              <a:rPr lang="en-US" sz="2800" b="1" i="1" u="sng" dirty="0">
                <a:cs typeface="Segoe UI" panose="020B0502040204020203" pitchFamily="34" charset="0"/>
              </a:rPr>
              <a:t>l</a:t>
            </a:r>
            <a:r>
              <a:rPr lang="en-US" sz="2800" b="1" u="sng" dirty="0">
                <a:cs typeface="Segoe UI" panose="020B0502040204020203" pitchFamily="34" charset="0"/>
              </a:rPr>
              <a:t>) National Team</a:t>
            </a:r>
            <a:br>
              <a:rPr lang="en-US" sz="2800" b="1" u="sng" dirty="0">
                <a:cs typeface="Segoe UI" panose="020B0502040204020203" pitchFamily="34" charset="0"/>
              </a:rPr>
            </a:br>
            <a:br>
              <a:rPr lang="en-US" sz="2800" b="1" u="sng" dirty="0">
                <a:cs typeface="Segoe UI" panose="020B0502040204020203" pitchFamily="34" charset="0"/>
              </a:rPr>
            </a:br>
            <a:r>
              <a:rPr lang="en-US" sz="2800" dirty="0">
                <a:cs typeface="Segoe UI" panose="020B0502040204020203" pitchFamily="34" charset="0"/>
              </a:rPr>
              <a:t>IHS Agency Lease Negotiator (ALN) for 105(</a:t>
            </a:r>
            <a:r>
              <a:rPr lang="en-US" sz="2800" i="1" dirty="0">
                <a:cs typeface="Segoe UI" panose="020B0502040204020203" pitchFamily="34" charset="0"/>
              </a:rPr>
              <a:t>l</a:t>
            </a:r>
            <a:r>
              <a:rPr lang="en-US" sz="2800" dirty="0">
                <a:cs typeface="Segoe UI" panose="020B0502040204020203" pitchFamily="34" charset="0"/>
              </a:rPr>
              <a:t>) leases</a:t>
            </a:r>
          </a:p>
          <a:p>
            <a:pPr marL="112713" indent="0">
              <a:buNone/>
            </a:pPr>
            <a:r>
              <a:rPr lang="en-US" sz="2800" dirty="0">
                <a:cs typeface="Segoe UI" panose="020B0502040204020203" pitchFamily="34" charset="0"/>
              </a:rPr>
              <a:t>Office of the General Counsel</a:t>
            </a:r>
          </a:p>
          <a:p>
            <a:pPr marL="112713" indent="0">
              <a:buNone/>
            </a:pPr>
            <a:r>
              <a:rPr lang="en-US" sz="2800" dirty="0">
                <a:cs typeface="Segoe UI" panose="020B0502040204020203" pitchFamily="34" charset="0"/>
              </a:rPr>
              <a:t>105l National Technical Advisor. </a:t>
            </a:r>
          </a:p>
          <a:p>
            <a:pPr marL="112713" indent="0">
              <a:buNone/>
            </a:pPr>
            <a:r>
              <a:rPr lang="en-US" sz="2800" b="1" u="sng" dirty="0">
                <a:cs typeface="Segoe UI" panose="020B0502040204020203" pitchFamily="34" charset="0"/>
              </a:rPr>
              <a:t>105(</a:t>
            </a:r>
            <a:r>
              <a:rPr lang="en-US" sz="2800" b="1" i="1" u="sng" dirty="0">
                <a:cs typeface="Segoe UI" panose="020B0502040204020203" pitchFamily="34" charset="0"/>
              </a:rPr>
              <a:t>l</a:t>
            </a:r>
            <a:r>
              <a:rPr lang="en-US" sz="2800" b="1" u="sng" dirty="0">
                <a:cs typeface="Segoe UI" panose="020B0502040204020203" pitchFamily="34" charset="0"/>
              </a:rPr>
              <a:t>) Area Team</a:t>
            </a:r>
          </a:p>
          <a:p>
            <a:pPr marL="112713" indent="0">
              <a:buNone/>
            </a:pPr>
            <a:r>
              <a:rPr lang="en-US" sz="2800" dirty="0">
                <a:cs typeface="Segoe UI" panose="020B0502040204020203" pitchFamily="34" charset="0"/>
              </a:rPr>
              <a:t>Area Director</a:t>
            </a:r>
          </a:p>
          <a:p>
            <a:pPr marL="112713" indent="0">
              <a:buNone/>
            </a:pPr>
            <a:r>
              <a:rPr lang="en-US" sz="2800" dirty="0">
                <a:cs typeface="Segoe UI" panose="020B0502040204020203" pitchFamily="34" charset="0"/>
              </a:rPr>
              <a:t>Agency Lead Negotiator </a:t>
            </a:r>
          </a:p>
          <a:p>
            <a:pPr marL="112713" indent="0">
              <a:buNone/>
            </a:pPr>
            <a:r>
              <a:rPr lang="en-US" sz="2800" dirty="0">
                <a:cs typeface="Segoe UI" panose="020B0502040204020203" pitchFamily="34" charset="0"/>
              </a:rPr>
              <a:t>Finance</a:t>
            </a:r>
          </a:p>
          <a:p>
            <a:pPr marL="112713" indent="0">
              <a:buNone/>
            </a:pPr>
            <a:r>
              <a:rPr lang="en-US" sz="2800" dirty="0">
                <a:cs typeface="Segoe UI" panose="020B0502040204020203" pitchFamily="34" charset="0"/>
              </a:rPr>
              <a:t>Office of Environmental Health and Engineering.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2AC-5695-48DB-B28C-201892CC33C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88783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DEF66683F1904A9D18C86F600002D8" ma:contentTypeVersion="18" ma:contentTypeDescription="Create a new document." ma:contentTypeScope="" ma:versionID="bbdac320460c27aa7a24f68483c77f33">
  <xsd:schema xmlns:xsd="http://www.w3.org/2001/XMLSchema" xmlns:xs="http://www.w3.org/2001/XMLSchema" xmlns:p="http://schemas.microsoft.com/office/2006/metadata/properties" xmlns:ns2="c3e7fb3a-f61c-4241-9fbd-03f77e035e59" xmlns:ns3="b37bbeab-e64e-43e9-894e-e09b3b82ea91" targetNamespace="http://schemas.microsoft.com/office/2006/metadata/properties" ma:root="true" ma:fieldsID="325511f9f3ba21235ae59dbe486452a2" ns2:_="" ns3:_="">
    <xsd:import namespace="c3e7fb3a-f61c-4241-9fbd-03f77e035e59"/>
    <xsd:import namespace="b37bbeab-e64e-43e9-894e-e09b3b82ea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e7fb3a-f61c-4241-9fbd-03f77e035e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dd666a43-d96d-4f4b-b12f-397f8ab1e32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7bbeab-e64e-43e9-894e-e09b3b82ea9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2c23464-064b-4240-ab2a-a8d730b63fa3}" ma:internalName="TaxCatchAll" ma:showField="CatchAllData" ma:web="b37bbeab-e64e-43e9-894e-e09b3b82ea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37bbeab-e64e-43e9-894e-e09b3b82ea91" xsi:nil="true"/>
    <lcf76f155ced4ddcb4097134ff3c332f xmlns="c3e7fb3a-f61c-4241-9fbd-03f77e035e5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F4F9978-47A2-4AD8-9210-8B3FFC994811}"/>
</file>

<file path=customXml/itemProps2.xml><?xml version="1.0" encoding="utf-8"?>
<ds:datastoreItem xmlns:ds="http://schemas.openxmlformats.org/officeDocument/2006/customXml" ds:itemID="{88CF307F-A518-46F3-86BD-3E7C9DC0E5EE}"/>
</file>

<file path=customXml/itemProps3.xml><?xml version="1.0" encoding="utf-8"?>
<ds:datastoreItem xmlns:ds="http://schemas.openxmlformats.org/officeDocument/2006/customXml" ds:itemID="{3E4430AC-E940-4422-82D7-91C2E76D8C16}"/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13225</TotalTime>
  <Words>1317</Words>
  <Application>Microsoft Office PowerPoint</Application>
  <PresentationFormat>Widescreen</PresentationFormat>
  <Paragraphs>171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Eras Medium ITC</vt:lpstr>
      <vt:lpstr>Segoe UI</vt:lpstr>
      <vt:lpstr>Retrospect</vt:lpstr>
      <vt:lpstr>Indian Health Service ISDEAA - P.L. 93-638  Section 105(l) Leases April 16, 2024</vt:lpstr>
      <vt:lpstr>PowerPoint Presentation</vt:lpstr>
      <vt:lpstr>PowerPoint Presentation</vt:lpstr>
      <vt:lpstr>Option (a): Fair Market Rent (FMR)</vt:lpstr>
      <vt:lpstr>Option (c): Compensation Elements (a)-(h)</vt:lpstr>
      <vt:lpstr>Option (b): Combination FMR &amp; (a)-(h)</vt:lpstr>
      <vt:lpstr>105(l) Lease Requirements</vt:lpstr>
      <vt:lpstr>Basic 105(l) Lease Information</vt:lpstr>
      <vt:lpstr>IHS 105(l) Lease Teams</vt:lpstr>
      <vt:lpstr>IHS 105(l) Lease Team</vt:lpstr>
      <vt:lpstr>105(l) Document Checklist</vt:lpstr>
      <vt:lpstr>PowerPoint Presentation</vt:lpstr>
    </vt:vector>
  </TitlesOfParts>
  <Company>Indian Health Service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Indian Health Service Briefing</dc:title>
  <dc:creator>Poncho;Paula.Poncho@ihs.gov</dc:creator>
  <cp:lastModifiedBy>Vanderwagen, Luke (IHS/HQ)</cp:lastModifiedBy>
  <cp:revision>943</cp:revision>
  <cp:lastPrinted>2024-04-11T17:18:44Z</cp:lastPrinted>
  <dcterms:created xsi:type="dcterms:W3CDTF">2016-03-11T19:03:08Z</dcterms:created>
  <dcterms:modified xsi:type="dcterms:W3CDTF">2024-04-16T18:10:06Z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0x01010069DEF66683F1904A9D18C86F600002D8</vt:lpwstr>
  </property>
</Properties>
</file>