
<file path=[Content_Types].xml><?xml version="1.0" encoding="utf-8"?>
<Types xmlns="http://schemas.openxmlformats.org/package/2006/content-types">
  <Default Extension="jpg" ContentType="image/jp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Masters/slideMaster1.xml" ContentType="application/vnd.openxmlformats-officedocument.presentationml.slideMaster+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notesSlides/notesSlide1.xml" ContentType="application/vnd.openxmlformats-officedocument.presentationml.notesSlide+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notesMasters/notesMaster1.xml" ContentType="application/vnd.openxmlformats-officedocument.presentationml.notesMaster+xml"/>
  <Override PartName="/ppt/theme/theme1.xml" ContentType="application/vnd.openxmlformats-officedocument.theme+xml"/>
  <Override PartName="/ppt/tableStyles.xml" ContentType="application/vnd.openxmlformats-officedocument.presentationml.tableStyles+xml"/>
  <Override PartName="/ppt/viewProps.xml" ContentType="application/vnd.openxmlformats-officedocument.presentationml.viewProps+xml"/>
  <Override PartName="/ppt/presProps.xml" ContentType="application/vnd.openxmlformats-officedocument.presentationml.presProp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21"/>
  </p:notesMasterIdLst>
  <p:sldIdLst>
    <p:sldId id="256" r:id="rId2"/>
    <p:sldId id="257" r:id="rId3"/>
    <p:sldId id="258" r:id="rId4"/>
    <p:sldId id="272" r:id="rId5"/>
    <p:sldId id="273" r:id="rId6"/>
    <p:sldId id="259" r:id="rId7"/>
    <p:sldId id="260" r:id="rId8"/>
    <p:sldId id="261" r:id="rId9"/>
    <p:sldId id="262" r:id="rId10"/>
    <p:sldId id="263" r:id="rId11"/>
    <p:sldId id="264" r:id="rId12"/>
    <p:sldId id="265" r:id="rId13"/>
    <p:sldId id="266" r:id="rId14"/>
    <p:sldId id="267" r:id="rId15"/>
    <p:sldId id="268" r:id="rId16"/>
    <p:sldId id="269" r:id="rId17"/>
    <p:sldId id="275" r:id="rId18"/>
    <p:sldId id="276" r:id="rId19"/>
    <p:sldId id="270" r:id="rId20"/>
  </p:sldIdLst>
  <p:sldSz cx="12192000" cy="6858000"/>
  <p:notesSz cx="12192000" cy="6858000"/>
  <p:defaultTextStyle>
    <a:defPPr>
      <a:defRPr kern="0"/>
    </a:def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70" d="100"/>
          <a:sy n="70" d="100"/>
        </p:scale>
        <p:origin x="512" y="56"/>
      </p:cViewPr>
      <p:guideLst>
        <p:guide orient="horz" pos="2880"/>
        <p:guide pos="216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customXml" Target="../customXml/item1.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28" Type="http://schemas.openxmlformats.org/officeDocument/2006/relationships/customXml" Target="../customXml/item3.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 Id="rId27" Type="http://schemas.openxmlformats.org/officeDocument/2006/relationships/customXml" Target="../customXml/item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5283200" cy="3444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6905625" y="0"/>
            <a:ext cx="5283200" cy="344488"/>
          </a:xfrm>
          <a:prstGeom prst="rect">
            <a:avLst/>
          </a:prstGeom>
        </p:spPr>
        <p:txBody>
          <a:bodyPr vert="horz" lIns="91440" tIns="45720" rIns="91440" bIns="45720" rtlCol="0"/>
          <a:lstStyle>
            <a:lvl1pPr algn="r">
              <a:defRPr sz="1200"/>
            </a:lvl1pPr>
          </a:lstStyle>
          <a:p>
            <a:fld id="{E9D4DAD8-98C7-4124-ABEA-E00E04AE9BA1}" type="datetimeFigureOut">
              <a:rPr lang="en-US" smtClean="0"/>
              <a:t>4/18/2024</a:t>
            </a:fld>
            <a:endParaRPr lang="en-US"/>
          </a:p>
        </p:txBody>
      </p:sp>
      <p:sp>
        <p:nvSpPr>
          <p:cNvPr id="4" name="Slide Image Placeholder 3"/>
          <p:cNvSpPr>
            <a:spLocks noGrp="1" noRot="1" noChangeAspect="1"/>
          </p:cNvSpPr>
          <p:nvPr>
            <p:ph type="sldImg" idx="2"/>
          </p:nvPr>
        </p:nvSpPr>
        <p:spPr>
          <a:xfrm>
            <a:off x="4038600" y="857250"/>
            <a:ext cx="4114800" cy="2314575"/>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1219200" y="3300413"/>
            <a:ext cx="9753600" cy="2700337"/>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6513513"/>
            <a:ext cx="5283200" cy="3444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6905625" y="6513513"/>
            <a:ext cx="5283200" cy="344487"/>
          </a:xfrm>
          <a:prstGeom prst="rect">
            <a:avLst/>
          </a:prstGeom>
        </p:spPr>
        <p:txBody>
          <a:bodyPr vert="horz" lIns="91440" tIns="45720" rIns="91440" bIns="45720" rtlCol="0" anchor="b"/>
          <a:lstStyle>
            <a:lvl1pPr algn="r">
              <a:defRPr sz="1200"/>
            </a:lvl1pPr>
          </a:lstStyle>
          <a:p>
            <a:fld id="{C023BC79-680D-479A-A55E-58E7EDEC9742}" type="slidenum">
              <a:rPr lang="en-US" smtClean="0"/>
              <a:t>‹#›</a:t>
            </a:fld>
            <a:endParaRPr lang="en-US"/>
          </a:p>
        </p:txBody>
      </p:sp>
    </p:spTree>
    <p:extLst>
      <p:ext uri="{BB962C8B-B14F-4D97-AF65-F5344CB8AC3E}">
        <p14:creationId xmlns:p14="http://schemas.microsoft.com/office/powerpoint/2010/main" val="270188995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E0D2784-3195-4080-9B24-1409FF6CF391}" type="slidenum">
              <a:rPr lang="en-US" smtClean="0"/>
              <a:t>17</a:t>
            </a:fld>
            <a:endParaRPr lang="en-US" dirty="0"/>
          </a:p>
        </p:txBody>
      </p:sp>
    </p:spTree>
    <p:extLst>
      <p:ext uri="{BB962C8B-B14F-4D97-AF65-F5344CB8AC3E}">
        <p14:creationId xmlns:p14="http://schemas.microsoft.com/office/powerpoint/2010/main" val="149510319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914400" y="2125980"/>
            <a:ext cx="10363200" cy="1440180"/>
          </a:xfrm>
          <a:prstGeom prst="rect">
            <a:avLst/>
          </a:prstGeom>
        </p:spPr>
        <p:txBody>
          <a:bodyPr wrap="square" lIns="0" tIns="0" rIns="0" bIns="0">
            <a:spAutoFit/>
          </a:bodyPr>
          <a:lstStyle>
            <a:lvl1pPr>
              <a:defRPr sz="4800" b="0" i="0">
                <a:solidFill>
                  <a:srgbClr val="404040"/>
                </a:solidFill>
                <a:latin typeface="Calibri Light"/>
                <a:cs typeface="Calibri Light"/>
              </a:defRPr>
            </a:lvl1pPr>
          </a:lstStyle>
          <a:p>
            <a:endParaRPr/>
          </a:p>
        </p:txBody>
      </p:sp>
      <p:sp>
        <p:nvSpPr>
          <p:cNvPr id="3" name="Holder 3"/>
          <p:cNvSpPr>
            <a:spLocks noGrp="1"/>
          </p:cNvSpPr>
          <p:nvPr>
            <p:ph type="subTitle" idx="4"/>
          </p:nvPr>
        </p:nvSpPr>
        <p:spPr>
          <a:xfrm>
            <a:off x="1828800" y="3840480"/>
            <a:ext cx="8534400" cy="1714500"/>
          </a:xfrm>
          <a:prstGeom prst="rect">
            <a:avLst/>
          </a:prstGeom>
        </p:spPr>
        <p:txBody>
          <a:bodyPr wrap="square" lIns="0" tIns="0" rIns="0" bIns="0">
            <a:spAutoFit/>
          </a:bodyPr>
          <a:lstStyle>
            <a:lvl1pPr>
              <a:defRPr sz="2000" b="0" i="0">
                <a:solidFill>
                  <a:srgbClr val="404040"/>
                </a:solidFill>
                <a:latin typeface="Calibri"/>
                <a:cs typeface="Calibri"/>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4/18/2024</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4800" b="0" i="0">
                <a:solidFill>
                  <a:srgbClr val="404040"/>
                </a:solidFill>
                <a:latin typeface="Calibri Light"/>
                <a:cs typeface="Calibri Light"/>
              </a:defRPr>
            </a:lvl1pPr>
          </a:lstStyle>
          <a:p>
            <a:endParaRPr/>
          </a:p>
        </p:txBody>
      </p:sp>
      <p:sp>
        <p:nvSpPr>
          <p:cNvPr id="3" name="Holder 3"/>
          <p:cNvSpPr>
            <a:spLocks noGrp="1"/>
          </p:cNvSpPr>
          <p:nvPr>
            <p:ph type="body" idx="1"/>
          </p:nvPr>
        </p:nvSpPr>
        <p:spPr/>
        <p:txBody>
          <a:bodyPr lIns="0" tIns="0" rIns="0" bIns="0"/>
          <a:lstStyle>
            <a:lvl1pPr>
              <a:defRPr sz="2000" b="0" i="0">
                <a:solidFill>
                  <a:srgbClr val="404040"/>
                </a:solidFill>
                <a:latin typeface="Calibri"/>
                <a:cs typeface="Calibri"/>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4/18/2024</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4800" b="0" i="0">
                <a:solidFill>
                  <a:srgbClr val="404040"/>
                </a:solidFill>
                <a:latin typeface="Calibri Light"/>
                <a:cs typeface="Calibri Light"/>
              </a:defRPr>
            </a:lvl1pPr>
          </a:lstStyle>
          <a:p>
            <a:endParaRPr/>
          </a:p>
        </p:txBody>
      </p:sp>
      <p:sp>
        <p:nvSpPr>
          <p:cNvPr id="3" name="Holder 3"/>
          <p:cNvSpPr>
            <a:spLocks noGrp="1"/>
          </p:cNvSpPr>
          <p:nvPr>
            <p:ph sz="half" idx="2"/>
          </p:nvPr>
        </p:nvSpPr>
        <p:spPr>
          <a:xfrm>
            <a:off x="609600" y="1577340"/>
            <a:ext cx="5303520" cy="4526280"/>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6278880" y="1577340"/>
            <a:ext cx="5303520" cy="4526280"/>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4/18/2024</a:t>
            </a:fld>
            <a:endParaRPr lang="en-US"/>
          </a:p>
        </p:txBody>
      </p:sp>
      <p:sp>
        <p:nvSpPr>
          <p:cNvPr id="7" name="Holder 7"/>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obj" preserve="1">
  <p:cSld name="Title Only">
    <p:bg>
      <p:bgPr>
        <a:solidFill>
          <a:schemeClr val="bg1"/>
        </a:solidFill>
        <a:effectLst/>
      </p:bgPr>
    </p:bg>
    <p:spTree>
      <p:nvGrpSpPr>
        <p:cNvPr id="1" name=""/>
        <p:cNvGrpSpPr/>
        <p:nvPr/>
      </p:nvGrpSpPr>
      <p:grpSpPr>
        <a:xfrm>
          <a:off x="0" y="0"/>
          <a:ext cx="0" cy="0"/>
          <a:chOff x="0" y="0"/>
          <a:chExt cx="0" cy="0"/>
        </a:xfrm>
      </p:grpSpPr>
      <p:pic>
        <p:nvPicPr>
          <p:cNvPr id="16" name="bg object 16"/>
          <p:cNvPicPr/>
          <p:nvPr/>
        </p:nvPicPr>
        <p:blipFill>
          <a:blip r:embed="rId2" cstate="print"/>
          <a:stretch>
            <a:fillRect/>
          </a:stretch>
        </p:blipFill>
        <p:spPr>
          <a:xfrm>
            <a:off x="0" y="6312408"/>
            <a:ext cx="12192000" cy="545592"/>
          </a:xfrm>
          <a:prstGeom prst="rect">
            <a:avLst/>
          </a:prstGeom>
        </p:spPr>
      </p:pic>
      <p:sp>
        <p:nvSpPr>
          <p:cNvPr id="2" name="Holder 2"/>
          <p:cNvSpPr>
            <a:spLocks noGrp="1"/>
          </p:cNvSpPr>
          <p:nvPr>
            <p:ph type="title"/>
          </p:nvPr>
        </p:nvSpPr>
        <p:spPr/>
        <p:txBody>
          <a:bodyPr lIns="0" tIns="0" rIns="0" bIns="0"/>
          <a:lstStyle>
            <a:lvl1pPr>
              <a:defRPr sz="4800" b="0" i="0">
                <a:solidFill>
                  <a:srgbClr val="404040"/>
                </a:solidFill>
                <a:latin typeface="Calibri Light"/>
                <a:cs typeface="Calibri Light"/>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4/18/2024</a:t>
            </a:fld>
            <a:endParaRPr lang="en-US"/>
          </a:p>
        </p:txBody>
      </p:sp>
      <p:sp>
        <p:nvSpPr>
          <p:cNvPr id="5" name="Holder 5"/>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obj" preserve="1">
  <p:cSld name="Blank">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4/18/2024</a:t>
            </a:fld>
            <a:endParaRPr lang="en-US"/>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image" Target="../media/image1.jp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3.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6" name="bg object 16"/>
          <p:cNvPicPr/>
          <p:nvPr/>
        </p:nvPicPr>
        <p:blipFill>
          <a:blip r:embed="rId7" cstate="print"/>
          <a:stretch>
            <a:fillRect/>
          </a:stretch>
        </p:blipFill>
        <p:spPr>
          <a:xfrm>
            <a:off x="0" y="6312408"/>
            <a:ext cx="12192000" cy="545592"/>
          </a:xfrm>
          <a:prstGeom prst="rect">
            <a:avLst/>
          </a:prstGeom>
        </p:spPr>
      </p:pic>
      <p:sp>
        <p:nvSpPr>
          <p:cNvPr id="17" name="bg object 17"/>
          <p:cNvSpPr/>
          <p:nvPr/>
        </p:nvSpPr>
        <p:spPr>
          <a:xfrm>
            <a:off x="1193291" y="1738122"/>
            <a:ext cx="9966960" cy="0"/>
          </a:xfrm>
          <a:custGeom>
            <a:avLst/>
            <a:gdLst/>
            <a:ahLst/>
            <a:cxnLst/>
            <a:rect l="l" t="t" r="r" b="b"/>
            <a:pathLst>
              <a:path w="9966960">
                <a:moveTo>
                  <a:pt x="0" y="0"/>
                </a:moveTo>
                <a:lnTo>
                  <a:pt x="9966960" y="0"/>
                </a:lnTo>
              </a:path>
            </a:pathLst>
          </a:custGeom>
          <a:ln w="6350">
            <a:solidFill>
              <a:srgbClr val="7E7E7E"/>
            </a:solidFill>
          </a:ln>
        </p:spPr>
        <p:txBody>
          <a:bodyPr wrap="square" lIns="0" tIns="0" rIns="0" bIns="0" rtlCol="0"/>
          <a:lstStyle/>
          <a:p>
            <a:endParaRPr/>
          </a:p>
        </p:txBody>
      </p:sp>
      <p:pic>
        <p:nvPicPr>
          <p:cNvPr id="18" name="bg object 18"/>
          <p:cNvPicPr/>
          <p:nvPr/>
        </p:nvPicPr>
        <p:blipFill>
          <a:blip r:embed="rId8" cstate="print"/>
          <a:stretch>
            <a:fillRect/>
          </a:stretch>
        </p:blipFill>
        <p:spPr>
          <a:xfrm>
            <a:off x="10543031" y="5642609"/>
            <a:ext cx="669797" cy="604265"/>
          </a:xfrm>
          <a:prstGeom prst="rect">
            <a:avLst/>
          </a:prstGeom>
        </p:spPr>
      </p:pic>
      <p:pic>
        <p:nvPicPr>
          <p:cNvPr id="19" name="bg object 19"/>
          <p:cNvPicPr/>
          <p:nvPr/>
        </p:nvPicPr>
        <p:blipFill>
          <a:blip r:embed="rId9" cstate="print"/>
          <a:stretch>
            <a:fillRect/>
          </a:stretch>
        </p:blipFill>
        <p:spPr>
          <a:xfrm>
            <a:off x="11343893" y="5638038"/>
            <a:ext cx="601217" cy="604253"/>
          </a:xfrm>
          <a:prstGeom prst="rect">
            <a:avLst/>
          </a:prstGeom>
        </p:spPr>
      </p:pic>
      <p:sp>
        <p:nvSpPr>
          <p:cNvPr id="2" name="Holder 2"/>
          <p:cNvSpPr>
            <a:spLocks noGrp="1"/>
          </p:cNvSpPr>
          <p:nvPr>
            <p:ph type="title"/>
          </p:nvPr>
        </p:nvSpPr>
        <p:spPr>
          <a:xfrm>
            <a:off x="1220302" y="271626"/>
            <a:ext cx="9676765" cy="1379220"/>
          </a:xfrm>
          <a:prstGeom prst="rect">
            <a:avLst/>
          </a:prstGeom>
        </p:spPr>
        <p:txBody>
          <a:bodyPr wrap="square" lIns="0" tIns="0" rIns="0" bIns="0">
            <a:spAutoFit/>
          </a:bodyPr>
          <a:lstStyle>
            <a:lvl1pPr>
              <a:defRPr sz="4800" b="0" i="0">
                <a:solidFill>
                  <a:srgbClr val="404040"/>
                </a:solidFill>
                <a:latin typeface="Calibri Light"/>
                <a:cs typeface="Calibri Light"/>
              </a:defRPr>
            </a:lvl1pPr>
          </a:lstStyle>
          <a:p>
            <a:endParaRPr/>
          </a:p>
        </p:txBody>
      </p:sp>
      <p:sp>
        <p:nvSpPr>
          <p:cNvPr id="3" name="Holder 3"/>
          <p:cNvSpPr>
            <a:spLocks noGrp="1"/>
          </p:cNvSpPr>
          <p:nvPr>
            <p:ph type="body" idx="1"/>
          </p:nvPr>
        </p:nvSpPr>
        <p:spPr>
          <a:xfrm>
            <a:off x="1226779" y="2087581"/>
            <a:ext cx="9931400" cy="1833245"/>
          </a:xfrm>
          <a:prstGeom prst="rect">
            <a:avLst/>
          </a:prstGeom>
        </p:spPr>
        <p:txBody>
          <a:bodyPr wrap="square" lIns="0" tIns="0" rIns="0" bIns="0">
            <a:spAutoFit/>
          </a:bodyPr>
          <a:lstStyle>
            <a:lvl1pPr>
              <a:defRPr sz="2000" b="0" i="0">
                <a:solidFill>
                  <a:srgbClr val="404040"/>
                </a:solidFill>
                <a:latin typeface="Calibri"/>
                <a:cs typeface="Calibri"/>
              </a:defRPr>
            </a:lvl1pPr>
          </a:lstStyle>
          <a:p>
            <a:endParaRPr/>
          </a:p>
        </p:txBody>
      </p:sp>
      <p:sp>
        <p:nvSpPr>
          <p:cNvPr id="4" name="Holder 4"/>
          <p:cNvSpPr>
            <a:spLocks noGrp="1"/>
          </p:cNvSpPr>
          <p:nvPr>
            <p:ph type="ftr" sz="quarter" idx="5"/>
          </p:nvPr>
        </p:nvSpPr>
        <p:spPr>
          <a:xfrm>
            <a:off x="4145280" y="6377940"/>
            <a:ext cx="3901440" cy="342900"/>
          </a:xfrm>
          <a:prstGeom prst="rect">
            <a:avLst/>
          </a:prstGeom>
        </p:spPr>
        <p:txBody>
          <a:bodyPr wrap="square" lIns="0" tIns="0" rIns="0" bIns="0">
            <a:spAutoFit/>
          </a:bodyPr>
          <a:lstStyle>
            <a:lvl1pPr algn="ctr">
              <a:defRPr>
                <a:solidFill>
                  <a:schemeClr val="tx1">
                    <a:tint val="75000"/>
                  </a:schemeClr>
                </a:solidFill>
              </a:defRPr>
            </a:lvl1pPr>
          </a:lstStyle>
          <a:p>
            <a:endParaRPr/>
          </a:p>
        </p:txBody>
      </p:sp>
      <p:sp>
        <p:nvSpPr>
          <p:cNvPr id="5" name="Holder 5"/>
          <p:cNvSpPr>
            <a:spLocks noGrp="1"/>
          </p:cNvSpPr>
          <p:nvPr>
            <p:ph type="dt" sz="half" idx="6"/>
          </p:nvPr>
        </p:nvSpPr>
        <p:spPr>
          <a:xfrm>
            <a:off x="609600" y="6377940"/>
            <a:ext cx="2804160" cy="342900"/>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a:t>4/18/2024</a:t>
            </a:fld>
            <a:endParaRPr lang="en-US"/>
          </a:p>
        </p:txBody>
      </p:sp>
      <p:sp>
        <p:nvSpPr>
          <p:cNvPr id="6" name="Holder 6"/>
          <p:cNvSpPr>
            <a:spLocks noGrp="1"/>
          </p:cNvSpPr>
          <p:nvPr>
            <p:ph type="sldNum" sz="quarter" idx="7"/>
          </p:nvPr>
        </p:nvSpPr>
        <p:spPr>
          <a:xfrm>
            <a:off x="8778240" y="6377940"/>
            <a:ext cx="2804160" cy="342900"/>
          </a:xfrm>
          <a:prstGeom prst="rect">
            <a:avLst/>
          </a:prstGeom>
        </p:spPr>
        <p:txBody>
          <a:bodyPr wrap="square" lIns="0" tIns="0" rIns="0" bIns="0">
            <a:spAutoFit/>
          </a:bodyPr>
          <a:lstStyle>
            <a:lvl1pPr algn="r">
              <a:defRPr>
                <a:solidFill>
                  <a:schemeClr val="tx1">
                    <a:tint val="75000"/>
                  </a:schemeClr>
                </a:solidFill>
              </a:defRPr>
            </a:lvl1pPr>
          </a:lstStyle>
          <a:p>
            <a:fld id="{B6F15528-21DE-4FAA-801E-634DDDAF4B2B}" type="slidenum">
              <a:t>‹#›</a:t>
            </a:fld>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Lst>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0.xml.rels><?xml version="1.0" encoding="UTF-8" standalone="yes"?>
<Relationships xmlns="http://schemas.openxmlformats.org/package/2006/relationships"><Relationship Id="rId8" Type="http://schemas.openxmlformats.org/officeDocument/2006/relationships/image" Target="../media/image35.png"/><Relationship Id="rId13" Type="http://schemas.openxmlformats.org/officeDocument/2006/relationships/image" Target="../media/image40.png"/><Relationship Id="rId18" Type="http://schemas.openxmlformats.org/officeDocument/2006/relationships/image" Target="../media/image45.png"/><Relationship Id="rId3" Type="http://schemas.openxmlformats.org/officeDocument/2006/relationships/image" Target="../media/image30.png"/><Relationship Id="rId7" Type="http://schemas.openxmlformats.org/officeDocument/2006/relationships/image" Target="../media/image34.png"/><Relationship Id="rId12" Type="http://schemas.openxmlformats.org/officeDocument/2006/relationships/image" Target="../media/image39.png"/><Relationship Id="rId17" Type="http://schemas.openxmlformats.org/officeDocument/2006/relationships/image" Target="../media/image44.png"/><Relationship Id="rId2" Type="http://schemas.openxmlformats.org/officeDocument/2006/relationships/image" Target="../media/image29.png"/><Relationship Id="rId16" Type="http://schemas.openxmlformats.org/officeDocument/2006/relationships/image" Target="../media/image43.png"/><Relationship Id="rId1" Type="http://schemas.openxmlformats.org/officeDocument/2006/relationships/slideLayout" Target="../slideLayouts/slideLayout2.xml"/><Relationship Id="rId6" Type="http://schemas.openxmlformats.org/officeDocument/2006/relationships/image" Target="../media/image33.png"/><Relationship Id="rId11" Type="http://schemas.openxmlformats.org/officeDocument/2006/relationships/image" Target="../media/image38.png"/><Relationship Id="rId5" Type="http://schemas.openxmlformats.org/officeDocument/2006/relationships/image" Target="../media/image32.png"/><Relationship Id="rId15" Type="http://schemas.openxmlformats.org/officeDocument/2006/relationships/image" Target="../media/image42.png"/><Relationship Id="rId10" Type="http://schemas.openxmlformats.org/officeDocument/2006/relationships/image" Target="../media/image37.png"/><Relationship Id="rId4" Type="http://schemas.openxmlformats.org/officeDocument/2006/relationships/image" Target="../media/image31.png"/><Relationship Id="rId9" Type="http://schemas.openxmlformats.org/officeDocument/2006/relationships/image" Target="../media/image36.png"/><Relationship Id="rId14" Type="http://schemas.openxmlformats.org/officeDocument/2006/relationships/image" Target="../media/image41.png"/></Relationships>
</file>

<file path=ppt/slides/_rels/slide11.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46.pn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image" Target="../media/image47.png"/><Relationship Id="rId1" Type="http://schemas.openxmlformats.org/officeDocument/2006/relationships/slideLayout" Target="../slideLayouts/slideLayout2.xml"/><Relationship Id="rId5" Type="http://schemas.openxmlformats.org/officeDocument/2006/relationships/image" Target="../media/image50.png"/><Relationship Id="rId4" Type="http://schemas.openxmlformats.org/officeDocument/2006/relationships/image" Target="../media/image49.png"/></Relationships>
</file>

<file path=ppt/slides/_rels/slide14.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image" Target="../media/image51.png"/><Relationship Id="rId1" Type="http://schemas.openxmlformats.org/officeDocument/2006/relationships/slideLayout" Target="../slideLayouts/slideLayout2.xml"/><Relationship Id="rId6" Type="http://schemas.openxmlformats.org/officeDocument/2006/relationships/image" Target="../media/image55.png"/><Relationship Id="rId5" Type="http://schemas.openxmlformats.org/officeDocument/2006/relationships/image" Target="../media/image54.png"/><Relationship Id="rId4" Type="http://schemas.openxmlformats.org/officeDocument/2006/relationships/image" Target="../media/image53.png"/></Relationships>
</file>

<file path=ppt/slides/_rels/slide15.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image" Target="../media/image56.png"/><Relationship Id="rId1" Type="http://schemas.openxmlformats.org/officeDocument/2006/relationships/slideLayout" Target="../slideLayouts/slideLayout2.xml"/><Relationship Id="rId6" Type="http://schemas.openxmlformats.org/officeDocument/2006/relationships/image" Target="../media/image60.png"/><Relationship Id="rId5" Type="http://schemas.openxmlformats.org/officeDocument/2006/relationships/image" Target="../media/image59.png"/><Relationship Id="rId4" Type="http://schemas.openxmlformats.org/officeDocument/2006/relationships/image" Target="../media/image58.png"/></Relationships>
</file>

<file path=ppt/slides/_rels/slide16.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notesSlide" Target="../notesSlides/notesSlide1.xml"/><Relationship Id="rId1" Type="http://schemas.openxmlformats.org/officeDocument/2006/relationships/slideLayout" Target="../slideLayouts/slideLayout5.xml"/><Relationship Id="rId4" Type="http://schemas.openxmlformats.org/officeDocument/2006/relationships/image" Target="../media/image18.png"/></Relationships>
</file>

<file path=ppt/slides/_rels/slide18.xml.rels><?xml version="1.0" encoding="UTF-8" standalone="yes"?>
<Relationships xmlns="http://schemas.openxmlformats.org/package/2006/relationships"><Relationship Id="rId2" Type="http://schemas.openxmlformats.org/officeDocument/2006/relationships/hyperlink" Target="https://www.ihs.gov/dgm/funding/" TargetMode="Externa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hyperlink" Target="mailto:Carla.Mayo@ihs.gov" TargetMode="External"/><Relationship Id="rId2" Type="http://schemas.openxmlformats.org/officeDocument/2006/relationships/hyperlink" Target="http://www.ihs.gov/SelfGovernance"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 Id="rId9" Type="http://schemas.openxmlformats.org/officeDocument/2006/relationships/image" Target="../media/image11.png"/></Relationships>
</file>

<file path=ppt/slides/_rels/slide3.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image" Target="../media/image13.png"/><Relationship Id="rId7" Type="http://schemas.openxmlformats.org/officeDocument/2006/relationships/image" Target="../media/image17.png"/><Relationship Id="rId2" Type="http://schemas.openxmlformats.org/officeDocument/2006/relationships/image" Target="../media/image12.png"/><Relationship Id="rId1" Type="http://schemas.openxmlformats.org/officeDocument/2006/relationships/slideLayout" Target="../slideLayouts/slideLayout2.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hyperlink" Target="https://www.acquisition.gov/far/part-7#FAR_Subpart_7_5" TargetMode="Externa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9.png"/><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5.xml"/><Relationship Id="rId4" Type="http://schemas.openxmlformats.org/officeDocument/2006/relationships/image" Target="../media/image22.png"/></Relationships>
</file>

<file path=ppt/slides/_rels/slide8.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2.xml"/><Relationship Id="rId6" Type="http://schemas.openxmlformats.org/officeDocument/2006/relationships/image" Target="../media/image27.png"/><Relationship Id="rId5" Type="http://schemas.openxmlformats.org/officeDocument/2006/relationships/image" Target="../media/image26.png"/><Relationship Id="rId4" Type="http://schemas.openxmlformats.org/officeDocument/2006/relationships/image" Target="../media/image25.png"/></Relationships>
</file>

<file path=ppt/slides/_rels/slide9.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object 2"/>
          <p:cNvGrpSpPr/>
          <p:nvPr/>
        </p:nvGrpSpPr>
        <p:grpSpPr>
          <a:xfrm>
            <a:off x="0" y="4914900"/>
            <a:ext cx="12189460" cy="1943100"/>
            <a:chOff x="0" y="4914900"/>
            <a:chExt cx="12189460" cy="1943100"/>
          </a:xfrm>
        </p:grpSpPr>
        <p:sp>
          <p:nvSpPr>
            <p:cNvPr id="3" name="object 3"/>
            <p:cNvSpPr/>
            <p:nvPr/>
          </p:nvSpPr>
          <p:spPr>
            <a:xfrm>
              <a:off x="0" y="4914900"/>
              <a:ext cx="12189460" cy="9525"/>
            </a:xfrm>
            <a:custGeom>
              <a:avLst/>
              <a:gdLst/>
              <a:ahLst/>
              <a:cxnLst/>
              <a:rect l="l" t="t" r="r" b="b"/>
              <a:pathLst>
                <a:path w="12189460" h="9525">
                  <a:moveTo>
                    <a:pt x="0" y="9143"/>
                  </a:moveTo>
                  <a:lnTo>
                    <a:pt x="12188952" y="9143"/>
                  </a:lnTo>
                  <a:lnTo>
                    <a:pt x="12188952" y="0"/>
                  </a:lnTo>
                  <a:lnTo>
                    <a:pt x="0" y="0"/>
                  </a:lnTo>
                  <a:lnTo>
                    <a:pt x="0" y="9143"/>
                  </a:lnTo>
                  <a:close/>
                </a:path>
              </a:pathLst>
            </a:custGeom>
            <a:solidFill>
              <a:srgbClr val="0F4B76"/>
            </a:solidFill>
          </p:spPr>
          <p:txBody>
            <a:bodyPr wrap="square" lIns="0" tIns="0" rIns="0" bIns="0" rtlCol="0"/>
            <a:lstStyle/>
            <a:p>
              <a:endParaRPr/>
            </a:p>
          </p:txBody>
        </p:sp>
        <p:sp>
          <p:nvSpPr>
            <p:cNvPr id="4" name="object 4"/>
            <p:cNvSpPr/>
            <p:nvPr/>
          </p:nvSpPr>
          <p:spPr>
            <a:xfrm>
              <a:off x="0" y="4924044"/>
              <a:ext cx="12186285" cy="29209"/>
            </a:xfrm>
            <a:custGeom>
              <a:avLst/>
              <a:gdLst/>
              <a:ahLst/>
              <a:cxnLst/>
              <a:rect l="l" t="t" r="r" b="b"/>
              <a:pathLst>
                <a:path w="12186285" h="29210">
                  <a:moveTo>
                    <a:pt x="0" y="28955"/>
                  </a:moveTo>
                  <a:lnTo>
                    <a:pt x="12185904" y="28955"/>
                  </a:lnTo>
                  <a:lnTo>
                    <a:pt x="12185904" y="0"/>
                  </a:lnTo>
                  <a:lnTo>
                    <a:pt x="0" y="0"/>
                  </a:lnTo>
                  <a:lnTo>
                    <a:pt x="0" y="28955"/>
                  </a:lnTo>
                  <a:close/>
                </a:path>
              </a:pathLst>
            </a:custGeom>
            <a:solidFill>
              <a:srgbClr val="369EE4"/>
            </a:solidFill>
          </p:spPr>
          <p:txBody>
            <a:bodyPr wrap="square" lIns="0" tIns="0" rIns="0" bIns="0" rtlCol="0"/>
            <a:lstStyle/>
            <a:p>
              <a:endParaRPr/>
            </a:p>
          </p:txBody>
        </p:sp>
        <p:sp>
          <p:nvSpPr>
            <p:cNvPr id="5" name="object 5"/>
            <p:cNvSpPr/>
            <p:nvPr/>
          </p:nvSpPr>
          <p:spPr>
            <a:xfrm>
              <a:off x="0" y="4953000"/>
              <a:ext cx="12189460" cy="1905000"/>
            </a:xfrm>
            <a:custGeom>
              <a:avLst/>
              <a:gdLst/>
              <a:ahLst/>
              <a:cxnLst/>
              <a:rect l="l" t="t" r="r" b="b"/>
              <a:pathLst>
                <a:path w="12189460" h="1905000">
                  <a:moveTo>
                    <a:pt x="12188952" y="0"/>
                  </a:moveTo>
                  <a:lnTo>
                    <a:pt x="0" y="0"/>
                  </a:lnTo>
                  <a:lnTo>
                    <a:pt x="0" y="1905000"/>
                  </a:lnTo>
                  <a:lnTo>
                    <a:pt x="12188952" y="1905000"/>
                  </a:lnTo>
                  <a:lnTo>
                    <a:pt x="12188952" y="0"/>
                  </a:lnTo>
                  <a:close/>
                </a:path>
              </a:pathLst>
            </a:custGeom>
            <a:solidFill>
              <a:srgbClr val="0F4B76"/>
            </a:solidFill>
          </p:spPr>
          <p:txBody>
            <a:bodyPr wrap="square" lIns="0" tIns="0" rIns="0" bIns="0" rtlCol="0"/>
            <a:lstStyle/>
            <a:p>
              <a:endParaRPr/>
            </a:p>
          </p:txBody>
        </p:sp>
      </p:grpSp>
      <p:sp>
        <p:nvSpPr>
          <p:cNvPr id="6" name="object 6"/>
          <p:cNvSpPr txBox="1"/>
          <p:nvPr/>
        </p:nvSpPr>
        <p:spPr>
          <a:xfrm>
            <a:off x="1176019" y="2504248"/>
            <a:ext cx="10815320" cy="2280920"/>
          </a:xfrm>
          <a:prstGeom prst="rect">
            <a:avLst/>
          </a:prstGeom>
        </p:spPr>
        <p:txBody>
          <a:bodyPr vert="horz" wrap="square" lIns="0" tIns="180975" rIns="0" bIns="0" rtlCol="0">
            <a:spAutoFit/>
          </a:bodyPr>
          <a:lstStyle/>
          <a:p>
            <a:pPr marL="12700" marR="4382770">
              <a:lnSpc>
                <a:spcPts val="7340"/>
              </a:lnSpc>
              <a:spcBef>
                <a:spcPts val="1425"/>
              </a:spcBef>
            </a:pPr>
            <a:r>
              <a:rPr sz="7200" b="0" spc="150" dirty="0">
                <a:solidFill>
                  <a:srgbClr val="404040"/>
                </a:solidFill>
                <a:latin typeface="Calibri Light"/>
                <a:cs typeface="Calibri Light"/>
              </a:rPr>
              <a:t>TRIBAL</a:t>
            </a:r>
            <a:r>
              <a:rPr sz="7200" b="0" spc="405" dirty="0">
                <a:solidFill>
                  <a:srgbClr val="404040"/>
                </a:solidFill>
                <a:latin typeface="Calibri Light"/>
                <a:cs typeface="Calibri Light"/>
              </a:rPr>
              <a:t> </a:t>
            </a:r>
            <a:r>
              <a:rPr sz="7200" b="0" spc="140" dirty="0">
                <a:solidFill>
                  <a:srgbClr val="404040"/>
                </a:solidFill>
                <a:latin typeface="Calibri Light"/>
                <a:cs typeface="Calibri Light"/>
              </a:rPr>
              <a:t>SHARES </a:t>
            </a:r>
            <a:r>
              <a:rPr sz="7200" b="0" spc="185" dirty="0">
                <a:solidFill>
                  <a:srgbClr val="404040"/>
                </a:solidFill>
                <a:latin typeface="Calibri Light"/>
                <a:cs typeface="Calibri Light"/>
              </a:rPr>
              <a:t>FU</a:t>
            </a:r>
            <a:r>
              <a:rPr sz="7200" b="0" spc="190" dirty="0">
                <a:solidFill>
                  <a:srgbClr val="404040"/>
                </a:solidFill>
                <a:latin typeface="Calibri Light"/>
                <a:cs typeface="Calibri Light"/>
              </a:rPr>
              <a:t>N</a:t>
            </a:r>
            <a:r>
              <a:rPr sz="7200" b="0" spc="110" dirty="0">
                <a:solidFill>
                  <a:srgbClr val="404040"/>
                </a:solidFill>
                <a:latin typeface="Calibri Light"/>
                <a:cs typeface="Calibri Light"/>
              </a:rPr>
              <a:t>D</a:t>
            </a:r>
            <a:r>
              <a:rPr sz="7200" b="0" spc="185" dirty="0">
                <a:solidFill>
                  <a:srgbClr val="404040"/>
                </a:solidFill>
                <a:latin typeface="Calibri Light"/>
                <a:cs typeface="Calibri Light"/>
              </a:rPr>
              <a:t>A</a:t>
            </a:r>
            <a:r>
              <a:rPr sz="7200" b="0" spc="190" dirty="0">
                <a:solidFill>
                  <a:srgbClr val="404040"/>
                </a:solidFill>
                <a:latin typeface="Calibri Light"/>
                <a:cs typeface="Calibri Light"/>
              </a:rPr>
              <a:t>MEN</a:t>
            </a:r>
            <a:r>
              <a:rPr sz="7200" b="0" spc="-370" dirty="0">
                <a:solidFill>
                  <a:srgbClr val="404040"/>
                </a:solidFill>
                <a:latin typeface="Calibri Light"/>
                <a:cs typeface="Calibri Light"/>
              </a:rPr>
              <a:t>T</a:t>
            </a:r>
            <a:r>
              <a:rPr sz="7200" b="0" spc="185" dirty="0">
                <a:solidFill>
                  <a:srgbClr val="404040"/>
                </a:solidFill>
                <a:latin typeface="Calibri Light"/>
                <a:cs typeface="Calibri Light"/>
              </a:rPr>
              <a:t>A</a:t>
            </a:r>
            <a:r>
              <a:rPr sz="7200" b="0" spc="190" dirty="0">
                <a:solidFill>
                  <a:srgbClr val="404040"/>
                </a:solidFill>
                <a:latin typeface="Calibri Light"/>
                <a:cs typeface="Calibri Light"/>
              </a:rPr>
              <a:t>L</a:t>
            </a:r>
            <a:r>
              <a:rPr sz="7200" b="0" spc="-10" dirty="0">
                <a:solidFill>
                  <a:srgbClr val="404040"/>
                </a:solidFill>
                <a:latin typeface="Calibri Light"/>
                <a:cs typeface="Calibri Light"/>
              </a:rPr>
              <a:t>S</a:t>
            </a:r>
            <a:endParaRPr sz="7200">
              <a:latin typeface="Calibri Light"/>
              <a:cs typeface="Calibri Light"/>
            </a:endParaRPr>
          </a:p>
          <a:p>
            <a:pPr marL="12700">
              <a:lnSpc>
                <a:spcPts val="1750"/>
              </a:lnSpc>
            </a:pPr>
            <a:r>
              <a:rPr sz="1800" b="0" spc="160" dirty="0">
                <a:latin typeface="Calibri Light"/>
                <a:cs typeface="Calibri Light"/>
              </a:rPr>
              <a:t>PUBLIC</a:t>
            </a:r>
            <a:r>
              <a:rPr sz="1800" b="0" spc="415" dirty="0">
                <a:latin typeface="Calibri Light"/>
                <a:cs typeface="Calibri Light"/>
              </a:rPr>
              <a:t> </a:t>
            </a:r>
            <a:r>
              <a:rPr sz="1800" b="0" spc="105" dirty="0">
                <a:latin typeface="Calibri Light"/>
                <a:cs typeface="Calibri Light"/>
              </a:rPr>
              <a:t>LAW</a:t>
            </a:r>
            <a:r>
              <a:rPr sz="1800" b="0" spc="405" dirty="0">
                <a:latin typeface="Calibri Light"/>
                <a:cs typeface="Calibri Light"/>
              </a:rPr>
              <a:t> </a:t>
            </a:r>
            <a:r>
              <a:rPr sz="1800" b="0" spc="95" dirty="0">
                <a:latin typeface="Calibri Light"/>
                <a:cs typeface="Calibri Light"/>
              </a:rPr>
              <a:t>93</a:t>
            </a:r>
            <a:r>
              <a:rPr sz="1800" b="0" spc="-210" dirty="0">
                <a:latin typeface="Calibri Light"/>
                <a:cs typeface="Calibri Light"/>
              </a:rPr>
              <a:t> </a:t>
            </a:r>
            <a:r>
              <a:rPr sz="1800" b="0" dirty="0">
                <a:latin typeface="Calibri Light"/>
                <a:cs typeface="Calibri Light"/>
              </a:rPr>
              <a:t>-</a:t>
            </a:r>
            <a:r>
              <a:rPr sz="1800" b="0" spc="-204" dirty="0">
                <a:latin typeface="Calibri Light"/>
                <a:cs typeface="Calibri Light"/>
              </a:rPr>
              <a:t> </a:t>
            </a:r>
            <a:r>
              <a:rPr sz="1800" b="0" spc="130" dirty="0">
                <a:latin typeface="Calibri Light"/>
                <a:cs typeface="Calibri Light"/>
              </a:rPr>
              <a:t>638</a:t>
            </a:r>
            <a:r>
              <a:rPr sz="1800" b="0" spc="-210" dirty="0">
                <a:latin typeface="Calibri Light"/>
                <a:cs typeface="Calibri Light"/>
              </a:rPr>
              <a:t> </a:t>
            </a:r>
            <a:r>
              <a:rPr sz="1800" b="0" dirty="0">
                <a:latin typeface="Calibri Light"/>
                <a:cs typeface="Calibri Light"/>
              </a:rPr>
              <a:t>,</a:t>
            </a:r>
            <a:r>
              <a:rPr sz="1800" b="0" spc="425" dirty="0">
                <a:latin typeface="Calibri Light"/>
                <a:cs typeface="Calibri Light"/>
              </a:rPr>
              <a:t> </a:t>
            </a:r>
            <a:r>
              <a:rPr sz="1800" b="0" spc="160" dirty="0">
                <a:latin typeface="Calibri Light"/>
                <a:cs typeface="Calibri Light"/>
              </a:rPr>
              <a:t>INDIAN</a:t>
            </a:r>
            <a:r>
              <a:rPr sz="1800" b="0" spc="420" dirty="0">
                <a:latin typeface="Calibri Light"/>
                <a:cs typeface="Calibri Light"/>
              </a:rPr>
              <a:t> </a:t>
            </a:r>
            <a:r>
              <a:rPr sz="1800" b="0" spc="145" dirty="0">
                <a:latin typeface="Calibri Light"/>
                <a:cs typeface="Calibri Light"/>
              </a:rPr>
              <a:t>SELF</a:t>
            </a:r>
            <a:r>
              <a:rPr sz="1800" b="0" spc="395" dirty="0">
                <a:latin typeface="Calibri Light"/>
                <a:cs typeface="Calibri Light"/>
              </a:rPr>
              <a:t> </a:t>
            </a:r>
            <a:r>
              <a:rPr sz="1800" b="0" spc="170" dirty="0">
                <a:latin typeface="Calibri Light"/>
                <a:cs typeface="Calibri Light"/>
              </a:rPr>
              <a:t>DETERMINATION</a:t>
            </a:r>
            <a:r>
              <a:rPr sz="1800" b="0" spc="434" dirty="0">
                <a:latin typeface="Calibri Light"/>
                <a:cs typeface="Calibri Light"/>
              </a:rPr>
              <a:t> </a:t>
            </a:r>
            <a:r>
              <a:rPr sz="1800" b="0" spc="130" dirty="0">
                <a:latin typeface="Calibri Light"/>
                <a:cs typeface="Calibri Light"/>
              </a:rPr>
              <a:t>AND</a:t>
            </a:r>
            <a:r>
              <a:rPr sz="1800" b="0" spc="420" dirty="0">
                <a:latin typeface="Calibri Light"/>
                <a:cs typeface="Calibri Light"/>
              </a:rPr>
              <a:t> </a:t>
            </a:r>
            <a:r>
              <a:rPr sz="1800" b="0" spc="155" dirty="0">
                <a:latin typeface="Calibri Light"/>
                <a:cs typeface="Calibri Light"/>
              </a:rPr>
              <a:t>EDUCATION</a:t>
            </a:r>
            <a:r>
              <a:rPr sz="1800" b="0" spc="420" dirty="0">
                <a:latin typeface="Calibri Light"/>
                <a:cs typeface="Calibri Light"/>
              </a:rPr>
              <a:t> </a:t>
            </a:r>
            <a:r>
              <a:rPr sz="1800" b="0" spc="160" dirty="0">
                <a:latin typeface="Calibri Light"/>
                <a:cs typeface="Calibri Light"/>
              </a:rPr>
              <a:t>ASSISTANCE</a:t>
            </a:r>
            <a:r>
              <a:rPr sz="1800" b="0" spc="415" dirty="0">
                <a:latin typeface="Calibri Light"/>
                <a:cs typeface="Calibri Light"/>
              </a:rPr>
              <a:t> </a:t>
            </a:r>
            <a:r>
              <a:rPr sz="1800" b="0" spc="130" dirty="0">
                <a:latin typeface="Calibri Light"/>
                <a:cs typeface="Calibri Light"/>
              </a:rPr>
              <a:t>ACT</a:t>
            </a:r>
            <a:r>
              <a:rPr sz="1800" b="0" spc="420" dirty="0">
                <a:latin typeface="Calibri Light"/>
                <a:cs typeface="Calibri Light"/>
              </a:rPr>
              <a:t> </a:t>
            </a:r>
            <a:r>
              <a:rPr sz="1800" b="0" dirty="0">
                <a:latin typeface="Calibri Light"/>
                <a:cs typeface="Calibri Light"/>
              </a:rPr>
              <a:t>(</a:t>
            </a:r>
            <a:r>
              <a:rPr sz="1800" b="0" spc="-210" dirty="0">
                <a:latin typeface="Calibri Light"/>
                <a:cs typeface="Calibri Light"/>
              </a:rPr>
              <a:t> </a:t>
            </a:r>
            <a:r>
              <a:rPr sz="1800" b="0" spc="155" dirty="0">
                <a:latin typeface="Calibri Light"/>
                <a:cs typeface="Calibri Light"/>
              </a:rPr>
              <a:t>ISDEAA) </a:t>
            </a:r>
            <a:endParaRPr sz="1800">
              <a:latin typeface="Calibri Light"/>
              <a:cs typeface="Calibri Light"/>
            </a:endParaRPr>
          </a:p>
        </p:txBody>
      </p:sp>
      <p:sp>
        <p:nvSpPr>
          <p:cNvPr id="7" name="object 7"/>
          <p:cNvSpPr txBox="1"/>
          <p:nvPr/>
        </p:nvSpPr>
        <p:spPr>
          <a:xfrm>
            <a:off x="1178536" y="5078006"/>
            <a:ext cx="7889263" cy="1141338"/>
          </a:xfrm>
          <a:prstGeom prst="rect">
            <a:avLst/>
          </a:prstGeom>
        </p:spPr>
        <p:txBody>
          <a:bodyPr vert="horz" wrap="square" lIns="0" tIns="99060" rIns="0" bIns="0" rtlCol="0">
            <a:spAutoFit/>
          </a:bodyPr>
          <a:lstStyle/>
          <a:p>
            <a:pPr marL="12700">
              <a:lnSpc>
                <a:spcPct val="100000"/>
              </a:lnSpc>
              <a:spcBef>
                <a:spcPts val="780"/>
              </a:spcBef>
            </a:pPr>
            <a:r>
              <a:rPr lang="en-US" sz="2000" b="0" spc="160" dirty="0">
                <a:solidFill>
                  <a:srgbClr val="FFFFFF"/>
                </a:solidFill>
                <a:latin typeface="Calibri Light"/>
                <a:cs typeface="Calibri Light"/>
              </a:rPr>
              <a:t>Carla Mayo</a:t>
            </a:r>
            <a:endParaRPr sz="2000" dirty="0">
              <a:latin typeface="Calibri Light"/>
              <a:cs typeface="Calibri Light"/>
            </a:endParaRPr>
          </a:p>
          <a:p>
            <a:pPr marL="12700">
              <a:lnSpc>
                <a:spcPct val="100000"/>
              </a:lnSpc>
              <a:spcBef>
                <a:spcPts val="675"/>
              </a:spcBef>
            </a:pPr>
            <a:r>
              <a:rPr lang="en-US" sz="1600" b="0" spc="150" dirty="0">
                <a:solidFill>
                  <a:srgbClr val="FFFFFF"/>
                </a:solidFill>
                <a:latin typeface="Calibri Light"/>
                <a:cs typeface="Calibri Light"/>
              </a:rPr>
              <a:t>DEPUTY </a:t>
            </a:r>
            <a:r>
              <a:rPr sz="1600" b="0" spc="150" dirty="0">
                <a:solidFill>
                  <a:srgbClr val="FFFFFF"/>
                </a:solidFill>
                <a:latin typeface="Calibri Light"/>
                <a:cs typeface="Calibri Light"/>
              </a:rPr>
              <a:t>DIRECTOR</a:t>
            </a:r>
            <a:r>
              <a:rPr sz="1600" b="0" spc="415" dirty="0">
                <a:solidFill>
                  <a:srgbClr val="FFFFFF"/>
                </a:solidFill>
                <a:latin typeface="Calibri Light"/>
                <a:cs typeface="Calibri Light"/>
              </a:rPr>
              <a:t> </a:t>
            </a:r>
            <a:r>
              <a:rPr sz="1600" b="0" spc="85" dirty="0">
                <a:solidFill>
                  <a:srgbClr val="FFFFFF"/>
                </a:solidFill>
                <a:latin typeface="Calibri Light"/>
                <a:cs typeface="Calibri Light"/>
              </a:rPr>
              <a:t>OF</a:t>
            </a:r>
            <a:r>
              <a:rPr sz="1600" b="0" spc="415" dirty="0">
                <a:solidFill>
                  <a:srgbClr val="FFFFFF"/>
                </a:solidFill>
                <a:latin typeface="Calibri Light"/>
                <a:cs typeface="Calibri Light"/>
              </a:rPr>
              <a:t> </a:t>
            </a:r>
            <a:r>
              <a:rPr lang="en-US" sz="1600" b="0" spc="415" dirty="0">
                <a:solidFill>
                  <a:srgbClr val="FFFFFF"/>
                </a:solidFill>
                <a:latin typeface="Calibri Light"/>
                <a:cs typeface="Calibri Light"/>
              </a:rPr>
              <a:t>IHS </a:t>
            </a:r>
            <a:r>
              <a:rPr sz="1600" b="0" spc="150" dirty="0">
                <a:solidFill>
                  <a:srgbClr val="FFFFFF"/>
                </a:solidFill>
                <a:latin typeface="Calibri Light"/>
                <a:cs typeface="Calibri Light"/>
              </a:rPr>
              <a:t>OFFICE</a:t>
            </a:r>
            <a:r>
              <a:rPr sz="1600" b="0" spc="430" dirty="0">
                <a:solidFill>
                  <a:srgbClr val="FFFFFF"/>
                </a:solidFill>
                <a:latin typeface="Calibri Light"/>
                <a:cs typeface="Calibri Light"/>
              </a:rPr>
              <a:t> </a:t>
            </a:r>
            <a:r>
              <a:rPr sz="1600" b="0" spc="85" dirty="0">
                <a:solidFill>
                  <a:srgbClr val="FFFFFF"/>
                </a:solidFill>
                <a:latin typeface="Calibri Light"/>
                <a:cs typeface="Calibri Light"/>
              </a:rPr>
              <a:t>OF</a:t>
            </a:r>
            <a:r>
              <a:rPr sz="1600" b="0" spc="415" dirty="0">
                <a:solidFill>
                  <a:srgbClr val="FFFFFF"/>
                </a:solidFill>
                <a:latin typeface="Calibri Light"/>
                <a:cs typeface="Calibri Light"/>
              </a:rPr>
              <a:t> </a:t>
            </a:r>
            <a:r>
              <a:rPr sz="1600" b="0" spc="150" dirty="0">
                <a:solidFill>
                  <a:srgbClr val="FFFFFF"/>
                </a:solidFill>
                <a:latin typeface="Calibri Light"/>
                <a:cs typeface="Calibri Light"/>
              </a:rPr>
              <a:t>TRIBAL</a:t>
            </a:r>
            <a:r>
              <a:rPr sz="1600" b="0" spc="409" dirty="0">
                <a:solidFill>
                  <a:srgbClr val="FFFFFF"/>
                </a:solidFill>
                <a:latin typeface="Calibri Light"/>
                <a:cs typeface="Calibri Light"/>
              </a:rPr>
              <a:t> </a:t>
            </a:r>
            <a:r>
              <a:rPr sz="1600" b="0" spc="150" dirty="0">
                <a:solidFill>
                  <a:srgbClr val="FFFFFF"/>
                </a:solidFill>
                <a:latin typeface="Calibri Light"/>
                <a:cs typeface="Calibri Light"/>
              </a:rPr>
              <a:t>SELF-</a:t>
            </a:r>
            <a:r>
              <a:rPr sz="1600" b="0" spc="-250" dirty="0">
                <a:solidFill>
                  <a:srgbClr val="FFFFFF"/>
                </a:solidFill>
                <a:latin typeface="Calibri Light"/>
                <a:cs typeface="Calibri Light"/>
              </a:rPr>
              <a:t> </a:t>
            </a:r>
            <a:r>
              <a:rPr sz="1600" b="0" spc="165" dirty="0">
                <a:solidFill>
                  <a:srgbClr val="FFFFFF"/>
                </a:solidFill>
                <a:latin typeface="Calibri Light"/>
                <a:cs typeface="Calibri Light"/>
              </a:rPr>
              <a:t>GOVERNANCE</a:t>
            </a:r>
            <a:r>
              <a:rPr sz="1600" b="0" spc="420" dirty="0">
                <a:solidFill>
                  <a:srgbClr val="FFFFFF"/>
                </a:solidFill>
                <a:latin typeface="Calibri Light"/>
                <a:cs typeface="Calibri Light"/>
              </a:rPr>
              <a:t> </a:t>
            </a:r>
            <a:r>
              <a:rPr sz="1600" b="0" spc="130" dirty="0">
                <a:solidFill>
                  <a:srgbClr val="FFFFFF"/>
                </a:solidFill>
                <a:latin typeface="Calibri Light"/>
                <a:cs typeface="Calibri Light"/>
              </a:rPr>
              <a:t>(OTSG) </a:t>
            </a:r>
            <a:endParaRPr sz="1600" dirty="0">
              <a:latin typeface="Calibri Light"/>
              <a:cs typeface="Calibri Light"/>
            </a:endParaRPr>
          </a:p>
          <a:p>
            <a:pPr marL="12700">
              <a:lnSpc>
                <a:spcPct val="100000"/>
              </a:lnSpc>
              <a:spcBef>
                <a:spcPts val="685"/>
              </a:spcBef>
            </a:pPr>
            <a:r>
              <a:rPr sz="2000" spc="-20" dirty="0">
                <a:solidFill>
                  <a:srgbClr val="1D4D77"/>
                </a:solidFill>
                <a:latin typeface="Calibri"/>
                <a:cs typeface="Calibri"/>
              </a:rPr>
              <a:t>Tribal</a:t>
            </a:r>
            <a:r>
              <a:rPr sz="2000" spc="-75" dirty="0">
                <a:solidFill>
                  <a:srgbClr val="1D4D77"/>
                </a:solidFill>
                <a:latin typeface="Calibri"/>
                <a:cs typeface="Calibri"/>
              </a:rPr>
              <a:t> </a:t>
            </a:r>
            <a:r>
              <a:rPr sz="2000" dirty="0">
                <a:solidFill>
                  <a:srgbClr val="1D4D77"/>
                </a:solidFill>
                <a:latin typeface="Calibri"/>
                <a:cs typeface="Calibri"/>
              </a:rPr>
              <a:t>Shares</a:t>
            </a:r>
            <a:r>
              <a:rPr sz="2000" spc="-55" dirty="0">
                <a:solidFill>
                  <a:srgbClr val="1D4D77"/>
                </a:solidFill>
                <a:latin typeface="Calibri"/>
                <a:cs typeface="Calibri"/>
              </a:rPr>
              <a:t> </a:t>
            </a:r>
            <a:r>
              <a:rPr sz="2000" spc="-10" dirty="0">
                <a:solidFill>
                  <a:srgbClr val="1D4D77"/>
                </a:solidFill>
                <a:latin typeface="Calibri"/>
                <a:cs typeface="Calibri"/>
              </a:rPr>
              <a:t>Fundamentals</a:t>
            </a:r>
            <a:endParaRPr sz="2000" dirty="0">
              <a:latin typeface="Calibri"/>
              <a:cs typeface="Calibri"/>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prstGeom prst="rect">
            <a:avLst/>
          </a:prstGeom>
        </p:spPr>
        <p:txBody>
          <a:bodyPr vert="horz" wrap="square" lIns="0" tIns="505095" rIns="0" bIns="0" rtlCol="0">
            <a:spAutoFit/>
          </a:bodyPr>
          <a:lstStyle/>
          <a:p>
            <a:pPr>
              <a:lnSpc>
                <a:spcPct val="100000"/>
              </a:lnSpc>
              <a:spcBef>
                <a:spcPts val="100"/>
              </a:spcBef>
            </a:pPr>
            <a:r>
              <a:rPr spc="185" dirty="0"/>
              <a:t>“</a:t>
            </a:r>
            <a:r>
              <a:rPr spc="-375" dirty="0"/>
              <a:t>T</a:t>
            </a:r>
            <a:r>
              <a:rPr spc="-140" dirty="0"/>
              <a:t>r</a:t>
            </a:r>
            <a:r>
              <a:rPr spc="-45" dirty="0"/>
              <a:t>an</a:t>
            </a:r>
            <a:r>
              <a:rPr spc="-95" dirty="0"/>
              <a:t>s</a:t>
            </a:r>
            <a:r>
              <a:rPr spc="-185" dirty="0"/>
              <a:t>f</a:t>
            </a:r>
            <a:r>
              <a:rPr spc="-45" dirty="0"/>
              <a:t>er</a:t>
            </a:r>
            <a:r>
              <a:rPr spc="-114" dirty="0"/>
              <a:t>r</a:t>
            </a:r>
            <a:r>
              <a:rPr spc="-45" dirty="0"/>
              <a:t>ed</a:t>
            </a:r>
            <a:r>
              <a:rPr spc="5" dirty="0"/>
              <a:t>”</a:t>
            </a:r>
            <a:r>
              <a:rPr spc="-195" dirty="0"/>
              <a:t> </a:t>
            </a:r>
            <a:r>
              <a:rPr dirty="0"/>
              <a:t>vs.</a:t>
            </a:r>
            <a:r>
              <a:rPr spc="-200" dirty="0"/>
              <a:t> </a:t>
            </a:r>
            <a:r>
              <a:rPr spc="-60" dirty="0"/>
              <a:t>“Retained”</a:t>
            </a:r>
          </a:p>
        </p:txBody>
      </p:sp>
      <p:sp>
        <p:nvSpPr>
          <p:cNvPr id="3" name="object 3"/>
          <p:cNvSpPr txBox="1"/>
          <p:nvPr/>
        </p:nvSpPr>
        <p:spPr>
          <a:xfrm>
            <a:off x="3515690" y="1869135"/>
            <a:ext cx="965200" cy="513080"/>
          </a:xfrm>
          <a:prstGeom prst="rect">
            <a:avLst/>
          </a:prstGeom>
        </p:spPr>
        <p:txBody>
          <a:bodyPr vert="horz" wrap="square" lIns="0" tIns="12065" rIns="0" bIns="0" rtlCol="0">
            <a:spAutoFit/>
          </a:bodyPr>
          <a:lstStyle/>
          <a:p>
            <a:pPr marL="12700">
              <a:lnSpc>
                <a:spcPct val="100000"/>
              </a:lnSpc>
              <a:spcBef>
                <a:spcPts val="95"/>
              </a:spcBef>
            </a:pPr>
            <a:r>
              <a:rPr sz="3200" b="0" spc="-35" dirty="0">
                <a:latin typeface="Calibri Light"/>
                <a:cs typeface="Calibri Light"/>
              </a:rPr>
              <a:t>PSFAs</a:t>
            </a:r>
            <a:endParaRPr sz="3200">
              <a:latin typeface="Calibri Light"/>
              <a:cs typeface="Calibri Light"/>
            </a:endParaRPr>
          </a:p>
        </p:txBody>
      </p:sp>
      <p:sp>
        <p:nvSpPr>
          <p:cNvPr id="4" name="object 4"/>
          <p:cNvSpPr txBox="1"/>
          <p:nvPr/>
        </p:nvSpPr>
        <p:spPr>
          <a:xfrm>
            <a:off x="6292349" y="1715044"/>
            <a:ext cx="5377180" cy="1329055"/>
          </a:xfrm>
          <a:prstGeom prst="rect">
            <a:avLst/>
          </a:prstGeom>
        </p:spPr>
        <p:txBody>
          <a:bodyPr vert="horz" wrap="square" lIns="0" tIns="12065" rIns="0" bIns="0" rtlCol="0">
            <a:spAutoFit/>
          </a:bodyPr>
          <a:lstStyle/>
          <a:p>
            <a:pPr marL="12700">
              <a:lnSpc>
                <a:spcPct val="100000"/>
              </a:lnSpc>
              <a:spcBef>
                <a:spcPts val="95"/>
              </a:spcBef>
            </a:pPr>
            <a:r>
              <a:rPr sz="3200" b="0" spc="-10" dirty="0">
                <a:latin typeface="Calibri Light"/>
                <a:cs typeface="Calibri Light"/>
              </a:rPr>
              <a:t>Associated</a:t>
            </a:r>
            <a:r>
              <a:rPr sz="3200" b="0" spc="-95" dirty="0">
                <a:latin typeface="Calibri Light"/>
                <a:cs typeface="Calibri Light"/>
              </a:rPr>
              <a:t> </a:t>
            </a:r>
            <a:r>
              <a:rPr sz="3200" b="0" spc="-10" dirty="0">
                <a:latin typeface="Calibri Light"/>
                <a:cs typeface="Calibri Light"/>
              </a:rPr>
              <a:t>Shares</a:t>
            </a:r>
            <a:endParaRPr sz="3200">
              <a:latin typeface="Calibri Light"/>
              <a:cs typeface="Calibri Light"/>
            </a:endParaRPr>
          </a:p>
          <a:p>
            <a:pPr marL="2088514" marR="5080">
              <a:lnSpc>
                <a:spcPct val="100000"/>
              </a:lnSpc>
              <a:spcBef>
                <a:spcPts val="1625"/>
              </a:spcBef>
            </a:pPr>
            <a:r>
              <a:rPr sz="2000" b="0" i="1" dirty="0">
                <a:latin typeface="Calibri Light"/>
                <a:cs typeface="Calibri Light"/>
              </a:rPr>
              <a:t>Funds</a:t>
            </a:r>
            <a:r>
              <a:rPr sz="2000" b="0" i="1" spc="-55" dirty="0">
                <a:latin typeface="Calibri Light"/>
                <a:cs typeface="Calibri Light"/>
              </a:rPr>
              <a:t> </a:t>
            </a:r>
            <a:r>
              <a:rPr sz="2000" b="0" i="1" dirty="0">
                <a:latin typeface="Calibri Light"/>
                <a:cs typeface="Calibri Light"/>
              </a:rPr>
              <a:t>associated</a:t>
            </a:r>
            <a:r>
              <a:rPr sz="2000" b="0" i="1" spc="350" dirty="0">
                <a:latin typeface="Calibri Light"/>
                <a:cs typeface="Calibri Light"/>
              </a:rPr>
              <a:t> </a:t>
            </a:r>
            <a:r>
              <a:rPr sz="2000" b="0" i="1" dirty="0">
                <a:latin typeface="Calibri Light"/>
                <a:cs typeface="Calibri Light"/>
              </a:rPr>
              <a:t>with</a:t>
            </a:r>
            <a:r>
              <a:rPr sz="2000" b="0" i="1" spc="-50" dirty="0">
                <a:latin typeface="Calibri Light"/>
                <a:cs typeface="Calibri Light"/>
              </a:rPr>
              <a:t> </a:t>
            </a:r>
            <a:r>
              <a:rPr sz="2000" b="0" i="1" dirty="0">
                <a:latin typeface="Calibri Light"/>
                <a:cs typeface="Calibri Light"/>
              </a:rPr>
              <a:t>A,</a:t>
            </a:r>
            <a:r>
              <a:rPr sz="2000" b="0" i="1" spc="-65" dirty="0">
                <a:latin typeface="Calibri Light"/>
                <a:cs typeface="Calibri Light"/>
              </a:rPr>
              <a:t> </a:t>
            </a:r>
            <a:r>
              <a:rPr sz="2000" b="0" i="1" dirty="0">
                <a:latin typeface="Calibri Light"/>
                <a:cs typeface="Calibri Light"/>
              </a:rPr>
              <a:t>B,</a:t>
            </a:r>
            <a:r>
              <a:rPr sz="2000" b="0" i="1" spc="-55" dirty="0">
                <a:latin typeface="Calibri Light"/>
                <a:cs typeface="Calibri Light"/>
              </a:rPr>
              <a:t> </a:t>
            </a:r>
            <a:r>
              <a:rPr sz="2000" b="0" i="1" spc="-25" dirty="0">
                <a:latin typeface="Calibri Light"/>
                <a:cs typeface="Calibri Light"/>
              </a:rPr>
              <a:t>and </a:t>
            </a:r>
            <a:r>
              <a:rPr sz="2000" b="0" i="1" dirty="0">
                <a:latin typeface="Calibri Light"/>
                <a:cs typeface="Calibri Light"/>
              </a:rPr>
              <a:t>C</a:t>
            </a:r>
            <a:r>
              <a:rPr sz="2000" b="0" i="1" spc="-35" dirty="0">
                <a:latin typeface="Calibri Light"/>
                <a:cs typeface="Calibri Light"/>
              </a:rPr>
              <a:t> </a:t>
            </a:r>
            <a:r>
              <a:rPr sz="2000" b="0" i="1" dirty="0">
                <a:latin typeface="Calibri Light"/>
                <a:cs typeface="Calibri Light"/>
              </a:rPr>
              <a:t>are</a:t>
            </a:r>
            <a:r>
              <a:rPr sz="2000" b="0" i="1" spc="-35" dirty="0">
                <a:latin typeface="Calibri Light"/>
                <a:cs typeface="Calibri Light"/>
              </a:rPr>
              <a:t> </a:t>
            </a:r>
            <a:r>
              <a:rPr sz="2000" b="0" i="1" spc="-10" dirty="0">
                <a:latin typeface="Calibri Light"/>
                <a:cs typeface="Calibri Light"/>
              </a:rPr>
              <a:t>transferred</a:t>
            </a:r>
            <a:r>
              <a:rPr sz="2000" b="0" i="1" spc="-35" dirty="0">
                <a:latin typeface="Calibri Light"/>
                <a:cs typeface="Calibri Light"/>
              </a:rPr>
              <a:t> </a:t>
            </a:r>
            <a:r>
              <a:rPr sz="2000" b="0" i="1" dirty="0">
                <a:latin typeface="Calibri Light"/>
                <a:cs typeface="Calibri Light"/>
              </a:rPr>
              <a:t>to</a:t>
            </a:r>
            <a:r>
              <a:rPr sz="2000" b="0" i="1" spc="-25" dirty="0">
                <a:latin typeface="Calibri Light"/>
                <a:cs typeface="Calibri Light"/>
              </a:rPr>
              <a:t> </a:t>
            </a:r>
            <a:r>
              <a:rPr sz="2000" b="0" i="1" dirty="0">
                <a:latin typeface="Calibri Light"/>
                <a:cs typeface="Calibri Light"/>
              </a:rPr>
              <a:t>the</a:t>
            </a:r>
            <a:r>
              <a:rPr sz="2000" b="0" i="1" spc="-25" dirty="0">
                <a:latin typeface="Calibri Light"/>
                <a:cs typeface="Calibri Light"/>
              </a:rPr>
              <a:t> </a:t>
            </a:r>
            <a:r>
              <a:rPr sz="2000" b="0" i="1" spc="-10" dirty="0">
                <a:latin typeface="Calibri Light"/>
                <a:cs typeface="Calibri Light"/>
              </a:rPr>
              <a:t>contract</a:t>
            </a:r>
            <a:endParaRPr sz="2000">
              <a:latin typeface="Calibri Light"/>
              <a:cs typeface="Calibri Light"/>
            </a:endParaRPr>
          </a:p>
        </p:txBody>
      </p:sp>
      <p:grpSp>
        <p:nvGrpSpPr>
          <p:cNvPr id="5" name="object 5"/>
          <p:cNvGrpSpPr/>
          <p:nvPr/>
        </p:nvGrpSpPr>
        <p:grpSpPr>
          <a:xfrm>
            <a:off x="3547109" y="2474976"/>
            <a:ext cx="853440" cy="2541270"/>
            <a:chOff x="3547109" y="2474976"/>
            <a:chExt cx="853440" cy="2541270"/>
          </a:xfrm>
        </p:grpSpPr>
        <p:pic>
          <p:nvPicPr>
            <p:cNvPr id="6" name="object 6"/>
            <p:cNvPicPr/>
            <p:nvPr/>
          </p:nvPicPr>
          <p:blipFill>
            <a:blip r:embed="rId2" cstate="print"/>
            <a:stretch>
              <a:fillRect/>
            </a:stretch>
          </p:blipFill>
          <p:spPr>
            <a:xfrm>
              <a:off x="3547109" y="2474976"/>
              <a:ext cx="853439" cy="2541269"/>
            </a:xfrm>
            <a:prstGeom prst="rect">
              <a:avLst/>
            </a:prstGeom>
          </p:spPr>
        </p:pic>
        <p:pic>
          <p:nvPicPr>
            <p:cNvPr id="7" name="object 7"/>
            <p:cNvPicPr/>
            <p:nvPr/>
          </p:nvPicPr>
          <p:blipFill>
            <a:blip r:embed="rId3" cstate="print"/>
            <a:stretch>
              <a:fillRect/>
            </a:stretch>
          </p:blipFill>
          <p:spPr>
            <a:xfrm>
              <a:off x="3632072" y="2518028"/>
              <a:ext cx="737615" cy="329184"/>
            </a:xfrm>
            <a:prstGeom prst="rect">
              <a:avLst/>
            </a:prstGeom>
          </p:spPr>
        </p:pic>
        <p:pic>
          <p:nvPicPr>
            <p:cNvPr id="8" name="object 8"/>
            <p:cNvPicPr/>
            <p:nvPr/>
          </p:nvPicPr>
          <p:blipFill>
            <a:blip r:embed="rId4" cstate="print"/>
            <a:stretch>
              <a:fillRect/>
            </a:stretch>
          </p:blipFill>
          <p:spPr>
            <a:xfrm>
              <a:off x="3632072" y="3176397"/>
              <a:ext cx="737615" cy="329184"/>
            </a:xfrm>
            <a:prstGeom prst="rect">
              <a:avLst/>
            </a:prstGeom>
          </p:spPr>
        </p:pic>
        <p:pic>
          <p:nvPicPr>
            <p:cNvPr id="9" name="object 9"/>
            <p:cNvPicPr/>
            <p:nvPr/>
          </p:nvPicPr>
          <p:blipFill>
            <a:blip r:embed="rId5" cstate="print"/>
            <a:stretch>
              <a:fillRect/>
            </a:stretch>
          </p:blipFill>
          <p:spPr>
            <a:xfrm>
              <a:off x="3632072" y="2847213"/>
              <a:ext cx="737615" cy="329184"/>
            </a:xfrm>
            <a:prstGeom prst="rect">
              <a:avLst/>
            </a:prstGeom>
          </p:spPr>
        </p:pic>
        <p:pic>
          <p:nvPicPr>
            <p:cNvPr id="10" name="object 10"/>
            <p:cNvPicPr/>
            <p:nvPr/>
          </p:nvPicPr>
          <p:blipFill>
            <a:blip r:embed="rId6" cstate="print"/>
            <a:stretch>
              <a:fillRect/>
            </a:stretch>
          </p:blipFill>
          <p:spPr>
            <a:xfrm>
              <a:off x="3547109" y="3474720"/>
              <a:ext cx="853439" cy="1541525"/>
            </a:xfrm>
            <a:prstGeom prst="rect">
              <a:avLst/>
            </a:prstGeom>
          </p:spPr>
        </p:pic>
      </p:grpSp>
      <p:pic>
        <p:nvPicPr>
          <p:cNvPr id="11" name="object 11"/>
          <p:cNvPicPr/>
          <p:nvPr/>
        </p:nvPicPr>
        <p:blipFill>
          <a:blip r:embed="rId7" cstate="print"/>
          <a:stretch>
            <a:fillRect/>
          </a:stretch>
        </p:blipFill>
        <p:spPr>
          <a:xfrm>
            <a:off x="3632072" y="3505580"/>
            <a:ext cx="737615" cy="1425702"/>
          </a:xfrm>
          <a:prstGeom prst="rect">
            <a:avLst/>
          </a:prstGeom>
        </p:spPr>
      </p:pic>
      <p:graphicFrame>
        <p:nvGraphicFramePr>
          <p:cNvPr id="12" name="object 12"/>
          <p:cNvGraphicFramePr>
            <a:graphicFrameLocks noGrp="1"/>
          </p:cNvGraphicFramePr>
          <p:nvPr/>
        </p:nvGraphicFramePr>
        <p:xfrm>
          <a:off x="3625722" y="2511679"/>
          <a:ext cx="737870" cy="2412365"/>
        </p:xfrm>
        <a:graphic>
          <a:graphicData uri="http://schemas.openxmlformats.org/drawingml/2006/table">
            <a:tbl>
              <a:tblPr firstRow="1" bandRow="1">
                <a:tableStyleId>{2D5ABB26-0587-4C30-8999-92F81FD0307C}</a:tableStyleId>
              </a:tblPr>
              <a:tblGrid>
                <a:gridCol w="737870">
                  <a:extLst>
                    <a:ext uri="{9D8B030D-6E8A-4147-A177-3AD203B41FA5}">
                      <a16:colId xmlns:a16="http://schemas.microsoft.com/office/drawing/2014/main" val="20000"/>
                    </a:ext>
                  </a:extLst>
                </a:gridCol>
              </a:tblGrid>
              <a:tr h="328930">
                <a:tc>
                  <a:txBody>
                    <a:bodyPr/>
                    <a:lstStyle/>
                    <a:p>
                      <a:pPr marR="303530" algn="r">
                        <a:lnSpc>
                          <a:spcPct val="100000"/>
                        </a:lnSpc>
                        <a:spcBef>
                          <a:spcPts val="229"/>
                        </a:spcBef>
                      </a:pPr>
                      <a:r>
                        <a:rPr sz="1600" b="0" dirty="0">
                          <a:latin typeface="Calibri Light"/>
                          <a:cs typeface="Calibri Light"/>
                        </a:rPr>
                        <a:t>A</a:t>
                      </a:r>
                      <a:endParaRPr sz="1600">
                        <a:latin typeface="Calibri Light"/>
                        <a:cs typeface="Calibri Light"/>
                      </a:endParaRPr>
                    </a:p>
                  </a:txBody>
                  <a:tcPr marL="0" marR="0" marT="29209" marB="0">
                    <a:lnL w="12700">
                      <a:solidFill>
                        <a:srgbClr val="939F87"/>
                      </a:solidFill>
                      <a:prstDash val="solid"/>
                    </a:lnL>
                    <a:lnR w="12700">
                      <a:solidFill>
                        <a:srgbClr val="939F87"/>
                      </a:solidFill>
                      <a:prstDash val="solid"/>
                    </a:lnR>
                    <a:lnT w="12700">
                      <a:solidFill>
                        <a:srgbClr val="939F87"/>
                      </a:solidFill>
                      <a:prstDash val="solid"/>
                    </a:lnT>
                    <a:lnB w="12700">
                      <a:solidFill>
                        <a:srgbClr val="939F87"/>
                      </a:solidFill>
                      <a:prstDash val="solid"/>
                    </a:lnB>
                  </a:tcPr>
                </a:tc>
                <a:extLst>
                  <a:ext uri="{0D108BD9-81ED-4DB2-BD59-A6C34878D82A}">
                    <a16:rowId xmlns:a16="http://schemas.microsoft.com/office/drawing/2014/main" val="10000"/>
                  </a:ext>
                </a:extLst>
              </a:tr>
              <a:tr h="328930">
                <a:tc>
                  <a:txBody>
                    <a:bodyPr/>
                    <a:lstStyle/>
                    <a:p>
                      <a:pPr marR="306070" algn="r">
                        <a:lnSpc>
                          <a:spcPct val="100000"/>
                        </a:lnSpc>
                        <a:spcBef>
                          <a:spcPts val="229"/>
                        </a:spcBef>
                      </a:pPr>
                      <a:r>
                        <a:rPr sz="1600" b="0" dirty="0">
                          <a:latin typeface="Calibri Light"/>
                          <a:cs typeface="Calibri Light"/>
                        </a:rPr>
                        <a:t>B</a:t>
                      </a:r>
                      <a:endParaRPr sz="1600">
                        <a:latin typeface="Calibri Light"/>
                        <a:cs typeface="Calibri Light"/>
                      </a:endParaRPr>
                    </a:p>
                  </a:txBody>
                  <a:tcPr marL="0" marR="0" marT="29209" marB="0">
                    <a:lnL w="12700">
                      <a:solidFill>
                        <a:srgbClr val="939F87"/>
                      </a:solidFill>
                      <a:prstDash val="solid"/>
                    </a:lnL>
                    <a:lnR w="12700">
                      <a:solidFill>
                        <a:srgbClr val="939F87"/>
                      </a:solidFill>
                      <a:prstDash val="solid"/>
                    </a:lnR>
                    <a:lnT w="12700">
                      <a:solidFill>
                        <a:srgbClr val="939F87"/>
                      </a:solidFill>
                      <a:prstDash val="solid"/>
                    </a:lnT>
                    <a:lnB w="12700">
                      <a:solidFill>
                        <a:srgbClr val="939F87"/>
                      </a:solidFill>
                      <a:prstDash val="solid"/>
                    </a:lnB>
                  </a:tcPr>
                </a:tc>
                <a:extLst>
                  <a:ext uri="{0D108BD9-81ED-4DB2-BD59-A6C34878D82A}">
                    <a16:rowId xmlns:a16="http://schemas.microsoft.com/office/drawing/2014/main" val="10001"/>
                  </a:ext>
                </a:extLst>
              </a:tr>
              <a:tr h="328930">
                <a:tc>
                  <a:txBody>
                    <a:bodyPr/>
                    <a:lstStyle/>
                    <a:p>
                      <a:pPr marR="306070" algn="r">
                        <a:lnSpc>
                          <a:spcPct val="100000"/>
                        </a:lnSpc>
                        <a:spcBef>
                          <a:spcPts val="229"/>
                        </a:spcBef>
                      </a:pPr>
                      <a:r>
                        <a:rPr sz="1600" b="0" dirty="0">
                          <a:latin typeface="Calibri Light"/>
                          <a:cs typeface="Calibri Light"/>
                        </a:rPr>
                        <a:t>C</a:t>
                      </a:r>
                      <a:endParaRPr sz="1600">
                        <a:latin typeface="Calibri Light"/>
                        <a:cs typeface="Calibri Light"/>
                      </a:endParaRPr>
                    </a:p>
                  </a:txBody>
                  <a:tcPr marL="0" marR="0" marT="29209" marB="0">
                    <a:lnL w="12700">
                      <a:solidFill>
                        <a:srgbClr val="939F87"/>
                      </a:solidFill>
                      <a:prstDash val="solid"/>
                    </a:lnL>
                    <a:lnR w="12700">
                      <a:solidFill>
                        <a:srgbClr val="939F87"/>
                      </a:solidFill>
                      <a:prstDash val="solid"/>
                    </a:lnR>
                    <a:lnT w="12700">
                      <a:solidFill>
                        <a:srgbClr val="939F87"/>
                      </a:solidFill>
                      <a:prstDash val="solid"/>
                    </a:lnT>
                    <a:lnB w="12700">
                      <a:solidFill>
                        <a:srgbClr val="939F87"/>
                      </a:solidFill>
                      <a:prstDash val="solid"/>
                    </a:lnB>
                  </a:tcPr>
                </a:tc>
                <a:extLst>
                  <a:ext uri="{0D108BD9-81ED-4DB2-BD59-A6C34878D82A}">
                    <a16:rowId xmlns:a16="http://schemas.microsoft.com/office/drawing/2014/main" val="10002"/>
                  </a:ext>
                </a:extLst>
              </a:tr>
              <a:tr h="1425575">
                <a:tc>
                  <a:txBody>
                    <a:bodyPr/>
                    <a:lstStyle/>
                    <a:p>
                      <a:pPr>
                        <a:lnSpc>
                          <a:spcPct val="100000"/>
                        </a:lnSpc>
                      </a:pPr>
                      <a:endParaRPr sz="1400">
                        <a:latin typeface="Times New Roman"/>
                        <a:cs typeface="Times New Roman"/>
                      </a:endParaRPr>
                    </a:p>
                    <a:p>
                      <a:pPr>
                        <a:lnSpc>
                          <a:spcPct val="100000"/>
                        </a:lnSpc>
                        <a:spcBef>
                          <a:spcPts val="5"/>
                        </a:spcBef>
                      </a:pPr>
                      <a:endParaRPr sz="1200">
                        <a:latin typeface="Times New Roman"/>
                        <a:cs typeface="Times New Roman"/>
                      </a:endParaRPr>
                    </a:p>
                    <a:p>
                      <a:pPr algn="ctr">
                        <a:lnSpc>
                          <a:spcPct val="100000"/>
                        </a:lnSpc>
                      </a:pPr>
                      <a:r>
                        <a:rPr sz="1400" b="0" dirty="0">
                          <a:latin typeface="Calibri Light"/>
                          <a:cs typeface="Calibri Light"/>
                        </a:rPr>
                        <a:t>.</a:t>
                      </a:r>
                      <a:endParaRPr sz="1400">
                        <a:latin typeface="Calibri Light"/>
                        <a:cs typeface="Calibri Light"/>
                      </a:endParaRPr>
                    </a:p>
                    <a:p>
                      <a:pPr algn="ctr">
                        <a:lnSpc>
                          <a:spcPct val="100000"/>
                        </a:lnSpc>
                      </a:pPr>
                      <a:r>
                        <a:rPr sz="1400" b="0" dirty="0">
                          <a:latin typeface="Calibri Light"/>
                          <a:cs typeface="Calibri Light"/>
                        </a:rPr>
                        <a:t>.</a:t>
                      </a:r>
                      <a:endParaRPr sz="1400">
                        <a:latin typeface="Calibri Light"/>
                        <a:cs typeface="Calibri Light"/>
                      </a:endParaRPr>
                    </a:p>
                    <a:p>
                      <a:pPr algn="ctr">
                        <a:lnSpc>
                          <a:spcPct val="100000"/>
                        </a:lnSpc>
                      </a:pPr>
                      <a:r>
                        <a:rPr sz="1400" b="0" dirty="0">
                          <a:latin typeface="Calibri Light"/>
                          <a:cs typeface="Calibri Light"/>
                        </a:rPr>
                        <a:t>.</a:t>
                      </a:r>
                      <a:endParaRPr sz="1400">
                        <a:latin typeface="Calibri Light"/>
                        <a:cs typeface="Calibri Light"/>
                      </a:endParaRPr>
                    </a:p>
                  </a:txBody>
                  <a:tcPr marL="0" marR="0" marT="0" marB="0">
                    <a:lnL w="12700">
                      <a:solidFill>
                        <a:srgbClr val="939F87"/>
                      </a:solidFill>
                      <a:prstDash val="solid"/>
                    </a:lnL>
                    <a:lnR w="12700">
                      <a:solidFill>
                        <a:srgbClr val="939F87"/>
                      </a:solidFill>
                      <a:prstDash val="solid"/>
                    </a:lnR>
                    <a:lnT w="12700">
                      <a:solidFill>
                        <a:srgbClr val="939F87"/>
                      </a:solidFill>
                      <a:prstDash val="solid"/>
                    </a:lnT>
                    <a:lnB w="12700">
                      <a:solidFill>
                        <a:srgbClr val="939F87"/>
                      </a:solidFill>
                      <a:prstDash val="solid"/>
                    </a:lnB>
                  </a:tcPr>
                </a:tc>
                <a:extLst>
                  <a:ext uri="{0D108BD9-81ED-4DB2-BD59-A6C34878D82A}">
                    <a16:rowId xmlns:a16="http://schemas.microsoft.com/office/drawing/2014/main" val="10003"/>
                  </a:ext>
                </a:extLst>
              </a:tr>
            </a:tbl>
          </a:graphicData>
        </a:graphic>
      </p:graphicFrame>
      <p:grpSp>
        <p:nvGrpSpPr>
          <p:cNvPr id="13" name="object 13"/>
          <p:cNvGrpSpPr/>
          <p:nvPr/>
        </p:nvGrpSpPr>
        <p:grpSpPr>
          <a:xfrm>
            <a:off x="3605021" y="4995671"/>
            <a:ext cx="828040" cy="858519"/>
            <a:chOff x="3605021" y="4995671"/>
            <a:chExt cx="828040" cy="858519"/>
          </a:xfrm>
        </p:grpSpPr>
        <p:pic>
          <p:nvPicPr>
            <p:cNvPr id="14" name="object 14"/>
            <p:cNvPicPr/>
            <p:nvPr/>
          </p:nvPicPr>
          <p:blipFill>
            <a:blip r:embed="rId8" cstate="print"/>
            <a:stretch>
              <a:fillRect/>
            </a:stretch>
          </p:blipFill>
          <p:spPr>
            <a:xfrm>
              <a:off x="3605021" y="5081015"/>
              <a:ext cx="827531" cy="272033"/>
            </a:xfrm>
            <a:prstGeom prst="rect">
              <a:avLst/>
            </a:prstGeom>
          </p:spPr>
        </p:pic>
        <p:pic>
          <p:nvPicPr>
            <p:cNvPr id="15" name="object 15"/>
            <p:cNvPicPr/>
            <p:nvPr/>
          </p:nvPicPr>
          <p:blipFill>
            <a:blip r:embed="rId9" cstate="print"/>
            <a:stretch>
              <a:fillRect/>
            </a:stretch>
          </p:blipFill>
          <p:spPr>
            <a:xfrm>
              <a:off x="3806951" y="4995671"/>
              <a:ext cx="422147" cy="112407"/>
            </a:xfrm>
            <a:prstGeom prst="rect">
              <a:avLst/>
            </a:prstGeom>
          </p:spPr>
        </p:pic>
        <p:pic>
          <p:nvPicPr>
            <p:cNvPr id="16" name="object 16"/>
            <p:cNvPicPr/>
            <p:nvPr/>
          </p:nvPicPr>
          <p:blipFill>
            <a:blip r:embed="rId10" cstate="print"/>
            <a:stretch>
              <a:fillRect/>
            </a:stretch>
          </p:blipFill>
          <p:spPr>
            <a:xfrm>
              <a:off x="3806951" y="5290184"/>
              <a:ext cx="422147" cy="209930"/>
            </a:xfrm>
            <a:prstGeom prst="rect">
              <a:avLst/>
            </a:prstGeom>
          </p:spPr>
        </p:pic>
        <p:pic>
          <p:nvPicPr>
            <p:cNvPr id="17" name="object 17"/>
            <p:cNvPicPr/>
            <p:nvPr/>
          </p:nvPicPr>
          <p:blipFill>
            <a:blip r:embed="rId11" cstate="print"/>
            <a:stretch>
              <a:fillRect/>
            </a:stretch>
          </p:blipFill>
          <p:spPr>
            <a:xfrm>
              <a:off x="3632072" y="5108066"/>
              <a:ext cx="737615" cy="182118"/>
            </a:xfrm>
            <a:prstGeom prst="rect">
              <a:avLst/>
            </a:prstGeom>
          </p:spPr>
        </p:pic>
        <p:pic>
          <p:nvPicPr>
            <p:cNvPr id="18" name="object 18"/>
            <p:cNvPicPr/>
            <p:nvPr/>
          </p:nvPicPr>
          <p:blipFill>
            <a:blip r:embed="rId8" cstate="print"/>
            <a:stretch>
              <a:fillRect/>
            </a:stretch>
          </p:blipFill>
          <p:spPr>
            <a:xfrm>
              <a:off x="3605021" y="5433821"/>
              <a:ext cx="827531" cy="272033"/>
            </a:xfrm>
            <a:prstGeom prst="rect">
              <a:avLst/>
            </a:prstGeom>
          </p:spPr>
        </p:pic>
        <p:pic>
          <p:nvPicPr>
            <p:cNvPr id="19" name="object 19"/>
            <p:cNvPicPr/>
            <p:nvPr/>
          </p:nvPicPr>
          <p:blipFill>
            <a:blip r:embed="rId12" cstate="print"/>
            <a:stretch>
              <a:fillRect/>
            </a:stretch>
          </p:blipFill>
          <p:spPr>
            <a:xfrm>
              <a:off x="3810761" y="5642990"/>
              <a:ext cx="414527" cy="210692"/>
            </a:xfrm>
            <a:prstGeom prst="rect">
              <a:avLst/>
            </a:prstGeom>
          </p:spPr>
        </p:pic>
        <p:pic>
          <p:nvPicPr>
            <p:cNvPr id="20" name="object 20"/>
            <p:cNvPicPr/>
            <p:nvPr/>
          </p:nvPicPr>
          <p:blipFill>
            <a:blip r:embed="rId13" cstate="print"/>
            <a:stretch>
              <a:fillRect/>
            </a:stretch>
          </p:blipFill>
          <p:spPr>
            <a:xfrm>
              <a:off x="3810761" y="5349239"/>
              <a:ext cx="414527" cy="111633"/>
            </a:xfrm>
            <a:prstGeom prst="rect">
              <a:avLst/>
            </a:prstGeom>
          </p:spPr>
        </p:pic>
        <p:pic>
          <p:nvPicPr>
            <p:cNvPr id="21" name="object 21"/>
            <p:cNvPicPr/>
            <p:nvPr/>
          </p:nvPicPr>
          <p:blipFill>
            <a:blip r:embed="rId14" cstate="print"/>
            <a:stretch>
              <a:fillRect/>
            </a:stretch>
          </p:blipFill>
          <p:spPr>
            <a:xfrm>
              <a:off x="3632072" y="5460872"/>
              <a:ext cx="737615" cy="182118"/>
            </a:xfrm>
            <a:prstGeom prst="rect">
              <a:avLst/>
            </a:prstGeom>
          </p:spPr>
        </p:pic>
        <p:pic>
          <p:nvPicPr>
            <p:cNvPr id="22" name="object 22"/>
            <p:cNvPicPr/>
            <p:nvPr/>
          </p:nvPicPr>
          <p:blipFill>
            <a:blip r:embed="rId8" cstate="print"/>
            <a:stretch>
              <a:fillRect/>
            </a:stretch>
          </p:blipFill>
          <p:spPr>
            <a:xfrm>
              <a:off x="3605021" y="5257799"/>
              <a:ext cx="827531" cy="272033"/>
            </a:xfrm>
            <a:prstGeom prst="rect">
              <a:avLst/>
            </a:prstGeom>
          </p:spPr>
        </p:pic>
        <p:pic>
          <p:nvPicPr>
            <p:cNvPr id="23" name="object 23"/>
            <p:cNvPicPr/>
            <p:nvPr/>
          </p:nvPicPr>
          <p:blipFill>
            <a:blip r:embed="rId15" cstate="print"/>
            <a:stretch>
              <a:fillRect/>
            </a:stretch>
          </p:blipFill>
          <p:spPr>
            <a:xfrm>
              <a:off x="3809999" y="5466968"/>
              <a:ext cx="416051" cy="209930"/>
            </a:xfrm>
            <a:prstGeom prst="rect">
              <a:avLst/>
            </a:prstGeom>
          </p:spPr>
        </p:pic>
      </p:grpSp>
      <p:grpSp>
        <p:nvGrpSpPr>
          <p:cNvPr id="24" name="object 24"/>
          <p:cNvGrpSpPr/>
          <p:nvPr/>
        </p:nvGrpSpPr>
        <p:grpSpPr>
          <a:xfrm>
            <a:off x="3632072" y="5172455"/>
            <a:ext cx="737870" cy="294640"/>
            <a:chOff x="3632072" y="5172455"/>
            <a:chExt cx="737870" cy="294640"/>
          </a:xfrm>
        </p:grpSpPr>
        <p:pic>
          <p:nvPicPr>
            <p:cNvPr id="25" name="object 25"/>
            <p:cNvPicPr/>
            <p:nvPr/>
          </p:nvPicPr>
          <p:blipFill>
            <a:blip r:embed="rId9" cstate="print"/>
            <a:stretch>
              <a:fillRect/>
            </a:stretch>
          </p:blipFill>
          <p:spPr>
            <a:xfrm>
              <a:off x="3809999" y="5172455"/>
              <a:ext cx="416051" cy="112407"/>
            </a:xfrm>
            <a:prstGeom prst="rect">
              <a:avLst/>
            </a:prstGeom>
          </p:spPr>
        </p:pic>
        <p:pic>
          <p:nvPicPr>
            <p:cNvPr id="26" name="object 26"/>
            <p:cNvPicPr/>
            <p:nvPr/>
          </p:nvPicPr>
          <p:blipFill>
            <a:blip r:embed="rId16" cstate="print"/>
            <a:stretch>
              <a:fillRect/>
            </a:stretch>
          </p:blipFill>
          <p:spPr>
            <a:xfrm>
              <a:off x="3632072" y="5284850"/>
              <a:ext cx="737615" cy="182118"/>
            </a:xfrm>
            <a:prstGeom prst="rect">
              <a:avLst/>
            </a:prstGeom>
          </p:spPr>
        </p:pic>
      </p:grpSp>
      <p:graphicFrame>
        <p:nvGraphicFramePr>
          <p:cNvPr id="27" name="object 27"/>
          <p:cNvGraphicFramePr>
            <a:graphicFrameLocks noGrp="1"/>
          </p:cNvGraphicFramePr>
          <p:nvPr/>
        </p:nvGraphicFramePr>
        <p:xfrm>
          <a:off x="3625722" y="5101716"/>
          <a:ext cx="737870" cy="535559"/>
        </p:xfrm>
        <a:graphic>
          <a:graphicData uri="http://schemas.openxmlformats.org/drawingml/2006/table">
            <a:tbl>
              <a:tblPr firstRow="1" bandRow="1">
                <a:tableStyleId>{2D5ABB26-0587-4C30-8999-92F81FD0307C}</a:tableStyleId>
              </a:tblPr>
              <a:tblGrid>
                <a:gridCol w="737870">
                  <a:extLst>
                    <a:ext uri="{9D8B030D-6E8A-4147-A177-3AD203B41FA5}">
                      <a16:colId xmlns:a16="http://schemas.microsoft.com/office/drawing/2014/main" val="20000"/>
                    </a:ext>
                  </a:extLst>
                </a:gridCol>
              </a:tblGrid>
              <a:tr h="179070">
                <a:tc>
                  <a:txBody>
                    <a:bodyPr/>
                    <a:lstStyle/>
                    <a:p>
                      <a:pPr marR="309880" algn="r">
                        <a:lnSpc>
                          <a:spcPts val="1315"/>
                        </a:lnSpc>
                      </a:pPr>
                      <a:r>
                        <a:rPr sz="1600" b="0" dirty="0">
                          <a:solidFill>
                            <a:srgbClr val="FFFFFF"/>
                          </a:solidFill>
                          <a:latin typeface="Calibri Light"/>
                          <a:cs typeface="Calibri Light"/>
                        </a:rPr>
                        <a:t>X</a:t>
                      </a:r>
                      <a:endParaRPr sz="1600">
                        <a:latin typeface="Calibri Light"/>
                        <a:cs typeface="Calibri Light"/>
                      </a:endParaRPr>
                    </a:p>
                  </a:txBody>
                  <a:tcPr marL="0" marR="0" marT="0" marB="0">
                    <a:lnL w="12700">
                      <a:solidFill>
                        <a:srgbClr val="0F4B76"/>
                      </a:solidFill>
                      <a:prstDash val="solid"/>
                    </a:lnL>
                    <a:lnR w="12700">
                      <a:solidFill>
                        <a:srgbClr val="0F4B76"/>
                      </a:solidFill>
                      <a:prstDash val="solid"/>
                    </a:lnR>
                    <a:lnT w="12700">
                      <a:solidFill>
                        <a:srgbClr val="0F4B76"/>
                      </a:solidFill>
                      <a:prstDash val="solid"/>
                    </a:lnT>
                    <a:lnB w="19050">
                      <a:solidFill>
                        <a:srgbClr val="0F4B76"/>
                      </a:solidFill>
                      <a:prstDash val="solid"/>
                    </a:lnB>
                  </a:tcPr>
                </a:tc>
                <a:extLst>
                  <a:ext uri="{0D108BD9-81ED-4DB2-BD59-A6C34878D82A}">
                    <a16:rowId xmlns:a16="http://schemas.microsoft.com/office/drawing/2014/main" val="10000"/>
                  </a:ext>
                </a:extLst>
              </a:tr>
              <a:tr h="175895">
                <a:tc>
                  <a:txBody>
                    <a:bodyPr/>
                    <a:lstStyle/>
                    <a:p>
                      <a:pPr marR="313690" algn="r">
                        <a:lnSpc>
                          <a:spcPts val="1290"/>
                        </a:lnSpc>
                      </a:pPr>
                      <a:r>
                        <a:rPr sz="1600" b="0" dirty="0">
                          <a:solidFill>
                            <a:srgbClr val="FFFFFF"/>
                          </a:solidFill>
                          <a:latin typeface="Calibri Light"/>
                          <a:cs typeface="Calibri Light"/>
                        </a:rPr>
                        <a:t>Y</a:t>
                      </a:r>
                      <a:endParaRPr sz="1600">
                        <a:latin typeface="Calibri Light"/>
                        <a:cs typeface="Calibri Light"/>
                      </a:endParaRPr>
                    </a:p>
                  </a:txBody>
                  <a:tcPr marL="0" marR="0" marT="0" marB="0">
                    <a:lnL w="12700">
                      <a:solidFill>
                        <a:srgbClr val="0F4B76"/>
                      </a:solidFill>
                      <a:prstDash val="solid"/>
                    </a:lnL>
                    <a:lnR w="12700">
                      <a:solidFill>
                        <a:srgbClr val="0F4B76"/>
                      </a:solidFill>
                      <a:prstDash val="solid"/>
                    </a:lnR>
                    <a:lnT w="19050">
                      <a:solidFill>
                        <a:srgbClr val="0F4B76"/>
                      </a:solidFill>
                      <a:prstDash val="solid"/>
                    </a:lnT>
                    <a:lnB w="19050">
                      <a:solidFill>
                        <a:srgbClr val="0F4B76"/>
                      </a:solidFill>
                      <a:prstDash val="solid"/>
                    </a:lnB>
                  </a:tcPr>
                </a:tc>
                <a:extLst>
                  <a:ext uri="{0D108BD9-81ED-4DB2-BD59-A6C34878D82A}">
                    <a16:rowId xmlns:a16="http://schemas.microsoft.com/office/drawing/2014/main" val="10001"/>
                  </a:ext>
                </a:extLst>
              </a:tr>
              <a:tr h="179070">
                <a:tc>
                  <a:txBody>
                    <a:bodyPr/>
                    <a:lstStyle/>
                    <a:p>
                      <a:pPr marR="313690" algn="r">
                        <a:lnSpc>
                          <a:spcPts val="1310"/>
                        </a:lnSpc>
                      </a:pPr>
                      <a:r>
                        <a:rPr sz="1600" b="0" dirty="0">
                          <a:solidFill>
                            <a:srgbClr val="FFFFFF"/>
                          </a:solidFill>
                          <a:latin typeface="Calibri Light"/>
                          <a:cs typeface="Calibri Light"/>
                        </a:rPr>
                        <a:t>Z</a:t>
                      </a:r>
                      <a:endParaRPr sz="1600">
                        <a:latin typeface="Calibri Light"/>
                        <a:cs typeface="Calibri Light"/>
                      </a:endParaRPr>
                    </a:p>
                  </a:txBody>
                  <a:tcPr marL="0" marR="0" marT="0" marB="0">
                    <a:lnL w="12700">
                      <a:solidFill>
                        <a:srgbClr val="0F4B76"/>
                      </a:solidFill>
                      <a:prstDash val="solid"/>
                    </a:lnL>
                    <a:lnR w="12700">
                      <a:solidFill>
                        <a:srgbClr val="0F4B76"/>
                      </a:solidFill>
                      <a:prstDash val="solid"/>
                    </a:lnR>
                    <a:lnT w="19050">
                      <a:solidFill>
                        <a:srgbClr val="0F4B76"/>
                      </a:solidFill>
                      <a:prstDash val="solid"/>
                    </a:lnT>
                    <a:lnB w="12700">
                      <a:solidFill>
                        <a:srgbClr val="0F4B76"/>
                      </a:solidFill>
                      <a:prstDash val="solid"/>
                    </a:lnB>
                  </a:tcPr>
                </a:tc>
                <a:extLst>
                  <a:ext uri="{0D108BD9-81ED-4DB2-BD59-A6C34878D82A}">
                    <a16:rowId xmlns:a16="http://schemas.microsoft.com/office/drawing/2014/main" val="10002"/>
                  </a:ext>
                </a:extLst>
              </a:tr>
            </a:tbl>
          </a:graphicData>
        </a:graphic>
      </p:graphicFrame>
      <p:grpSp>
        <p:nvGrpSpPr>
          <p:cNvPr id="28" name="object 28"/>
          <p:cNvGrpSpPr/>
          <p:nvPr/>
        </p:nvGrpSpPr>
        <p:grpSpPr>
          <a:xfrm>
            <a:off x="4566094" y="2510388"/>
            <a:ext cx="4271645" cy="3446145"/>
            <a:chOff x="4566094" y="2510388"/>
            <a:chExt cx="4271645" cy="3446145"/>
          </a:xfrm>
        </p:grpSpPr>
        <p:pic>
          <p:nvPicPr>
            <p:cNvPr id="29" name="object 29"/>
            <p:cNvPicPr/>
            <p:nvPr/>
          </p:nvPicPr>
          <p:blipFill>
            <a:blip r:embed="rId17" cstate="print"/>
            <a:stretch>
              <a:fillRect/>
            </a:stretch>
          </p:blipFill>
          <p:spPr>
            <a:xfrm>
              <a:off x="5511290" y="2630192"/>
              <a:ext cx="3321126" cy="3321113"/>
            </a:xfrm>
            <a:prstGeom prst="rect">
              <a:avLst/>
            </a:prstGeom>
          </p:spPr>
        </p:pic>
        <p:sp>
          <p:nvSpPr>
            <p:cNvPr id="30" name="object 30"/>
            <p:cNvSpPr/>
            <p:nvPr/>
          </p:nvSpPr>
          <p:spPr>
            <a:xfrm>
              <a:off x="5511290" y="2630192"/>
              <a:ext cx="3321685" cy="3321685"/>
            </a:xfrm>
            <a:custGeom>
              <a:avLst/>
              <a:gdLst/>
              <a:ahLst/>
              <a:cxnLst/>
              <a:rect l="l" t="t" r="r" b="b"/>
              <a:pathLst>
                <a:path w="3321684" h="3321685">
                  <a:moveTo>
                    <a:pt x="1660563" y="0"/>
                  </a:moveTo>
                  <a:lnTo>
                    <a:pt x="1708668" y="683"/>
                  </a:lnTo>
                  <a:lnTo>
                    <a:pt x="1756434" y="2721"/>
                  </a:lnTo>
                  <a:lnTo>
                    <a:pt x="1803843" y="6095"/>
                  </a:lnTo>
                  <a:lnTo>
                    <a:pt x="1850875" y="10786"/>
                  </a:lnTo>
                  <a:lnTo>
                    <a:pt x="1897513" y="16777"/>
                  </a:lnTo>
                  <a:lnTo>
                    <a:pt x="1943738" y="24048"/>
                  </a:lnTo>
                  <a:lnTo>
                    <a:pt x="1989531" y="32582"/>
                  </a:lnTo>
                  <a:lnTo>
                    <a:pt x="2034875" y="42359"/>
                  </a:lnTo>
                  <a:lnTo>
                    <a:pt x="2079750" y="53361"/>
                  </a:lnTo>
                  <a:lnTo>
                    <a:pt x="2124139" y="65571"/>
                  </a:lnTo>
                  <a:lnTo>
                    <a:pt x="2168022" y="78968"/>
                  </a:lnTo>
                  <a:lnTo>
                    <a:pt x="2211381" y="93536"/>
                  </a:lnTo>
                  <a:lnTo>
                    <a:pt x="2254198" y="109255"/>
                  </a:lnTo>
                  <a:lnTo>
                    <a:pt x="2296455" y="126107"/>
                  </a:lnTo>
                  <a:lnTo>
                    <a:pt x="2338132" y="144073"/>
                  </a:lnTo>
                  <a:lnTo>
                    <a:pt x="2379212" y="163136"/>
                  </a:lnTo>
                  <a:lnTo>
                    <a:pt x="2419676" y="183276"/>
                  </a:lnTo>
                  <a:lnTo>
                    <a:pt x="2459505" y="204475"/>
                  </a:lnTo>
                  <a:lnTo>
                    <a:pt x="2498681" y="226715"/>
                  </a:lnTo>
                  <a:lnTo>
                    <a:pt x="2537186" y="249977"/>
                  </a:lnTo>
                  <a:lnTo>
                    <a:pt x="2575001" y="274243"/>
                  </a:lnTo>
                  <a:lnTo>
                    <a:pt x="2612107" y="299494"/>
                  </a:lnTo>
                  <a:lnTo>
                    <a:pt x="2648487" y="325711"/>
                  </a:lnTo>
                  <a:lnTo>
                    <a:pt x="2684122" y="352878"/>
                  </a:lnTo>
                  <a:lnTo>
                    <a:pt x="2718992" y="380974"/>
                  </a:lnTo>
                  <a:lnTo>
                    <a:pt x="2753081" y="409981"/>
                  </a:lnTo>
                  <a:lnTo>
                    <a:pt x="2786368" y="439882"/>
                  </a:lnTo>
                  <a:lnTo>
                    <a:pt x="2818837" y="470657"/>
                  </a:lnTo>
                  <a:lnTo>
                    <a:pt x="2850468" y="502288"/>
                  </a:lnTo>
                  <a:lnTo>
                    <a:pt x="2881243" y="534757"/>
                  </a:lnTo>
                  <a:lnTo>
                    <a:pt x="2911144" y="568045"/>
                  </a:lnTo>
                  <a:lnTo>
                    <a:pt x="2940151" y="602133"/>
                  </a:lnTo>
                  <a:lnTo>
                    <a:pt x="2968247" y="637004"/>
                  </a:lnTo>
                  <a:lnTo>
                    <a:pt x="2995414" y="672638"/>
                  </a:lnTo>
                  <a:lnTo>
                    <a:pt x="3021632" y="709018"/>
                  </a:lnTo>
                  <a:lnTo>
                    <a:pt x="3046883" y="746124"/>
                  </a:lnTo>
                  <a:lnTo>
                    <a:pt x="3071148" y="783939"/>
                  </a:lnTo>
                  <a:lnTo>
                    <a:pt x="3094410" y="822444"/>
                  </a:lnTo>
                  <a:lnTo>
                    <a:pt x="3116650" y="861620"/>
                  </a:lnTo>
                  <a:lnTo>
                    <a:pt x="3137849" y="901449"/>
                  </a:lnTo>
                  <a:lnTo>
                    <a:pt x="3157990" y="941913"/>
                  </a:lnTo>
                  <a:lnTo>
                    <a:pt x="3177052" y="982993"/>
                  </a:lnTo>
                  <a:lnTo>
                    <a:pt x="3195018" y="1024670"/>
                  </a:lnTo>
                  <a:lnTo>
                    <a:pt x="3211870" y="1066927"/>
                  </a:lnTo>
                  <a:lnTo>
                    <a:pt x="3227589" y="1109744"/>
                  </a:lnTo>
                  <a:lnTo>
                    <a:pt x="3242157" y="1153103"/>
                  </a:lnTo>
                  <a:lnTo>
                    <a:pt x="3255555" y="1196986"/>
                  </a:lnTo>
                  <a:lnTo>
                    <a:pt x="3267764" y="1241375"/>
                  </a:lnTo>
                  <a:lnTo>
                    <a:pt x="3278766" y="1286250"/>
                  </a:lnTo>
                  <a:lnTo>
                    <a:pt x="3288544" y="1331594"/>
                  </a:lnTo>
                  <a:lnTo>
                    <a:pt x="3297077" y="1377387"/>
                  </a:lnTo>
                  <a:lnTo>
                    <a:pt x="3304348" y="1423612"/>
                  </a:lnTo>
                  <a:lnTo>
                    <a:pt x="3310339" y="1470250"/>
                  </a:lnTo>
                  <a:lnTo>
                    <a:pt x="3315030" y="1517283"/>
                  </a:lnTo>
                  <a:lnTo>
                    <a:pt x="3318404" y="1564691"/>
                  </a:lnTo>
                  <a:lnTo>
                    <a:pt x="3320442" y="1612457"/>
                  </a:lnTo>
                  <a:lnTo>
                    <a:pt x="3321126" y="1660563"/>
                  </a:lnTo>
                  <a:lnTo>
                    <a:pt x="3320442" y="1708667"/>
                  </a:lnTo>
                  <a:lnTo>
                    <a:pt x="3318404" y="1756433"/>
                  </a:lnTo>
                  <a:lnTo>
                    <a:pt x="3315030" y="1803841"/>
                  </a:lnTo>
                  <a:lnTo>
                    <a:pt x="3310339" y="1850873"/>
                  </a:lnTo>
                  <a:lnTo>
                    <a:pt x="3304348" y="1897510"/>
                  </a:lnTo>
                  <a:lnTo>
                    <a:pt x="3297077" y="1943734"/>
                  </a:lnTo>
                  <a:lnTo>
                    <a:pt x="3288544" y="1989527"/>
                  </a:lnTo>
                  <a:lnTo>
                    <a:pt x="3278766" y="2034870"/>
                  </a:lnTo>
                  <a:lnTo>
                    <a:pt x="3267764" y="2079745"/>
                  </a:lnTo>
                  <a:lnTo>
                    <a:pt x="3255555" y="2124133"/>
                  </a:lnTo>
                  <a:lnTo>
                    <a:pt x="3242157" y="2168016"/>
                  </a:lnTo>
                  <a:lnTo>
                    <a:pt x="3227589" y="2211375"/>
                  </a:lnTo>
                  <a:lnTo>
                    <a:pt x="3211870" y="2254192"/>
                  </a:lnTo>
                  <a:lnTo>
                    <a:pt x="3195018" y="2296448"/>
                  </a:lnTo>
                  <a:lnTo>
                    <a:pt x="3177052" y="2338125"/>
                  </a:lnTo>
                  <a:lnTo>
                    <a:pt x="3157990" y="2379204"/>
                  </a:lnTo>
                  <a:lnTo>
                    <a:pt x="3137849" y="2419667"/>
                  </a:lnTo>
                  <a:lnTo>
                    <a:pt x="3116650" y="2459496"/>
                  </a:lnTo>
                  <a:lnTo>
                    <a:pt x="3094410" y="2498672"/>
                  </a:lnTo>
                  <a:lnTo>
                    <a:pt x="3071148" y="2537177"/>
                  </a:lnTo>
                  <a:lnTo>
                    <a:pt x="3046883" y="2574991"/>
                  </a:lnTo>
                  <a:lnTo>
                    <a:pt x="3021632" y="2612098"/>
                  </a:lnTo>
                  <a:lnTo>
                    <a:pt x="2995414" y="2648477"/>
                  </a:lnTo>
                  <a:lnTo>
                    <a:pt x="2968247" y="2684111"/>
                  </a:lnTo>
                  <a:lnTo>
                    <a:pt x="2940151" y="2718982"/>
                  </a:lnTo>
                  <a:lnTo>
                    <a:pt x="2911144" y="2753070"/>
                  </a:lnTo>
                  <a:lnTo>
                    <a:pt x="2881243" y="2786358"/>
                  </a:lnTo>
                  <a:lnTo>
                    <a:pt x="2850468" y="2818826"/>
                  </a:lnTo>
                  <a:lnTo>
                    <a:pt x="2818837" y="2850457"/>
                  </a:lnTo>
                  <a:lnTo>
                    <a:pt x="2786368" y="2881232"/>
                  </a:lnTo>
                  <a:lnTo>
                    <a:pt x="2753081" y="2911132"/>
                  </a:lnTo>
                  <a:lnTo>
                    <a:pt x="2718992" y="2940140"/>
                  </a:lnTo>
                  <a:lnTo>
                    <a:pt x="2684122" y="2968236"/>
                  </a:lnTo>
                  <a:lnTo>
                    <a:pt x="2648487" y="2995402"/>
                  </a:lnTo>
                  <a:lnTo>
                    <a:pt x="2612107" y="3021620"/>
                  </a:lnTo>
                  <a:lnTo>
                    <a:pt x="2575001" y="3046871"/>
                  </a:lnTo>
                  <a:lnTo>
                    <a:pt x="2537186" y="3071136"/>
                  </a:lnTo>
                  <a:lnTo>
                    <a:pt x="2498681" y="3094398"/>
                  </a:lnTo>
                  <a:lnTo>
                    <a:pt x="2459505" y="3116638"/>
                  </a:lnTo>
                  <a:lnTo>
                    <a:pt x="2419676" y="3137837"/>
                  </a:lnTo>
                  <a:lnTo>
                    <a:pt x="2379212" y="3157977"/>
                  </a:lnTo>
                  <a:lnTo>
                    <a:pt x="2338132" y="3177040"/>
                  </a:lnTo>
                  <a:lnTo>
                    <a:pt x="2296455" y="3195006"/>
                  </a:lnTo>
                  <a:lnTo>
                    <a:pt x="2254198" y="3211858"/>
                  </a:lnTo>
                  <a:lnTo>
                    <a:pt x="2211381" y="3227577"/>
                  </a:lnTo>
                  <a:lnTo>
                    <a:pt x="2168022" y="3242144"/>
                  </a:lnTo>
                  <a:lnTo>
                    <a:pt x="2124139" y="3255542"/>
                  </a:lnTo>
                  <a:lnTo>
                    <a:pt x="2079750" y="3267751"/>
                  </a:lnTo>
                  <a:lnTo>
                    <a:pt x="2034875" y="3278754"/>
                  </a:lnTo>
                  <a:lnTo>
                    <a:pt x="1989531" y="3288531"/>
                  </a:lnTo>
                  <a:lnTo>
                    <a:pt x="1943738" y="3297064"/>
                  </a:lnTo>
                  <a:lnTo>
                    <a:pt x="1897513" y="3304336"/>
                  </a:lnTo>
                  <a:lnTo>
                    <a:pt x="1850875" y="3310326"/>
                  </a:lnTo>
                  <a:lnTo>
                    <a:pt x="1803843" y="3315018"/>
                  </a:lnTo>
                  <a:lnTo>
                    <a:pt x="1756434" y="3318392"/>
                  </a:lnTo>
                  <a:lnTo>
                    <a:pt x="1708668" y="3320430"/>
                  </a:lnTo>
                  <a:lnTo>
                    <a:pt x="1660563" y="3321113"/>
                  </a:lnTo>
                  <a:lnTo>
                    <a:pt x="1612457" y="3320430"/>
                  </a:lnTo>
                  <a:lnTo>
                    <a:pt x="1564691" y="3318392"/>
                  </a:lnTo>
                  <a:lnTo>
                    <a:pt x="1517283" y="3315018"/>
                  </a:lnTo>
                  <a:lnTo>
                    <a:pt x="1470250" y="3310326"/>
                  </a:lnTo>
                  <a:lnTo>
                    <a:pt x="1423612" y="3304336"/>
                  </a:lnTo>
                  <a:lnTo>
                    <a:pt x="1377387" y="3297064"/>
                  </a:lnTo>
                  <a:lnTo>
                    <a:pt x="1331594" y="3288531"/>
                  </a:lnTo>
                  <a:lnTo>
                    <a:pt x="1286250" y="3278754"/>
                  </a:lnTo>
                  <a:lnTo>
                    <a:pt x="1241375" y="3267751"/>
                  </a:lnTo>
                  <a:lnTo>
                    <a:pt x="1196986" y="3255542"/>
                  </a:lnTo>
                  <a:lnTo>
                    <a:pt x="1153103" y="3242144"/>
                  </a:lnTo>
                  <a:lnTo>
                    <a:pt x="1109744" y="3227577"/>
                  </a:lnTo>
                  <a:lnTo>
                    <a:pt x="1066927" y="3211858"/>
                  </a:lnTo>
                  <a:lnTo>
                    <a:pt x="1024670" y="3195006"/>
                  </a:lnTo>
                  <a:lnTo>
                    <a:pt x="982993" y="3177040"/>
                  </a:lnTo>
                  <a:lnTo>
                    <a:pt x="941913" y="3157977"/>
                  </a:lnTo>
                  <a:lnTo>
                    <a:pt x="901449" y="3137837"/>
                  </a:lnTo>
                  <a:lnTo>
                    <a:pt x="861620" y="3116638"/>
                  </a:lnTo>
                  <a:lnTo>
                    <a:pt x="822444" y="3094398"/>
                  </a:lnTo>
                  <a:lnTo>
                    <a:pt x="783939" y="3071136"/>
                  </a:lnTo>
                  <a:lnTo>
                    <a:pt x="746124" y="3046871"/>
                  </a:lnTo>
                  <a:lnTo>
                    <a:pt x="709018" y="3021620"/>
                  </a:lnTo>
                  <a:lnTo>
                    <a:pt x="672638" y="2995402"/>
                  </a:lnTo>
                  <a:lnTo>
                    <a:pt x="637004" y="2968236"/>
                  </a:lnTo>
                  <a:lnTo>
                    <a:pt x="602133" y="2940140"/>
                  </a:lnTo>
                  <a:lnTo>
                    <a:pt x="568045" y="2911132"/>
                  </a:lnTo>
                  <a:lnTo>
                    <a:pt x="534757" y="2881232"/>
                  </a:lnTo>
                  <a:lnTo>
                    <a:pt x="502288" y="2850457"/>
                  </a:lnTo>
                  <a:lnTo>
                    <a:pt x="470657" y="2818826"/>
                  </a:lnTo>
                  <a:lnTo>
                    <a:pt x="439882" y="2786358"/>
                  </a:lnTo>
                  <a:lnTo>
                    <a:pt x="409981" y="2753070"/>
                  </a:lnTo>
                  <a:lnTo>
                    <a:pt x="380974" y="2718982"/>
                  </a:lnTo>
                  <a:lnTo>
                    <a:pt x="352878" y="2684111"/>
                  </a:lnTo>
                  <a:lnTo>
                    <a:pt x="325711" y="2648477"/>
                  </a:lnTo>
                  <a:lnTo>
                    <a:pt x="299494" y="2612098"/>
                  </a:lnTo>
                  <a:lnTo>
                    <a:pt x="274243" y="2574991"/>
                  </a:lnTo>
                  <a:lnTo>
                    <a:pt x="249977" y="2537177"/>
                  </a:lnTo>
                  <a:lnTo>
                    <a:pt x="226715" y="2498672"/>
                  </a:lnTo>
                  <a:lnTo>
                    <a:pt x="204475" y="2459496"/>
                  </a:lnTo>
                  <a:lnTo>
                    <a:pt x="183276" y="2419667"/>
                  </a:lnTo>
                  <a:lnTo>
                    <a:pt x="163136" y="2379204"/>
                  </a:lnTo>
                  <a:lnTo>
                    <a:pt x="144073" y="2338125"/>
                  </a:lnTo>
                  <a:lnTo>
                    <a:pt x="126107" y="2296448"/>
                  </a:lnTo>
                  <a:lnTo>
                    <a:pt x="109255" y="2254192"/>
                  </a:lnTo>
                  <a:lnTo>
                    <a:pt x="93536" y="2211375"/>
                  </a:lnTo>
                  <a:lnTo>
                    <a:pt x="78968" y="2168016"/>
                  </a:lnTo>
                  <a:lnTo>
                    <a:pt x="65571" y="2124133"/>
                  </a:lnTo>
                  <a:lnTo>
                    <a:pt x="53361" y="2079745"/>
                  </a:lnTo>
                  <a:lnTo>
                    <a:pt x="42359" y="2034870"/>
                  </a:lnTo>
                  <a:lnTo>
                    <a:pt x="32582" y="1989527"/>
                  </a:lnTo>
                  <a:lnTo>
                    <a:pt x="24048" y="1943734"/>
                  </a:lnTo>
                  <a:lnTo>
                    <a:pt x="16777" y="1897510"/>
                  </a:lnTo>
                  <a:lnTo>
                    <a:pt x="10786" y="1850873"/>
                  </a:lnTo>
                  <a:lnTo>
                    <a:pt x="6095" y="1803841"/>
                  </a:lnTo>
                  <a:lnTo>
                    <a:pt x="2721" y="1756433"/>
                  </a:lnTo>
                  <a:lnTo>
                    <a:pt x="683" y="1708667"/>
                  </a:lnTo>
                  <a:lnTo>
                    <a:pt x="0" y="1660563"/>
                  </a:lnTo>
                  <a:lnTo>
                    <a:pt x="794" y="1609182"/>
                  </a:lnTo>
                  <a:lnTo>
                    <a:pt x="3173" y="1557944"/>
                  </a:lnTo>
                  <a:lnTo>
                    <a:pt x="7126" y="1506882"/>
                  </a:lnTo>
                  <a:lnTo>
                    <a:pt x="12644" y="1456032"/>
                  </a:lnTo>
                  <a:lnTo>
                    <a:pt x="19717" y="1405429"/>
                  </a:lnTo>
                  <a:lnTo>
                    <a:pt x="28335" y="1355109"/>
                  </a:lnTo>
                  <a:lnTo>
                    <a:pt x="38491" y="1305106"/>
                  </a:lnTo>
                  <a:lnTo>
                    <a:pt x="50173" y="1255456"/>
                  </a:lnTo>
                  <a:lnTo>
                    <a:pt x="63374" y="1206193"/>
                  </a:lnTo>
                  <a:lnTo>
                    <a:pt x="78082" y="1157354"/>
                  </a:lnTo>
                  <a:lnTo>
                    <a:pt x="94289" y="1108973"/>
                  </a:lnTo>
                  <a:lnTo>
                    <a:pt x="111985" y="1061085"/>
                  </a:lnTo>
                  <a:lnTo>
                    <a:pt x="131162" y="1013725"/>
                  </a:lnTo>
                  <a:lnTo>
                    <a:pt x="151809" y="966929"/>
                  </a:lnTo>
                  <a:lnTo>
                    <a:pt x="173917" y="920732"/>
                  </a:lnTo>
                  <a:lnTo>
                    <a:pt x="197476" y="875169"/>
                  </a:lnTo>
                  <a:lnTo>
                    <a:pt x="222478" y="830275"/>
                  </a:lnTo>
                  <a:lnTo>
                    <a:pt x="1660563" y="1660563"/>
                  </a:lnTo>
                  <a:lnTo>
                    <a:pt x="1660563" y="0"/>
                  </a:lnTo>
                  <a:close/>
                </a:path>
              </a:pathLst>
            </a:custGeom>
            <a:ln w="9525">
              <a:solidFill>
                <a:srgbClr val="0E4973"/>
              </a:solidFill>
            </a:ln>
          </p:spPr>
          <p:txBody>
            <a:bodyPr wrap="square" lIns="0" tIns="0" rIns="0" bIns="0" rtlCol="0"/>
            <a:lstStyle/>
            <a:p>
              <a:endParaRPr/>
            </a:p>
          </p:txBody>
        </p:sp>
        <p:pic>
          <p:nvPicPr>
            <p:cNvPr id="31" name="object 31"/>
            <p:cNvPicPr/>
            <p:nvPr/>
          </p:nvPicPr>
          <p:blipFill>
            <a:blip r:embed="rId18" cstate="print"/>
            <a:stretch>
              <a:fillRect/>
            </a:stretch>
          </p:blipFill>
          <p:spPr>
            <a:xfrm>
              <a:off x="5667344" y="2515151"/>
              <a:ext cx="1438084" cy="1660550"/>
            </a:xfrm>
            <a:prstGeom prst="rect">
              <a:avLst/>
            </a:prstGeom>
          </p:spPr>
        </p:pic>
        <p:sp>
          <p:nvSpPr>
            <p:cNvPr id="32" name="object 32"/>
            <p:cNvSpPr/>
            <p:nvPr/>
          </p:nvSpPr>
          <p:spPr>
            <a:xfrm>
              <a:off x="5667344" y="2515151"/>
              <a:ext cx="1438275" cy="1661160"/>
            </a:xfrm>
            <a:custGeom>
              <a:avLst/>
              <a:gdLst/>
              <a:ahLst/>
              <a:cxnLst/>
              <a:rect l="l" t="t" r="r" b="b"/>
              <a:pathLst>
                <a:path w="1438275" h="1661160">
                  <a:moveTo>
                    <a:pt x="0" y="830275"/>
                  </a:moveTo>
                  <a:lnTo>
                    <a:pt x="25297" y="787919"/>
                  </a:lnTo>
                  <a:lnTo>
                    <a:pt x="51732" y="746492"/>
                  </a:lnTo>
                  <a:lnTo>
                    <a:pt x="79279" y="706009"/>
                  </a:lnTo>
                  <a:lnTo>
                    <a:pt x="107911" y="666485"/>
                  </a:lnTo>
                  <a:lnTo>
                    <a:pt x="137602" y="627936"/>
                  </a:lnTo>
                  <a:lnTo>
                    <a:pt x="168324" y="590378"/>
                  </a:lnTo>
                  <a:lnTo>
                    <a:pt x="200051" y="553824"/>
                  </a:lnTo>
                  <a:lnTo>
                    <a:pt x="232758" y="518291"/>
                  </a:lnTo>
                  <a:lnTo>
                    <a:pt x="266416" y="483794"/>
                  </a:lnTo>
                  <a:lnTo>
                    <a:pt x="301000" y="450348"/>
                  </a:lnTo>
                  <a:lnTo>
                    <a:pt x="336483" y="417969"/>
                  </a:lnTo>
                  <a:lnTo>
                    <a:pt x="372839" y="386672"/>
                  </a:lnTo>
                  <a:lnTo>
                    <a:pt x="410041" y="356472"/>
                  </a:lnTo>
                  <a:lnTo>
                    <a:pt x="448062" y="327385"/>
                  </a:lnTo>
                  <a:lnTo>
                    <a:pt x="486876" y="299426"/>
                  </a:lnTo>
                  <a:lnTo>
                    <a:pt x="526456" y="272610"/>
                  </a:lnTo>
                  <a:lnTo>
                    <a:pt x="566776" y="246953"/>
                  </a:lnTo>
                  <a:lnTo>
                    <a:pt x="607809" y="222470"/>
                  </a:lnTo>
                  <a:lnTo>
                    <a:pt x="649529" y="199176"/>
                  </a:lnTo>
                  <a:lnTo>
                    <a:pt x="691908" y="177087"/>
                  </a:lnTo>
                  <a:lnTo>
                    <a:pt x="734922" y="156218"/>
                  </a:lnTo>
                  <a:lnTo>
                    <a:pt x="778542" y="136584"/>
                  </a:lnTo>
                  <a:lnTo>
                    <a:pt x="822742" y="118200"/>
                  </a:lnTo>
                  <a:lnTo>
                    <a:pt x="867497" y="101083"/>
                  </a:lnTo>
                  <a:lnTo>
                    <a:pt x="912779" y="85247"/>
                  </a:lnTo>
                  <a:lnTo>
                    <a:pt x="958561" y="70707"/>
                  </a:lnTo>
                  <a:lnTo>
                    <a:pt x="1004818" y="57480"/>
                  </a:lnTo>
                  <a:lnTo>
                    <a:pt x="1051522" y="45580"/>
                  </a:lnTo>
                  <a:lnTo>
                    <a:pt x="1098648" y="35022"/>
                  </a:lnTo>
                  <a:lnTo>
                    <a:pt x="1146167" y="25822"/>
                  </a:lnTo>
                  <a:lnTo>
                    <a:pt x="1194055" y="17996"/>
                  </a:lnTo>
                  <a:lnTo>
                    <a:pt x="1242284" y="11558"/>
                  </a:lnTo>
                  <a:lnTo>
                    <a:pt x="1290828" y="6524"/>
                  </a:lnTo>
                  <a:lnTo>
                    <a:pt x="1339661" y="2910"/>
                  </a:lnTo>
                  <a:lnTo>
                    <a:pt x="1388755" y="730"/>
                  </a:lnTo>
                  <a:lnTo>
                    <a:pt x="1438084" y="0"/>
                  </a:lnTo>
                  <a:lnTo>
                    <a:pt x="1438084" y="1660550"/>
                  </a:lnTo>
                  <a:lnTo>
                    <a:pt x="0" y="830275"/>
                  </a:lnTo>
                  <a:close/>
                </a:path>
              </a:pathLst>
            </a:custGeom>
            <a:ln w="9525">
              <a:solidFill>
                <a:srgbClr val="0E4973"/>
              </a:solidFill>
            </a:ln>
          </p:spPr>
          <p:txBody>
            <a:bodyPr wrap="square" lIns="0" tIns="0" rIns="0" bIns="0" rtlCol="0"/>
            <a:lstStyle/>
            <a:p>
              <a:endParaRPr/>
            </a:p>
          </p:txBody>
        </p:sp>
        <p:sp>
          <p:nvSpPr>
            <p:cNvPr id="33" name="object 33"/>
            <p:cNvSpPr/>
            <p:nvPr/>
          </p:nvSpPr>
          <p:spPr>
            <a:xfrm>
              <a:off x="4570857" y="3491864"/>
              <a:ext cx="1492250" cy="222250"/>
            </a:xfrm>
            <a:custGeom>
              <a:avLst/>
              <a:gdLst/>
              <a:ahLst/>
              <a:cxnLst/>
              <a:rect l="l" t="t" r="r" b="b"/>
              <a:pathLst>
                <a:path w="1492250" h="222250">
                  <a:moveTo>
                    <a:pt x="0" y="221742"/>
                  </a:moveTo>
                  <a:lnTo>
                    <a:pt x="1491996" y="0"/>
                  </a:lnTo>
                </a:path>
              </a:pathLst>
            </a:custGeom>
            <a:ln w="9525">
              <a:solidFill>
                <a:srgbClr val="000000"/>
              </a:solidFill>
              <a:prstDash val="sysDash"/>
            </a:ln>
          </p:spPr>
          <p:txBody>
            <a:bodyPr wrap="square" lIns="0" tIns="0" rIns="0" bIns="0" rtlCol="0"/>
            <a:lstStyle/>
            <a:p>
              <a:endParaRPr/>
            </a:p>
          </p:txBody>
        </p:sp>
        <p:sp>
          <p:nvSpPr>
            <p:cNvPr id="34" name="object 34"/>
            <p:cNvSpPr/>
            <p:nvPr/>
          </p:nvSpPr>
          <p:spPr>
            <a:xfrm>
              <a:off x="4627245" y="4985385"/>
              <a:ext cx="1435735" cy="377190"/>
            </a:xfrm>
            <a:custGeom>
              <a:avLst/>
              <a:gdLst/>
              <a:ahLst/>
              <a:cxnLst/>
              <a:rect l="l" t="t" r="r" b="b"/>
              <a:pathLst>
                <a:path w="1435735" h="377189">
                  <a:moveTo>
                    <a:pt x="0" y="377189"/>
                  </a:moveTo>
                  <a:lnTo>
                    <a:pt x="1435608" y="0"/>
                  </a:lnTo>
                </a:path>
              </a:pathLst>
            </a:custGeom>
            <a:ln w="9525">
              <a:solidFill>
                <a:srgbClr val="000000"/>
              </a:solidFill>
              <a:prstDash val="sysDash"/>
            </a:ln>
          </p:spPr>
          <p:txBody>
            <a:bodyPr wrap="square" lIns="0" tIns="0" rIns="0" bIns="0" rtlCol="0"/>
            <a:lstStyle/>
            <a:p>
              <a:endParaRPr/>
            </a:p>
          </p:txBody>
        </p:sp>
      </p:grpSp>
      <p:sp>
        <p:nvSpPr>
          <p:cNvPr id="35" name="object 35"/>
          <p:cNvSpPr/>
          <p:nvPr/>
        </p:nvSpPr>
        <p:spPr>
          <a:xfrm>
            <a:off x="3068954" y="2724530"/>
            <a:ext cx="372110" cy="1830705"/>
          </a:xfrm>
          <a:custGeom>
            <a:avLst/>
            <a:gdLst/>
            <a:ahLst/>
            <a:cxnLst/>
            <a:rect l="l" t="t" r="r" b="b"/>
            <a:pathLst>
              <a:path w="372110" h="1830704">
                <a:moveTo>
                  <a:pt x="371856" y="0"/>
                </a:moveTo>
                <a:lnTo>
                  <a:pt x="322430" y="5052"/>
                </a:lnTo>
                <a:lnTo>
                  <a:pt x="278017" y="19310"/>
                </a:lnTo>
                <a:lnTo>
                  <a:pt x="240387" y="41425"/>
                </a:lnTo>
                <a:lnTo>
                  <a:pt x="211313" y="70051"/>
                </a:lnTo>
                <a:lnTo>
                  <a:pt x="192569" y="103838"/>
                </a:lnTo>
                <a:lnTo>
                  <a:pt x="185928" y="141439"/>
                </a:lnTo>
                <a:lnTo>
                  <a:pt x="185928" y="773722"/>
                </a:lnTo>
                <a:lnTo>
                  <a:pt x="179286" y="811323"/>
                </a:lnTo>
                <a:lnTo>
                  <a:pt x="160542" y="845110"/>
                </a:lnTo>
                <a:lnTo>
                  <a:pt x="131468" y="873736"/>
                </a:lnTo>
                <a:lnTo>
                  <a:pt x="93838" y="895851"/>
                </a:lnTo>
                <a:lnTo>
                  <a:pt x="49425" y="910109"/>
                </a:lnTo>
                <a:lnTo>
                  <a:pt x="0" y="915162"/>
                </a:lnTo>
                <a:lnTo>
                  <a:pt x="49425" y="920214"/>
                </a:lnTo>
                <a:lnTo>
                  <a:pt x="93838" y="934472"/>
                </a:lnTo>
                <a:lnTo>
                  <a:pt x="131468" y="956587"/>
                </a:lnTo>
                <a:lnTo>
                  <a:pt x="160542" y="985213"/>
                </a:lnTo>
                <a:lnTo>
                  <a:pt x="179286" y="1019000"/>
                </a:lnTo>
                <a:lnTo>
                  <a:pt x="185928" y="1056601"/>
                </a:lnTo>
                <a:lnTo>
                  <a:pt x="185928" y="1688884"/>
                </a:lnTo>
                <a:lnTo>
                  <a:pt x="192569" y="1726485"/>
                </a:lnTo>
                <a:lnTo>
                  <a:pt x="211313" y="1760272"/>
                </a:lnTo>
                <a:lnTo>
                  <a:pt x="240387" y="1788898"/>
                </a:lnTo>
                <a:lnTo>
                  <a:pt x="278017" y="1811013"/>
                </a:lnTo>
                <a:lnTo>
                  <a:pt x="322430" y="1825271"/>
                </a:lnTo>
                <a:lnTo>
                  <a:pt x="371856" y="1830324"/>
                </a:lnTo>
              </a:path>
            </a:pathLst>
          </a:custGeom>
          <a:ln w="9525">
            <a:solidFill>
              <a:srgbClr val="000000"/>
            </a:solidFill>
          </a:ln>
        </p:spPr>
        <p:txBody>
          <a:bodyPr wrap="square" lIns="0" tIns="0" rIns="0" bIns="0" rtlCol="0"/>
          <a:lstStyle/>
          <a:p>
            <a:endParaRPr/>
          </a:p>
        </p:txBody>
      </p:sp>
      <p:sp>
        <p:nvSpPr>
          <p:cNvPr id="36" name="object 36"/>
          <p:cNvSpPr/>
          <p:nvPr/>
        </p:nvSpPr>
        <p:spPr>
          <a:xfrm>
            <a:off x="3082670" y="5122545"/>
            <a:ext cx="372110" cy="535940"/>
          </a:xfrm>
          <a:custGeom>
            <a:avLst/>
            <a:gdLst/>
            <a:ahLst/>
            <a:cxnLst/>
            <a:rect l="l" t="t" r="r" b="b"/>
            <a:pathLst>
              <a:path w="372110" h="535939">
                <a:moveTo>
                  <a:pt x="371856" y="0"/>
                </a:moveTo>
                <a:lnTo>
                  <a:pt x="299486" y="3250"/>
                </a:lnTo>
                <a:lnTo>
                  <a:pt x="240387" y="12114"/>
                </a:lnTo>
                <a:lnTo>
                  <a:pt x="200539" y="25262"/>
                </a:lnTo>
                <a:lnTo>
                  <a:pt x="185928" y="41363"/>
                </a:lnTo>
                <a:lnTo>
                  <a:pt x="185928" y="226479"/>
                </a:lnTo>
                <a:lnTo>
                  <a:pt x="171316" y="242580"/>
                </a:lnTo>
                <a:lnTo>
                  <a:pt x="131468" y="255728"/>
                </a:lnTo>
                <a:lnTo>
                  <a:pt x="72369" y="264592"/>
                </a:lnTo>
                <a:lnTo>
                  <a:pt x="0" y="267842"/>
                </a:lnTo>
                <a:lnTo>
                  <a:pt x="72369" y="271093"/>
                </a:lnTo>
                <a:lnTo>
                  <a:pt x="131468" y="279957"/>
                </a:lnTo>
                <a:lnTo>
                  <a:pt x="171316" y="293105"/>
                </a:lnTo>
                <a:lnTo>
                  <a:pt x="185928" y="309206"/>
                </a:lnTo>
                <a:lnTo>
                  <a:pt x="185928" y="494322"/>
                </a:lnTo>
                <a:lnTo>
                  <a:pt x="200539" y="510423"/>
                </a:lnTo>
                <a:lnTo>
                  <a:pt x="240387" y="523571"/>
                </a:lnTo>
                <a:lnTo>
                  <a:pt x="299486" y="532435"/>
                </a:lnTo>
                <a:lnTo>
                  <a:pt x="371856" y="535685"/>
                </a:lnTo>
              </a:path>
            </a:pathLst>
          </a:custGeom>
          <a:ln w="9525">
            <a:solidFill>
              <a:srgbClr val="000000"/>
            </a:solidFill>
          </a:ln>
        </p:spPr>
        <p:txBody>
          <a:bodyPr wrap="square" lIns="0" tIns="0" rIns="0" bIns="0" rtlCol="0"/>
          <a:lstStyle/>
          <a:p>
            <a:endParaRPr/>
          </a:p>
        </p:txBody>
      </p:sp>
      <p:sp>
        <p:nvSpPr>
          <p:cNvPr id="37" name="object 37"/>
          <p:cNvSpPr txBox="1"/>
          <p:nvPr/>
        </p:nvSpPr>
        <p:spPr>
          <a:xfrm>
            <a:off x="4381063" y="3791268"/>
            <a:ext cx="1052830" cy="299720"/>
          </a:xfrm>
          <a:prstGeom prst="rect">
            <a:avLst/>
          </a:prstGeom>
        </p:spPr>
        <p:txBody>
          <a:bodyPr vert="horz" wrap="square" lIns="0" tIns="12700" rIns="0" bIns="0" rtlCol="0">
            <a:spAutoFit/>
          </a:bodyPr>
          <a:lstStyle/>
          <a:p>
            <a:pPr marL="12700">
              <a:lnSpc>
                <a:spcPct val="100000"/>
              </a:lnSpc>
              <a:spcBef>
                <a:spcPts val="100"/>
              </a:spcBef>
            </a:pPr>
            <a:r>
              <a:rPr sz="1800" b="0" spc="-35" dirty="0">
                <a:latin typeface="Calibri Light"/>
                <a:cs typeface="Calibri Light"/>
              </a:rPr>
              <a:t>Transferred</a:t>
            </a:r>
            <a:endParaRPr sz="1800">
              <a:latin typeface="Calibri Light"/>
              <a:cs typeface="Calibri Light"/>
            </a:endParaRPr>
          </a:p>
        </p:txBody>
      </p:sp>
      <p:sp>
        <p:nvSpPr>
          <p:cNvPr id="38" name="object 38"/>
          <p:cNvSpPr txBox="1"/>
          <p:nvPr/>
        </p:nvSpPr>
        <p:spPr>
          <a:xfrm>
            <a:off x="6643253" y="4958403"/>
            <a:ext cx="1108710" cy="848360"/>
          </a:xfrm>
          <a:prstGeom prst="rect">
            <a:avLst/>
          </a:prstGeom>
        </p:spPr>
        <p:txBody>
          <a:bodyPr vert="horz" wrap="square" lIns="0" tIns="12700" rIns="0" bIns="0" rtlCol="0">
            <a:spAutoFit/>
          </a:bodyPr>
          <a:lstStyle/>
          <a:p>
            <a:pPr marL="12700" marR="5080" indent="241300">
              <a:lnSpc>
                <a:spcPct val="100000"/>
              </a:lnSpc>
              <a:spcBef>
                <a:spcPts val="100"/>
              </a:spcBef>
            </a:pPr>
            <a:r>
              <a:rPr sz="1800" b="0" spc="-10" dirty="0">
                <a:latin typeface="Calibri Light"/>
                <a:cs typeface="Calibri Light"/>
              </a:rPr>
              <a:t>Shares </a:t>
            </a:r>
            <a:r>
              <a:rPr sz="1800" b="0" spc="-20" dirty="0">
                <a:latin typeface="Calibri Light"/>
                <a:cs typeface="Calibri Light"/>
              </a:rPr>
              <a:t>retained</a:t>
            </a:r>
            <a:r>
              <a:rPr sz="1800" b="0" spc="-50" dirty="0">
                <a:latin typeface="Calibri Light"/>
                <a:cs typeface="Calibri Light"/>
              </a:rPr>
              <a:t> </a:t>
            </a:r>
            <a:r>
              <a:rPr sz="1800" b="0" spc="-25" dirty="0">
                <a:latin typeface="Calibri Light"/>
                <a:cs typeface="Calibri Light"/>
              </a:rPr>
              <a:t>for </a:t>
            </a:r>
            <a:r>
              <a:rPr sz="1800" b="0" dirty="0">
                <a:latin typeface="Calibri Light"/>
                <a:cs typeface="Calibri Light"/>
              </a:rPr>
              <a:t>other</a:t>
            </a:r>
            <a:r>
              <a:rPr sz="1800" b="0" spc="-100" dirty="0">
                <a:latin typeface="Calibri Light"/>
                <a:cs typeface="Calibri Light"/>
              </a:rPr>
              <a:t> </a:t>
            </a:r>
            <a:r>
              <a:rPr sz="1800" b="0" spc="-45" dirty="0">
                <a:latin typeface="Calibri Light"/>
                <a:cs typeface="Calibri Light"/>
              </a:rPr>
              <a:t>Tribes</a:t>
            </a:r>
            <a:endParaRPr sz="1800">
              <a:latin typeface="Calibri Light"/>
              <a:cs typeface="Calibri Light"/>
            </a:endParaRPr>
          </a:p>
        </p:txBody>
      </p:sp>
      <p:sp>
        <p:nvSpPr>
          <p:cNvPr id="39" name="object 39"/>
          <p:cNvSpPr txBox="1"/>
          <p:nvPr/>
        </p:nvSpPr>
        <p:spPr>
          <a:xfrm>
            <a:off x="1697824" y="3046477"/>
            <a:ext cx="1174750" cy="1244600"/>
          </a:xfrm>
          <a:prstGeom prst="rect">
            <a:avLst/>
          </a:prstGeom>
        </p:spPr>
        <p:txBody>
          <a:bodyPr vert="horz" wrap="square" lIns="0" tIns="12065" rIns="0" bIns="0" rtlCol="0">
            <a:spAutoFit/>
          </a:bodyPr>
          <a:lstStyle/>
          <a:p>
            <a:pPr marL="12700" marR="5080" indent="13335" algn="just">
              <a:lnSpc>
                <a:spcPct val="100000"/>
              </a:lnSpc>
              <a:spcBef>
                <a:spcPts val="95"/>
              </a:spcBef>
            </a:pPr>
            <a:r>
              <a:rPr sz="2000" b="0" i="1" spc="-20" dirty="0">
                <a:latin typeface="Calibri Light"/>
                <a:cs typeface="Calibri Light"/>
              </a:rPr>
              <a:t>Tribe</a:t>
            </a:r>
            <a:r>
              <a:rPr sz="2000" b="0" i="1" spc="-80" dirty="0">
                <a:latin typeface="Calibri Light"/>
                <a:cs typeface="Calibri Light"/>
              </a:rPr>
              <a:t> </a:t>
            </a:r>
            <a:r>
              <a:rPr sz="2000" b="0" i="1" spc="-10" dirty="0">
                <a:latin typeface="Calibri Light"/>
                <a:cs typeface="Calibri Light"/>
              </a:rPr>
              <a:t>elects </a:t>
            </a:r>
            <a:r>
              <a:rPr sz="2000" b="0" i="1" dirty="0">
                <a:latin typeface="Calibri Light"/>
                <a:cs typeface="Calibri Light"/>
              </a:rPr>
              <a:t>to</a:t>
            </a:r>
            <a:r>
              <a:rPr sz="2000" b="0" i="1" spc="-45" dirty="0">
                <a:latin typeface="Calibri Light"/>
                <a:cs typeface="Calibri Light"/>
              </a:rPr>
              <a:t> </a:t>
            </a:r>
            <a:r>
              <a:rPr sz="2000" b="0" i="1" spc="-10" dirty="0">
                <a:latin typeface="Calibri Light"/>
                <a:cs typeface="Calibri Light"/>
              </a:rPr>
              <a:t>contract </a:t>
            </a:r>
            <a:r>
              <a:rPr sz="2000" b="0" i="1" dirty="0">
                <a:latin typeface="Calibri Light"/>
                <a:cs typeface="Calibri Light"/>
              </a:rPr>
              <a:t>or</a:t>
            </a:r>
            <a:r>
              <a:rPr sz="2000" b="0" i="1" spc="-25" dirty="0">
                <a:latin typeface="Calibri Light"/>
                <a:cs typeface="Calibri Light"/>
              </a:rPr>
              <a:t> </a:t>
            </a:r>
            <a:r>
              <a:rPr sz="2000" b="0" i="1" spc="-10" dirty="0">
                <a:latin typeface="Calibri Light"/>
                <a:cs typeface="Calibri Light"/>
              </a:rPr>
              <a:t>compact</a:t>
            </a:r>
            <a:endParaRPr sz="2000">
              <a:latin typeface="Calibri Light"/>
              <a:cs typeface="Calibri Light"/>
            </a:endParaRPr>
          </a:p>
          <a:p>
            <a:pPr marL="513080">
              <a:lnSpc>
                <a:spcPts val="2400"/>
              </a:lnSpc>
            </a:pPr>
            <a:r>
              <a:rPr sz="2000" b="0" i="1" dirty="0">
                <a:latin typeface="Calibri Light"/>
                <a:cs typeface="Calibri Light"/>
              </a:rPr>
              <a:t>A,</a:t>
            </a:r>
            <a:r>
              <a:rPr sz="2000" b="0" i="1" spc="-45" dirty="0">
                <a:latin typeface="Calibri Light"/>
                <a:cs typeface="Calibri Light"/>
              </a:rPr>
              <a:t> </a:t>
            </a:r>
            <a:r>
              <a:rPr sz="2000" b="0" i="1" dirty="0">
                <a:latin typeface="Calibri Light"/>
                <a:cs typeface="Calibri Light"/>
              </a:rPr>
              <a:t>B,</a:t>
            </a:r>
            <a:r>
              <a:rPr sz="2000" b="0" i="1" spc="-25" dirty="0">
                <a:latin typeface="Calibri Light"/>
                <a:cs typeface="Calibri Light"/>
              </a:rPr>
              <a:t> </a:t>
            </a:r>
            <a:r>
              <a:rPr sz="2000" b="0" i="1" spc="-50" dirty="0">
                <a:latin typeface="Calibri Light"/>
                <a:cs typeface="Calibri Light"/>
              </a:rPr>
              <a:t>C</a:t>
            </a:r>
            <a:endParaRPr sz="2000">
              <a:latin typeface="Calibri Light"/>
              <a:cs typeface="Calibri Light"/>
            </a:endParaRPr>
          </a:p>
        </p:txBody>
      </p:sp>
      <p:sp>
        <p:nvSpPr>
          <p:cNvPr id="40" name="object 40"/>
          <p:cNvSpPr txBox="1"/>
          <p:nvPr/>
        </p:nvSpPr>
        <p:spPr>
          <a:xfrm>
            <a:off x="1604192" y="5028741"/>
            <a:ext cx="1341755" cy="939800"/>
          </a:xfrm>
          <a:prstGeom prst="rect">
            <a:avLst/>
          </a:prstGeom>
        </p:spPr>
        <p:txBody>
          <a:bodyPr vert="horz" wrap="square" lIns="0" tIns="12065" rIns="0" bIns="0" rtlCol="0">
            <a:spAutoFit/>
          </a:bodyPr>
          <a:lstStyle/>
          <a:p>
            <a:pPr marL="12700" marR="5080" algn="ctr">
              <a:lnSpc>
                <a:spcPct val="100000"/>
              </a:lnSpc>
              <a:spcBef>
                <a:spcPts val="95"/>
              </a:spcBef>
            </a:pPr>
            <a:r>
              <a:rPr sz="2000" b="0" i="1" dirty="0">
                <a:latin typeface="Calibri Light"/>
                <a:cs typeface="Calibri Light"/>
              </a:rPr>
              <a:t>Leaves</a:t>
            </a:r>
            <a:r>
              <a:rPr sz="2000" b="0" i="1" spc="-60" dirty="0">
                <a:latin typeface="Calibri Light"/>
                <a:cs typeface="Calibri Light"/>
              </a:rPr>
              <a:t> </a:t>
            </a:r>
            <a:r>
              <a:rPr sz="2000" b="0" i="1" dirty="0">
                <a:latin typeface="Calibri Light"/>
                <a:cs typeface="Calibri Light"/>
              </a:rPr>
              <a:t>X,</a:t>
            </a:r>
            <a:r>
              <a:rPr sz="2000" b="0" i="1" spc="-35" dirty="0">
                <a:latin typeface="Calibri Light"/>
                <a:cs typeface="Calibri Light"/>
              </a:rPr>
              <a:t> </a:t>
            </a:r>
            <a:r>
              <a:rPr sz="2000" b="0" i="1" spc="-105" dirty="0">
                <a:latin typeface="Calibri Light"/>
                <a:cs typeface="Calibri Light"/>
              </a:rPr>
              <a:t>Y,</a:t>
            </a:r>
            <a:r>
              <a:rPr sz="2000" b="0" i="1" spc="-10" dirty="0">
                <a:latin typeface="Calibri Light"/>
                <a:cs typeface="Calibri Light"/>
              </a:rPr>
              <a:t> </a:t>
            </a:r>
            <a:r>
              <a:rPr sz="2000" b="0" i="1" spc="-50" dirty="0">
                <a:latin typeface="Calibri Light"/>
                <a:cs typeface="Calibri Light"/>
              </a:rPr>
              <a:t>Z </a:t>
            </a:r>
            <a:r>
              <a:rPr sz="2000" b="0" i="1" dirty="0">
                <a:latin typeface="Calibri Light"/>
                <a:cs typeface="Calibri Light"/>
              </a:rPr>
              <a:t>for</a:t>
            </a:r>
            <a:r>
              <a:rPr sz="2000" b="0" i="1" spc="-50" dirty="0">
                <a:latin typeface="Calibri Light"/>
                <a:cs typeface="Calibri Light"/>
              </a:rPr>
              <a:t> </a:t>
            </a:r>
            <a:r>
              <a:rPr sz="2000" b="0" i="1" dirty="0">
                <a:latin typeface="Calibri Light"/>
                <a:cs typeface="Calibri Light"/>
              </a:rPr>
              <a:t>IHS</a:t>
            </a:r>
            <a:r>
              <a:rPr sz="2000" b="0" i="1" spc="-45" dirty="0">
                <a:latin typeface="Calibri Light"/>
                <a:cs typeface="Calibri Light"/>
              </a:rPr>
              <a:t> </a:t>
            </a:r>
            <a:r>
              <a:rPr sz="2000" b="0" i="1" spc="-25" dirty="0">
                <a:latin typeface="Calibri Light"/>
                <a:cs typeface="Calibri Light"/>
              </a:rPr>
              <a:t>to </a:t>
            </a:r>
            <a:r>
              <a:rPr sz="2000" b="0" i="1" spc="-10" dirty="0">
                <a:latin typeface="Calibri Light"/>
                <a:cs typeface="Calibri Light"/>
              </a:rPr>
              <a:t>perform</a:t>
            </a:r>
            <a:endParaRPr sz="2000">
              <a:latin typeface="Calibri Light"/>
              <a:cs typeface="Calibri Light"/>
            </a:endParaRPr>
          </a:p>
        </p:txBody>
      </p:sp>
      <p:sp>
        <p:nvSpPr>
          <p:cNvPr id="41" name="object 41"/>
          <p:cNvSpPr txBox="1"/>
          <p:nvPr/>
        </p:nvSpPr>
        <p:spPr>
          <a:xfrm>
            <a:off x="9123701" y="4055371"/>
            <a:ext cx="2122170" cy="939800"/>
          </a:xfrm>
          <a:prstGeom prst="rect">
            <a:avLst/>
          </a:prstGeom>
        </p:spPr>
        <p:txBody>
          <a:bodyPr vert="horz" wrap="square" lIns="0" tIns="12065" rIns="0" bIns="0" rtlCol="0">
            <a:spAutoFit/>
          </a:bodyPr>
          <a:lstStyle/>
          <a:p>
            <a:pPr marL="12700" marR="5080">
              <a:lnSpc>
                <a:spcPct val="100000"/>
              </a:lnSpc>
              <a:spcBef>
                <a:spcPts val="95"/>
              </a:spcBef>
            </a:pPr>
            <a:r>
              <a:rPr sz="2000" b="0" i="1" spc="-10" dirty="0">
                <a:latin typeface="Calibri Light"/>
                <a:cs typeface="Calibri Light"/>
              </a:rPr>
              <a:t>Associated</a:t>
            </a:r>
            <a:r>
              <a:rPr sz="2000" b="0" i="1" spc="-50" dirty="0">
                <a:latin typeface="Calibri Light"/>
                <a:cs typeface="Calibri Light"/>
              </a:rPr>
              <a:t> </a:t>
            </a:r>
            <a:r>
              <a:rPr sz="2000" b="0" i="1" dirty="0">
                <a:latin typeface="Calibri Light"/>
                <a:cs typeface="Calibri Light"/>
              </a:rPr>
              <a:t>funds</a:t>
            </a:r>
            <a:r>
              <a:rPr sz="2000" b="0" i="1" spc="-40" dirty="0">
                <a:latin typeface="Calibri Light"/>
                <a:cs typeface="Calibri Light"/>
              </a:rPr>
              <a:t> </a:t>
            </a:r>
            <a:r>
              <a:rPr sz="2000" b="0" i="1" spc="-25" dirty="0">
                <a:latin typeface="Calibri Light"/>
                <a:cs typeface="Calibri Light"/>
              </a:rPr>
              <a:t>are </a:t>
            </a:r>
            <a:r>
              <a:rPr sz="2000" b="0" i="1" spc="-10" dirty="0">
                <a:latin typeface="Calibri Light"/>
                <a:cs typeface="Calibri Light"/>
              </a:rPr>
              <a:t>retained</a:t>
            </a:r>
            <a:r>
              <a:rPr sz="2000" b="0" i="1" spc="-45" dirty="0">
                <a:latin typeface="Calibri Light"/>
                <a:cs typeface="Calibri Light"/>
              </a:rPr>
              <a:t> </a:t>
            </a:r>
            <a:r>
              <a:rPr sz="2000" b="0" i="1" dirty="0">
                <a:latin typeface="Calibri Light"/>
                <a:cs typeface="Calibri Light"/>
              </a:rPr>
              <a:t>by</a:t>
            </a:r>
            <a:r>
              <a:rPr sz="2000" b="0" i="1" spc="-35" dirty="0">
                <a:latin typeface="Calibri Light"/>
                <a:cs typeface="Calibri Light"/>
              </a:rPr>
              <a:t> </a:t>
            </a:r>
            <a:r>
              <a:rPr sz="2000" b="0" i="1" dirty="0">
                <a:latin typeface="Calibri Light"/>
                <a:cs typeface="Calibri Light"/>
              </a:rPr>
              <a:t>IHS</a:t>
            </a:r>
            <a:r>
              <a:rPr sz="2000" b="0" i="1" spc="-45" dirty="0">
                <a:latin typeface="Calibri Light"/>
                <a:cs typeface="Calibri Light"/>
              </a:rPr>
              <a:t> </a:t>
            </a:r>
            <a:r>
              <a:rPr sz="2000" b="0" i="1" spc="-25" dirty="0">
                <a:latin typeface="Calibri Light"/>
                <a:cs typeface="Calibri Light"/>
              </a:rPr>
              <a:t>to </a:t>
            </a:r>
            <a:r>
              <a:rPr sz="2000" b="0" i="1" spc="-10" dirty="0">
                <a:latin typeface="Calibri Light"/>
                <a:cs typeface="Calibri Light"/>
              </a:rPr>
              <a:t>perform</a:t>
            </a:r>
            <a:r>
              <a:rPr sz="2000" b="0" i="1" spc="-35" dirty="0">
                <a:latin typeface="Calibri Light"/>
                <a:cs typeface="Calibri Light"/>
              </a:rPr>
              <a:t> </a:t>
            </a:r>
            <a:r>
              <a:rPr sz="2000" b="0" i="1" dirty="0">
                <a:latin typeface="Calibri Light"/>
                <a:cs typeface="Calibri Light"/>
              </a:rPr>
              <a:t>X,</a:t>
            </a:r>
            <a:r>
              <a:rPr sz="2000" b="0" i="1" spc="-30" dirty="0">
                <a:latin typeface="Calibri Light"/>
                <a:cs typeface="Calibri Light"/>
              </a:rPr>
              <a:t> </a:t>
            </a:r>
            <a:r>
              <a:rPr sz="2000" b="0" i="1" spc="-95" dirty="0">
                <a:latin typeface="Calibri Light"/>
                <a:cs typeface="Calibri Light"/>
              </a:rPr>
              <a:t>Y,</a:t>
            </a:r>
            <a:r>
              <a:rPr sz="2000" b="0" i="1" spc="-15" dirty="0">
                <a:latin typeface="Calibri Light"/>
                <a:cs typeface="Calibri Light"/>
              </a:rPr>
              <a:t> </a:t>
            </a:r>
            <a:r>
              <a:rPr sz="2000" b="0" i="1" spc="-50" dirty="0">
                <a:latin typeface="Calibri Light"/>
                <a:cs typeface="Calibri Light"/>
              </a:rPr>
              <a:t>Z</a:t>
            </a:r>
            <a:endParaRPr sz="2000">
              <a:latin typeface="Calibri Light"/>
              <a:cs typeface="Calibri Light"/>
            </a:endParaRPr>
          </a:p>
        </p:txBody>
      </p:sp>
      <p:grpSp>
        <p:nvGrpSpPr>
          <p:cNvPr id="42" name="object 42"/>
          <p:cNvGrpSpPr/>
          <p:nvPr/>
        </p:nvGrpSpPr>
        <p:grpSpPr>
          <a:xfrm>
            <a:off x="6916864" y="2719768"/>
            <a:ext cx="2040255" cy="2157730"/>
            <a:chOff x="6916864" y="2719768"/>
            <a:chExt cx="2040255" cy="2157730"/>
          </a:xfrm>
        </p:grpSpPr>
        <p:sp>
          <p:nvSpPr>
            <p:cNvPr id="43" name="object 43"/>
            <p:cNvSpPr/>
            <p:nvPr/>
          </p:nvSpPr>
          <p:spPr>
            <a:xfrm>
              <a:off x="7679055" y="4315586"/>
              <a:ext cx="372745" cy="546735"/>
            </a:xfrm>
            <a:custGeom>
              <a:avLst/>
              <a:gdLst/>
              <a:ahLst/>
              <a:cxnLst/>
              <a:rect l="l" t="t" r="r" b="b"/>
              <a:pathLst>
                <a:path w="372745" h="546735">
                  <a:moveTo>
                    <a:pt x="0" y="0"/>
                  </a:moveTo>
                  <a:lnTo>
                    <a:pt x="72519" y="3470"/>
                  </a:lnTo>
                  <a:lnTo>
                    <a:pt x="131740" y="12934"/>
                  </a:lnTo>
                  <a:lnTo>
                    <a:pt x="171667" y="26971"/>
                  </a:lnTo>
                  <a:lnTo>
                    <a:pt x="186309" y="44157"/>
                  </a:lnTo>
                  <a:lnTo>
                    <a:pt x="186309" y="232714"/>
                  </a:lnTo>
                  <a:lnTo>
                    <a:pt x="200950" y="249901"/>
                  </a:lnTo>
                  <a:lnTo>
                    <a:pt x="240877" y="263937"/>
                  </a:lnTo>
                  <a:lnTo>
                    <a:pt x="300098" y="273402"/>
                  </a:lnTo>
                  <a:lnTo>
                    <a:pt x="372618" y="276872"/>
                  </a:lnTo>
                  <a:lnTo>
                    <a:pt x="300098" y="280341"/>
                  </a:lnTo>
                  <a:lnTo>
                    <a:pt x="240877" y="289802"/>
                  </a:lnTo>
                  <a:lnTo>
                    <a:pt x="200950" y="303838"/>
                  </a:lnTo>
                  <a:lnTo>
                    <a:pt x="186309" y="321030"/>
                  </a:lnTo>
                  <a:lnTo>
                    <a:pt x="186309" y="502196"/>
                  </a:lnTo>
                  <a:lnTo>
                    <a:pt x="171667" y="519382"/>
                  </a:lnTo>
                  <a:lnTo>
                    <a:pt x="131740" y="533419"/>
                  </a:lnTo>
                  <a:lnTo>
                    <a:pt x="72519" y="542883"/>
                  </a:lnTo>
                  <a:lnTo>
                    <a:pt x="0" y="546354"/>
                  </a:lnTo>
                </a:path>
              </a:pathLst>
            </a:custGeom>
            <a:ln w="9525">
              <a:solidFill>
                <a:srgbClr val="000000"/>
              </a:solidFill>
            </a:ln>
          </p:spPr>
          <p:txBody>
            <a:bodyPr wrap="square" lIns="0" tIns="0" rIns="0" bIns="0" rtlCol="0"/>
            <a:lstStyle/>
            <a:p>
              <a:endParaRPr/>
            </a:p>
          </p:txBody>
        </p:sp>
        <p:sp>
          <p:nvSpPr>
            <p:cNvPr id="44" name="object 44"/>
            <p:cNvSpPr/>
            <p:nvPr/>
          </p:nvSpPr>
          <p:spPr>
            <a:xfrm>
              <a:off x="8077581" y="4589145"/>
              <a:ext cx="879475" cy="0"/>
            </a:xfrm>
            <a:custGeom>
              <a:avLst/>
              <a:gdLst/>
              <a:ahLst/>
              <a:cxnLst/>
              <a:rect l="l" t="t" r="r" b="b"/>
              <a:pathLst>
                <a:path w="879475">
                  <a:moveTo>
                    <a:pt x="879348" y="0"/>
                  </a:moveTo>
                  <a:lnTo>
                    <a:pt x="0" y="0"/>
                  </a:lnTo>
                </a:path>
              </a:pathLst>
            </a:custGeom>
            <a:ln w="9525">
              <a:solidFill>
                <a:srgbClr val="000000"/>
              </a:solidFill>
              <a:prstDash val="sysDash"/>
            </a:ln>
          </p:spPr>
          <p:txBody>
            <a:bodyPr wrap="square" lIns="0" tIns="0" rIns="0" bIns="0" rtlCol="0"/>
            <a:lstStyle/>
            <a:p>
              <a:endParaRPr/>
            </a:p>
          </p:txBody>
        </p:sp>
        <p:sp>
          <p:nvSpPr>
            <p:cNvPr id="45" name="object 45"/>
            <p:cNvSpPr/>
            <p:nvPr/>
          </p:nvSpPr>
          <p:spPr>
            <a:xfrm>
              <a:off x="6921627" y="2724530"/>
              <a:ext cx="1369060" cy="190500"/>
            </a:xfrm>
            <a:custGeom>
              <a:avLst/>
              <a:gdLst/>
              <a:ahLst/>
              <a:cxnLst/>
              <a:rect l="l" t="t" r="r" b="b"/>
              <a:pathLst>
                <a:path w="1369059" h="190500">
                  <a:moveTo>
                    <a:pt x="1368552" y="0"/>
                  </a:moveTo>
                  <a:lnTo>
                    <a:pt x="0" y="190500"/>
                  </a:lnTo>
                </a:path>
              </a:pathLst>
            </a:custGeom>
            <a:ln w="9525">
              <a:solidFill>
                <a:srgbClr val="000000"/>
              </a:solidFill>
              <a:prstDash val="sysDash"/>
            </a:ln>
          </p:spPr>
          <p:txBody>
            <a:bodyPr wrap="square" lIns="0" tIns="0" rIns="0" bIns="0" rtlCol="0"/>
            <a:lstStyle/>
            <a:p>
              <a:endParaRPr/>
            </a:p>
          </p:txBody>
        </p:sp>
        <p:sp>
          <p:nvSpPr>
            <p:cNvPr id="46" name="object 46"/>
            <p:cNvSpPr/>
            <p:nvPr/>
          </p:nvSpPr>
          <p:spPr>
            <a:xfrm>
              <a:off x="7162361" y="4351401"/>
              <a:ext cx="450850" cy="518159"/>
            </a:xfrm>
            <a:custGeom>
              <a:avLst/>
              <a:gdLst/>
              <a:ahLst/>
              <a:cxnLst/>
              <a:rect l="l" t="t" r="r" b="b"/>
              <a:pathLst>
                <a:path w="450850" h="518160">
                  <a:moveTo>
                    <a:pt x="450405" y="0"/>
                  </a:moveTo>
                  <a:lnTo>
                    <a:pt x="399995" y="2449"/>
                  </a:lnTo>
                  <a:lnTo>
                    <a:pt x="350592" y="9683"/>
                  </a:lnTo>
                  <a:lnTo>
                    <a:pt x="302491" y="21530"/>
                  </a:lnTo>
                  <a:lnTo>
                    <a:pt x="255988" y="37819"/>
                  </a:lnTo>
                  <a:lnTo>
                    <a:pt x="211377" y="58377"/>
                  </a:lnTo>
                  <a:lnTo>
                    <a:pt x="168955" y="83033"/>
                  </a:lnTo>
                  <a:lnTo>
                    <a:pt x="129016" y="111617"/>
                  </a:lnTo>
                  <a:lnTo>
                    <a:pt x="91855" y="143955"/>
                  </a:lnTo>
                  <a:lnTo>
                    <a:pt x="57769" y="179877"/>
                  </a:lnTo>
                  <a:lnTo>
                    <a:pt x="27052" y="219210"/>
                  </a:lnTo>
                  <a:lnTo>
                    <a:pt x="0" y="261785"/>
                  </a:lnTo>
                  <a:lnTo>
                    <a:pt x="450392" y="517778"/>
                  </a:lnTo>
                  <a:lnTo>
                    <a:pt x="450405" y="0"/>
                  </a:lnTo>
                  <a:close/>
                </a:path>
              </a:pathLst>
            </a:custGeom>
            <a:solidFill>
              <a:srgbClr val="0F4B76"/>
            </a:solidFill>
          </p:spPr>
          <p:txBody>
            <a:bodyPr wrap="square" lIns="0" tIns="0" rIns="0" bIns="0" rtlCol="0"/>
            <a:lstStyle/>
            <a:p>
              <a:endParaRPr/>
            </a:p>
          </p:txBody>
        </p:sp>
        <p:sp>
          <p:nvSpPr>
            <p:cNvPr id="47" name="object 47"/>
            <p:cNvSpPr/>
            <p:nvPr/>
          </p:nvSpPr>
          <p:spPr>
            <a:xfrm>
              <a:off x="7162361" y="4351401"/>
              <a:ext cx="450850" cy="518159"/>
            </a:xfrm>
            <a:custGeom>
              <a:avLst/>
              <a:gdLst/>
              <a:ahLst/>
              <a:cxnLst/>
              <a:rect l="l" t="t" r="r" b="b"/>
              <a:pathLst>
                <a:path w="450850" h="518160">
                  <a:moveTo>
                    <a:pt x="0" y="261785"/>
                  </a:moveTo>
                  <a:lnTo>
                    <a:pt x="27052" y="219210"/>
                  </a:lnTo>
                  <a:lnTo>
                    <a:pt x="57769" y="179877"/>
                  </a:lnTo>
                  <a:lnTo>
                    <a:pt x="91855" y="143955"/>
                  </a:lnTo>
                  <a:lnTo>
                    <a:pt x="129016" y="111617"/>
                  </a:lnTo>
                  <a:lnTo>
                    <a:pt x="168955" y="83033"/>
                  </a:lnTo>
                  <a:lnTo>
                    <a:pt x="211377" y="58377"/>
                  </a:lnTo>
                  <a:lnTo>
                    <a:pt x="255988" y="37819"/>
                  </a:lnTo>
                  <a:lnTo>
                    <a:pt x="302491" y="21530"/>
                  </a:lnTo>
                  <a:lnTo>
                    <a:pt x="350592" y="9683"/>
                  </a:lnTo>
                  <a:lnTo>
                    <a:pt x="399995" y="2449"/>
                  </a:lnTo>
                  <a:lnTo>
                    <a:pt x="450405" y="0"/>
                  </a:lnTo>
                  <a:lnTo>
                    <a:pt x="450392" y="517778"/>
                  </a:lnTo>
                  <a:lnTo>
                    <a:pt x="0" y="261785"/>
                  </a:lnTo>
                  <a:close/>
                </a:path>
              </a:pathLst>
            </a:custGeom>
            <a:ln w="15875">
              <a:solidFill>
                <a:srgbClr val="073554"/>
              </a:solidFill>
            </a:ln>
          </p:spPr>
          <p:txBody>
            <a:bodyPr wrap="square" lIns="0" tIns="0" rIns="0" bIns="0" rtlCol="0"/>
            <a:lstStyle/>
            <a:p>
              <a:endParaRPr/>
            </a:p>
          </p:txBody>
        </p:sp>
      </p:grpSp>
      <p:sp>
        <p:nvSpPr>
          <p:cNvPr id="48" name="object 48"/>
          <p:cNvSpPr txBox="1"/>
          <p:nvPr/>
        </p:nvSpPr>
        <p:spPr>
          <a:xfrm>
            <a:off x="6550159" y="3259508"/>
            <a:ext cx="154305" cy="330200"/>
          </a:xfrm>
          <a:prstGeom prst="rect">
            <a:avLst/>
          </a:prstGeom>
        </p:spPr>
        <p:txBody>
          <a:bodyPr vert="horz" wrap="square" lIns="0" tIns="12065" rIns="0" bIns="0" rtlCol="0">
            <a:spAutoFit/>
          </a:bodyPr>
          <a:lstStyle/>
          <a:p>
            <a:pPr marL="12700">
              <a:lnSpc>
                <a:spcPct val="100000"/>
              </a:lnSpc>
              <a:spcBef>
                <a:spcPts val="95"/>
              </a:spcBef>
            </a:pPr>
            <a:r>
              <a:rPr sz="2000" b="0" spc="-5" dirty="0">
                <a:solidFill>
                  <a:srgbClr val="626F52"/>
                </a:solidFill>
                <a:latin typeface="Calibri Light"/>
                <a:cs typeface="Calibri Light"/>
              </a:rPr>
              <a:t>$</a:t>
            </a:r>
            <a:endParaRPr sz="2000">
              <a:latin typeface="Calibri Light"/>
              <a:cs typeface="Calibri Light"/>
            </a:endParaRPr>
          </a:p>
        </p:txBody>
      </p:sp>
      <p:sp>
        <p:nvSpPr>
          <p:cNvPr id="49" name="object 49"/>
          <p:cNvSpPr txBox="1"/>
          <p:nvPr/>
        </p:nvSpPr>
        <p:spPr>
          <a:xfrm>
            <a:off x="4462594" y="5465925"/>
            <a:ext cx="821690" cy="299720"/>
          </a:xfrm>
          <a:prstGeom prst="rect">
            <a:avLst/>
          </a:prstGeom>
        </p:spPr>
        <p:txBody>
          <a:bodyPr vert="horz" wrap="square" lIns="0" tIns="12700" rIns="0" bIns="0" rtlCol="0">
            <a:spAutoFit/>
          </a:bodyPr>
          <a:lstStyle/>
          <a:p>
            <a:pPr marL="12700">
              <a:lnSpc>
                <a:spcPct val="100000"/>
              </a:lnSpc>
              <a:spcBef>
                <a:spcPts val="100"/>
              </a:spcBef>
            </a:pPr>
            <a:r>
              <a:rPr sz="1800" b="0" spc="-25" dirty="0">
                <a:latin typeface="Calibri Light"/>
                <a:cs typeface="Calibri Light"/>
              </a:rPr>
              <a:t>Retained</a:t>
            </a:r>
            <a:endParaRPr sz="1800">
              <a:latin typeface="Calibri Light"/>
              <a:cs typeface="Calibri Light"/>
            </a:endParaRPr>
          </a:p>
        </p:txBody>
      </p:sp>
      <p:sp>
        <p:nvSpPr>
          <p:cNvPr id="50" name="object 50"/>
          <p:cNvSpPr txBox="1"/>
          <p:nvPr/>
        </p:nvSpPr>
        <p:spPr>
          <a:xfrm>
            <a:off x="7374424" y="4424346"/>
            <a:ext cx="141605" cy="299720"/>
          </a:xfrm>
          <a:prstGeom prst="rect">
            <a:avLst/>
          </a:prstGeom>
        </p:spPr>
        <p:txBody>
          <a:bodyPr vert="horz" wrap="square" lIns="0" tIns="12700" rIns="0" bIns="0" rtlCol="0">
            <a:spAutoFit/>
          </a:bodyPr>
          <a:lstStyle/>
          <a:p>
            <a:pPr marL="12700">
              <a:lnSpc>
                <a:spcPct val="100000"/>
              </a:lnSpc>
              <a:spcBef>
                <a:spcPts val="100"/>
              </a:spcBef>
            </a:pPr>
            <a:r>
              <a:rPr sz="1800" b="0" dirty="0">
                <a:solidFill>
                  <a:srgbClr val="EBDCD4"/>
                </a:solidFill>
                <a:latin typeface="Calibri Light"/>
                <a:cs typeface="Calibri Light"/>
              </a:rPr>
              <a:t>$</a:t>
            </a:r>
            <a:endParaRPr sz="1800">
              <a:latin typeface="Calibri Light"/>
              <a:cs typeface="Calibri Light"/>
            </a:endParaRPr>
          </a:p>
        </p:txBody>
      </p:sp>
    </p:spTree>
  </p:cSld>
  <p:clrMapOvr>
    <a:masterClrMapping/>
  </p:clrMapOvr>
  <p:transition spd="med">
    <p:fad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1207769" y="4343400"/>
            <a:ext cx="9875520" cy="0"/>
          </a:xfrm>
          <a:custGeom>
            <a:avLst/>
            <a:gdLst/>
            <a:ahLst/>
            <a:cxnLst/>
            <a:rect l="l" t="t" r="r" b="b"/>
            <a:pathLst>
              <a:path w="9875520">
                <a:moveTo>
                  <a:pt x="0" y="0"/>
                </a:moveTo>
                <a:lnTo>
                  <a:pt x="9875520" y="0"/>
                </a:lnTo>
              </a:path>
            </a:pathLst>
          </a:custGeom>
          <a:ln w="6350">
            <a:solidFill>
              <a:srgbClr val="7E7E7E"/>
            </a:solidFill>
          </a:ln>
        </p:spPr>
        <p:txBody>
          <a:bodyPr wrap="square" lIns="0" tIns="0" rIns="0" bIns="0" rtlCol="0"/>
          <a:lstStyle/>
          <a:p>
            <a:endParaRPr/>
          </a:p>
        </p:txBody>
      </p:sp>
      <p:pic>
        <p:nvPicPr>
          <p:cNvPr id="3" name="object 3"/>
          <p:cNvPicPr/>
          <p:nvPr/>
        </p:nvPicPr>
        <p:blipFill>
          <a:blip r:embed="rId2" cstate="print"/>
          <a:stretch>
            <a:fillRect/>
          </a:stretch>
        </p:blipFill>
        <p:spPr>
          <a:xfrm>
            <a:off x="9906000" y="5486400"/>
            <a:ext cx="2169922" cy="800861"/>
          </a:xfrm>
          <a:prstGeom prst="rect">
            <a:avLst/>
          </a:prstGeom>
        </p:spPr>
      </p:pic>
      <p:sp>
        <p:nvSpPr>
          <p:cNvPr id="4" name="object 4"/>
          <p:cNvSpPr txBox="1">
            <a:spLocks noGrp="1"/>
          </p:cNvSpPr>
          <p:nvPr>
            <p:ph type="title"/>
          </p:nvPr>
        </p:nvSpPr>
        <p:spPr>
          <a:xfrm>
            <a:off x="1176019" y="3110928"/>
            <a:ext cx="8298180" cy="1122680"/>
          </a:xfrm>
          <a:prstGeom prst="rect">
            <a:avLst/>
          </a:prstGeom>
        </p:spPr>
        <p:txBody>
          <a:bodyPr vert="horz" wrap="square" lIns="0" tIns="12700" rIns="0" bIns="0" rtlCol="0">
            <a:spAutoFit/>
          </a:bodyPr>
          <a:lstStyle/>
          <a:p>
            <a:pPr marL="12700">
              <a:lnSpc>
                <a:spcPct val="100000"/>
              </a:lnSpc>
              <a:spcBef>
                <a:spcPts val="100"/>
              </a:spcBef>
            </a:pPr>
            <a:r>
              <a:rPr sz="7200" spc="165" dirty="0"/>
              <a:t>FUNDING</a:t>
            </a:r>
            <a:r>
              <a:rPr sz="7200" spc="450" dirty="0"/>
              <a:t> </a:t>
            </a:r>
            <a:r>
              <a:rPr sz="7200" spc="150" dirty="0"/>
              <a:t>FORMULAS</a:t>
            </a:r>
            <a:endParaRPr sz="720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8328567" y="2031702"/>
            <a:ext cx="3038475" cy="1919605"/>
          </a:xfrm>
          <a:prstGeom prst="rect">
            <a:avLst/>
          </a:prstGeom>
        </p:spPr>
        <p:txBody>
          <a:bodyPr vert="horz" wrap="square" lIns="0" tIns="120650" rIns="0" bIns="0" rtlCol="0">
            <a:spAutoFit/>
          </a:bodyPr>
          <a:lstStyle/>
          <a:p>
            <a:pPr marL="12700" marR="5080">
              <a:lnSpc>
                <a:spcPts val="4690"/>
              </a:lnSpc>
              <a:spcBef>
                <a:spcPts val="950"/>
              </a:spcBef>
            </a:pPr>
            <a:r>
              <a:rPr sz="4600" dirty="0">
                <a:solidFill>
                  <a:srgbClr val="252525"/>
                </a:solidFill>
              </a:rPr>
              <a:t>How</a:t>
            </a:r>
            <a:r>
              <a:rPr sz="4600" spc="-235" dirty="0">
                <a:solidFill>
                  <a:srgbClr val="252525"/>
                </a:solidFill>
              </a:rPr>
              <a:t> </a:t>
            </a:r>
            <a:r>
              <a:rPr sz="4600" spc="-25" dirty="0">
                <a:solidFill>
                  <a:srgbClr val="252525"/>
                </a:solidFill>
              </a:rPr>
              <a:t>Are </a:t>
            </a:r>
            <a:r>
              <a:rPr sz="4600" spc="-90" dirty="0">
                <a:solidFill>
                  <a:srgbClr val="252525"/>
                </a:solidFill>
              </a:rPr>
              <a:t>Tribal</a:t>
            </a:r>
            <a:r>
              <a:rPr sz="4600" spc="-150" dirty="0">
                <a:solidFill>
                  <a:srgbClr val="252525"/>
                </a:solidFill>
              </a:rPr>
              <a:t> </a:t>
            </a:r>
            <a:r>
              <a:rPr sz="4600" spc="-10" dirty="0">
                <a:solidFill>
                  <a:srgbClr val="252525"/>
                </a:solidFill>
              </a:rPr>
              <a:t>Shares </a:t>
            </a:r>
            <a:r>
              <a:rPr sz="4600" spc="-60" dirty="0">
                <a:solidFill>
                  <a:srgbClr val="252525"/>
                </a:solidFill>
              </a:rPr>
              <a:t>Determined?</a:t>
            </a:r>
            <a:endParaRPr sz="4600"/>
          </a:p>
        </p:txBody>
      </p:sp>
      <p:pic>
        <p:nvPicPr>
          <p:cNvPr id="3" name="object 3"/>
          <p:cNvPicPr/>
          <p:nvPr/>
        </p:nvPicPr>
        <p:blipFill>
          <a:blip r:embed="rId2" cstate="print"/>
          <a:stretch>
            <a:fillRect/>
          </a:stretch>
        </p:blipFill>
        <p:spPr>
          <a:xfrm>
            <a:off x="970788" y="1059180"/>
            <a:ext cx="6913625" cy="4216132"/>
          </a:xfrm>
          <a:prstGeom prst="rect">
            <a:avLst/>
          </a:prstGeom>
        </p:spPr>
      </p:pic>
      <p:pic>
        <p:nvPicPr>
          <p:cNvPr id="4" name="object 3"/>
          <p:cNvPicPr/>
          <p:nvPr/>
        </p:nvPicPr>
        <p:blipFill>
          <a:blip r:embed="rId3" cstate="print"/>
          <a:stretch>
            <a:fillRect/>
          </a:stretch>
        </p:blipFill>
        <p:spPr>
          <a:xfrm>
            <a:off x="10134600" y="5715000"/>
            <a:ext cx="1661633" cy="496061"/>
          </a:xfrm>
          <a:prstGeom prst="rect">
            <a:avLst/>
          </a:prstGeom>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250765" y="263211"/>
            <a:ext cx="8241665" cy="1379220"/>
          </a:xfrm>
          <a:prstGeom prst="rect">
            <a:avLst/>
          </a:prstGeom>
        </p:spPr>
        <p:txBody>
          <a:bodyPr vert="horz" wrap="square" lIns="0" tIns="124460" rIns="0" bIns="0" rtlCol="0">
            <a:spAutoFit/>
          </a:bodyPr>
          <a:lstStyle/>
          <a:p>
            <a:pPr marL="12700" marR="5080">
              <a:lnSpc>
                <a:spcPts val="4900"/>
              </a:lnSpc>
              <a:spcBef>
                <a:spcPts val="980"/>
              </a:spcBef>
            </a:pPr>
            <a:r>
              <a:rPr spc="-35" dirty="0"/>
              <a:t>Direct</a:t>
            </a:r>
            <a:r>
              <a:rPr spc="-225" dirty="0"/>
              <a:t> </a:t>
            </a:r>
            <a:r>
              <a:rPr spc="-35" dirty="0"/>
              <a:t>Financial</a:t>
            </a:r>
            <a:r>
              <a:rPr spc="-210" dirty="0"/>
              <a:t> </a:t>
            </a:r>
            <a:r>
              <a:rPr spc="-35" dirty="0"/>
              <a:t>Measure</a:t>
            </a:r>
            <a:r>
              <a:rPr spc="-210" dirty="0"/>
              <a:t> </a:t>
            </a:r>
            <a:r>
              <a:rPr spc="-55" dirty="0"/>
              <a:t>Example: </a:t>
            </a:r>
            <a:r>
              <a:rPr dirty="0"/>
              <a:t>1</a:t>
            </a:r>
            <a:r>
              <a:rPr spc="-195" dirty="0"/>
              <a:t> </a:t>
            </a:r>
            <a:r>
              <a:rPr dirty="0"/>
              <a:t>IHS</a:t>
            </a:r>
            <a:r>
              <a:rPr spc="-175" dirty="0"/>
              <a:t> </a:t>
            </a:r>
            <a:r>
              <a:rPr spc="-10" dirty="0"/>
              <a:t>Site</a:t>
            </a:r>
            <a:r>
              <a:rPr spc="-190" dirty="0"/>
              <a:t> </a:t>
            </a:r>
            <a:r>
              <a:rPr spc="-20" dirty="0"/>
              <a:t>Serving</a:t>
            </a:r>
            <a:r>
              <a:rPr spc="-195" dirty="0"/>
              <a:t> </a:t>
            </a:r>
            <a:r>
              <a:rPr dirty="0"/>
              <a:t>Only</a:t>
            </a:r>
            <a:r>
              <a:rPr spc="-190" dirty="0"/>
              <a:t> </a:t>
            </a:r>
            <a:r>
              <a:rPr dirty="0"/>
              <a:t>1</a:t>
            </a:r>
            <a:r>
              <a:rPr spc="-185" dirty="0"/>
              <a:t> </a:t>
            </a:r>
            <a:r>
              <a:rPr spc="-10" dirty="0"/>
              <a:t>Tribe</a:t>
            </a:r>
          </a:p>
        </p:txBody>
      </p:sp>
      <p:grpSp>
        <p:nvGrpSpPr>
          <p:cNvPr id="3" name="object 3"/>
          <p:cNvGrpSpPr/>
          <p:nvPr/>
        </p:nvGrpSpPr>
        <p:grpSpPr>
          <a:xfrm>
            <a:off x="5160390" y="3977008"/>
            <a:ext cx="1630680" cy="1379855"/>
            <a:chOff x="5160390" y="3977008"/>
            <a:chExt cx="1630680" cy="1379855"/>
          </a:xfrm>
        </p:grpSpPr>
        <p:pic>
          <p:nvPicPr>
            <p:cNvPr id="4" name="object 4"/>
            <p:cNvPicPr/>
            <p:nvPr/>
          </p:nvPicPr>
          <p:blipFill>
            <a:blip r:embed="rId2" cstate="print"/>
            <a:stretch>
              <a:fillRect/>
            </a:stretch>
          </p:blipFill>
          <p:spPr>
            <a:xfrm>
              <a:off x="5166740" y="3983358"/>
              <a:ext cx="1617726" cy="1367028"/>
            </a:xfrm>
            <a:prstGeom prst="rect">
              <a:avLst/>
            </a:prstGeom>
          </p:spPr>
        </p:pic>
        <p:sp>
          <p:nvSpPr>
            <p:cNvPr id="5" name="object 5"/>
            <p:cNvSpPr/>
            <p:nvPr/>
          </p:nvSpPr>
          <p:spPr>
            <a:xfrm>
              <a:off x="5166740" y="3983358"/>
              <a:ext cx="1617980" cy="1367155"/>
            </a:xfrm>
            <a:custGeom>
              <a:avLst/>
              <a:gdLst/>
              <a:ahLst/>
              <a:cxnLst/>
              <a:rect l="l" t="t" r="r" b="b"/>
              <a:pathLst>
                <a:path w="1617979" h="1367154">
                  <a:moveTo>
                    <a:pt x="0" y="227837"/>
                  </a:moveTo>
                  <a:lnTo>
                    <a:pt x="4628" y="181920"/>
                  </a:lnTo>
                  <a:lnTo>
                    <a:pt x="17904" y="139153"/>
                  </a:lnTo>
                  <a:lnTo>
                    <a:pt x="38911" y="100451"/>
                  </a:lnTo>
                  <a:lnTo>
                    <a:pt x="66732" y="66732"/>
                  </a:lnTo>
                  <a:lnTo>
                    <a:pt x="100451" y="38911"/>
                  </a:lnTo>
                  <a:lnTo>
                    <a:pt x="139153" y="17904"/>
                  </a:lnTo>
                  <a:lnTo>
                    <a:pt x="181920" y="4628"/>
                  </a:lnTo>
                  <a:lnTo>
                    <a:pt x="227838" y="0"/>
                  </a:lnTo>
                  <a:lnTo>
                    <a:pt x="1389888" y="0"/>
                  </a:lnTo>
                  <a:lnTo>
                    <a:pt x="1435805" y="4628"/>
                  </a:lnTo>
                  <a:lnTo>
                    <a:pt x="1478572" y="17904"/>
                  </a:lnTo>
                  <a:lnTo>
                    <a:pt x="1517274" y="38911"/>
                  </a:lnTo>
                  <a:lnTo>
                    <a:pt x="1550993" y="66732"/>
                  </a:lnTo>
                  <a:lnTo>
                    <a:pt x="1578814" y="100451"/>
                  </a:lnTo>
                  <a:lnTo>
                    <a:pt x="1599821" y="139153"/>
                  </a:lnTo>
                  <a:lnTo>
                    <a:pt x="1613097" y="181920"/>
                  </a:lnTo>
                  <a:lnTo>
                    <a:pt x="1617726" y="227837"/>
                  </a:lnTo>
                  <a:lnTo>
                    <a:pt x="1617726" y="1139177"/>
                  </a:lnTo>
                  <a:lnTo>
                    <a:pt x="1613097" y="1185098"/>
                  </a:lnTo>
                  <a:lnTo>
                    <a:pt x="1599821" y="1227869"/>
                  </a:lnTo>
                  <a:lnTo>
                    <a:pt x="1578814" y="1266573"/>
                  </a:lnTo>
                  <a:lnTo>
                    <a:pt x="1550993" y="1300294"/>
                  </a:lnTo>
                  <a:lnTo>
                    <a:pt x="1517274" y="1328116"/>
                  </a:lnTo>
                  <a:lnTo>
                    <a:pt x="1478572" y="1349123"/>
                  </a:lnTo>
                  <a:lnTo>
                    <a:pt x="1435805" y="1362399"/>
                  </a:lnTo>
                  <a:lnTo>
                    <a:pt x="1389888" y="1367028"/>
                  </a:lnTo>
                  <a:lnTo>
                    <a:pt x="227838" y="1367028"/>
                  </a:lnTo>
                  <a:lnTo>
                    <a:pt x="181920" y="1362399"/>
                  </a:lnTo>
                  <a:lnTo>
                    <a:pt x="139153" y="1349123"/>
                  </a:lnTo>
                  <a:lnTo>
                    <a:pt x="100451" y="1328116"/>
                  </a:lnTo>
                  <a:lnTo>
                    <a:pt x="66732" y="1300294"/>
                  </a:lnTo>
                  <a:lnTo>
                    <a:pt x="38911" y="1266573"/>
                  </a:lnTo>
                  <a:lnTo>
                    <a:pt x="17904" y="1227869"/>
                  </a:lnTo>
                  <a:lnTo>
                    <a:pt x="4628" y="1185098"/>
                  </a:lnTo>
                  <a:lnTo>
                    <a:pt x="0" y="1139177"/>
                  </a:lnTo>
                  <a:lnTo>
                    <a:pt x="0" y="227837"/>
                  </a:lnTo>
                  <a:close/>
                </a:path>
              </a:pathLst>
            </a:custGeom>
            <a:ln w="12700">
              <a:solidFill>
                <a:srgbClr val="000000"/>
              </a:solidFill>
            </a:ln>
          </p:spPr>
          <p:txBody>
            <a:bodyPr wrap="square" lIns="0" tIns="0" rIns="0" bIns="0" rtlCol="0"/>
            <a:lstStyle/>
            <a:p>
              <a:endParaRPr/>
            </a:p>
          </p:txBody>
        </p:sp>
      </p:grpSp>
      <p:sp>
        <p:nvSpPr>
          <p:cNvPr id="6" name="object 6"/>
          <p:cNvSpPr txBox="1"/>
          <p:nvPr/>
        </p:nvSpPr>
        <p:spPr>
          <a:xfrm>
            <a:off x="5403760" y="4152959"/>
            <a:ext cx="1141730" cy="1001394"/>
          </a:xfrm>
          <a:prstGeom prst="rect">
            <a:avLst/>
          </a:prstGeom>
        </p:spPr>
        <p:txBody>
          <a:bodyPr vert="horz" wrap="square" lIns="0" tIns="12700" rIns="0" bIns="0" rtlCol="0">
            <a:spAutoFit/>
          </a:bodyPr>
          <a:lstStyle/>
          <a:p>
            <a:pPr marL="12700" marR="5080" indent="1270" algn="ctr">
              <a:lnSpc>
                <a:spcPct val="100000"/>
              </a:lnSpc>
              <a:spcBef>
                <a:spcPts val="100"/>
              </a:spcBef>
            </a:pPr>
            <a:r>
              <a:rPr sz="1600" b="1" dirty="0">
                <a:latin typeface="Calibri"/>
                <a:cs typeface="Calibri"/>
              </a:rPr>
              <a:t>100%</a:t>
            </a:r>
            <a:r>
              <a:rPr sz="1600" b="1" spc="-10" dirty="0">
                <a:latin typeface="Calibri"/>
                <a:cs typeface="Calibri"/>
              </a:rPr>
              <a:t> </a:t>
            </a:r>
            <a:r>
              <a:rPr sz="1600" b="1" dirty="0">
                <a:latin typeface="Calibri"/>
                <a:cs typeface="Calibri"/>
              </a:rPr>
              <a:t>of </a:t>
            </a:r>
            <a:r>
              <a:rPr sz="1600" b="1" spc="-25" dirty="0">
                <a:latin typeface="Calibri"/>
                <a:cs typeface="Calibri"/>
              </a:rPr>
              <a:t>the </a:t>
            </a:r>
            <a:r>
              <a:rPr sz="1600" b="1" dirty="0">
                <a:latin typeface="Calibri"/>
                <a:cs typeface="Calibri"/>
              </a:rPr>
              <a:t>site</a:t>
            </a:r>
            <a:r>
              <a:rPr sz="1600" b="1" spc="-75" dirty="0">
                <a:latin typeface="Calibri"/>
                <a:cs typeface="Calibri"/>
              </a:rPr>
              <a:t> </a:t>
            </a:r>
            <a:r>
              <a:rPr sz="1600" b="1" dirty="0">
                <a:latin typeface="Calibri"/>
                <a:cs typeface="Calibri"/>
              </a:rPr>
              <a:t>budget</a:t>
            </a:r>
            <a:r>
              <a:rPr sz="1600" b="1" spc="-30" dirty="0">
                <a:latin typeface="Calibri"/>
                <a:cs typeface="Calibri"/>
              </a:rPr>
              <a:t> </a:t>
            </a:r>
            <a:r>
              <a:rPr sz="1600" b="1" spc="-25" dirty="0">
                <a:latin typeface="Calibri"/>
                <a:cs typeface="Calibri"/>
              </a:rPr>
              <a:t>is </a:t>
            </a:r>
            <a:r>
              <a:rPr sz="1600" b="1" spc="-10" dirty="0">
                <a:latin typeface="Calibri"/>
                <a:cs typeface="Calibri"/>
              </a:rPr>
              <a:t>available</a:t>
            </a:r>
            <a:r>
              <a:rPr sz="1600" b="1" spc="-15" dirty="0">
                <a:latin typeface="Calibri"/>
                <a:cs typeface="Calibri"/>
              </a:rPr>
              <a:t> </a:t>
            </a:r>
            <a:r>
              <a:rPr sz="1600" b="1" spc="-25" dirty="0">
                <a:latin typeface="Calibri"/>
                <a:cs typeface="Calibri"/>
              </a:rPr>
              <a:t>to </a:t>
            </a:r>
            <a:r>
              <a:rPr sz="1600" b="1" dirty="0">
                <a:latin typeface="Calibri"/>
                <a:cs typeface="Calibri"/>
              </a:rPr>
              <a:t>that</a:t>
            </a:r>
            <a:r>
              <a:rPr sz="1600" b="1" spc="-40" dirty="0">
                <a:latin typeface="Calibri"/>
                <a:cs typeface="Calibri"/>
              </a:rPr>
              <a:t> </a:t>
            </a:r>
            <a:r>
              <a:rPr sz="1600" b="1" spc="-10" dirty="0">
                <a:latin typeface="Calibri"/>
                <a:cs typeface="Calibri"/>
              </a:rPr>
              <a:t>Tribe</a:t>
            </a:r>
            <a:endParaRPr sz="1600">
              <a:latin typeface="Calibri"/>
              <a:cs typeface="Calibri"/>
            </a:endParaRPr>
          </a:p>
        </p:txBody>
      </p:sp>
      <p:pic>
        <p:nvPicPr>
          <p:cNvPr id="7" name="object 7"/>
          <p:cNvPicPr/>
          <p:nvPr/>
        </p:nvPicPr>
        <p:blipFill>
          <a:blip r:embed="rId3" cstate="print"/>
          <a:stretch>
            <a:fillRect/>
          </a:stretch>
        </p:blipFill>
        <p:spPr>
          <a:xfrm>
            <a:off x="7526655" y="4029075"/>
            <a:ext cx="1228344" cy="1160526"/>
          </a:xfrm>
          <a:prstGeom prst="rect">
            <a:avLst/>
          </a:prstGeom>
        </p:spPr>
      </p:pic>
      <p:sp>
        <p:nvSpPr>
          <p:cNvPr id="8" name="object 8"/>
          <p:cNvSpPr txBox="1"/>
          <p:nvPr/>
        </p:nvSpPr>
        <p:spPr>
          <a:xfrm>
            <a:off x="7526655" y="4029075"/>
            <a:ext cx="1228725" cy="1160780"/>
          </a:xfrm>
          <a:prstGeom prst="rect">
            <a:avLst/>
          </a:prstGeom>
          <a:ln w="12700">
            <a:solidFill>
              <a:srgbClr val="0F4B76"/>
            </a:solidFill>
          </a:ln>
        </p:spPr>
        <p:txBody>
          <a:bodyPr vert="horz" wrap="square" lIns="0" tIns="153670" rIns="0" bIns="0" rtlCol="0">
            <a:spAutoFit/>
          </a:bodyPr>
          <a:lstStyle/>
          <a:p>
            <a:pPr marL="145415" marR="138430" algn="ctr">
              <a:lnSpc>
                <a:spcPct val="100000"/>
              </a:lnSpc>
              <a:spcBef>
                <a:spcPts val="1210"/>
              </a:spcBef>
            </a:pPr>
            <a:r>
              <a:rPr sz="1800" b="1" dirty="0">
                <a:latin typeface="Calibri"/>
                <a:cs typeface="Calibri"/>
              </a:rPr>
              <a:t>Shares</a:t>
            </a:r>
            <a:r>
              <a:rPr sz="1800" b="1" spc="-55" dirty="0">
                <a:latin typeface="Calibri"/>
                <a:cs typeface="Calibri"/>
              </a:rPr>
              <a:t> </a:t>
            </a:r>
            <a:r>
              <a:rPr sz="1800" b="1" spc="-25" dirty="0">
                <a:latin typeface="Calibri"/>
                <a:cs typeface="Calibri"/>
              </a:rPr>
              <a:t>($) </a:t>
            </a:r>
            <a:r>
              <a:rPr sz="1800" b="1" dirty="0">
                <a:latin typeface="Calibri"/>
                <a:cs typeface="Calibri"/>
              </a:rPr>
              <a:t>for</a:t>
            </a:r>
            <a:r>
              <a:rPr sz="1800" b="1" spc="-30" dirty="0">
                <a:latin typeface="Calibri"/>
                <a:cs typeface="Calibri"/>
              </a:rPr>
              <a:t> </a:t>
            </a:r>
            <a:r>
              <a:rPr sz="1800" b="1" spc="-25" dirty="0">
                <a:latin typeface="Calibri"/>
                <a:cs typeface="Calibri"/>
              </a:rPr>
              <a:t>the </a:t>
            </a:r>
            <a:r>
              <a:rPr sz="1800" b="1" spc="-10" dirty="0">
                <a:latin typeface="Calibri"/>
                <a:cs typeface="Calibri"/>
              </a:rPr>
              <a:t>Tribe</a:t>
            </a:r>
            <a:endParaRPr sz="1800">
              <a:latin typeface="Calibri"/>
              <a:cs typeface="Calibri"/>
            </a:endParaRPr>
          </a:p>
        </p:txBody>
      </p:sp>
      <p:grpSp>
        <p:nvGrpSpPr>
          <p:cNvPr id="9" name="object 9"/>
          <p:cNvGrpSpPr/>
          <p:nvPr/>
        </p:nvGrpSpPr>
        <p:grpSpPr>
          <a:xfrm>
            <a:off x="2809620" y="3257677"/>
            <a:ext cx="1864360" cy="1156970"/>
            <a:chOff x="2809620" y="3257677"/>
            <a:chExt cx="1864360" cy="1156970"/>
          </a:xfrm>
        </p:grpSpPr>
        <p:pic>
          <p:nvPicPr>
            <p:cNvPr id="10" name="object 10"/>
            <p:cNvPicPr/>
            <p:nvPr/>
          </p:nvPicPr>
          <p:blipFill>
            <a:blip r:embed="rId4" cstate="print"/>
            <a:stretch>
              <a:fillRect/>
            </a:stretch>
          </p:blipFill>
          <p:spPr>
            <a:xfrm>
              <a:off x="2815970" y="3264027"/>
              <a:ext cx="1851659" cy="1144189"/>
            </a:xfrm>
            <a:prstGeom prst="rect">
              <a:avLst/>
            </a:prstGeom>
          </p:spPr>
        </p:pic>
        <p:sp>
          <p:nvSpPr>
            <p:cNvPr id="11" name="object 11"/>
            <p:cNvSpPr/>
            <p:nvPr/>
          </p:nvSpPr>
          <p:spPr>
            <a:xfrm>
              <a:off x="2815970" y="3264027"/>
              <a:ext cx="1851660" cy="1144270"/>
            </a:xfrm>
            <a:custGeom>
              <a:avLst/>
              <a:gdLst/>
              <a:ahLst/>
              <a:cxnLst/>
              <a:rect l="l" t="t" r="r" b="b"/>
              <a:pathLst>
                <a:path w="1851660" h="1144270">
                  <a:moveTo>
                    <a:pt x="0" y="0"/>
                  </a:moveTo>
                  <a:lnTo>
                    <a:pt x="1851660" y="0"/>
                  </a:lnTo>
                  <a:lnTo>
                    <a:pt x="1851660" y="929449"/>
                  </a:lnTo>
                  <a:lnTo>
                    <a:pt x="1789948" y="929987"/>
                  </a:lnTo>
                  <a:lnTo>
                    <a:pt x="1730975" y="931559"/>
                  </a:lnTo>
                  <a:lnTo>
                    <a:pt x="1674610" y="934100"/>
                  </a:lnTo>
                  <a:lnTo>
                    <a:pt x="1620724" y="937546"/>
                  </a:lnTo>
                  <a:lnTo>
                    <a:pt x="1569185" y="941834"/>
                  </a:lnTo>
                  <a:lnTo>
                    <a:pt x="1519863" y="946899"/>
                  </a:lnTo>
                  <a:lnTo>
                    <a:pt x="1472628" y="952677"/>
                  </a:lnTo>
                  <a:lnTo>
                    <a:pt x="1427350" y="959104"/>
                  </a:lnTo>
                  <a:lnTo>
                    <a:pt x="1383897" y="966116"/>
                  </a:lnTo>
                  <a:lnTo>
                    <a:pt x="1342140" y="973649"/>
                  </a:lnTo>
                  <a:lnTo>
                    <a:pt x="1301948" y="981639"/>
                  </a:lnTo>
                  <a:lnTo>
                    <a:pt x="1263191" y="990023"/>
                  </a:lnTo>
                  <a:lnTo>
                    <a:pt x="1225737" y="998734"/>
                  </a:lnTo>
                  <a:lnTo>
                    <a:pt x="1154222" y="1016888"/>
                  </a:lnTo>
                  <a:lnTo>
                    <a:pt x="1086359" y="1035589"/>
                  </a:lnTo>
                  <a:lnTo>
                    <a:pt x="1021104" y="1054323"/>
                  </a:lnTo>
                  <a:lnTo>
                    <a:pt x="989128" y="1063543"/>
                  </a:lnTo>
                  <a:lnTo>
                    <a:pt x="925830" y="1081368"/>
                  </a:lnTo>
                  <a:lnTo>
                    <a:pt x="862531" y="1097946"/>
                  </a:lnTo>
                  <a:lnTo>
                    <a:pt x="798189" y="1112764"/>
                  </a:lnTo>
                  <a:lnTo>
                    <a:pt x="731760" y="1125309"/>
                  </a:lnTo>
                  <a:lnTo>
                    <a:pt x="662201" y="1135071"/>
                  </a:lnTo>
                  <a:lnTo>
                    <a:pt x="588468" y="1141535"/>
                  </a:lnTo>
                  <a:lnTo>
                    <a:pt x="549711" y="1143370"/>
                  </a:lnTo>
                  <a:lnTo>
                    <a:pt x="509519" y="1144189"/>
                  </a:lnTo>
                  <a:lnTo>
                    <a:pt x="467762" y="1143928"/>
                  </a:lnTo>
                  <a:lnTo>
                    <a:pt x="424309" y="1142522"/>
                  </a:lnTo>
                  <a:lnTo>
                    <a:pt x="379031" y="1139907"/>
                  </a:lnTo>
                  <a:lnTo>
                    <a:pt x="331796" y="1136020"/>
                  </a:lnTo>
                  <a:lnTo>
                    <a:pt x="282474" y="1130796"/>
                  </a:lnTo>
                  <a:lnTo>
                    <a:pt x="230935" y="1124171"/>
                  </a:lnTo>
                  <a:lnTo>
                    <a:pt x="177049" y="1116081"/>
                  </a:lnTo>
                  <a:lnTo>
                    <a:pt x="120684" y="1106463"/>
                  </a:lnTo>
                  <a:lnTo>
                    <a:pt x="61711" y="1095251"/>
                  </a:lnTo>
                  <a:lnTo>
                    <a:pt x="0" y="1082382"/>
                  </a:lnTo>
                  <a:lnTo>
                    <a:pt x="0" y="0"/>
                  </a:lnTo>
                  <a:close/>
                </a:path>
              </a:pathLst>
            </a:custGeom>
            <a:ln w="12700">
              <a:solidFill>
                <a:srgbClr val="000000"/>
              </a:solidFill>
            </a:ln>
          </p:spPr>
          <p:txBody>
            <a:bodyPr wrap="square" lIns="0" tIns="0" rIns="0" bIns="0" rtlCol="0"/>
            <a:lstStyle/>
            <a:p>
              <a:endParaRPr/>
            </a:p>
          </p:txBody>
        </p:sp>
      </p:grpSp>
      <p:sp>
        <p:nvSpPr>
          <p:cNvPr id="12" name="object 12"/>
          <p:cNvSpPr txBox="1"/>
          <p:nvPr/>
        </p:nvSpPr>
        <p:spPr>
          <a:xfrm>
            <a:off x="1159325" y="2014750"/>
            <a:ext cx="9990455" cy="2078989"/>
          </a:xfrm>
          <a:prstGeom prst="rect">
            <a:avLst/>
          </a:prstGeom>
        </p:spPr>
        <p:txBody>
          <a:bodyPr vert="horz" wrap="square" lIns="0" tIns="12065" rIns="0" bIns="0" rtlCol="0">
            <a:spAutoFit/>
          </a:bodyPr>
          <a:lstStyle/>
          <a:p>
            <a:pPr marL="12700" marR="5080" algn="just">
              <a:lnSpc>
                <a:spcPct val="100000"/>
              </a:lnSpc>
              <a:spcBef>
                <a:spcPts val="95"/>
              </a:spcBef>
            </a:pPr>
            <a:r>
              <a:rPr sz="2000" dirty="0">
                <a:solidFill>
                  <a:srgbClr val="404040"/>
                </a:solidFill>
                <a:latin typeface="Calibri"/>
                <a:cs typeface="Calibri"/>
              </a:rPr>
              <a:t>When</a:t>
            </a:r>
            <a:r>
              <a:rPr sz="2000" spc="-55" dirty="0">
                <a:solidFill>
                  <a:srgbClr val="404040"/>
                </a:solidFill>
                <a:latin typeface="Calibri"/>
                <a:cs typeface="Calibri"/>
              </a:rPr>
              <a:t> </a:t>
            </a:r>
            <a:r>
              <a:rPr sz="2000" dirty="0">
                <a:solidFill>
                  <a:srgbClr val="404040"/>
                </a:solidFill>
                <a:latin typeface="Calibri"/>
                <a:cs typeface="Calibri"/>
              </a:rPr>
              <a:t>financial</a:t>
            </a:r>
            <a:r>
              <a:rPr sz="2000" spc="-35" dirty="0">
                <a:solidFill>
                  <a:srgbClr val="404040"/>
                </a:solidFill>
                <a:latin typeface="Calibri"/>
                <a:cs typeface="Calibri"/>
              </a:rPr>
              <a:t> </a:t>
            </a:r>
            <a:r>
              <a:rPr sz="2000" dirty="0">
                <a:solidFill>
                  <a:srgbClr val="404040"/>
                </a:solidFill>
                <a:latin typeface="Calibri"/>
                <a:cs typeface="Calibri"/>
              </a:rPr>
              <a:t>accounts</a:t>
            </a:r>
            <a:r>
              <a:rPr sz="2000" spc="-45" dirty="0">
                <a:solidFill>
                  <a:srgbClr val="404040"/>
                </a:solidFill>
                <a:latin typeface="Calibri"/>
                <a:cs typeface="Calibri"/>
              </a:rPr>
              <a:t> </a:t>
            </a:r>
            <a:r>
              <a:rPr sz="2000" spc="-10" dirty="0">
                <a:solidFill>
                  <a:srgbClr val="404040"/>
                </a:solidFill>
                <a:latin typeface="Calibri"/>
                <a:cs typeface="Calibri"/>
              </a:rPr>
              <a:t>record</a:t>
            </a:r>
            <a:r>
              <a:rPr sz="2000" spc="-45" dirty="0">
                <a:solidFill>
                  <a:srgbClr val="404040"/>
                </a:solidFill>
                <a:latin typeface="Calibri"/>
                <a:cs typeface="Calibri"/>
              </a:rPr>
              <a:t> </a:t>
            </a:r>
            <a:r>
              <a:rPr sz="2000" dirty="0">
                <a:solidFill>
                  <a:srgbClr val="404040"/>
                </a:solidFill>
                <a:latin typeface="Calibri"/>
                <a:cs typeface="Calibri"/>
              </a:rPr>
              <a:t>IHS</a:t>
            </a:r>
            <a:r>
              <a:rPr sz="2000" spc="-50" dirty="0">
                <a:solidFill>
                  <a:srgbClr val="404040"/>
                </a:solidFill>
                <a:latin typeface="Calibri"/>
                <a:cs typeface="Calibri"/>
              </a:rPr>
              <a:t> </a:t>
            </a:r>
            <a:r>
              <a:rPr sz="2000" spc="-10" dirty="0">
                <a:solidFill>
                  <a:srgbClr val="404040"/>
                </a:solidFill>
                <a:latin typeface="Calibri"/>
                <a:cs typeface="Calibri"/>
              </a:rPr>
              <a:t>expenditures</a:t>
            </a:r>
            <a:r>
              <a:rPr sz="2000" spc="-30" dirty="0">
                <a:solidFill>
                  <a:srgbClr val="404040"/>
                </a:solidFill>
                <a:latin typeface="Calibri"/>
                <a:cs typeface="Calibri"/>
              </a:rPr>
              <a:t> </a:t>
            </a:r>
            <a:r>
              <a:rPr sz="2000" dirty="0">
                <a:solidFill>
                  <a:srgbClr val="404040"/>
                </a:solidFill>
                <a:latin typeface="Calibri"/>
                <a:cs typeface="Calibri"/>
              </a:rPr>
              <a:t>for</a:t>
            </a:r>
            <a:r>
              <a:rPr sz="2000" spc="-70" dirty="0">
                <a:solidFill>
                  <a:srgbClr val="404040"/>
                </a:solidFill>
                <a:latin typeface="Calibri"/>
                <a:cs typeface="Calibri"/>
              </a:rPr>
              <a:t> </a:t>
            </a:r>
            <a:r>
              <a:rPr sz="2000" dirty="0">
                <a:solidFill>
                  <a:srgbClr val="404040"/>
                </a:solidFill>
                <a:latin typeface="Calibri"/>
                <a:cs typeface="Calibri"/>
              </a:rPr>
              <a:t>a</a:t>
            </a:r>
            <a:r>
              <a:rPr sz="2000" spc="-45" dirty="0">
                <a:solidFill>
                  <a:srgbClr val="404040"/>
                </a:solidFill>
                <a:latin typeface="Calibri"/>
                <a:cs typeface="Calibri"/>
              </a:rPr>
              <a:t> </a:t>
            </a:r>
            <a:r>
              <a:rPr sz="2000" spc="-10" dirty="0">
                <a:solidFill>
                  <a:srgbClr val="404040"/>
                </a:solidFill>
                <a:latin typeface="Calibri"/>
                <a:cs typeface="Calibri"/>
              </a:rPr>
              <a:t>program</a:t>
            </a:r>
            <a:r>
              <a:rPr sz="2000" spc="-60" dirty="0">
                <a:solidFill>
                  <a:srgbClr val="404040"/>
                </a:solidFill>
                <a:latin typeface="Calibri"/>
                <a:cs typeface="Calibri"/>
              </a:rPr>
              <a:t> </a:t>
            </a:r>
            <a:r>
              <a:rPr sz="2000" dirty="0">
                <a:solidFill>
                  <a:srgbClr val="404040"/>
                </a:solidFill>
                <a:latin typeface="Calibri"/>
                <a:cs typeface="Calibri"/>
              </a:rPr>
              <a:t>serving</a:t>
            </a:r>
            <a:r>
              <a:rPr sz="2000" spc="-40" dirty="0">
                <a:solidFill>
                  <a:srgbClr val="404040"/>
                </a:solidFill>
                <a:latin typeface="Calibri"/>
                <a:cs typeface="Calibri"/>
              </a:rPr>
              <a:t> </a:t>
            </a:r>
            <a:r>
              <a:rPr sz="2000" dirty="0">
                <a:solidFill>
                  <a:srgbClr val="404040"/>
                </a:solidFill>
                <a:latin typeface="Calibri"/>
                <a:cs typeface="Calibri"/>
              </a:rPr>
              <a:t>only</a:t>
            </a:r>
            <a:r>
              <a:rPr sz="2000" spc="-60" dirty="0">
                <a:solidFill>
                  <a:srgbClr val="404040"/>
                </a:solidFill>
                <a:latin typeface="Calibri"/>
                <a:cs typeface="Calibri"/>
              </a:rPr>
              <a:t> </a:t>
            </a:r>
            <a:r>
              <a:rPr sz="2000" dirty="0">
                <a:solidFill>
                  <a:srgbClr val="404040"/>
                </a:solidFill>
                <a:latin typeface="Calibri"/>
                <a:cs typeface="Calibri"/>
              </a:rPr>
              <a:t>1</a:t>
            </a:r>
            <a:r>
              <a:rPr sz="2000" spc="-60" dirty="0">
                <a:solidFill>
                  <a:srgbClr val="404040"/>
                </a:solidFill>
                <a:latin typeface="Calibri"/>
                <a:cs typeface="Calibri"/>
              </a:rPr>
              <a:t> </a:t>
            </a:r>
            <a:r>
              <a:rPr sz="2000" spc="-20" dirty="0">
                <a:solidFill>
                  <a:srgbClr val="404040"/>
                </a:solidFill>
                <a:latin typeface="Calibri"/>
                <a:cs typeface="Calibri"/>
              </a:rPr>
              <a:t>Tribe,</a:t>
            </a:r>
            <a:r>
              <a:rPr sz="2000" spc="-35" dirty="0">
                <a:solidFill>
                  <a:srgbClr val="404040"/>
                </a:solidFill>
                <a:latin typeface="Calibri"/>
                <a:cs typeface="Calibri"/>
              </a:rPr>
              <a:t> </a:t>
            </a:r>
            <a:r>
              <a:rPr sz="2000" dirty="0">
                <a:solidFill>
                  <a:srgbClr val="404040"/>
                </a:solidFill>
                <a:latin typeface="Calibri"/>
                <a:cs typeface="Calibri"/>
              </a:rPr>
              <a:t>the</a:t>
            </a:r>
            <a:r>
              <a:rPr sz="2000" spc="-55" dirty="0">
                <a:solidFill>
                  <a:srgbClr val="404040"/>
                </a:solidFill>
                <a:latin typeface="Calibri"/>
                <a:cs typeface="Calibri"/>
              </a:rPr>
              <a:t> </a:t>
            </a:r>
            <a:r>
              <a:rPr sz="2000" spc="-10" dirty="0">
                <a:solidFill>
                  <a:srgbClr val="404040"/>
                </a:solidFill>
                <a:latin typeface="Calibri"/>
                <a:cs typeface="Calibri"/>
              </a:rPr>
              <a:t>process </a:t>
            </a:r>
            <a:r>
              <a:rPr sz="2000" dirty="0">
                <a:solidFill>
                  <a:srgbClr val="404040"/>
                </a:solidFill>
                <a:latin typeface="Calibri"/>
                <a:cs typeface="Calibri"/>
              </a:rPr>
              <a:t>to</a:t>
            </a:r>
            <a:r>
              <a:rPr sz="2000" spc="-85" dirty="0">
                <a:solidFill>
                  <a:srgbClr val="404040"/>
                </a:solidFill>
                <a:latin typeface="Calibri"/>
                <a:cs typeface="Calibri"/>
              </a:rPr>
              <a:t> </a:t>
            </a:r>
            <a:r>
              <a:rPr sz="2000" dirty="0">
                <a:solidFill>
                  <a:srgbClr val="404040"/>
                </a:solidFill>
                <a:latin typeface="Calibri"/>
                <a:cs typeface="Calibri"/>
              </a:rPr>
              <a:t>identify</a:t>
            </a:r>
            <a:r>
              <a:rPr sz="2000" spc="-65" dirty="0">
                <a:solidFill>
                  <a:srgbClr val="404040"/>
                </a:solidFill>
                <a:latin typeface="Calibri"/>
                <a:cs typeface="Calibri"/>
              </a:rPr>
              <a:t> </a:t>
            </a:r>
            <a:r>
              <a:rPr sz="2000" dirty="0">
                <a:solidFill>
                  <a:srgbClr val="404040"/>
                </a:solidFill>
                <a:latin typeface="Calibri"/>
                <a:cs typeface="Calibri"/>
              </a:rPr>
              <a:t>that</a:t>
            </a:r>
            <a:r>
              <a:rPr sz="2000" spc="-70" dirty="0">
                <a:solidFill>
                  <a:srgbClr val="404040"/>
                </a:solidFill>
                <a:latin typeface="Calibri"/>
                <a:cs typeface="Calibri"/>
              </a:rPr>
              <a:t> </a:t>
            </a:r>
            <a:r>
              <a:rPr sz="2000" spc="-35" dirty="0">
                <a:solidFill>
                  <a:srgbClr val="404040"/>
                </a:solidFill>
                <a:latin typeface="Calibri"/>
                <a:cs typeface="Calibri"/>
              </a:rPr>
              <a:t>Tribe’s</a:t>
            </a:r>
            <a:r>
              <a:rPr sz="2000" spc="-55" dirty="0">
                <a:solidFill>
                  <a:srgbClr val="404040"/>
                </a:solidFill>
                <a:latin typeface="Calibri"/>
                <a:cs typeface="Calibri"/>
              </a:rPr>
              <a:t> </a:t>
            </a:r>
            <a:r>
              <a:rPr sz="2000" dirty="0">
                <a:solidFill>
                  <a:srgbClr val="404040"/>
                </a:solidFill>
                <a:latin typeface="Calibri"/>
                <a:cs typeface="Calibri"/>
              </a:rPr>
              <a:t>shares</a:t>
            </a:r>
            <a:r>
              <a:rPr sz="2000" spc="-60" dirty="0">
                <a:solidFill>
                  <a:srgbClr val="404040"/>
                </a:solidFill>
                <a:latin typeface="Calibri"/>
                <a:cs typeface="Calibri"/>
              </a:rPr>
              <a:t> </a:t>
            </a:r>
            <a:r>
              <a:rPr sz="2000" dirty="0">
                <a:solidFill>
                  <a:srgbClr val="404040"/>
                </a:solidFill>
                <a:latin typeface="Calibri"/>
                <a:cs typeface="Calibri"/>
              </a:rPr>
              <a:t>is</a:t>
            </a:r>
            <a:r>
              <a:rPr sz="2000" spc="-70" dirty="0">
                <a:solidFill>
                  <a:srgbClr val="404040"/>
                </a:solidFill>
                <a:latin typeface="Calibri"/>
                <a:cs typeface="Calibri"/>
              </a:rPr>
              <a:t> </a:t>
            </a:r>
            <a:r>
              <a:rPr sz="2000" dirty="0">
                <a:solidFill>
                  <a:srgbClr val="404040"/>
                </a:solidFill>
                <a:latin typeface="Calibri"/>
                <a:cs typeface="Calibri"/>
              </a:rPr>
              <a:t>straightforward.</a:t>
            </a:r>
            <a:r>
              <a:rPr sz="2000" spc="310" dirty="0">
                <a:solidFill>
                  <a:srgbClr val="404040"/>
                </a:solidFill>
                <a:latin typeface="Calibri"/>
                <a:cs typeface="Calibri"/>
              </a:rPr>
              <a:t> </a:t>
            </a:r>
            <a:r>
              <a:rPr sz="2000" dirty="0">
                <a:solidFill>
                  <a:srgbClr val="404040"/>
                </a:solidFill>
                <a:latin typeface="Calibri"/>
                <a:cs typeface="Calibri"/>
              </a:rPr>
              <a:t>The</a:t>
            </a:r>
            <a:r>
              <a:rPr sz="2000" spc="-65" dirty="0">
                <a:solidFill>
                  <a:srgbClr val="404040"/>
                </a:solidFill>
                <a:latin typeface="Calibri"/>
                <a:cs typeface="Calibri"/>
              </a:rPr>
              <a:t> </a:t>
            </a:r>
            <a:r>
              <a:rPr sz="2000" dirty="0">
                <a:solidFill>
                  <a:srgbClr val="404040"/>
                </a:solidFill>
                <a:latin typeface="Calibri"/>
                <a:cs typeface="Calibri"/>
              </a:rPr>
              <a:t>entire</a:t>
            </a:r>
            <a:r>
              <a:rPr sz="2000" spc="-60" dirty="0">
                <a:solidFill>
                  <a:srgbClr val="404040"/>
                </a:solidFill>
                <a:latin typeface="Calibri"/>
                <a:cs typeface="Calibri"/>
              </a:rPr>
              <a:t> </a:t>
            </a:r>
            <a:r>
              <a:rPr sz="2000" dirty="0">
                <a:solidFill>
                  <a:srgbClr val="404040"/>
                </a:solidFill>
                <a:latin typeface="Calibri"/>
                <a:cs typeface="Calibri"/>
              </a:rPr>
              <a:t>amount</a:t>
            </a:r>
            <a:r>
              <a:rPr sz="2000" spc="-75" dirty="0">
                <a:solidFill>
                  <a:srgbClr val="404040"/>
                </a:solidFill>
                <a:latin typeface="Calibri"/>
                <a:cs typeface="Calibri"/>
              </a:rPr>
              <a:t> </a:t>
            </a:r>
            <a:r>
              <a:rPr sz="2000" dirty="0">
                <a:solidFill>
                  <a:srgbClr val="404040"/>
                </a:solidFill>
                <a:latin typeface="Calibri"/>
                <a:cs typeface="Calibri"/>
              </a:rPr>
              <a:t>may</a:t>
            </a:r>
            <a:r>
              <a:rPr sz="2000" spc="-80" dirty="0">
                <a:solidFill>
                  <a:srgbClr val="404040"/>
                </a:solidFill>
                <a:latin typeface="Calibri"/>
                <a:cs typeface="Calibri"/>
              </a:rPr>
              <a:t> </a:t>
            </a:r>
            <a:r>
              <a:rPr sz="2000" dirty="0">
                <a:solidFill>
                  <a:srgbClr val="404040"/>
                </a:solidFill>
                <a:latin typeface="Calibri"/>
                <a:cs typeface="Calibri"/>
              </a:rPr>
              <a:t>be</a:t>
            </a:r>
            <a:r>
              <a:rPr sz="2000" spc="-70" dirty="0">
                <a:solidFill>
                  <a:srgbClr val="404040"/>
                </a:solidFill>
                <a:latin typeface="Calibri"/>
                <a:cs typeface="Calibri"/>
              </a:rPr>
              <a:t> </a:t>
            </a:r>
            <a:r>
              <a:rPr sz="2000" dirty="0">
                <a:solidFill>
                  <a:srgbClr val="404040"/>
                </a:solidFill>
                <a:latin typeface="Calibri"/>
                <a:cs typeface="Calibri"/>
              </a:rPr>
              <a:t>labeled</a:t>
            </a:r>
            <a:r>
              <a:rPr sz="2000" spc="-60" dirty="0">
                <a:solidFill>
                  <a:srgbClr val="404040"/>
                </a:solidFill>
                <a:latin typeface="Calibri"/>
                <a:cs typeface="Calibri"/>
              </a:rPr>
              <a:t> </a:t>
            </a:r>
            <a:r>
              <a:rPr sz="2000" spc="-10" dirty="0">
                <a:solidFill>
                  <a:srgbClr val="404040"/>
                </a:solidFill>
                <a:latin typeface="Calibri"/>
                <a:cs typeface="Calibri"/>
              </a:rPr>
              <a:t>“shares”</a:t>
            </a:r>
            <a:r>
              <a:rPr sz="2000" spc="-55" dirty="0">
                <a:solidFill>
                  <a:srgbClr val="404040"/>
                </a:solidFill>
                <a:latin typeface="Calibri"/>
                <a:cs typeface="Calibri"/>
              </a:rPr>
              <a:t> </a:t>
            </a:r>
            <a:r>
              <a:rPr sz="2000" spc="-25" dirty="0">
                <a:solidFill>
                  <a:srgbClr val="404040"/>
                </a:solidFill>
                <a:latin typeface="Calibri"/>
                <a:cs typeface="Calibri"/>
              </a:rPr>
              <a:t>and </a:t>
            </a:r>
            <a:r>
              <a:rPr sz="2000" dirty="0">
                <a:solidFill>
                  <a:srgbClr val="404040"/>
                </a:solidFill>
                <a:latin typeface="Calibri"/>
                <a:cs typeface="Calibri"/>
              </a:rPr>
              <a:t>100%</a:t>
            </a:r>
            <a:r>
              <a:rPr sz="2000" spc="-65" dirty="0">
                <a:solidFill>
                  <a:srgbClr val="404040"/>
                </a:solidFill>
                <a:latin typeface="Calibri"/>
                <a:cs typeface="Calibri"/>
              </a:rPr>
              <a:t> </a:t>
            </a:r>
            <a:r>
              <a:rPr sz="2000" dirty="0">
                <a:solidFill>
                  <a:srgbClr val="404040"/>
                </a:solidFill>
                <a:latin typeface="Calibri"/>
                <a:cs typeface="Calibri"/>
              </a:rPr>
              <a:t>are</a:t>
            </a:r>
            <a:r>
              <a:rPr sz="2000" spc="-45" dirty="0">
                <a:solidFill>
                  <a:srgbClr val="404040"/>
                </a:solidFill>
                <a:latin typeface="Calibri"/>
                <a:cs typeface="Calibri"/>
              </a:rPr>
              <a:t> </a:t>
            </a:r>
            <a:r>
              <a:rPr sz="2000" spc="-10" dirty="0">
                <a:solidFill>
                  <a:srgbClr val="404040"/>
                </a:solidFill>
                <a:latin typeface="Calibri"/>
                <a:cs typeface="Calibri"/>
              </a:rPr>
              <a:t>available</a:t>
            </a:r>
            <a:r>
              <a:rPr sz="2000" spc="-30" dirty="0">
                <a:solidFill>
                  <a:srgbClr val="404040"/>
                </a:solidFill>
                <a:latin typeface="Calibri"/>
                <a:cs typeface="Calibri"/>
              </a:rPr>
              <a:t> </a:t>
            </a:r>
            <a:r>
              <a:rPr sz="2000" dirty="0">
                <a:solidFill>
                  <a:srgbClr val="404040"/>
                </a:solidFill>
                <a:latin typeface="Calibri"/>
                <a:cs typeface="Calibri"/>
              </a:rPr>
              <a:t>when</a:t>
            </a:r>
            <a:r>
              <a:rPr sz="2000" spc="-55" dirty="0">
                <a:solidFill>
                  <a:srgbClr val="404040"/>
                </a:solidFill>
                <a:latin typeface="Calibri"/>
                <a:cs typeface="Calibri"/>
              </a:rPr>
              <a:t> </a:t>
            </a:r>
            <a:r>
              <a:rPr sz="2000" dirty="0">
                <a:solidFill>
                  <a:srgbClr val="404040"/>
                </a:solidFill>
                <a:latin typeface="Calibri"/>
                <a:cs typeface="Calibri"/>
              </a:rPr>
              <a:t>the</a:t>
            </a:r>
            <a:r>
              <a:rPr sz="2000" spc="-55" dirty="0">
                <a:solidFill>
                  <a:srgbClr val="404040"/>
                </a:solidFill>
                <a:latin typeface="Calibri"/>
                <a:cs typeface="Calibri"/>
              </a:rPr>
              <a:t> </a:t>
            </a:r>
            <a:r>
              <a:rPr sz="2000" spc="-20" dirty="0">
                <a:solidFill>
                  <a:srgbClr val="404040"/>
                </a:solidFill>
                <a:latin typeface="Calibri"/>
                <a:cs typeface="Calibri"/>
              </a:rPr>
              <a:t>Tribe</a:t>
            </a:r>
            <a:r>
              <a:rPr sz="2000" spc="-35" dirty="0">
                <a:solidFill>
                  <a:srgbClr val="404040"/>
                </a:solidFill>
                <a:latin typeface="Calibri"/>
                <a:cs typeface="Calibri"/>
              </a:rPr>
              <a:t> </a:t>
            </a:r>
            <a:r>
              <a:rPr sz="2000" spc="-10" dirty="0">
                <a:solidFill>
                  <a:srgbClr val="404040"/>
                </a:solidFill>
                <a:latin typeface="Calibri"/>
                <a:cs typeface="Calibri"/>
              </a:rPr>
              <a:t>contracts</a:t>
            </a:r>
            <a:r>
              <a:rPr sz="2000" spc="-35" dirty="0">
                <a:solidFill>
                  <a:srgbClr val="404040"/>
                </a:solidFill>
                <a:latin typeface="Calibri"/>
                <a:cs typeface="Calibri"/>
              </a:rPr>
              <a:t> </a:t>
            </a:r>
            <a:r>
              <a:rPr sz="2000" dirty="0">
                <a:solidFill>
                  <a:srgbClr val="404040"/>
                </a:solidFill>
                <a:latin typeface="Calibri"/>
                <a:cs typeface="Calibri"/>
              </a:rPr>
              <a:t>the</a:t>
            </a:r>
            <a:r>
              <a:rPr sz="2000" spc="-45" dirty="0">
                <a:solidFill>
                  <a:srgbClr val="404040"/>
                </a:solidFill>
                <a:latin typeface="Calibri"/>
                <a:cs typeface="Calibri"/>
              </a:rPr>
              <a:t> </a:t>
            </a:r>
            <a:r>
              <a:rPr sz="2000" spc="-10" dirty="0">
                <a:solidFill>
                  <a:srgbClr val="404040"/>
                </a:solidFill>
                <a:latin typeface="Calibri"/>
                <a:cs typeface="Calibri"/>
              </a:rPr>
              <a:t>program.</a:t>
            </a:r>
            <a:endParaRPr sz="2000">
              <a:latin typeface="Calibri"/>
              <a:cs typeface="Calibri"/>
            </a:endParaRPr>
          </a:p>
          <a:p>
            <a:pPr>
              <a:lnSpc>
                <a:spcPct val="100000"/>
              </a:lnSpc>
              <a:spcBef>
                <a:spcPts val="40"/>
              </a:spcBef>
            </a:pPr>
            <a:endParaRPr sz="2600">
              <a:latin typeface="Calibri"/>
              <a:cs typeface="Calibri"/>
            </a:endParaRPr>
          </a:p>
          <a:p>
            <a:pPr marL="1788160" marR="6607175" algn="ctr">
              <a:lnSpc>
                <a:spcPct val="100000"/>
              </a:lnSpc>
            </a:pPr>
            <a:r>
              <a:rPr sz="1600" b="1" dirty="0">
                <a:latin typeface="Calibri"/>
                <a:cs typeface="Calibri"/>
              </a:rPr>
              <a:t>Budget</a:t>
            </a:r>
            <a:r>
              <a:rPr sz="1600" b="1" spc="-30" dirty="0">
                <a:latin typeface="Calibri"/>
                <a:cs typeface="Calibri"/>
              </a:rPr>
              <a:t> </a:t>
            </a:r>
            <a:r>
              <a:rPr sz="1600" b="1" dirty="0">
                <a:latin typeface="Calibri"/>
                <a:cs typeface="Calibri"/>
              </a:rPr>
              <a:t>of</a:t>
            </a:r>
            <a:r>
              <a:rPr sz="1600" b="1" spc="-10" dirty="0">
                <a:latin typeface="Calibri"/>
                <a:cs typeface="Calibri"/>
              </a:rPr>
              <a:t> </a:t>
            </a:r>
            <a:r>
              <a:rPr sz="1600" b="1" dirty="0">
                <a:latin typeface="Calibri"/>
                <a:cs typeface="Calibri"/>
              </a:rPr>
              <a:t>the</a:t>
            </a:r>
            <a:r>
              <a:rPr sz="1600" b="1" spc="-30" dirty="0">
                <a:latin typeface="Calibri"/>
                <a:cs typeface="Calibri"/>
              </a:rPr>
              <a:t> </a:t>
            </a:r>
            <a:r>
              <a:rPr sz="1600" b="1" spc="-10" dirty="0">
                <a:latin typeface="Calibri"/>
                <a:cs typeface="Calibri"/>
              </a:rPr>
              <a:t>local </a:t>
            </a:r>
            <a:r>
              <a:rPr sz="1600" b="1" dirty="0">
                <a:latin typeface="Calibri"/>
                <a:cs typeface="Calibri"/>
              </a:rPr>
              <a:t>IHS</a:t>
            </a:r>
            <a:r>
              <a:rPr sz="1600" b="1" spc="-15" dirty="0">
                <a:latin typeface="Calibri"/>
                <a:cs typeface="Calibri"/>
              </a:rPr>
              <a:t> </a:t>
            </a:r>
            <a:r>
              <a:rPr sz="1600" b="1" dirty="0">
                <a:latin typeface="Calibri"/>
                <a:cs typeface="Calibri"/>
              </a:rPr>
              <a:t>site</a:t>
            </a:r>
            <a:r>
              <a:rPr sz="1600" b="1" spc="-45" dirty="0">
                <a:latin typeface="Calibri"/>
                <a:cs typeface="Calibri"/>
              </a:rPr>
              <a:t> </a:t>
            </a:r>
            <a:r>
              <a:rPr sz="1600" b="1" dirty="0">
                <a:latin typeface="Calibri"/>
                <a:cs typeface="Calibri"/>
              </a:rPr>
              <a:t>to</a:t>
            </a:r>
            <a:r>
              <a:rPr sz="1600" b="1" spc="-20" dirty="0">
                <a:latin typeface="Calibri"/>
                <a:cs typeface="Calibri"/>
              </a:rPr>
              <a:t> </a:t>
            </a:r>
            <a:r>
              <a:rPr sz="1600" b="1" spc="-25" dirty="0">
                <a:latin typeface="Calibri"/>
                <a:cs typeface="Calibri"/>
              </a:rPr>
              <a:t>be </a:t>
            </a:r>
            <a:r>
              <a:rPr sz="1600" b="1" spc="-10" dirty="0">
                <a:latin typeface="Calibri"/>
                <a:cs typeface="Calibri"/>
              </a:rPr>
              <a:t>contracted</a:t>
            </a:r>
            <a:endParaRPr sz="1600">
              <a:latin typeface="Calibri"/>
              <a:cs typeface="Calibri"/>
            </a:endParaRPr>
          </a:p>
        </p:txBody>
      </p:sp>
      <p:grpSp>
        <p:nvGrpSpPr>
          <p:cNvPr id="13" name="object 13"/>
          <p:cNvGrpSpPr/>
          <p:nvPr/>
        </p:nvGrpSpPr>
        <p:grpSpPr>
          <a:xfrm>
            <a:off x="2809620" y="4864734"/>
            <a:ext cx="1864360" cy="1158240"/>
            <a:chOff x="2809620" y="4864734"/>
            <a:chExt cx="1864360" cy="1158240"/>
          </a:xfrm>
        </p:grpSpPr>
        <p:pic>
          <p:nvPicPr>
            <p:cNvPr id="14" name="object 14"/>
            <p:cNvPicPr/>
            <p:nvPr/>
          </p:nvPicPr>
          <p:blipFill>
            <a:blip r:embed="rId5" cstate="print"/>
            <a:stretch>
              <a:fillRect/>
            </a:stretch>
          </p:blipFill>
          <p:spPr>
            <a:xfrm>
              <a:off x="2815970" y="4871084"/>
              <a:ext cx="1851659" cy="1144946"/>
            </a:xfrm>
            <a:prstGeom prst="rect">
              <a:avLst/>
            </a:prstGeom>
          </p:spPr>
        </p:pic>
        <p:sp>
          <p:nvSpPr>
            <p:cNvPr id="15" name="object 15"/>
            <p:cNvSpPr/>
            <p:nvPr/>
          </p:nvSpPr>
          <p:spPr>
            <a:xfrm>
              <a:off x="2815970" y="4871084"/>
              <a:ext cx="1851660" cy="1145540"/>
            </a:xfrm>
            <a:custGeom>
              <a:avLst/>
              <a:gdLst/>
              <a:ahLst/>
              <a:cxnLst/>
              <a:rect l="l" t="t" r="r" b="b"/>
              <a:pathLst>
                <a:path w="1851660" h="1145539">
                  <a:moveTo>
                    <a:pt x="0" y="0"/>
                  </a:moveTo>
                  <a:lnTo>
                    <a:pt x="1851660" y="0"/>
                  </a:lnTo>
                  <a:lnTo>
                    <a:pt x="1851660" y="930071"/>
                  </a:lnTo>
                  <a:lnTo>
                    <a:pt x="1789948" y="930610"/>
                  </a:lnTo>
                  <a:lnTo>
                    <a:pt x="1730975" y="932182"/>
                  </a:lnTo>
                  <a:lnTo>
                    <a:pt x="1674610" y="934725"/>
                  </a:lnTo>
                  <a:lnTo>
                    <a:pt x="1620724" y="938174"/>
                  </a:lnTo>
                  <a:lnTo>
                    <a:pt x="1569185" y="942464"/>
                  </a:lnTo>
                  <a:lnTo>
                    <a:pt x="1519863" y="947532"/>
                  </a:lnTo>
                  <a:lnTo>
                    <a:pt x="1472628" y="953314"/>
                  </a:lnTo>
                  <a:lnTo>
                    <a:pt x="1427350" y="959745"/>
                  </a:lnTo>
                  <a:lnTo>
                    <a:pt x="1383897" y="966762"/>
                  </a:lnTo>
                  <a:lnTo>
                    <a:pt x="1342140" y="974300"/>
                  </a:lnTo>
                  <a:lnTo>
                    <a:pt x="1301948" y="982295"/>
                  </a:lnTo>
                  <a:lnTo>
                    <a:pt x="1263191" y="990684"/>
                  </a:lnTo>
                  <a:lnTo>
                    <a:pt x="1225737" y="999401"/>
                  </a:lnTo>
                  <a:lnTo>
                    <a:pt x="1154222" y="1017567"/>
                  </a:lnTo>
                  <a:lnTo>
                    <a:pt x="1086359" y="1036279"/>
                  </a:lnTo>
                  <a:lnTo>
                    <a:pt x="1021104" y="1055025"/>
                  </a:lnTo>
                  <a:lnTo>
                    <a:pt x="989128" y="1064251"/>
                  </a:lnTo>
                  <a:lnTo>
                    <a:pt x="925830" y="1082087"/>
                  </a:lnTo>
                  <a:lnTo>
                    <a:pt x="862531" y="1098675"/>
                  </a:lnTo>
                  <a:lnTo>
                    <a:pt x="798189" y="1113502"/>
                  </a:lnTo>
                  <a:lnTo>
                    <a:pt x="731760" y="1126056"/>
                  </a:lnTo>
                  <a:lnTo>
                    <a:pt x="662201" y="1135823"/>
                  </a:lnTo>
                  <a:lnTo>
                    <a:pt x="588468" y="1142290"/>
                  </a:lnTo>
                  <a:lnTo>
                    <a:pt x="549711" y="1144127"/>
                  </a:lnTo>
                  <a:lnTo>
                    <a:pt x="509519" y="1144946"/>
                  </a:lnTo>
                  <a:lnTo>
                    <a:pt x="467762" y="1144684"/>
                  </a:lnTo>
                  <a:lnTo>
                    <a:pt x="424309" y="1143277"/>
                  </a:lnTo>
                  <a:lnTo>
                    <a:pt x="379031" y="1140660"/>
                  </a:lnTo>
                  <a:lnTo>
                    <a:pt x="331796" y="1136769"/>
                  </a:lnTo>
                  <a:lnTo>
                    <a:pt x="282474" y="1131542"/>
                  </a:lnTo>
                  <a:lnTo>
                    <a:pt x="230935" y="1124912"/>
                  </a:lnTo>
                  <a:lnTo>
                    <a:pt x="177049" y="1116816"/>
                  </a:lnTo>
                  <a:lnTo>
                    <a:pt x="120684" y="1107191"/>
                  </a:lnTo>
                  <a:lnTo>
                    <a:pt x="61711" y="1095971"/>
                  </a:lnTo>
                  <a:lnTo>
                    <a:pt x="0" y="1083094"/>
                  </a:lnTo>
                  <a:lnTo>
                    <a:pt x="0" y="0"/>
                  </a:lnTo>
                  <a:close/>
                </a:path>
              </a:pathLst>
            </a:custGeom>
            <a:ln w="12700">
              <a:solidFill>
                <a:srgbClr val="000000"/>
              </a:solidFill>
            </a:ln>
          </p:spPr>
          <p:txBody>
            <a:bodyPr wrap="square" lIns="0" tIns="0" rIns="0" bIns="0" rtlCol="0"/>
            <a:lstStyle/>
            <a:p>
              <a:endParaRPr/>
            </a:p>
          </p:txBody>
        </p:sp>
      </p:grpSp>
      <p:sp>
        <p:nvSpPr>
          <p:cNvPr id="16" name="object 16"/>
          <p:cNvSpPr txBox="1"/>
          <p:nvPr/>
        </p:nvSpPr>
        <p:spPr>
          <a:xfrm>
            <a:off x="3133493" y="5066248"/>
            <a:ext cx="1214755" cy="513715"/>
          </a:xfrm>
          <a:prstGeom prst="rect">
            <a:avLst/>
          </a:prstGeom>
        </p:spPr>
        <p:txBody>
          <a:bodyPr vert="horz" wrap="square" lIns="0" tIns="12700" rIns="0" bIns="0" rtlCol="0">
            <a:spAutoFit/>
          </a:bodyPr>
          <a:lstStyle/>
          <a:p>
            <a:pPr marL="75565" marR="5080" indent="-63500">
              <a:lnSpc>
                <a:spcPct val="100000"/>
              </a:lnSpc>
              <a:spcBef>
                <a:spcPts val="100"/>
              </a:spcBef>
            </a:pPr>
            <a:r>
              <a:rPr sz="1600" b="1" dirty="0">
                <a:latin typeface="Calibri"/>
                <a:cs typeface="Calibri"/>
              </a:rPr>
              <a:t>Only</a:t>
            </a:r>
            <a:r>
              <a:rPr sz="1600" b="1" spc="-30" dirty="0">
                <a:latin typeface="Calibri"/>
                <a:cs typeface="Calibri"/>
              </a:rPr>
              <a:t> </a:t>
            </a:r>
            <a:r>
              <a:rPr sz="1600" b="1" dirty="0">
                <a:latin typeface="Calibri"/>
                <a:cs typeface="Calibri"/>
              </a:rPr>
              <a:t>1</a:t>
            </a:r>
            <a:r>
              <a:rPr sz="1600" b="1" spc="-15" dirty="0">
                <a:latin typeface="Calibri"/>
                <a:cs typeface="Calibri"/>
              </a:rPr>
              <a:t> </a:t>
            </a:r>
            <a:r>
              <a:rPr sz="1600" b="1" spc="-10" dirty="0">
                <a:latin typeface="Calibri"/>
                <a:cs typeface="Calibri"/>
              </a:rPr>
              <a:t>Tribe</a:t>
            </a:r>
            <a:r>
              <a:rPr sz="1600" b="1" spc="-30" dirty="0">
                <a:latin typeface="Calibri"/>
                <a:cs typeface="Calibri"/>
              </a:rPr>
              <a:t> </a:t>
            </a:r>
            <a:r>
              <a:rPr sz="1600" b="1" spc="-25" dirty="0">
                <a:latin typeface="Calibri"/>
                <a:cs typeface="Calibri"/>
              </a:rPr>
              <a:t>is </a:t>
            </a:r>
            <a:r>
              <a:rPr sz="1600" b="1" dirty="0">
                <a:latin typeface="Calibri"/>
                <a:cs typeface="Calibri"/>
              </a:rPr>
              <a:t>served</a:t>
            </a:r>
            <a:r>
              <a:rPr sz="1600" b="1" spc="-15" dirty="0">
                <a:latin typeface="Calibri"/>
                <a:cs typeface="Calibri"/>
              </a:rPr>
              <a:t> </a:t>
            </a:r>
            <a:r>
              <a:rPr sz="1600" b="1" spc="-20" dirty="0">
                <a:latin typeface="Calibri"/>
                <a:cs typeface="Calibri"/>
              </a:rPr>
              <a:t>there</a:t>
            </a:r>
            <a:endParaRPr sz="1600">
              <a:latin typeface="Calibri"/>
              <a:cs typeface="Calibri"/>
            </a:endParaRPr>
          </a:p>
        </p:txBody>
      </p:sp>
      <p:sp>
        <p:nvSpPr>
          <p:cNvPr id="17" name="object 17"/>
          <p:cNvSpPr txBox="1"/>
          <p:nvPr/>
        </p:nvSpPr>
        <p:spPr>
          <a:xfrm>
            <a:off x="7002640" y="4255066"/>
            <a:ext cx="330835" cy="574040"/>
          </a:xfrm>
          <a:prstGeom prst="rect">
            <a:avLst/>
          </a:prstGeom>
        </p:spPr>
        <p:txBody>
          <a:bodyPr vert="horz" wrap="square" lIns="0" tIns="12700" rIns="0" bIns="0" rtlCol="0">
            <a:spAutoFit/>
          </a:bodyPr>
          <a:lstStyle/>
          <a:p>
            <a:pPr marL="12700">
              <a:lnSpc>
                <a:spcPct val="100000"/>
              </a:lnSpc>
              <a:spcBef>
                <a:spcPts val="100"/>
              </a:spcBef>
            </a:pPr>
            <a:r>
              <a:rPr sz="3600" b="1" dirty="0">
                <a:latin typeface="Rockwell Extra Bold"/>
                <a:cs typeface="Rockwell Extra Bold"/>
              </a:rPr>
              <a:t>=</a:t>
            </a:r>
            <a:endParaRPr sz="3600">
              <a:latin typeface="Rockwell Extra Bold"/>
              <a:cs typeface="Rockwell Extra Bold"/>
            </a:endParaRPr>
          </a:p>
        </p:txBody>
      </p:sp>
      <p:grpSp>
        <p:nvGrpSpPr>
          <p:cNvPr id="18" name="object 18"/>
          <p:cNvGrpSpPr/>
          <p:nvPr/>
        </p:nvGrpSpPr>
        <p:grpSpPr>
          <a:xfrm>
            <a:off x="4661280" y="3836796"/>
            <a:ext cx="499745" cy="1621155"/>
            <a:chOff x="4661280" y="3836796"/>
            <a:chExt cx="499745" cy="1621155"/>
          </a:xfrm>
        </p:grpSpPr>
        <p:sp>
          <p:nvSpPr>
            <p:cNvPr id="19" name="object 19"/>
            <p:cNvSpPr/>
            <p:nvPr/>
          </p:nvSpPr>
          <p:spPr>
            <a:xfrm>
              <a:off x="4667630" y="3843146"/>
              <a:ext cx="487045" cy="823594"/>
            </a:xfrm>
            <a:custGeom>
              <a:avLst/>
              <a:gdLst/>
              <a:ahLst/>
              <a:cxnLst/>
              <a:rect l="l" t="t" r="r" b="b"/>
              <a:pathLst>
                <a:path w="487045" h="823595">
                  <a:moveTo>
                    <a:pt x="0" y="0"/>
                  </a:moveTo>
                  <a:lnTo>
                    <a:pt x="249554" y="0"/>
                  </a:lnTo>
                  <a:lnTo>
                    <a:pt x="249554" y="823379"/>
                  </a:lnTo>
                  <a:lnTo>
                    <a:pt x="486537" y="823379"/>
                  </a:lnTo>
                </a:path>
              </a:pathLst>
            </a:custGeom>
            <a:ln w="12700">
              <a:solidFill>
                <a:srgbClr val="000000"/>
              </a:solidFill>
            </a:ln>
          </p:spPr>
          <p:txBody>
            <a:bodyPr wrap="square" lIns="0" tIns="0" rIns="0" bIns="0" rtlCol="0"/>
            <a:lstStyle/>
            <a:p>
              <a:endParaRPr/>
            </a:p>
          </p:txBody>
        </p:sp>
        <p:sp>
          <p:nvSpPr>
            <p:cNvPr id="20" name="object 20"/>
            <p:cNvSpPr/>
            <p:nvPr/>
          </p:nvSpPr>
          <p:spPr>
            <a:xfrm>
              <a:off x="5077969" y="4622072"/>
              <a:ext cx="76200" cy="88900"/>
            </a:xfrm>
            <a:custGeom>
              <a:avLst/>
              <a:gdLst/>
              <a:ahLst/>
              <a:cxnLst/>
              <a:rect l="l" t="t" r="r" b="b"/>
              <a:pathLst>
                <a:path w="76200" h="88900">
                  <a:moveTo>
                    <a:pt x="0" y="0"/>
                  </a:moveTo>
                  <a:lnTo>
                    <a:pt x="76200" y="44450"/>
                  </a:lnTo>
                  <a:lnTo>
                    <a:pt x="0" y="88900"/>
                  </a:lnTo>
                </a:path>
              </a:pathLst>
            </a:custGeom>
            <a:ln w="12700">
              <a:solidFill>
                <a:srgbClr val="000000"/>
              </a:solidFill>
            </a:ln>
          </p:spPr>
          <p:txBody>
            <a:bodyPr wrap="square" lIns="0" tIns="0" rIns="0" bIns="0" rtlCol="0"/>
            <a:lstStyle/>
            <a:p>
              <a:endParaRPr/>
            </a:p>
          </p:txBody>
        </p:sp>
        <p:sp>
          <p:nvSpPr>
            <p:cNvPr id="21" name="object 21"/>
            <p:cNvSpPr/>
            <p:nvPr/>
          </p:nvSpPr>
          <p:spPr>
            <a:xfrm>
              <a:off x="4667630" y="4666865"/>
              <a:ext cx="487045" cy="784860"/>
            </a:xfrm>
            <a:custGeom>
              <a:avLst/>
              <a:gdLst/>
              <a:ahLst/>
              <a:cxnLst/>
              <a:rect l="l" t="t" r="r" b="b"/>
              <a:pathLst>
                <a:path w="487045" h="784860">
                  <a:moveTo>
                    <a:pt x="0" y="784237"/>
                  </a:moveTo>
                  <a:lnTo>
                    <a:pt x="249554" y="784237"/>
                  </a:lnTo>
                  <a:lnTo>
                    <a:pt x="249554" y="0"/>
                  </a:lnTo>
                  <a:lnTo>
                    <a:pt x="486537" y="0"/>
                  </a:lnTo>
                </a:path>
              </a:pathLst>
            </a:custGeom>
            <a:ln w="12700">
              <a:solidFill>
                <a:srgbClr val="000000"/>
              </a:solidFill>
            </a:ln>
          </p:spPr>
          <p:txBody>
            <a:bodyPr wrap="square" lIns="0" tIns="0" rIns="0" bIns="0" rtlCol="0"/>
            <a:lstStyle/>
            <a:p>
              <a:endParaRPr/>
            </a:p>
          </p:txBody>
        </p:sp>
        <p:sp>
          <p:nvSpPr>
            <p:cNvPr id="22" name="object 22"/>
            <p:cNvSpPr/>
            <p:nvPr/>
          </p:nvSpPr>
          <p:spPr>
            <a:xfrm>
              <a:off x="5077969" y="4622422"/>
              <a:ext cx="76200" cy="88900"/>
            </a:xfrm>
            <a:custGeom>
              <a:avLst/>
              <a:gdLst/>
              <a:ahLst/>
              <a:cxnLst/>
              <a:rect l="l" t="t" r="r" b="b"/>
              <a:pathLst>
                <a:path w="76200" h="88900">
                  <a:moveTo>
                    <a:pt x="0" y="88900"/>
                  </a:moveTo>
                  <a:lnTo>
                    <a:pt x="76200" y="44450"/>
                  </a:lnTo>
                  <a:lnTo>
                    <a:pt x="0" y="0"/>
                  </a:lnTo>
                </a:path>
              </a:pathLst>
            </a:custGeom>
            <a:ln w="12700">
              <a:solidFill>
                <a:srgbClr val="000000"/>
              </a:solidFill>
            </a:ln>
          </p:spPr>
          <p:txBody>
            <a:bodyPr wrap="square" lIns="0" tIns="0" rIns="0" bIns="0" rtlCol="0"/>
            <a:lstStyle/>
            <a:p>
              <a:endParaRPr/>
            </a:p>
          </p:txBody>
        </p:sp>
      </p:gr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320943" y="257249"/>
            <a:ext cx="9327515" cy="1379220"/>
          </a:xfrm>
          <a:prstGeom prst="rect">
            <a:avLst/>
          </a:prstGeom>
        </p:spPr>
        <p:txBody>
          <a:bodyPr vert="horz" wrap="square" lIns="0" tIns="124460" rIns="0" bIns="0" rtlCol="0">
            <a:spAutoFit/>
          </a:bodyPr>
          <a:lstStyle/>
          <a:p>
            <a:pPr marL="12700" marR="5080">
              <a:lnSpc>
                <a:spcPts val="4900"/>
              </a:lnSpc>
              <a:spcBef>
                <a:spcPts val="980"/>
              </a:spcBef>
            </a:pPr>
            <a:r>
              <a:rPr spc="-65" dirty="0"/>
              <a:t>Program</a:t>
            </a:r>
            <a:r>
              <a:rPr spc="-210" dirty="0"/>
              <a:t> </a:t>
            </a:r>
            <a:r>
              <a:rPr spc="-35" dirty="0"/>
              <a:t>Measure</a:t>
            </a:r>
            <a:r>
              <a:rPr spc="-235" dirty="0"/>
              <a:t> </a:t>
            </a:r>
            <a:r>
              <a:rPr spc="-35" dirty="0"/>
              <a:t>Formula</a:t>
            </a:r>
            <a:r>
              <a:rPr spc="-220" dirty="0"/>
              <a:t> </a:t>
            </a:r>
            <a:r>
              <a:rPr spc="-10" dirty="0"/>
              <a:t>Example: </a:t>
            </a:r>
            <a:r>
              <a:rPr spc="-30" dirty="0"/>
              <a:t>Fiscal</a:t>
            </a:r>
            <a:r>
              <a:rPr spc="-204" dirty="0"/>
              <a:t> </a:t>
            </a:r>
            <a:r>
              <a:rPr spc="-45" dirty="0"/>
              <a:t>Intermediary</a:t>
            </a:r>
            <a:r>
              <a:rPr spc="-210" dirty="0"/>
              <a:t> </a:t>
            </a:r>
            <a:r>
              <a:rPr dirty="0"/>
              <a:t>(FI)</a:t>
            </a:r>
            <a:r>
              <a:rPr spc="-185" dirty="0"/>
              <a:t> </a:t>
            </a:r>
            <a:r>
              <a:rPr spc="-85" dirty="0"/>
              <a:t>PSFA</a:t>
            </a:r>
            <a:r>
              <a:rPr spc="-185" dirty="0"/>
              <a:t> </a:t>
            </a:r>
            <a:r>
              <a:rPr spc="-60" dirty="0"/>
              <a:t>(IHS-</a:t>
            </a:r>
            <a:r>
              <a:rPr spc="-50" dirty="0"/>
              <a:t>wide)</a:t>
            </a:r>
          </a:p>
        </p:txBody>
      </p:sp>
      <p:grpSp>
        <p:nvGrpSpPr>
          <p:cNvPr id="3" name="object 3"/>
          <p:cNvGrpSpPr/>
          <p:nvPr/>
        </p:nvGrpSpPr>
        <p:grpSpPr>
          <a:xfrm>
            <a:off x="4793869" y="3918334"/>
            <a:ext cx="1680845" cy="1341120"/>
            <a:chOff x="4793869" y="3918334"/>
            <a:chExt cx="1680845" cy="1341120"/>
          </a:xfrm>
        </p:grpSpPr>
        <p:pic>
          <p:nvPicPr>
            <p:cNvPr id="4" name="object 4"/>
            <p:cNvPicPr/>
            <p:nvPr/>
          </p:nvPicPr>
          <p:blipFill>
            <a:blip r:embed="rId2" cstate="print"/>
            <a:stretch>
              <a:fillRect/>
            </a:stretch>
          </p:blipFill>
          <p:spPr>
            <a:xfrm>
              <a:off x="4800219" y="3924684"/>
              <a:ext cx="1668018" cy="1328166"/>
            </a:xfrm>
            <a:prstGeom prst="rect">
              <a:avLst/>
            </a:prstGeom>
          </p:spPr>
        </p:pic>
        <p:sp>
          <p:nvSpPr>
            <p:cNvPr id="5" name="object 5"/>
            <p:cNvSpPr/>
            <p:nvPr/>
          </p:nvSpPr>
          <p:spPr>
            <a:xfrm>
              <a:off x="4800219" y="3924684"/>
              <a:ext cx="1668145" cy="1328420"/>
            </a:xfrm>
            <a:custGeom>
              <a:avLst/>
              <a:gdLst/>
              <a:ahLst/>
              <a:cxnLst/>
              <a:rect l="l" t="t" r="r" b="b"/>
              <a:pathLst>
                <a:path w="1668145" h="1328420">
                  <a:moveTo>
                    <a:pt x="0" y="221360"/>
                  </a:moveTo>
                  <a:lnTo>
                    <a:pt x="4497" y="176750"/>
                  </a:lnTo>
                  <a:lnTo>
                    <a:pt x="17396" y="135199"/>
                  </a:lnTo>
                  <a:lnTo>
                    <a:pt x="37806" y="97597"/>
                  </a:lnTo>
                  <a:lnTo>
                    <a:pt x="64836" y="64836"/>
                  </a:lnTo>
                  <a:lnTo>
                    <a:pt x="97597" y="37806"/>
                  </a:lnTo>
                  <a:lnTo>
                    <a:pt x="135199" y="17396"/>
                  </a:lnTo>
                  <a:lnTo>
                    <a:pt x="176750" y="4497"/>
                  </a:lnTo>
                  <a:lnTo>
                    <a:pt x="221361" y="0"/>
                  </a:lnTo>
                  <a:lnTo>
                    <a:pt x="1446657" y="0"/>
                  </a:lnTo>
                  <a:lnTo>
                    <a:pt x="1491267" y="4497"/>
                  </a:lnTo>
                  <a:lnTo>
                    <a:pt x="1532818" y="17396"/>
                  </a:lnTo>
                  <a:lnTo>
                    <a:pt x="1570420" y="37806"/>
                  </a:lnTo>
                  <a:lnTo>
                    <a:pt x="1603181" y="64836"/>
                  </a:lnTo>
                  <a:lnTo>
                    <a:pt x="1630211" y="97597"/>
                  </a:lnTo>
                  <a:lnTo>
                    <a:pt x="1650621" y="135199"/>
                  </a:lnTo>
                  <a:lnTo>
                    <a:pt x="1663520" y="176750"/>
                  </a:lnTo>
                  <a:lnTo>
                    <a:pt x="1668018" y="221360"/>
                  </a:lnTo>
                  <a:lnTo>
                    <a:pt x="1668018" y="1106792"/>
                  </a:lnTo>
                  <a:lnTo>
                    <a:pt x="1663520" y="1151407"/>
                  </a:lnTo>
                  <a:lnTo>
                    <a:pt x="1650621" y="1192961"/>
                  </a:lnTo>
                  <a:lnTo>
                    <a:pt x="1630211" y="1230565"/>
                  </a:lnTo>
                  <a:lnTo>
                    <a:pt x="1603181" y="1263327"/>
                  </a:lnTo>
                  <a:lnTo>
                    <a:pt x="1570420" y="1290359"/>
                  </a:lnTo>
                  <a:lnTo>
                    <a:pt x="1532818" y="1310769"/>
                  </a:lnTo>
                  <a:lnTo>
                    <a:pt x="1491267" y="1323668"/>
                  </a:lnTo>
                  <a:lnTo>
                    <a:pt x="1446657" y="1328165"/>
                  </a:lnTo>
                  <a:lnTo>
                    <a:pt x="221361" y="1328165"/>
                  </a:lnTo>
                  <a:lnTo>
                    <a:pt x="176750" y="1323668"/>
                  </a:lnTo>
                  <a:lnTo>
                    <a:pt x="135199" y="1310769"/>
                  </a:lnTo>
                  <a:lnTo>
                    <a:pt x="97597" y="1290359"/>
                  </a:lnTo>
                  <a:lnTo>
                    <a:pt x="64836" y="1263327"/>
                  </a:lnTo>
                  <a:lnTo>
                    <a:pt x="37806" y="1230565"/>
                  </a:lnTo>
                  <a:lnTo>
                    <a:pt x="17396" y="1192961"/>
                  </a:lnTo>
                  <a:lnTo>
                    <a:pt x="4497" y="1151407"/>
                  </a:lnTo>
                  <a:lnTo>
                    <a:pt x="0" y="1106792"/>
                  </a:lnTo>
                  <a:lnTo>
                    <a:pt x="0" y="221360"/>
                  </a:lnTo>
                  <a:close/>
                </a:path>
              </a:pathLst>
            </a:custGeom>
            <a:ln w="12700">
              <a:solidFill>
                <a:srgbClr val="000000"/>
              </a:solidFill>
            </a:ln>
          </p:spPr>
          <p:txBody>
            <a:bodyPr wrap="square" lIns="0" tIns="0" rIns="0" bIns="0" rtlCol="0"/>
            <a:lstStyle/>
            <a:p>
              <a:endParaRPr/>
            </a:p>
          </p:txBody>
        </p:sp>
      </p:grpSp>
      <p:sp>
        <p:nvSpPr>
          <p:cNvPr id="6" name="object 6"/>
          <p:cNvSpPr txBox="1"/>
          <p:nvPr/>
        </p:nvSpPr>
        <p:spPr>
          <a:xfrm>
            <a:off x="5074290" y="4196896"/>
            <a:ext cx="1118870" cy="757555"/>
          </a:xfrm>
          <a:prstGeom prst="rect">
            <a:avLst/>
          </a:prstGeom>
        </p:spPr>
        <p:txBody>
          <a:bodyPr vert="horz" wrap="square" lIns="0" tIns="12700" rIns="0" bIns="0" rtlCol="0">
            <a:spAutoFit/>
          </a:bodyPr>
          <a:lstStyle/>
          <a:p>
            <a:pPr marL="12700" marR="5080" algn="ctr">
              <a:lnSpc>
                <a:spcPct val="100000"/>
              </a:lnSpc>
              <a:spcBef>
                <a:spcPts val="100"/>
              </a:spcBef>
            </a:pPr>
            <a:r>
              <a:rPr sz="1600" b="1" spc="-10" dirty="0">
                <a:latin typeface="Calibri"/>
                <a:cs typeface="Calibri"/>
              </a:rPr>
              <a:t>Average</a:t>
            </a:r>
            <a:r>
              <a:rPr sz="1600" b="1" spc="-65" dirty="0">
                <a:latin typeface="Calibri"/>
                <a:cs typeface="Calibri"/>
              </a:rPr>
              <a:t> </a:t>
            </a:r>
            <a:r>
              <a:rPr sz="1600" b="1" spc="-20" dirty="0">
                <a:latin typeface="Calibri"/>
                <a:cs typeface="Calibri"/>
              </a:rPr>
              <a:t>Cost </a:t>
            </a:r>
            <a:r>
              <a:rPr sz="1600" b="1" dirty="0">
                <a:latin typeface="Calibri"/>
                <a:cs typeface="Calibri"/>
              </a:rPr>
              <a:t>Per</a:t>
            </a:r>
            <a:r>
              <a:rPr sz="1600" b="1" spc="-35" dirty="0">
                <a:latin typeface="Calibri"/>
                <a:cs typeface="Calibri"/>
              </a:rPr>
              <a:t> </a:t>
            </a:r>
            <a:r>
              <a:rPr sz="1600" b="1" spc="-10" dirty="0">
                <a:latin typeface="Calibri"/>
                <a:cs typeface="Calibri"/>
              </a:rPr>
              <a:t>Claim</a:t>
            </a:r>
            <a:endParaRPr sz="1600">
              <a:latin typeface="Calibri"/>
              <a:cs typeface="Calibri"/>
            </a:endParaRPr>
          </a:p>
          <a:p>
            <a:pPr algn="ctr">
              <a:lnSpc>
                <a:spcPts val="1920"/>
              </a:lnSpc>
            </a:pPr>
            <a:r>
              <a:rPr sz="1600" dirty="0">
                <a:latin typeface="Calibri"/>
                <a:cs typeface="Calibri"/>
              </a:rPr>
              <a:t>($</a:t>
            </a:r>
            <a:r>
              <a:rPr sz="1600" spc="-5" dirty="0">
                <a:latin typeface="Calibri"/>
                <a:cs typeface="Calibri"/>
              </a:rPr>
              <a:t> </a:t>
            </a:r>
            <a:r>
              <a:rPr sz="1600" dirty="0">
                <a:latin typeface="Calibri"/>
                <a:cs typeface="Calibri"/>
              </a:rPr>
              <a:t>/</a:t>
            </a:r>
            <a:r>
              <a:rPr sz="1600" spc="-5" dirty="0">
                <a:latin typeface="Calibri"/>
                <a:cs typeface="Calibri"/>
              </a:rPr>
              <a:t> </a:t>
            </a:r>
            <a:r>
              <a:rPr sz="1600" spc="-35" dirty="0">
                <a:latin typeface="Calibri"/>
                <a:cs typeface="Calibri"/>
              </a:rPr>
              <a:t>#)</a:t>
            </a:r>
            <a:endParaRPr sz="1600">
              <a:latin typeface="Calibri"/>
              <a:cs typeface="Calibri"/>
            </a:endParaRPr>
          </a:p>
        </p:txBody>
      </p:sp>
      <p:pic>
        <p:nvPicPr>
          <p:cNvPr id="7" name="object 7"/>
          <p:cNvPicPr/>
          <p:nvPr/>
        </p:nvPicPr>
        <p:blipFill>
          <a:blip r:embed="rId3" cstate="print"/>
          <a:stretch>
            <a:fillRect/>
          </a:stretch>
        </p:blipFill>
        <p:spPr>
          <a:xfrm>
            <a:off x="8793098" y="4016121"/>
            <a:ext cx="1266444" cy="1127759"/>
          </a:xfrm>
          <a:prstGeom prst="rect">
            <a:avLst/>
          </a:prstGeom>
        </p:spPr>
      </p:pic>
      <p:sp>
        <p:nvSpPr>
          <p:cNvPr id="8" name="object 8"/>
          <p:cNvSpPr txBox="1"/>
          <p:nvPr/>
        </p:nvSpPr>
        <p:spPr>
          <a:xfrm>
            <a:off x="8793098" y="4016121"/>
            <a:ext cx="1266825" cy="1127760"/>
          </a:xfrm>
          <a:prstGeom prst="rect">
            <a:avLst/>
          </a:prstGeom>
          <a:ln w="12700">
            <a:solidFill>
              <a:srgbClr val="0F4B76"/>
            </a:solidFill>
          </a:ln>
        </p:spPr>
        <p:txBody>
          <a:bodyPr vert="horz" wrap="square" lIns="0" tIns="137795" rIns="0" bIns="0" rtlCol="0">
            <a:spAutoFit/>
          </a:bodyPr>
          <a:lstStyle/>
          <a:p>
            <a:pPr marL="164465" marR="158115" algn="ctr">
              <a:lnSpc>
                <a:spcPct val="100000"/>
              </a:lnSpc>
              <a:spcBef>
                <a:spcPts val="1085"/>
              </a:spcBef>
            </a:pPr>
            <a:r>
              <a:rPr sz="1800" b="1" dirty="0">
                <a:latin typeface="Calibri"/>
                <a:cs typeface="Calibri"/>
              </a:rPr>
              <a:t>Shares</a:t>
            </a:r>
            <a:r>
              <a:rPr sz="1800" b="1" spc="-55" dirty="0">
                <a:latin typeface="Calibri"/>
                <a:cs typeface="Calibri"/>
              </a:rPr>
              <a:t> </a:t>
            </a:r>
            <a:r>
              <a:rPr sz="1800" b="1" spc="-25" dirty="0">
                <a:latin typeface="Calibri"/>
                <a:cs typeface="Calibri"/>
              </a:rPr>
              <a:t>($) </a:t>
            </a:r>
            <a:r>
              <a:rPr sz="1800" b="1" dirty="0">
                <a:latin typeface="Calibri"/>
                <a:cs typeface="Calibri"/>
              </a:rPr>
              <a:t>for</a:t>
            </a:r>
            <a:r>
              <a:rPr sz="1800" b="1" spc="-30" dirty="0">
                <a:latin typeface="Calibri"/>
                <a:cs typeface="Calibri"/>
              </a:rPr>
              <a:t> </a:t>
            </a:r>
            <a:r>
              <a:rPr sz="1800" b="1" spc="-25" dirty="0">
                <a:latin typeface="Calibri"/>
                <a:cs typeface="Calibri"/>
              </a:rPr>
              <a:t>the </a:t>
            </a:r>
            <a:r>
              <a:rPr sz="1800" b="1" spc="-10" dirty="0">
                <a:latin typeface="Calibri"/>
                <a:cs typeface="Calibri"/>
              </a:rPr>
              <a:t>Tribe</a:t>
            </a:r>
            <a:endParaRPr sz="1800">
              <a:latin typeface="Calibri"/>
              <a:cs typeface="Calibri"/>
            </a:endParaRPr>
          </a:p>
        </p:txBody>
      </p:sp>
      <p:grpSp>
        <p:nvGrpSpPr>
          <p:cNvPr id="9" name="object 9"/>
          <p:cNvGrpSpPr/>
          <p:nvPr/>
        </p:nvGrpSpPr>
        <p:grpSpPr>
          <a:xfrm>
            <a:off x="2369185" y="3219576"/>
            <a:ext cx="1922780" cy="1124585"/>
            <a:chOff x="2369185" y="3219576"/>
            <a:chExt cx="1922780" cy="1124585"/>
          </a:xfrm>
        </p:grpSpPr>
        <p:pic>
          <p:nvPicPr>
            <p:cNvPr id="10" name="object 10"/>
            <p:cNvPicPr/>
            <p:nvPr/>
          </p:nvPicPr>
          <p:blipFill>
            <a:blip r:embed="rId4" cstate="print"/>
            <a:stretch>
              <a:fillRect/>
            </a:stretch>
          </p:blipFill>
          <p:spPr>
            <a:xfrm>
              <a:off x="2375535" y="3225926"/>
              <a:ext cx="1909572" cy="1111877"/>
            </a:xfrm>
            <a:prstGeom prst="rect">
              <a:avLst/>
            </a:prstGeom>
          </p:spPr>
        </p:pic>
        <p:sp>
          <p:nvSpPr>
            <p:cNvPr id="11" name="object 11"/>
            <p:cNvSpPr/>
            <p:nvPr/>
          </p:nvSpPr>
          <p:spPr>
            <a:xfrm>
              <a:off x="2375535" y="3225926"/>
              <a:ext cx="1910080" cy="1111885"/>
            </a:xfrm>
            <a:custGeom>
              <a:avLst/>
              <a:gdLst/>
              <a:ahLst/>
              <a:cxnLst/>
              <a:rect l="l" t="t" r="r" b="b"/>
              <a:pathLst>
                <a:path w="1910079" h="1111885">
                  <a:moveTo>
                    <a:pt x="0" y="0"/>
                  </a:moveTo>
                  <a:lnTo>
                    <a:pt x="1909572" y="0"/>
                  </a:lnTo>
                  <a:lnTo>
                    <a:pt x="1909572" y="903173"/>
                  </a:lnTo>
                  <a:lnTo>
                    <a:pt x="1847313" y="903673"/>
                  </a:lnTo>
                  <a:lnTo>
                    <a:pt x="1787757" y="905134"/>
                  </a:lnTo>
                  <a:lnTo>
                    <a:pt x="1730779" y="907499"/>
                  </a:lnTo>
                  <a:lnTo>
                    <a:pt x="1676253" y="910709"/>
                  </a:lnTo>
                  <a:lnTo>
                    <a:pt x="1624053" y="914706"/>
                  </a:lnTo>
                  <a:lnTo>
                    <a:pt x="1574053" y="919431"/>
                  </a:lnTo>
                  <a:lnTo>
                    <a:pt x="1526127" y="924827"/>
                  </a:lnTo>
                  <a:lnTo>
                    <a:pt x="1480151" y="930836"/>
                  </a:lnTo>
                  <a:lnTo>
                    <a:pt x="1435998" y="937398"/>
                  </a:lnTo>
                  <a:lnTo>
                    <a:pt x="1393542" y="944457"/>
                  </a:lnTo>
                  <a:lnTo>
                    <a:pt x="1352658" y="951953"/>
                  </a:lnTo>
                  <a:lnTo>
                    <a:pt x="1313219" y="959828"/>
                  </a:lnTo>
                  <a:lnTo>
                    <a:pt x="1275101" y="968025"/>
                  </a:lnTo>
                  <a:lnTo>
                    <a:pt x="1202323" y="985150"/>
                  </a:lnTo>
                  <a:lnTo>
                    <a:pt x="1133316" y="1002862"/>
                  </a:lnTo>
                  <a:lnTo>
                    <a:pt x="1067076" y="1020696"/>
                  </a:lnTo>
                  <a:lnTo>
                    <a:pt x="1034678" y="1029513"/>
                  </a:lnTo>
                  <a:lnTo>
                    <a:pt x="1002596" y="1038186"/>
                  </a:lnTo>
                  <a:lnTo>
                    <a:pt x="938870" y="1054866"/>
                  </a:lnTo>
                  <a:lnTo>
                    <a:pt x="874893" y="1070271"/>
                  </a:lnTo>
                  <a:lnTo>
                    <a:pt x="809658" y="1083936"/>
                  </a:lnTo>
                  <a:lnTo>
                    <a:pt x="742160" y="1095394"/>
                  </a:lnTo>
                  <a:lnTo>
                    <a:pt x="671393" y="1104181"/>
                  </a:lnTo>
                  <a:lnTo>
                    <a:pt x="596352" y="1109830"/>
                  </a:lnTo>
                  <a:lnTo>
                    <a:pt x="556913" y="1111333"/>
                  </a:lnTo>
                  <a:lnTo>
                    <a:pt x="516029" y="1111877"/>
                  </a:lnTo>
                  <a:lnTo>
                    <a:pt x="473573" y="1111404"/>
                  </a:lnTo>
                  <a:lnTo>
                    <a:pt x="429420" y="1109856"/>
                  </a:lnTo>
                  <a:lnTo>
                    <a:pt x="383444" y="1107174"/>
                  </a:lnTo>
                  <a:lnTo>
                    <a:pt x="335518" y="1103300"/>
                  </a:lnTo>
                  <a:lnTo>
                    <a:pt x="285518" y="1098177"/>
                  </a:lnTo>
                  <a:lnTo>
                    <a:pt x="233318" y="1091745"/>
                  </a:lnTo>
                  <a:lnTo>
                    <a:pt x="178792" y="1083948"/>
                  </a:lnTo>
                  <a:lnTo>
                    <a:pt x="121814" y="1074726"/>
                  </a:lnTo>
                  <a:lnTo>
                    <a:pt x="62258" y="1064021"/>
                  </a:lnTo>
                  <a:lnTo>
                    <a:pt x="0" y="1051775"/>
                  </a:lnTo>
                  <a:lnTo>
                    <a:pt x="0" y="0"/>
                  </a:lnTo>
                  <a:close/>
                </a:path>
              </a:pathLst>
            </a:custGeom>
            <a:ln w="12700">
              <a:solidFill>
                <a:srgbClr val="000000"/>
              </a:solidFill>
            </a:ln>
          </p:spPr>
          <p:txBody>
            <a:bodyPr wrap="square" lIns="0" tIns="0" rIns="0" bIns="0" rtlCol="0"/>
            <a:lstStyle/>
            <a:p>
              <a:endParaRPr/>
            </a:p>
          </p:txBody>
        </p:sp>
      </p:grpSp>
      <p:sp>
        <p:nvSpPr>
          <p:cNvPr id="12" name="object 12"/>
          <p:cNvSpPr txBox="1">
            <a:spLocks noGrp="1"/>
          </p:cNvSpPr>
          <p:nvPr>
            <p:ph type="body" idx="1"/>
          </p:nvPr>
        </p:nvSpPr>
        <p:spPr>
          <a:prstGeom prst="rect">
            <a:avLst/>
          </a:prstGeom>
        </p:spPr>
        <p:txBody>
          <a:bodyPr vert="horz" wrap="square" lIns="0" tIns="12065" rIns="0" bIns="0" rtlCol="0">
            <a:spAutoFit/>
          </a:bodyPr>
          <a:lstStyle/>
          <a:p>
            <a:pPr marL="12700" marR="5080" algn="just">
              <a:lnSpc>
                <a:spcPct val="100000"/>
              </a:lnSpc>
              <a:spcBef>
                <a:spcPts val="95"/>
              </a:spcBef>
            </a:pPr>
            <a:r>
              <a:rPr dirty="0"/>
              <a:t>The</a:t>
            </a:r>
            <a:r>
              <a:rPr spc="-50" dirty="0"/>
              <a:t> </a:t>
            </a:r>
            <a:r>
              <a:rPr dirty="0"/>
              <a:t>FI</a:t>
            </a:r>
            <a:r>
              <a:rPr spc="-50" dirty="0"/>
              <a:t> </a:t>
            </a:r>
            <a:r>
              <a:rPr dirty="0"/>
              <a:t>processes</a:t>
            </a:r>
            <a:r>
              <a:rPr spc="-30" dirty="0"/>
              <a:t> </a:t>
            </a:r>
            <a:r>
              <a:rPr dirty="0"/>
              <a:t>claims</a:t>
            </a:r>
            <a:r>
              <a:rPr spc="-25" dirty="0"/>
              <a:t> </a:t>
            </a:r>
            <a:r>
              <a:rPr dirty="0"/>
              <a:t>for</a:t>
            </a:r>
            <a:r>
              <a:rPr spc="-55" dirty="0"/>
              <a:t> </a:t>
            </a:r>
            <a:r>
              <a:rPr dirty="0"/>
              <a:t>IHS</a:t>
            </a:r>
            <a:r>
              <a:rPr spc="-45" dirty="0"/>
              <a:t> </a:t>
            </a:r>
            <a:r>
              <a:rPr spc="-10" dirty="0"/>
              <a:t>operated</a:t>
            </a:r>
            <a:r>
              <a:rPr spc="-40" dirty="0"/>
              <a:t> </a:t>
            </a:r>
            <a:r>
              <a:rPr spc="-20" dirty="0"/>
              <a:t>Purchased/Referred</a:t>
            </a:r>
            <a:r>
              <a:rPr spc="-25" dirty="0"/>
              <a:t> </a:t>
            </a:r>
            <a:r>
              <a:rPr dirty="0"/>
              <a:t>Care</a:t>
            </a:r>
            <a:r>
              <a:rPr spc="-55" dirty="0"/>
              <a:t> </a:t>
            </a:r>
            <a:r>
              <a:rPr dirty="0"/>
              <a:t>(PRC)</a:t>
            </a:r>
            <a:r>
              <a:rPr spc="-40" dirty="0"/>
              <a:t> </a:t>
            </a:r>
            <a:r>
              <a:rPr spc="-10" dirty="0"/>
              <a:t>programs.</a:t>
            </a:r>
            <a:r>
              <a:rPr spc="-50" dirty="0"/>
              <a:t> </a:t>
            </a:r>
            <a:r>
              <a:rPr dirty="0"/>
              <a:t>The</a:t>
            </a:r>
            <a:r>
              <a:rPr spc="-50" dirty="0"/>
              <a:t> </a:t>
            </a:r>
            <a:r>
              <a:rPr dirty="0"/>
              <a:t>FI</a:t>
            </a:r>
            <a:r>
              <a:rPr spc="-45" dirty="0"/>
              <a:t> </a:t>
            </a:r>
            <a:r>
              <a:rPr dirty="0"/>
              <a:t>is</a:t>
            </a:r>
            <a:r>
              <a:rPr spc="-45" dirty="0"/>
              <a:t> </a:t>
            </a:r>
            <a:r>
              <a:rPr spc="-20" dirty="0"/>
              <a:t>paid </a:t>
            </a:r>
            <a:r>
              <a:rPr dirty="0"/>
              <a:t>a</a:t>
            </a:r>
            <a:r>
              <a:rPr spc="-60" dirty="0"/>
              <a:t> </a:t>
            </a:r>
            <a:r>
              <a:rPr dirty="0"/>
              <a:t>fee</a:t>
            </a:r>
            <a:r>
              <a:rPr spc="-40" dirty="0"/>
              <a:t> </a:t>
            </a:r>
            <a:r>
              <a:rPr dirty="0"/>
              <a:t>per</a:t>
            </a:r>
            <a:r>
              <a:rPr spc="-50" dirty="0"/>
              <a:t> </a:t>
            </a:r>
            <a:r>
              <a:rPr dirty="0"/>
              <a:t>claim</a:t>
            </a:r>
            <a:r>
              <a:rPr spc="-35" dirty="0"/>
              <a:t> </a:t>
            </a:r>
            <a:r>
              <a:rPr spc="-10" dirty="0"/>
              <a:t>processed.</a:t>
            </a:r>
            <a:r>
              <a:rPr spc="-40" dirty="0"/>
              <a:t> </a:t>
            </a:r>
            <a:r>
              <a:rPr dirty="0"/>
              <a:t>A</a:t>
            </a:r>
            <a:r>
              <a:rPr spc="-45" dirty="0"/>
              <a:t> </a:t>
            </a:r>
            <a:r>
              <a:rPr spc="-20" dirty="0"/>
              <a:t>Tribe</a:t>
            </a:r>
            <a:r>
              <a:rPr spc="-40" dirty="0"/>
              <a:t> </a:t>
            </a:r>
            <a:r>
              <a:rPr dirty="0"/>
              <a:t>can</a:t>
            </a:r>
            <a:r>
              <a:rPr spc="-50" dirty="0"/>
              <a:t> </a:t>
            </a:r>
            <a:r>
              <a:rPr spc="-10" dirty="0"/>
              <a:t>contract</a:t>
            </a:r>
            <a:r>
              <a:rPr spc="-40" dirty="0"/>
              <a:t> </a:t>
            </a:r>
            <a:r>
              <a:rPr dirty="0"/>
              <a:t>for</a:t>
            </a:r>
            <a:r>
              <a:rPr spc="-55" dirty="0"/>
              <a:t> </a:t>
            </a:r>
            <a:r>
              <a:rPr dirty="0"/>
              <a:t>this</a:t>
            </a:r>
            <a:r>
              <a:rPr spc="-40" dirty="0"/>
              <a:t> </a:t>
            </a:r>
            <a:r>
              <a:rPr dirty="0"/>
              <a:t>function.</a:t>
            </a:r>
            <a:r>
              <a:rPr spc="340" dirty="0"/>
              <a:t> </a:t>
            </a:r>
            <a:r>
              <a:rPr dirty="0"/>
              <a:t>Shares</a:t>
            </a:r>
            <a:r>
              <a:rPr spc="-35" dirty="0"/>
              <a:t> </a:t>
            </a:r>
            <a:r>
              <a:rPr dirty="0"/>
              <a:t>associated</a:t>
            </a:r>
            <a:r>
              <a:rPr spc="-25" dirty="0"/>
              <a:t> </a:t>
            </a:r>
            <a:r>
              <a:rPr dirty="0"/>
              <a:t>with</a:t>
            </a:r>
            <a:r>
              <a:rPr spc="-55" dirty="0"/>
              <a:t> </a:t>
            </a:r>
            <a:r>
              <a:rPr dirty="0"/>
              <a:t>the</a:t>
            </a:r>
            <a:r>
              <a:rPr spc="-45" dirty="0"/>
              <a:t> </a:t>
            </a:r>
            <a:r>
              <a:rPr spc="-25" dirty="0"/>
              <a:t>PRC </a:t>
            </a:r>
            <a:r>
              <a:rPr dirty="0"/>
              <a:t>FI</a:t>
            </a:r>
            <a:r>
              <a:rPr spc="-40" dirty="0"/>
              <a:t> </a:t>
            </a:r>
            <a:r>
              <a:rPr dirty="0"/>
              <a:t>are</a:t>
            </a:r>
            <a:r>
              <a:rPr spc="-30" dirty="0"/>
              <a:t> </a:t>
            </a:r>
            <a:r>
              <a:rPr spc="-10" dirty="0"/>
              <a:t>proportional</a:t>
            </a:r>
            <a:r>
              <a:rPr spc="-35" dirty="0"/>
              <a:t> </a:t>
            </a:r>
            <a:r>
              <a:rPr dirty="0"/>
              <a:t>to</a:t>
            </a:r>
            <a:r>
              <a:rPr spc="-45" dirty="0"/>
              <a:t> </a:t>
            </a:r>
            <a:r>
              <a:rPr dirty="0"/>
              <a:t>the</a:t>
            </a:r>
            <a:r>
              <a:rPr spc="-40" dirty="0"/>
              <a:t> </a:t>
            </a:r>
            <a:r>
              <a:rPr dirty="0"/>
              <a:t>claims</a:t>
            </a:r>
            <a:r>
              <a:rPr spc="-10" dirty="0"/>
              <a:t> workload.</a:t>
            </a:r>
          </a:p>
          <a:p>
            <a:pPr>
              <a:lnSpc>
                <a:spcPct val="100000"/>
              </a:lnSpc>
              <a:spcBef>
                <a:spcPts val="25"/>
              </a:spcBef>
            </a:pPr>
            <a:endParaRPr sz="2600"/>
          </a:p>
          <a:p>
            <a:pPr marL="1685925" marR="7194550" indent="-210185">
              <a:lnSpc>
                <a:spcPct val="100000"/>
              </a:lnSpc>
            </a:pPr>
            <a:r>
              <a:rPr sz="1600" b="1" dirty="0">
                <a:solidFill>
                  <a:srgbClr val="000000"/>
                </a:solidFill>
                <a:latin typeface="Calibri"/>
                <a:cs typeface="Calibri"/>
              </a:rPr>
              <a:t>FI</a:t>
            </a:r>
            <a:r>
              <a:rPr sz="1600" b="1" spc="-25" dirty="0">
                <a:solidFill>
                  <a:srgbClr val="000000"/>
                </a:solidFill>
                <a:latin typeface="Calibri"/>
                <a:cs typeface="Calibri"/>
              </a:rPr>
              <a:t> </a:t>
            </a:r>
            <a:r>
              <a:rPr sz="1600" b="1" dirty="0">
                <a:solidFill>
                  <a:srgbClr val="000000"/>
                </a:solidFill>
                <a:latin typeface="Calibri"/>
                <a:cs typeface="Calibri"/>
              </a:rPr>
              <a:t>Fee</a:t>
            </a:r>
            <a:r>
              <a:rPr sz="1600" b="1" spc="-25" dirty="0">
                <a:solidFill>
                  <a:srgbClr val="000000"/>
                </a:solidFill>
                <a:latin typeface="Calibri"/>
                <a:cs typeface="Calibri"/>
              </a:rPr>
              <a:t> </a:t>
            </a:r>
            <a:r>
              <a:rPr sz="1600" b="1" spc="-10" dirty="0">
                <a:solidFill>
                  <a:srgbClr val="000000"/>
                </a:solidFill>
                <a:latin typeface="Calibri"/>
                <a:cs typeface="Calibri"/>
              </a:rPr>
              <a:t>Contract </a:t>
            </a:r>
            <a:r>
              <a:rPr sz="1600" b="1" dirty="0">
                <a:solidFill>
                  <a:srgbClr val="000000"/>
                </a:solidFill>
                <a:latin typeface="Calibri"/>
                <a:cs typeface="Calibri"/>
              </a:rPr>
              <a:t>Amount</a:t>
            </a:r>
            <a:r>
              <a:rPr sz="1600" b="1" spc="-25" dirty="0">
                <a:solidFill>
                  <a:srgbClr val="000000"/>
                </a:solidFill>
                <a:latin typeface="Calibri"/>
                <a:cs typeface="Calibri"/>
              </a:rPr>
              <a:t> </a:t>
            </a:r>
            <a:r>
              <a:rPr sz="1600" b="1" spc="-50" dirty="0">
                <a:solidFill>
                  <a:srgbClr val="000000"/>
                </a:solidFill>
                <a:latin typeface="Calibri"/>
                <a:cs typeface="Calibri"/>
              </a:rPr>
              <a:t>$</a:t>
            </a:r>
            <a:endParaRPr sz="1600">
              <a:latin typeface="Calibri"/>
              <a:cs typeface="Calibri"/>
            </a:endParaRPr>
          </a:p>
        </p:txBody>
      </p:sp>
      <p:grpSp>
        <p:nvGrpSpPr>
          <p:cNvPr id="13" name="object 13"/>
          <p:cNvGrpSpPr/>
          <p:nvPr/>
        </p:nvGrpSpPr>
        <p:grpSpPr>
          <a:xfrm>
            <a:off x="2369185" y="4780915"/>
            <a:ext cx="1922780" cy="1124585"/>
            <a:chOff x="2369185" y="4780915"/>
            <a:chExt cx="1922780" cy="1124585"/>
          </a:xfrm>
        </p:grpSpPr>
        <p:pic>
          <p:nvPicPr>
            <p:cNvPr id="14" name="object 14"/>
            <p:cNvPicPr/>
            <p:nvPr/>
          </p:nvPicPr>
          <p:blipFill>
            <a:blip r:embed="rId5" cstate="print"/>
            <a:stretch>
              <a:fillRect/>
            </a:stretch>
          </p:blipFill>
          <p:spPr>
            <a:xfrm>
              <a:off x="2375535" y="4787265"/>
              <a:ext cx="1909572" cy="1111877"/>
            </a:xfrm>
            <a:prstGeom prst="rect">
              <a:avLst/>
            </a:prstGeom>
          </p:spPr>
        </p:pic>
        <p:sp>
          <p:nvSpPr>
            <p:cNvPr id="15" name="object 15"/>
            <p:cNvSpPr/>
            <p:nvPr/>
          </p:nvSpPr>
          <p:spPr>
            <a:xfrm>
              <a:off x="2375535" y="4787265"/>
              <a:ext cx="1910080" cy="1111885"/>
            </a:xfrm>
            <a:custGeom>
              <a:avLst/>
              <a:gdLst/>
              <a:ahLst/>
              <a:cxnLst/>
              <a:rect l="l" t="t" r="r" b="b"/>
              <a:pathLst>
                <a:path w="1910079" h="1111885">
                  <a:moveTo>
                    <a:pt x="0" y="0"/>
                  </a:moveTo>
                  <a:lnTo>
                    <a:pt x="1909572" y="0"/>
                  </a:lnTo>
                  <a:lnTo>
                    <a:pt x="1909572" y="903173"/>
                  </a:lnTo>
                  <a:lnTo>
                    <a:pt x="1847313" y="903673"/>
                  </a:lnTo>
                  <a:lnTo>
                    <a:pt x="1787757" y="905134"/>
                  </a:lnTo>
                  <a:lnTo>
                    <a:pt x="1730779" y="907499"/>
                  </a:lnTo>
                  <a:lnTo>
                    <a:pt x="1676253" y="910709"/>
                  </a:lnTo>
                  <a:lnTo>
                    <a:pt x="1624053" y="914706"/>
                  </a:lnTo>
                  <a:lnTo>
                    <a:pt x="1574053" y="919431"/>
                  </a:lnTo>
                  <a:lnTo>
                    <a:pt x="1526127" y="924827"/>
                  </a:lnTo>
                  <a:lnTo>
                    <a:pt x="1480151" y="930836"/>
                  </a:lnTo>
                  <a:lnTo>
                    <a:pt x="1435998" y="937398"/>
                  </a:lnTo>
                  <a:lnTo>
                    <a:pt x="1393542" y="944457"/>
                  </a:lnTo>
                  <a:lnTo>
                    <a:pt x="1352658" y="951953"/>
                  </a:lnTo>
                  <a:lnTo>
                    <a:pt x="1313219" y="959828"/>
                  </a:lnTo>
                  <a:lnTo>
                    <a:pt x="1275101" y="968025"/>
                  </a:lnTo>
                  <a:lnTo>
                    <a:pt x="1202323" y="985150"/>
                  </a:lnTo>
                  <a:lnTo>
                    <a:pt x="1133316" y="1002862"/>
                  </a:lnTo>
                  <a:lnTo>
                    <a:pt x="1067076" y="1020696"/>
                  </a:lnTo>
                  <a:lnTo>
                    <a:pt x="1034678" y="1029513"/>
                  </a:lnTo>
                  <a:lnTo>
                    <a:pt x="1002596" y="1038186"/>
                  </a:lnTo>
                  <a:lnTo>
                    <a:pt x="938870" y="1054866"/>
                  </a:lnTo>
                  <a:lnTo>
                    <a:pt x="874893" y="1070271"/>
                  </a:lnTo>
                  <a:lnTo>
                    <a:pt x="809658" y="1083936"/>
                  </a:lnTo>
                  <a:lnTo>
                    <a:pt x="742160" y="1095394"/>
                  </a:lnTo>
                  <a:lnTo>
                    <a:pt x="671393" y="1104181"/>
                  </a:lnTo>
                  <a:lnTo>
                    <a:pt x="596352" y="1109830"/>
                  </a:lnTo>
                  <a:lnTo>
                    <a:pt x="556913" y="1111333"/>
                  </a:lnTo>
                  <a:lnTo>
                    <a:pt x="516029" y="1111877"/>
                  </a:lnTo>
                  <a:lnTo>
                    <a:pt x="473573" y="1111404"/>
                  </a:lnTo>
                  <a:lnTo>
                    <a:pt x="429420" y="1109856"/>
                  </a:lnTo>
                  <a:lnTo>
                    <a:pt x="383444" y="1107174"/>
                  </a:lnTo>
                  <a:lnTo>
                    <a:pt x="335518" y="1103300"/>
                  </a:lnTo>
                  <a:lnTo>
                    <a:pt x="285518" y="1098177"/>
                  </a:lnTo>
                  <a:lnTo>
                    <a:pt x="233318" y="1091745"/>
                  </a:lnTo>
                  <a:lnTo>
                    <a:pt x="178792" y="1083948"/>
                  </a:lnTo>
                  <a:lnTo>
                    <a:pt x="121814" y="1074726"/>
                  </a:lnTo>
                  <a:lnTo>
                    <a:pt x="62258" y="1064021"/>
                  </a:lnTo>
                  <a:lnTo>
                    <a:pt x="0" y="1051775"/>
                  </a:lnTo>
                  <a:lnTo>
                    <a:pt x="0" y="0"/>
                  </a:lnTo>
                  <a:close/>
                </a:path>
              </a:pathLst>
            </a:custGeom>
            <a:ln w="12700">
              <a:solidFill>
                <a:srgbClr val="000000"/>
              </a:solidFill>
            </a:ln>
          </p:spPr>
          <p:txBody>
            <a:bodyPr wrap="square" lIns="0" tIns="0" rIns="0" bIns="0" rtlCol="0"/>
            <a:lstStyle/>
            <a:p>
              <a:endParaRPr/>
            </a:p>
          </p:txBody>
        </p:sp>
      </p:grpSp>
      <p:sp>
        <p:nvSpPr>
          <p:cNvPr id="16" name="object 16"/>
          <p:cNvSpPr txBox="1"/>
          <p:nvPr/>
        </p:nvSpPr>
        <p:spPr>
          <a:xfrm>
            <a:off x="2506867" y="4969190"/>
            <a:ext cx="1647189" cy="513715"/>
          </a:xfrm>
          <a:prstGeom prst="rect">
            <a:avLst/>
          </a:prstGeom>
        </p:spPr>
        <p:txBody>
          <a:bodyPr vert="horz" wrap="square" lIns="0" tIns="12700" rIns="0" bIns="0" rtlCol="0">
            <a:spAutoFit/>
          </a:bodyPr>
          <a:lstStyle/>
          <a:p>
            <a:pPr marL="12700" marR="5080" indent="231140">
              <a:lnSpc>
                <a:spcPct val="100000"/>
              </a:lnSpc>
              <a:spcBef>
                <a:spcPts val="100"/>
              </a:spcBef>
            </a:pPr>
            <a:r>
              <a:rPr sz="1600" b="1" spc="-25" dirty="0">
                <a:latin typeface="Calibri"/>
                <a:cs typeface="Calibri"/>
              </a:rPr>
              <a:t>Total</a:t>
            </a:r>
            <a:r>
              <a:rPr sz="1600" b="1" spc="-45" dirty="0">
                <a:latin typeface="Calibri"/>
                <a:cs typeface="Calibri"/>
              </a:rPr>
              <a:t> </a:t>
            </a:r>
            <a:r>
              <a:rPr sz="1600" b="1" dirty="0">
                <a:latin typeface="Calibri"/>
                <a:cs typeface="Calibri"/>
              </a:rPr>
              <a:t>#</a:t>
            </a:r>
            <a:r>
              <a:rPr sz="1600" b="1" spc="-15" dirty="0">
                <a:latin typeface="Calibri"/>
                <a:cs typeface="Calibri"/>
              </a:rPr>
              <a:t> </a:t>
            </a:r>
            <a:r>
              <a:rPr sz="1600" b="1" spc="-10" dirty="0">
                <a:latin typeface="Calibri"/>
                <a:cs typeface="Calibri"/>
              </a:rPr>
              <a:t>Claims </a:t>
            </a:r>
            <a:r>
              <a:rPr sz="1600" b="1" dirty="0">
                <a:latin typeface="Calibri"/>
                <a:cs typeface="Calibri"/>
              </a:rPr>
              <a:t>Processed</a:t>
            </a:r>
            <a:r>
              <a:rPr sz="1600" b="1" spc="-30" dirty="0">
                <a:latin typeface="Calibri"/>
                <a:cs typeface="Calibri"/>
              </a:rPr>
              <a:t> </a:t>
            </a:r>
            <a:r>
              <a:rPr sz="1600" b="1" dirty="0">
                <a:latin typeface="Calibri"/>
                <a:cs typeface="Calibri"/>
              </a:rPr>
              <a:t>by</a:t>
            </a:r>
            <a:r>
              <a:rPr sz="1600" b="1" spc="-10" dirty="0">
                <a:latin typeface="Calibri"/>
                <a:cs typeface="Calibri"/>
              </a:rPr>
              <a:t> </a:t>
            </a:r>
            <a:r>
              <a:rPr sz="1600" b="1" dirty="0">
                <a:latin typeface="Calibri"/>
                <a:cs typeface="Calibri"/>
              </a:rPr>
              <a:t>the</a:t>
            </a:r>
            <a:r>
              <a:rPr sz="1600" b="1" spc="-30" dirty="0">
                <a:latin typeface="Calibri"/>
                <a:cs typeface="Calibri"/>
              </a:rPr>
              <a:t> </a:t>
            </a:r>
            <a:r>
              <a:rPr sz="1600" b="1" spc="-25" dirty="0">
                <a:latin typeface="Calibri"/>
                <a:cs typeface="Calibri"/>
              </a:rPr>
              <a:t>FI</a:t>
            </a:r>
            <a:endParaRPr sz="1600">
              <a:latin typeface="Calibri"/>
              <a:cs typeface="Calibri"/>
            </a:endParaRPr>
          </a:p>
        </p:txBody>
      </p:sp>
      <p:grpSp>
        <p:nvGrpSpPr>
          <p:cNvPr id="17" name="object 17"/>
          <p:cNvGrpSpPr/>
          <p:nvPr/>
        </p:nvGrpSpPr>
        <p:grpSpPr>
          <a:xfrm>
            <a:off x="6916801" y="3918336"/>
            <a:ext cx="1391920" cy="1341120"/>
            <a:chOff x="6916801" y="3918336"/>
            <a:chExt cx="1391920" cy="1341120"/>
          </a:xfrm>
        </p:grpSpPr>
        <p:pic>
          <p:nvPicPr>
            <p:cNvPr id="18" name="object 18"/>
            <p:cNvPicPr/>
            <p:nvPr/>
          </p:nvPicPr>
          <p:blipFill>
            <a:blip r:embed="rId6" cstate="print"/>
            <a:stretch>
              <a:fillRect/>
            </a:stretch>
          </p:blipFill>
          <p:spPr>
            <a:xfrm>
              <a:off x="6923151" y="3924686"/>
              <a:ext cx="1379220" cy="1328166"/>
            </a:xfrm>
            <a:prstGeom prst="rect">
              <a:avLst/>
            </a:prstGeom>
          </p:spPr>
        </p:pic>
        <p:sp>
          <p:nvSpPr>
            <p:cNvPr id="19" name="object 19"/>
            <p:cNvSpPr/>
            <p:nvPr/>
          </p:nvSpPr>
          <p:spPr>
            <a:xfrm>
              <a:off x="6923151" y="3924686"/>
              <a:ext cx="1379220" cy="1328420"/>
            </a:xfrm>
            <a:custGeom>
              <a:avLst/>
              <a:gdLst/>
              <a:ahLst/>
              <a:cxnLst/>
              <a:rect l="l" t="t" r="r" b="b"/>
              <a:pathLst>
                <a:path w="1379220" h="1328420">
                  <a:moveTo>
                    <a:pt x="0" y="221361"/>
                  </a:moveTo>
                  <a:lnTo>
                    <a:pt x="4497" y="176746"/>
                  </a:lnTo>
                  <a:lnTo>
                    <a:pt x="17396" y="135193"/>
                  </a:lnTo>
                  <a:lnTo>
                    <a:pt x="37806" y="97592"/>
                  </a:lnTo>
                  <a:lnTo>
                    <a:pt x="64836" y="64831"/>
                  </a:lnTo>
                  <a:lnTo>
                    <a:pt x="97597" y="37802"/>
                  </a:lnTo>
                  <a:lnTo>
                    <a:pt x="135199" y="17394"/>
                  </a:lnTo>
                  <a:lnTo>
                    <a:pt x="176750" y="4496"/>
                  </a:lnTo>
                  <a:lnTo>
                    <a:pt x="221361" y="0"/>
                  </a:lnTo>
                  <a:lnTo>
                    <a:pt x="1157859" y="0"/>
                  </a:lnTo>
                  <a:lnTo>
                    <a:pt x="1202469" y="4496"/>
                  </a:lnTo>
                  <a:lnTo>
                    <a:pt x="1244020" y="17394"/>
                  </a:lnTo>
                  <a:lnTo>
                    <a:pt x="1281622" y="37802"/>
                  </a:lnTo>
                  <a:lnTo>
                    <a:pt x="1314383" y="64831"/>
                  </a:lnTo>
                  <a:lnTo>
                    <a:pt x="1341413" y="97592"/>
                  </a:lnTo>
                  <a:lnTo>
                    <a:pt x="1361823" y="135193"/>
                  </a:lnTo>
                  <a:lnTo>
                    <a:pt x="1374722" y="176746"/>
                  </a:lnTo>
                  <a:lnTo>
                    <a:pt x="1379220" y="221361"/>
                  </a:lnTo>
                  <a:lnTo>
                    <a:pt x="1379220" y="1106792"/>
                  </a:lnTo>
                  <a:lnTo>
                    <a:pt x="1374722" y="1151407"/>
                  </a:lnTo>
                  <a:lnTo>
                    <a:pt x="1361823" y="1192961"/>
                  </a:lnTo>
                  <a:lnTo>
                    <a:pt x="1341413" y="1230565"/>
                  </a:lnTo>
                  <a:lnTo>
                    <a:pt x="1314383" y="1263327"/>
                  </a:lnTo>
                  <a:lnTo>
                    <a:pt x="1281622" y="1290359"/>
                  </a:lnTo>
                  <a:lnTo>
                    <a:pt x="1244020" y="1310769"/>
                  </a:lnTo>
                  <a:lnTo>
                    <a:pt x="1202469" y="1323668"/>
                  </a:lnTo>
                  <a:lnTo>
                    <a:pt x="1157859" y="1328166"/>
                  </a:lnTo>
                  <a:lnTo>
                    <a:pt x="221361" y="1328166"/>
                  </a:lnTo>
                  <a:lnTo>
                    <a:pt x="176750" y="1323668"/>
                  </a:lnTo>
                  <a:lnTo>
                    <a:pt x="135199" y="1310769"/>
                  </a:lnTo>
                  <a:lnTo>
                    <a:pt x="97597" y="1290359"/>
                  </a:lnTo>
                  <a:lnTo>
                    <a:pt x="64836" y="1263327"/>
                  </a:lnTo>
                  <a:lnTo>
                    <a:pt x="37806" y="1230565"/>
                  </a:lnTo>
                  <a:lnTo>
                    <a:pt x="17396" y="1192961"/>
                  </a:lnTo>
                  <a:lnTo>
                    <a:pt x="4497" y="1151407"/>
                  </a:lnTo>
                  <a:lnTo>
                    <a:pt x="0" y="1106792"/>
                  </a:lnTo>
                  <a:lnTo>
                    <a:pt x="0" y="221361"/>
                  </a:lnTo>
                  <a:close/>
                </a:path>
              </a:pathLst>
            </a:custGeom>
            <a:ln w="12700">
              <a:solidFill>
                <a:srgbClr val="000000"/>
              </a:solidFill>
            </a:ln>
          </p:spPr>
          <p:txBody>
            <a:bodyPr wrap="square" lIns="0" tIns="0" rIns="0" bIns="0" rtlCol="0"/>
            <a:lstStyle/>
            <a:p>
              <a:endParaRPr/>
            </a:p>
          </p:txBody>
        </p:sp>
      </p:grpSp>
      <p:sp>
        <p:nvSpPr>
          <p:cNvPr id="20" name="object 20"/>
          <p:cNvSpPr txBox="1"/>
          <p:nvPr/>
        </p:nvSpPr>
        <p:spPr>
          <a:xfrm>
            <a:off x="7105353" y="4075131"/>
            <a:ext cx="1014730" cy="1001394"/>
          </a:xfrm>
          <a:prstGeom prst="rect">
            <a:avLst/>
          </a:prstGeom>
        </p:spPr>
        <p:txBody>
          <a:bodyPr vert="horz" wrap="square" lIns="0" tIns="12700" rIns="0" bIns="0" rtlCol="0">
            <a:spAutoFit/>
          </a:bodyPr>
          <a:lstStyle/>
          <a:p>
            <a:pPr marL="12065" marR="5080" algn="ctr">
              <a:lnSpc>
                <a:spcPct val="100000"/>
              </a:lnSpc>
              <a:spcBef>
                <a:spcPts val="100"/>
              </a:spcBef>
            </a:pPr>
            <a:r>
              <a:rPr sz="1600" b="1" dirty="0">
                <a:latin typeface="Calibri"/>
                <a:cs typeface="Calibri"/>
              </a:rPr>
              <a:t>#</a:t>
            </a:r>
            <a:r>
              <a:rPr sz="1600" b="1" spc="-10" dirty="0">
                <a:latin typeface="Calibri"/>
                <a:cs typeface="Calibri"/>
              </a:rPr>
              <a:t> </a:t>
            </a:r>
            <a:r>
              <a:rPr sz="1600" b="1" dirty="0">
                <a:latin typeface="Calibri"/>
                <a:cs typeface="Calibri"/>
              </a:rPr>
              <a:t>Claims</a:t>
            </a:r>
            <a:r>
              <a:rPr sz="1600" b="1" spc="-25" dirty="0">
                <a:latin typeface="Calibri"/>
                <a:cs typeface="Calibri"/>
              </a:rPr>
              <a:t> for the </a:t>
            </a:r>
            <a:r>
              <a:rPr sz="1600" b="1" spc="-10" dirty="0">
                <a:latin typeface="Calibri"/>
                <a:cs typeface="Calibri"/>
              </a:rPr>
              <a:t>particular Tribe</a:t>
            </a:r>
            <a:endParaRPr sz="1600">
              <a:latin typeface="Calibri"/>
              <a:cs typeface="Calibri"/>
            </a:endParaRPr>
          </a:p>
        </p:txBody>
      </p:sp>
      <p:sp>
        <p:nvSpPr>
          <p:cNvPr id="21" name="object 21"/>
          <p:cNvSpPr txBox="1"/>
          <p:nvPr/>
        </p:nvSpPr>
        <p:spPr>
          <a:xfrm>
            <a:off x="6533291" y="4196443"/>
            <a:ext cx="291465" cy="574040"/>
          </a:xfrm>
          <a:prstGeom prst="rect">
            <a:avLst/>
          </a:prstGeom>
        </p:spPr>
        <p:txBody>
          <a:bodyPr vert="horz" wrap="square" lIns="0" tIns="12700" rIns="0" bIns="0" rtlCol="0">
            <a:spAutoFit/>
          </a:bodyPr>
          <a:lstStyle/>
          <a:p>
            <a:pPr marL="12700">
              <a:lnSpc>
                <a:spcPct val="100000"/>
              </a:lnSpc>
              <a:spcBef>
                <a:spcPts val="100"/>
              </a:spcBef>
            </a:pPr>
            <a:r>
              <a:rPr sz="3600" b="1" spc="-5" dirty="0">
                <a:latin typeface="Gill Sans Ultra Bold Condensed"/>
                <a:cs typeface="Gill Sans Ultra Bold Condensed"/>
              </a:rPr>
              <a:t>x</a:t>
            </a:r>
            <a:endParaRPr sz="3600">
              <a:latin typeface="Gill Sans Ultra Bold Condensed"/>
              <a:cs typeface="Gill Sans Ultra Bold Condensed"/>
            </a:endParaRPr>
          </a:p>
        </p:txBody>
      </p:sp>
      <p:sp>
        <p:nvSpPr>
          <p:cNvPr id="22" name="object 22"/>
          <p:cNvSpPr txBox="1"/>
          <p:nvPr/>
        </p:nvSpPr>
        <p:spPr>
          <a:xfrm>
            <a:off x="8380836" y="4236677"/>
            <a:ext cx="330835" cy="574040"/>
          </a:xfrm>
          <a:prstGeom prst="rect">
            <a:avLst/>
          </a:prstGeom>
        </p:spPr>
        <p:txBody>
          <a:bodyPr vert="horz" wrap="square" lIns="0" tIns="12700" rIns="0" bIns="0" rtlCol="0">
            <a:spAutoFit/>
          </a:bodyPr>
          <a:lstStyle/>
          <a:p>
            <a:pPr marL="12700">
              <a:lnSpc>
                <a:spcPct val="100000"/>
              </a:lnSpc>
              <a:spcBef>
                <a:spcPts val="100"/>
              </a:spcBef>
            </a:pPr>
            <a:r>
              <a:rPr sz="3600" b="1" dirty="0">
                <a:latin typeface="Rockwell Extra Bold"/>
                <a:cs typeface="Rockwell Extra Bold"/>
              </a:rPr>
              <a:t>=</a:t>
            </a:r>
            <a:endParaRPr sz="3600">
              <a:latin typeface="Rockwell Extra Bold"/>
              <a:cs typeface="Rockwell Extra Bold"/>
            </a:endParaRPr>
          </a:p>
        </p:txBody>
      </p:sp>
      <p:grpSp>
        <p:nvGrpSpPr>
          <p:cNvPr id="23" name="object 23"/>
          <p:cNvGrpSpPr/>
          <p:nvPr/>
        </p:nvGrpSpPr>
        <p:grpSpPr>
          <a:xfrm>
            <a:off x="4278757" y="3782695"/>
            <a:ext cx="514984" cy="857250"/>
            <a:chOff x="4278757" y="3782695"/>
            <a:chExt cx="514984" cy="857250"/>
          </a:xfrm>
        </p:grpSpPr>
        <p:sp>
          <p:nvSpPr>
            <p:cNvPr id="24" name="object 24"/>
            <p:cNvSpPr/>
            <p:nvPr/>
          </p:nvSpPr>
          <p:spPr>
            <a:xfrm>
              <a:off x="4285107" y="3789045"/>
              <a:ext cx="502284" cy="800100"/>
            </a:xfrm>
            <a:custGeom>
              <a:avLst/>
              <a:gdLst/>
              <a:ahLst/>
              <a:cxnLst/>
              <a:rect l="l" t="t" r="r" b="b"/>
              <a:pathLst>
                <a:path w="502285" h="800100">
                  <a:moveTo>
                    <a:pt x="0" y="0"/>
                  </a:moveTo>
                  <a:lnTo>
                    <a:pt x="257378" y="0"/>
                  </a:lnTo>
                  <a:lnTo>
                    <a:pt x="257378" y="799922"/>
                  </a:lnTo>
                  <a:lnTo>
                    <a:pt x="502183" y="799922"/>
                  </a:lnTo>
                </a:path>
              </a:pathLst>
            </a:custGeom>
            <a:ln w="12700">
              <a:solidFill>
                <a:srgbClr val="000000"/>
              </a:solidFill>
            </a:ln>
          </p:spPr>
          <p:txBody>
            <a:bodyPr wrap="square" lIns="0" tIns="0" rIns="0" bIns="0" rtlCol="0"/>
            <a:lstStyle/>
            <a:p>
              <a:endParaRPr/>
            </a:p>
          </p:txBody>
        </p:sp>
        <p:sp>
          <p:nvSpPr>
            <p:cNvPr id="25" name="object 25"/>
            <p:cNvSpPr/>
            <p:nvPr/>
          </p:nvSpPr>
          <p:spPr>
            <a:xfrm>
              <a:off x="4711096" y="4544513"/>
              <a:ext cx="76200" cy="88900"/>
            </a:xfrm>
            <a:custGeom>
              <a:avLst/>
              <a:gdLst/>
              <a:ahLst/>
              <a:cxnLst/>
              <a:rect l="l" t="t" r="r" b="b"/>
              <a:pathLst>
                <a:path w="76200" h="88900">
                  <a:moveTo>
                    <a:pt x="0" y="0"/>
                  </a:moveTo>
                  <a:lnTo>
                    <a:pt x="76200" y="44450"/>
                  </a:lnTo>
                  <a:lnTo>
                    <a:pt x="0" y="88900"/>
                  </a:lnTo>
                </a:path>
              </a:pathLst>
            </a:custGeom>
            <a:ln w="12700">
              <a:solidFill>
                <a:srgbClr val="000000"/>
              </a:solidFill>
            </a:ln>
          </p:spPr>
          <p:txBody>
            <a:bodyPr wrap="square" lIns="0" tIns="0" rIns="0" bIns="0" rtlCol="0"/>
            <a:lstStyle/>
            <a:p>
              <a:endParaRPr/>
            </a:p>
          </p:txBody>
        </p:sp>
      </p:gr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prstGeom prst="rect">
            <a:avLst/>
          </a:prstGeom>
        </p:spPr>
        <p:txBody>
          <a:bodyPr vert="horz" wrap="square" lIns="0" tIns="12700" rIns="0" bIns="0" rtlCol="0">
            <a:spAutoFit/>
          </a:bodyPr>
          <a:lstStyle/>
          <a:p>
            <a:pPr marL="170815">
              <a:lnSpc>
                <a:spcPts val="5330"/>
              </a:lnSpc>
              <a:spcBef>
                <a:spcPts val="100"/>
              </a:spcBef>
            </a:pPr>
            <a:r>
              <a:rPr spc="-75" dirty="0"/>
              <a:t>Proxy</a:t>
            </a:r>
            <a:r>
              <a:rPr spc="-210" dirty="0"/>
              <a:t> </a:t>
            </a:r>
            <a:r>
              <a:rPr spc="-35" dirty="0"/>
              <a:t>Formula</a:t>
            </a:r>
            <a:r>
              <a:rPr spc="-215" dirty="0"/>
              <a:t> </a:t>
            </a:r>
            <a:r>
              <a:rPr spc="-10" dirty="0"/>
              <a:t>Example:</a:t>
            </a:r>
          </a:p>
          <a:p>
            <a:pPr marL="170815">
              <a:lnSpc>
                <a:spcPts val="5330"/>
              </a:lnSpc>
            </a:pPr>
            <a:r>
              <a:rPr spc="-85" dirty="0"/>
              <a:t>Tribal</a:t>
            </a:r>
            <a:r>
              <a:rPr spc="-190" dirty="0"/>
              <a:t> </a:t>
            </a:r>
            <a:r>
              <a:rPr spc="-40" dirty="0"/>
              <a:t>Size</a:t>
            </a:r>
            <a:r>
              <a:rPr spc="-200" dirty="0"/>
              <a:t> </a:t>
            </a:r>
            <a:r>
              <a:rPr spc="-45" dirty="0"/>
              <a:t>Adjustment</a:t>
            </a:r>
            <a:r>
              <a:rPr spc="-195" dirty="0"/>
              <a:t> </a:t>
            </a:r>
            <a:r>
              <a:rPr spc="-50" dirty="0"/>
              <a:t>Formula</a:t>
            </a:r>
          </a:p>
        </p:txBody>
      </p:sp>
      <p:grpSp>
        <p:nvGrpSpPr>
          <p:cNvPr id="3" name="object 3"/>
          <p:cNvGrpSpPr/>
          <p:nvPr/>
        </p:nvGrpSpPr>
        <p:grpSpPr>
          <a:xfrm>
            <a:off x="4332859" y="2674740"/>
            <a:ext cx="2677795" cy="3361690"/>
            <a:chOff x="4332859" y="2674740"/>
            <a:chExt cx="2677795" cy="3361690"/>
          </a:xfrm>
        </p:grpSpPr>
        <p:pic>
          <p:nvPicPr>
            <p:cNvPr id="4" name="object 4"/>
            <p:cNvPicPr/>
            <p:nvPr/>
          </p:nvPicPr>
          <p:blipFill>
            <a:blip r:embed="rId2" cstate="print"/>
            <a:stretch>
              <a:fillRect/>
            </a:stretch>
          </p:blipFill>
          <p:spPr>
            <a:xfrm>
              <a:off x="4339209" y="2681090"/>
              <a:ext cx="2664714" cy="3348990"/>
            </a:xfrm>
            <a:prstGeom prst="rect">
              <a:avLst/>
            </a:prstGeom>
          </p:spPr>
        </p:pic>
        <p:sp>
          <p:nvSpPr>
            <p:cNvPr id="5" name="object 5"/>
            <p:cNvSpPr/>
            <p:nvPr/>
          </p:nvSpPr>
          <p:spPr>
            <a:xfrm>
              <a:off x="4339209" y="2681090"/>
              <a:ext cx="2665095" cy="3348990"/>
            </a:xfrm>
            <a:custGeom>
              <a:avLst/>
              <a:gdLst/>
              <a:ahLst/>
              <a:cxnLst/>
              <a:rect l="l" t="t" r="r" b="b"/>
              <a:pathLst>
                <a:path w="2665095" h="3348990">
                  <a:moveTo>
                    <a:pt x="0" y="444131"/>
                  </a:moveTo>
                  <a:lnTo>
                    <a:pt x="2606" y="395738"/>
                  </a:lnTo>
                  <a:lnTo>
                    <a:pt x="10243" y="348854"/>
                  </a:lnTo>
                  <a:lnTo>
                    <a:pt x="22642" y="303751"/>
                  </a:lnTo>
                  <a:lnTo>
                    <a:pt x="39530" y="260699"/>
                  </a:lnTo>
                  <a:lnTo>
                    <a:pt x="60636" y="219969"/>
                  </a:lnTo>
                  <a:lnTo>
                    <a:pt x="85691" y="181833"/>
                  </a:lnTo>
                  <a:lnTo>
                    <a:pt x="114422" y="146560"/>
                  </a:lnTo>
                  <a:lnTo>
                    <a:pt x="146560" y="114422"/>
                  </a:lnTo>
                  <a:lnTo>
                    <a:pt x="181833" y="85691"/>
                  </a:lnTo>
                  <a:lnTo>
                    <a:pt x="219969" y="60636"/>
                  </a:lnTo>
                  <a:lnTo>
                    <a:pt x="260699" y="39530"/>
                  </a:lnTo>
                  <a:lnTo>
                    <a:pt x="303751" y="22642"/>
                  </a:lnTo>
                  <a:lnTo>
                    <a:pt x="348854" y="10243"/>
                  </a:lnTo>
                  <a:lnTo>
                    <a:pt x="395738" y="2606"/>
                  </a:lnTo>
                  <a:lnTo>
                    <a:pt x="444131" y="0"/>
                  </a:lnTo>
                  <a:lnTo>
                    <a:pt x="2220582" y="0"/>
                  </a:lnTo>
                  <a:lnTo>
                    <a:pt x="2268975" y="2606"/>
                  </a:lnTo>
                  <a:lnTo>
                    <a:pt x="2315859" y="10243"/>
                  </a:lnTo>
                  <a:lnTo>
                    <a:pt x="2360962" y="22642"/>
                  </a:lnTo>
                  <a:lnTo>
                    <a:pt x="2404014" y="39530"/>
                  </a:lnTo>
                  <a:lnTo>
                    <a:pt x="2444744" y="60636"/>
                  </a:lnTo>
                  <a:lnTo>
                    <a:pt x="2482880" y="85691"/>
                  </a:lnTo>
                  <a:lnTo>
                    <a:pt x="2518153" y="114422"/>
                  </a:lnTo>
                  <a:lnTo>
                    <a:pt x="2550291" y="146560"/>
                  </a:lnTo>
                  <a:lnTo>
                    <a:pt x="2579022" y="181833"/>
                  </a:lnTo>
                  <a:lnTo>
                    <a:pt x="2604077" y="219969"/>
                  </a:lnTo>
                  <a:lnTo>
                    <a:pt x="2625183" y="260699"/>
                  </a:lnTo>
                  <a:lnTo>
                    <a:pt x="2642071" y="303751"/>
                  </a:lnTo>
                  <a:lnTo>
                    <a:pt x="2654470" y="348854"/>
                  </a:lnTo>
                  <a:lnTo>
                    <a:pt x="2662107" y="395738"/>
                  </a:lnTo>
                  <a:lnTo>
                    <a:pt x="2664714" y="444131"/>
                  </a:lnTo>
                  <a:lnTo>
                    <a:pt x="2664714" y="2904871"/>
                  </a:lnTo>
                  <a:lnTo>
                    <a:pt x="2662107" y="2953263"/>
                  </a:lnTo>
                  <a:lnTo>
                    <a:pt x="2654470" y="3000147"/>
                  </a:lnTo>
                  <a:lnTo>
                    <a:pt x="2642071" y="3045249"/>
                  </a:lnTo>
                  <a:lnTo>
                    <a:pt x="2625183" y="3088301"/>
                  </a:lnTo>
                  <a:lnTo>
                    <a:pt x="2604077" y="3129029"/>
                  </a:lnTo>
                  <a:lnTo>
                    <a:pt x="2579022" y="3167165"/>
                  </a:lnTo>
                  <a:lnTo>
                    <a:pt x="2550291" y="3202436"/>
                  </a:lnTo>
                  <a:lnTo>
                    <a:pt x="2518153" y="3234572"/>
                  </a:lnTo>
                  <a:lnTo>
                    <a:pt x="2482880" y="3263302"/>
                  </a:lnTo>
                  <a:lnTo>
                    <a:pt x="2444744" y="3288356"/>
                  </a:lnTo>
                  <a:lnTo>
                    <a:pt x="2404014" y="3309462"/>
                  </a:lnTo>
                  <a:lnTo>
                    <a:pt x="2360962" y="3326349"/>
                  </a:lnTo>
                  <a:lnTo>
                    <a:pt x="2315859" y="3338746"/>
                  </a:lnTo>
                  <a:lnTo>
                    <a:pt x="2268975" y="3346384"/>
                  </a:lnTo>
                  <a:lnTo>
                    <a:pt x="2220582" y="3348990"/>
                  </a:lnTo>
                  <a:lnTo>
                    <a:pt x="444131" y="3348990"/>
                  </a:lnTo>
                  <a:lnTo>
                    <a:pt x="395738" y="3346384"/>
                  </a:lnTo>
                  <a:lnTo>
                    <a:pt x="348854" y="3338746"/>
                  </a:lnTo>
                  <a:lnTo>
                    <a:pt x="303751" y="3326349"/>
                  </a:lnTo>
                  <a:lnTo>
                    <a:pt x="260699" y="3309462"/>
                  </a:lnTo>
                  <a:lnTo>
                    <a:pt x="219969" y="3288356"/>
                  </a:lnTo>
                  <a:lnTo>
                    <a:pt x="181833" y="3263302"/>
                  </a:lnTo>
                  <a:lnTo>
                    <a:pt x="146560" y="3234572"/>
                  </a:lnTo>
                  <a:lnTo>
                    <a:pt x="114422" y="3202436"/>
                  </a:lnTo>
                  <a:lnTo>
                    <a:pt x="85691" y="3167165"/>
                  </a:lnTo>
                  <a:lnTo>
                    <a:pt x="60636" y="3129029"/>
                  </a:lnTo>
                  <a:lnTo>
                    <a:pt x="39530" y="3088301"/>
                  </a:lnTo>
                  <a:lnTo>
                    <a:pt x="22642" y="3045249"/>
                  </a:lnTo>
                  <a:lnTo>
                    <a:pt x="10243" y="3000147"/>
                  </a:lnTo>
                  <a:lnTo>
                    <a:pt x="2606" y="2953263"/>
                  </a:lnTo>
                  <a:lnTo>
                    <a:pt x="0" y="2904871"/>
                  </a:lnTo>
                  <a:lnTo>
                    <a:pt x="0" y="444131"/>
                  </a:lnTo>
                  <a:close/>
                </a:path>
              </a:pathLst>
            </a:custGeom>
            <a:ln w="12699">
              <a:solidFill>
                <a:srgbClr val="000000"/>
              </a:solidFill>
            </a:ln>
          </p:spPr>
          <p:txBody>
            <a:bodyPr wrap="square" lIns="0" tIns="0" rIns="0" bIns="0" rtlCol="0"/>
            <a:lstStyle/>
            <a:p>
              <a:endParaRPr/>
            </a:p>
          </p:txBody>
        </p:sp>
        <p:pic>
          <p:nvPicPr>
            <p:cNvPr id="6" name="object 6"/>
            <p:cNvPicPr/>
            <p:nvPr/>
          </p:nvPicPr>
          <p:blipFill>
            <a:blip r:embed="rId3" cstate="print"/>
            <a:stretch>
              <a:fillRect/>
            </a:stretch>
          </p:blipFill>
          <p:spPr>
            <a:xfrm>
              <a:off x="4509135" y="3299840"/>
              <a:ext cx="2246376" cy="1675638"/>
            </a:xfrm>
            <a:prstGeom prst="rect">
              <a:avLst/>
            </a:prstGeom>
          </p:spPr>
        </p:pic>
      </p:grpSp>
      <p:sp>
        <p:nvSpPr>
          <p:cNvPr id="7" name="object 7"/>
          <p:cNvSpPr txBox="1"/>
          <p:nvPr/>
        </p:nvSpPr>
        <p:spPr>
          <a:xfrm>
            <a:off x="4509134" y="3299840"/>
            <a:ext cx="2246630" cy="1675764"/>
          </a:xfrm>
          <a:prstGeom prst="rect">
            <a:avLst/>
          </a:prstGeom>
          <a:ln w="12700">
            <a:solidFill>
              <a:srgbClr val="EBE6DD"/>
            </a:solidFill>
          </a:ln>
        </p:spPr>
        <p:txBody>
          <a:bodyPr vert="horz" wrap="square" lIns="0" tIns="5715" rIns="0" bIns="0" rtlCol="0">
            <a:spAutoFit/>
          </a:bodyPr>
          <a:lstStyle/>
          <a:p>
            <a:pPr>
              <a:lnSpc>
                <a:spcPct val="100000"/>
              </a:lnSpc>
              <a:spcBef>
                <a:spcPts val="45"/>
              </a:spcBef>
            </a:pPr>
            <a:endParaRPr sz="2450">
              <a:latin typeface="Times New Roman"/>
              <a:cs typeface="Times New Roman"/>
            </a:endParaRPr>
          </a:p>
          <a:p>
            <a:pPr marL="125095" marR="118110" indent="-635" algn="ctr">
              <a:lnSpc>
                <a:spcPct val="100000"/>
              </a:lnSpc>
            </a:pPr>
            <a:r>
              <a:rPr sz="2000" b="1" dirty="0">
                <a:latin typeface="Calibri"/>
                <a:cs typeface="Calibri"/>
              </a:rPr>
              <a:t>92%</a:t>
            </a:r>
            <a:r>
              <a:rPr sz="2000" b="1" spc="-40" dirty="0">
                <a:latin typeface="Calibri"/>
                <a:cs typeface="Calibri"/>
              </a:rPr>
              <a:t> </a:t>
            </a:r>
            <a:r>
              <a:rPr sz="2000" b="1" dirty="0">
                <a:latin typeface="Calibri"/>
                <a:cs typeface="Calibri"/>
              </a:rPr>
              <a:t>of</a:t>
            </a:r>
            <a:r>
              <a:rPr sz="2000" b="1" spc="-30" dirty="0">
                <a:latin typeface="Calibri"/>
                <a:cs typeface="Calibri"/>
              </a:rPr>
              <a:t> </a:t>
            </a:r>
            <a:r>
              <a:rPr sz="2000" b="1" dirty="0">
                <a:latin typeface="Calibri"/>
                <a:cs typeface="Calibri"/>
              </a:rPr>
              <a:t>TSA</a:t>
            </a:r>
            <a:r>
              <a:rPr sz="2000" b="1" spc="-30" dirty="0">
                <a:latin typeface="Calibri"/>
                <a:cs typeface="Calibri"/>
              </a:rPr>
              <a:t> </a:t>
            </a:r>
            <a:r>
              <a:rPr sz="2000" b="1" dirty="0">
                <a:latin typeface="Calibri"/>
                <a:cs typeface="Calibri"/>
              </a:rPr>
              <a:t>$</a:t>
            </a:r>
            <a:r>
              <a:rPr sz="2000" b="1" spc="-40" dirty="0">
                <a:latin typeface="Calibri"/>
                <a:cs typeface="Calibri"/>
              </a:rPr>
              <a:t> </a:t>
            </a:r>
            <a:r>
              <a:rPr sz="2000" b="1" spc="-25" dirty="0">
                <a:latin typeface="Calibri"/>
                <a:cs typeface="Calibri"/>
              </a:rPr>
              <a:t>is </a:t>
            </a:r>
            <a:r>
              <a:rPr sz="2000" b="1" spc="-10" dirty="0">
                <a:latin typeface="Calibri"/>
                <a:cs typeface="Calibri"/>
              </a:rPr>
              <a:t>calculated</a:t>
            </a:r>
            <a:r>
              <a:rPr sz="2000" b="1" spc="-50" dirty="0">
                <a:latin typeface="Calibri"/>
                <a:cs typeface="Calibri"/>
              </a:rPr>
              <a:t> </a:t>
            </a:r>
            <a:r>
              <a:rPr sz="2000" b="1" dirty="0">
                <a:latin typeface="Calibri"/>
                <a:cs typeface="Calibri"/>
              </a:rPr>
              <a:t>per</a:t>
            </a:r>
            <a:r>
              <a:rPr sz="2000" b="1" spc="-40" dirty="0">
                <a:latin typeface="Calibri"/>
                <a:cs typeface="Calibri"/>
              </a:rPr>
              <a:t> </a:t>
            </a:r>
            <a:r>
              <a:rPr sz="2000" b="1" spc="-20" dirty="0">
                <a:latin typeface="Calibri"/>
                <a:cs typeface="Calibri"/>
              </a:rPr>
              <a:t>user </a:t>
            </a:r>
            <a:r>
              <a:rPr sz="2000" b="1" dirty="0">
                <a:latin typeface="Calibri"/>
                <a:cs typeface="Calibri"/>
              </a:rPr>
              <a:t>for</a:t>
            </a:r>
            <a:r>
              <a:rPr sz="2000" b="1" spc="-45" dirty="0">
                <a:latin typeface="Calibri"/>
                <a:cs typeface="Calibri"/>
              </a:rPr>
              <a:t> </a:t>
            </a:r>
            <a:r>
              <a:rPr sz="2000" b="1" dirty="0">
                <a:latin typeface="Calibri"/>
                <a:cs typeface="Calibri"/>
              </a:rPr>
              <a:t>all</a:t>
            </a:r>
            <a:r>
              <a:rPr sz="2000" b="1" spc="-50" dirty="0">
                <a:latin typeface="Calibri"/>
                <a:cs typeface="Calibri"/>
              </a:rPr>
              <a:t> </a:t>
            </a:r>
            <a:r>
              <a:rPr sz="2000" b="1" spc="-10" dirty="0">
                <a:latin typeface="Calibri"/>
                <a:cs typeface="Calibri"/>
              </a:rPr>
              <a:t>Tribes</a:t>
            </a:r>
            <a:endParaRPr sz="2000">
              <a:latin typeface="Calibri"/>
              <a:cs typeface="Calibri"/>
            </a:endParaRPr>
          </a:p>
        </p:txBody>
      </p:sp>
      <p:pic>
        <p:nvPicPr>
          <p:cNvPr id="8" name="object 8"/>
          <p:cNvPicPr/>
          <p:nvPr/>
        </p:nvPicPr>
        <p:blipFill>
          <a:blip r:embed="rId4" cstate="print"/>
          <a:stretch>
            <a:fillRect/>
          </a:stretch>
        </p:blipFill>
        <p:spPr>
          <a:xfrm>
            <a:off x="4509134" y="5458586"/>
            <a:ext cx="2246376" cy="339852"/>
          </a:xfrm>
          <a:prstGeom prst="rect">
            <a:avLst/>
          </a:prstGeom>
        </p:spPr>
      </p:pic>
      <p:sp>
        <p:nvSpPr>
          <p:cNvPr id="9" name="object 9"/>
          <p:cNvSpPr txBox="1"/>
          <p:nvPr/>
        </p:nvSpPr>
        <p:spPr>
          <a:xfrm>
            <a:off x="4509134" y="5458586"/>
            <a:ext cx="2246630" cy="340360"/>
          </a:xfrm>
          <a:prstGeom prst="rect">
            <a:avLst/>
          </a:prstGeom>
          <a:ln w="12700">
            <a:solidFill>
              <a:srgbClr val="0F4B76"/>
            </a:solidFill>
          </a:ln>
        </p:spPr>
        <p:txBody>
          <a:bodyPr vert="horz" wrap="square" lIns="0" tIns="635" rIns="0" bIns="0" rtlCol="0">
            <a:spAutoFit/>
          </a:bodyPr>
          <a:lstStyle/>
          <a:p>
            <a:pPr marL="149225">
              <a:lnSpc>
                <a:spcPct val="100000"/>
              </a:lnSpc>
              <a:spcBef>
                <a:spcPts val="5"/>
              </a:spcBef>
            </a:pPr>
            <a:r>
              <a:rPr sz="2000" b="1" dirty="0">
                <a:latin typeface="Calibri"/>
                <a:cs typeface="Calibri"/>
              </a:rPr>
              <a:t>8%</a:t>
            </a:r>
            <a:r>
              <a:rPr sz="2000" b="1" spc="-20" dirty="0">
                <a:latin typeface="Calibri"/>
                <a:cs typeface="Calibri"/>
              </a:rPr>
              <a:t> </a:t>
            </a:r>
            <a:r>
              <a:rPr sz="2000" b="1" dirty="0">
                <a:latin typeface="Calibri"/>
                <a:cs typeface="Calibri"/>
              </a:rPr>
              <a:t>if</a:t>
            </a:r>
            <a:r>
              <a:rPr sz="2000" b="1" spc="-30" dirty="0">
                <a:latin typeface="Calibri"/>
                <a:cs typeface="Calibri"/>
              </a:rPr>
              <a:t> </a:t>
            </a:r>
            <a:r>
              <a:rPr sz="2000" b="1" dirty="0">
                <a:latin typeface="Calibri"/>
                <a:cs typeface="Calibri"/>
              </a:rPr>
              <a:t>&lt;</a:t>
            </a:r>
            <a:r>
              <a:rPr sz="2000" b="1" spc="-20" dirty="0">
                <a:latin typeface="Calibri"/>
                <a:cs typeface="Calibri"/>
              </a:rPr>
              <a:t> </a:t>
            </a:r>
            <a:r>
              <a:rPr sz="2000" b="1" dirty="0">
                <a:latin typeface="Calibri"/>
                <a:cs typeface="Calibri"/>
              </a:rPr>
              <a:t>2,500</a:t>
            </a:r>
            <a:r>
              <a:rPr sz="2000" b="1" spc="-40" dirty="0">
                <a:latin typeface="Calibri"/>
                <a:cs typeface="Calibri"/>
              </a:rPr>
              <a:t> </a:t>
            </a:r>
            <a:r>
              <a:rPr sz="2000" b="1" spc="-10" dirty="0">
                <a:latin typeface="Calibri"/>
                <a:cs typeface="Calibri"/>
              </a:rPr>
              <a:t>users</a:t>
            </a:r>
            <a:endParaRPr sz="2000">
              <a:latin typeface="Calibri"/>
              <a:cs typeface="Calibri"/>
            </a:endParaRPr>
          </a:p>
        </p:txBody>
      </p:sp>
      <p:sp>
        <p:nvSpPr>
          <p:cNvPr id="10" name="object 10"/>
          <p:cNvSpPr txBox="1"/>
          <p:nvPr/>
        </p:nvSpPr>
        <p:spPr>
          <a:xfrm>
            <a:off x="1284287" y="1724711"/>
            <a:ext cx="9560560" cy="1303655"/>
          </a:xfrm>
          <a:prstGeom prst="rect">
            <a:avLst/>
          </a:prstGeom>
        </p:spPr>
        <p:txBody>
          <a:bodyPr vert="horz" wrap="square" lIns="0" tIns="63500" rIns="0" bIns="0" rtlCol="0">
            <a:spAutoFit/>
          </a:bodyPr>
          <a:lstStyle/>
          <a:p>
            <a:pPr marL="186055" indent="-173990">
              <a:lnSpc>
                <a:spcPct val="100000"/>
              </a:lnSpc>
              <a:spcBef>
                <a:spcPts val="500"/>
              </a:spcBef>
              <a:buFont typeface="Wingdings"/>
              <a:buChar char=""/>
              <a:tabLst>
                <a:tab pos="186690" algn="l"/>
              </a:tabLst>
            </a:pPr>
            <a:r>
              <a:rPr sz="2000" dirty="0">
                <a:solidFill>
                  <a:srgbClr val="404040"/>
                </a:solidFill>
                <a:latin typeface="Calibri"/>
                <a:cs typeface="Calibri"/>
              </a:rPr>
              <a:t>Most</a:t>
            </a:r>
            <a:r>
              <a:rPr sz="2000" spc="-50" dirty="0">
                <a:solidFill>
                  <a:srgbClr val="404040"/>
                </a:solidFill>
                <a:latin typeface="Calibri"/>
                <a:cs typeface="Calibri"/>
              </a:rPr>
              <a:t> </a:t>
            </a:r>
            <a:r>
              <a:rPr sz="2000" dirty="0">
                <a:solidFill>
                  <a:srgbClr val="404040"/>
                </a:solidFill>
                <a:latin typeface="Calibri"/>
                <a:cs typeface="Calibri"/>
              </a:rPr>
              <a:t>of</a:t>
            </a:r>
            <a:r>
              <a:rPr sz="2000" spc="-60" dirty="0">
                <a:solidFill>
                  <a:srgbClr val="404040"/>
                </a:solidFill>
                <a:latin typeface="Calibri"/>
                <a:cs typeface="Calibri"/>
              </a:rPr>
              <a:t> </a:t>
            </a:r>
            <a:r>
              <a:rPr sz="2000" dirty="0">
                <a:solidFill>
                  <a:srgbClr val="404040"/>
                </a:solidFill>
                <a:latin typeface="Calibri"/>
                <a:cs typeface="Calibri"/>
              </a:rPr>
              <a:t>HQ</a:t>
            </a:r>
            <a:r>
              <a:rPr sz="2000" spc="-50" dirty="0">
                <a:solidFill>
                  <a:srgbClr val="404040"/>
                </a:solidFill>
                <a:latin typeface="Calibri"/>
                <a:cs typeface="Calibri"/>
              </a:rPr>
              <a:t> </a:t>
            </a:r>
            <a:r>
              <a:rPr sz="2000" spc="-10" dirty="0">
                <a:solidFill>
                  <a:srgbClr val="404040"/>
                </a:solidFill>
                <a:latin typeface="Calibri"/>
                <a:cs typeface="Calibri"/>
              </a:rPr>
              <a:t>PSFAs</a:t>
            </a:r>
            <a:r>
              <a:rPr sz="2000" spc="-30" dirty="0">
                <a:solidFill>
                  <a:srgbClr val="404040"/>
                </a:solidFill>
                <a:latin typeface="Calibri"/>
                <a:cs typeface="Calibri"/>
              </a:rPr>
              <a:t> </a:t>
            </a:r>
            <a:r>
              <a:rPr sz="2000" spc="-10" dirty="0">
                <a:solidFill>
                  <a:srgbClr val="404040"/>
                </a:solidFill>
                <a:latin typeface="Calibri"/>
                <a:cs typeface="Calibri"/>
              </a:rPr>
              <a:t>collectively</a:t>
            </a:r>
            <a:r>
              <a:rPr sz="2000" spc="-35" dirty="0">
                <a:solidFill>
                  <a:srgbClr val="404040"/>
                </a:solidFill>
                <a:latin typeface="Calibri"/>
                <a:cs typeface="Calibri"/>
              </a:rPr>
              <a:t> </a:t>
            </a:r>
            <a:r>
              <a:rPr sz="2000" dirty="0">
                <a:solidFill>
                  <a:srgbClr val="404040"/>
                </a:solidFill>
                <a:latin typeface="Calibri"/>
                <a:cs typeface="Calibri"/>
              </a:rPr>
              <a:t>benefit</a:t>
            </a:r>
            <a:r>
              <a:rPr sz="2000" spc="-40" dirty="0">
                <a:solidFill>
                  <a:srgbClr val="404040"/>
                </a:solidFill>
                <a:latin typeface="Calibri"/>
                <a:cs typeface="Calibri"/>
              </a:rPr>
              <a:t> </a:t>
            </a:r>
            <a:r>
              <a:rPr sz="2000" dirty="0">
                <a:solidFill>
                  <a:srgbClr val="404040"/>
                </a:solidFill>
                <a:latin typeface="Calibri"/>
                <a:cs typeface="Calibri"/>
              </a:rPr>
              <a:t>more</a:t>
            </a:r>
            <a:r>
              <a:rPr sz="2000" spc="-50" dirty="0">
                <a:solidFill>
                  <a:srgbClr val="404040"/>
                </a:solidFill>
                <a:latin typeface="Calibri"/>
                <a:cs typeface="Calibri"/>
              </a:rPr>
              <a:t> </a:t>
            </a:r>
            <a:r>
              <a:rPr sz="2000" dirty="0">
                <a:solidFill>
                  <a:srgbClr val="404040"/>
                </a:solidFill>
                <a:latin typeface="Calibri"/>
                <a:cs typeface="Calibri"/>
              </a:rPr>
              <a:t>than</a:t>
            </a:r>
            <a:r>
              <a:rPr sz="2000" spc="-55" dirty="0">
                <a:solidFill>
                  <a:srgbClr val="404040"/>
                </a:solidFill>
                <a:latin typeface="Calibri"/>
                <a:cs typeface="Calibri"/>
              </a:rPr>
              <a:t> </a:t>
            </a:r>
            <a:r>
              <a:rPr sz="2000" dirty="0">
                <a:solidFill>
                  <a:srgbClr val="404040"/>
                </a:solidFill>
                <a:latin typeface="Calibri"/>
                <a:cs typeface="Calibri"/>
              </a:rPr>
              <a:t>574</a:t>
            </a:r>
            <a:r>
              <a:rPr sz="2000" spc="-60" dirty="0">
                <a:solidFill>
                  <a:srgbClr val="404040"/>
                </a:solidFill>
                <a:latin typeface="Calibri"/>
                <a:cs typeface="Calibri"/>
              </a:rPr>
              <a:t> </a:t>
            </a:r>
            <a:r>
              <a:rPr sz="2000" spc="-10" dirty="0">
                <a:solidFill>
                  <a:srgbClr val="404040"/>
                </a:solidFill>
                <a:latin typeface="Calibri"/>
                <a:cs typeface="Calibri"/>
              </a:rPr>
              <a:t>Tribes.</a:t>
            </a:r>
            <a:endParaRPr sz="2000">
              <a:latin typeface="Calibri"/>
              <a:cs typeface="Calibri"/>
            </a:endParaRPr>
          </a:p>
          <a:p>
            <a:pPr marL="186055" indent="-173990">
              <a:lnSpc>
                <a:spcPct val="100000"/>
              </a:lnSpc>
              <a:spcBef>
                <a:spcPts val="400"/>
              </a:spcBef>
              <a:buFont typeface="Wingdings"/>
              <a:buChar char=""/>
              <a:tabLst>
                <a:tab pos="186690" algn="l"/>
              </a:tabLst>
            </a:pPr>
            <a:r>
              <a:rPr sz="2000" dirty="0">
                <a:solidFill>
                  <a:srgbClr val="404040"/>
                </a:solidFill>
                <a:latin typeface="Calibri"/>
                <a:cs typeface="Calibri"/>
              </a:rPr>
              <a:t>The</a:t>
            </a:r>
            <a:r>
              <a:rPr sz="2000" spc="-60" dirty="0">
                <a:solidFill>
                  <a:srgbClr val="404040"/>
                </a:solidFill>
                <a:latin typeface="Calibri"/>
                <a:cs typeface="Calibri"/>
              </a:rPr>
              <a:t> </a:t>
            </a:r>
            <a:r>
              <a:rPr sz="2000" dirty="0">
                <a:solidFill>
                  <a:srgbClr val="404040"/>
                </a:solidFill>
                <a:latin typeface="Calibri"/>
                <a:cs typeface="Calibri"/>
              </a:rPr>
              <a:t>TSA</a:t>
            </a:r>
            <a:r>
              <a:rPr sz="2000" spc="-45" dirty="0">
                <a:solidFill>
                  <a:srgbClr val="404040"/>
                </a:solidFill>
                <a:latin typeface="Calibri"/>
                <a:cs typeface="Calibri"/>
              </a:rPr>
              <a:t> </a:t>
            </a:r>
            <a:r>
              <a:rPr sz="2000" dirty="0">
                <a:solidFill>
                  <a:srgbClr val="404040"/>
                </a:solidFill>
                <a:latin typeface="Calibri"/>
                <a:cs typeface="Calibri"/>
              </a:rPr>
              <a:t>formula</a:t>
            </a:r>
            <a:r>
              <a:rPr sz="2000" spc="-55" dirty="0">
                <a:solidFill>
                  <a:srgbClr val="404040"/>
                </a:solidFill>
                <a:latin typeface="Calibri"/>
                <a:cs typeface="Calibri"/>
              </a:rPr>
              <a:t> </a:t>
            </a:r>
            <a:r>
              <a:rPr sz="2000" dirty="0">
                <a:solidFill>
                  <a:srgbClr val="404040"/>
                </a:solidFill>
                <a:latin typeface="Calibri"/>
                <a:cs typeface="Calibri"/>
              </a:rPr>
              <a:t>calculates</a:t>
            </a:r>
            <a:r>
              <a:rPr sz="2000" spc="-35" dirty="0">
                <a:solidFill>
                  <a:srgbClr val="404040"/>
                </a:solidFill>
                <a:latin typeface="Calibri"/>
                <a:cs typeface="Calibri"/>
              </a:rPr>
              <a:t> </a:t>
            </a:r>
            <a:r>
              <a:rPr sz="2000" dirty="0">
                <a:solidFill>
                  <a:srgbClr val="404040"/>
                </a:solidFill>
                <a:latin typeface="Calibri"/>
                <a:cs typeface="Calibri"/>
              </a:rPr>
              <a:t>a</a:t>
            </a:r>
            <a:r>
              <a:rPr sz="2000" spc="-55" dirty="0">
                <a:solidFill>
                  <a:srgbClr val="404040"/>
                </a:solidFill>
                <a:latin typeface="Calibri"/>
                <a:cs typeface="Calibri"/>
              </a:rPr>
              <a:t> </a:t>
            </a:r>
            <a:r>
              <a:rPr sz="2000" dirty="0">
                <a:solidFill>
                  <a:srgbClr val="404040"/>
                </a:solidFill>
                <a:latin typeface="Calibri"/>
                <a:cs typeface="Calibri"/>
              </a:rPr>
              <a:t>dollar</a:t>
            </a:r>
            <a:r>
              <a:rPr sz="2000" spc="-55" dirty="0">
                <a:solidFill>
                  <a:srgbClr val="404040"/>
                </a:solidFill>
                <a:latin typeface="Calibri"/>
                <a:cs typeface="Calibri"/>
              </a:rPr>
              <a:t> </a:t>
            </a:r>
            <a:r>
              <a:rPr sz="2000" dirty="0">
                <a:solidFill>
                  <a:srgbClr val="404040"/>
                </a:solidFill>
                <a:latin typeface="Calibri"/>
                <a:cs typeface="Calibri"/>
              </a:rPr>
              <a:t>benefit</a:t>
            </a:r>
            <a:r>
              <a:rPr sz="2000" spc="-40" dirty="0">
                <a:solidFill>
                  <a:srgbClr val="404040"/>
                </a:solidFill>
                <a:latin typeface="Calibri"/>
                <a:cs typeface="Calibri"/>
              </a:rPr>
              <a:t> </a:t>
            </a:r>
            <a:r>
              <a:rPr sz="2000" dirty="0">
                <a:solidFill>
                  <a:srgbClr val="404040"/>
                </a:solidFill>
                <a:latin typeface="Calibri"/>
                <a:cs typeface="Calibri"/>
              </a:rPr>
              <a:t>for</a:t>
            </a:r>
            <a:r>
              <a:rPr sz="2000" spc="-65" dirty="0">
                <a:solidFill>
                  <a:srgbClr val="404040"/>
                </a:solidFill>
                <a:latin typeface="Calibri"/>
                <a:cs typeface="Calibri"/>
              </a:rPr>
              <a:t> </a:t>
            </a:r>
            <a:r>
              <a:rPr sz="2000" dirty="0">
                <a:solidFill>
                  <a:srgbClr val="404040"/>
                </a:solidFill>
                <a:latin typeface="Calibri"/>
                <a:cs typeface="Calibri"/>
              </a:rPr>
              <a:t>all</a:t>
            </a:r>
            <a:r>
              <a:rPr sz="2000" spc="-50" dirty="0">
                <a:solidFill>
                  <a:srgbClr val="404040"/>
                </a:solidFill>
                <a:latin typeface="Calibri"/>
                <a:cs typeface="Calibri"/>
              </a:rPr>
              <a:t> </a:t>
            </a:r>
            <a:r>
              <a:rPr sz="2000" spc="-20" dirty="0">
                <a:solidFill>
                  <a:srgbClr val="404040"/>
                </a:solidFill>
                <a:latin typeface="Calibri"/>
                <a:cs typeface="Calibri"/>
              </a:rPr>
              <a:t>Tribes</a:t>
            </a:r>
            <a:r>
              <a:rPr sz="2000" spc="-40" dirty="0">
                <a:solidFill>
                  <a:srgbClr val="404040"/>
                </a:solidFill>
                <a:latin typeface="Calibri"/>
                <a:cs typeface="Calibri"/>
              </a:rPr>
              <a:t> </a:t>
            </a:r>
            <a:r>
              <a:rPr sz="2000" dirty="0">
                <a:solidFill>
                  <a:srgbClr val="404040"/>
                </a:solidFill>
                <a:latin typeface="Calibri"/>
                <a:cs typeface="Calibri"/>
              </a:rPr>
              <a:t>in</a:t>
            </a:r>
            <a:r>
              <a:rPr sz="2000" spc="-60" dirty="0">
                <a:solidFill>
                  <a:srgbClr val="404040"/>
                </a:solidFill>
                <a:latin typeface="Calibri"/>
                <a:cs typeface="Calibri"/>
              </a:rPr>
              <a:t> </a:t>
            </a:r>
            <a:r>
              <a:rPr sz="2000" spc="-10" dirty="0">
                <a:solidFill>
                  <a:srgbClr val="404040"/>
                </a:solidFill>
                <a:latin typeface="Calibri"/>
                <a:cs typeface="Calibri"/>
              </a:rPr>
              <a:t>proportion</a:t>
            </a:r>
            <a:r>
              <a:rPr sz="2000" spc="-60" dirty="0">
                <a:solidFill>
                  <a:srgbClr val="404040"/>
                </a:solidFill>
                <a:latin typeface="Calibri"/>
                <a:cs typeface="Calibri"/>
              </a:rPr>
              <a:t> </a:t>
            </a:r>
            <a:r>
              <a:rPr sz="2000" dirty="0">
                <a:solidFill>
                  <a:srgbClr val="404040"/>
                </a:solidFill>
                <a:latin typeface="Calibri"/>
                <a:cs typeface="Calibri"/>
              </a:rPr>
              <a:t>to</a:t>
            </a:r>
            <a:r>
              <a:rPr sz="2000" spc="-65" dirty="0">
                <a:solidFill>
                  <a:srgbClr val="404040"/>
                </a:solidFill>
                <a:latin typeface="Calibri"/>
                <a:cs typeface="Calibri"/>
              </a:rPr>
              <a:t> </a:t>
            </a:r>
            <a:r>
              <a:rPr sz="2000" spc="-20" dirty="0">
                <a:solidFill>
                  <a:srgbClr val="404040"/>
                </a:solidFill>
                <a:latin typeface="Calibri"/>
                <a:cs typeface="Calibri"/>
              </a:rPr>
              <a:t>Tribal</a:t>
            </a:r>
            <a:r>
              <a:rPr sz="2000" spc="-45" dirty="0">
                <a:solidFill>
                  <a:srgbClr val="404040"/>
                </a:solidFill>
                <a:latin typeface="Calibri"/>
                <a:cs typeface="Calibri"/>
              </a:rPr>
              <a:t> </a:t>
            </a:r>
            <a:r>
              <a:rPr sz="2000" dirty="0">
                <a:solidFill>
                  <a:srgbClr val="404040"/>
                </a:solidFill>
                <a:latin typeface="Calibri"/>
                <a:cs typeface="Calibri"/>
              </a:rPr>
              <a:t>user</a:t>
            </a:r>
            <a:r>
              <a:rPr sz="2000" spc="-45" dirty="0">
                <a:solidFill>
                  <a:srgbClr val="404040"/>
                </a:solidFill>
                <a:latin typeface="Calibri"/>
                <a:cs typeface="Calibri"/>
              </a:rPr>
              <a:t> </a:t>
            </a:r>
            <a:r>
              <a:rPr sz="2000" spc="-10" dirty="0">
                <a:solidFill>
                  <a:srgbClr val="404040"/>
                </a:solidFill>
                <a:latin typeface="Calibri"/>
                <a:cs typeface="Calibri"/>
              </a:rPr>
              <a:t>counts.</a:t>
            </a:r>
            <a:endParaRPr sz="2000">
              <a:latin typeface="Calibri"/>
              <a:cs typeface="Calibri"/>
            </a:endParaRPr>
          </a:p>
          <a:p>
            <a:pPr marR="652145" algn="ctr">
              <a:lnSpc>
                <a:spcPct val="100000"/>
              </a:lnSpc>
              <a:spcBef>
                <a:spcPts val="2060"/>
              </a:spcBef>
            </a:pPr>
            <a:r>
              <a:rPr sz="2000" b="0" spc="-10" dirty="0">
                <a:solidFill>
                  <a:srgbClr val="0D0D0D"/>
                </a:solidFill>
                <a:latin typeface="Calibri Light"/>
                <a:cs typeface="Calibri Light"/>
              </a:rPr>
              <a:t>TSA</a:t>
            </a:r>
            <a:r>
              <a:rPr sz="2000" b="0" spc="-85" dirty="0">
                <a:solidFill>
                  <a:srgbClr val="0D0D0D"/>
                </a:solidFill>
                <a:latin typeface="Calibri Light"/>
                <a:cs typeface="Calibri Light"/>
              </a:rPr>
              <a:t> </a:t>
            </a:r>
            <a:r>
              <a:rPr sz="2000" b="0" spc="-10" dirty="0">
                <a:solidFill>
                  <a:srgbClr val="0D0D0D"/>
                </a:solidFill>
                <a:latin typeface="Calibri Light"/>
                <a:cs typeface="Calibri Light"/>
              </a:rPr>
              <a:t>Formula</a:t>
            </a:r>
            <a:endParaRPr sz="2000">
              <a:latin typeface="Calibri Light"/>
              <a:cs typeface="Calibri Light"/>
            </a:endParaRPr>
          </a:p>
        </p:txBody>
      </p:sp>
      <p:grpSp>
        <p:nvGrpSpPr>
          <p:cNvPr id="11" name="object 11"/>
          <p:cNvGrpSpPr/>
          <p:nvPr/>
        </p:nvGrpSpPr>
        <p:grpSpPr>
          <a:xfrm>
            <a:off x="1605661" y="3549522"/>
            <a:ext cx="1893570" cy="1621155"/>
            <a:chOff x="1605661" y="3549522"/>
            <a:chExt cx="1893570" cy="1621155"/>
          </a:xfrm>
        </p:grpSpPr>
        <p:sp>
          <p:nvSpPr>
            <p:cNvPr id="12" name="object 12"/>
            <p:cNvSpPr/>
            <p:nvPr/>
          </p:nvSpPr>
          <p:spPr>
            <a:xfrm>
              <a:off x="1612011" y="3555872"/>
              <a:ext cx="1880870" cy="1608455"/>
            </a:xfrm>
            <a:custGeom>
              <a:avLst/>
              <a:gdLst/>
              <a:ahLst/>
              <a:cxnLst/>
              <a:rect l="l" t="t" r="r" b="b"/>
              <a:pathLst>
                <a:path w="1880870" h="1608454">
                  <a:moveTo>
                    <a:pt x="1880616" y="0"/>
                  </a:moveTo>
                  <a:lnTo>
                    <a:pt x="0" y="0"/>
                  </a:lnTo>
                  <a:lnTo>
                    <a:pt x="0" y="1521447"/>
                  </a:lnTo>
                  <a:lnTo>
                    <a:pt x="57561" y="1538120"/>
                  </a:lnTo>
                  <a:lnTo>
                    <a:pt x="112777" y="1552829"/>
                  </a:lnTo>
                  <a:lnTo>
                    <a:pt x="165747" y="1565644"/>
                  </a:lnTo>
                  <a:lnTo>
                    <a:pt x="216575" y="1576634"/>
                  </a:lnTo>
                  <a:lnTo>
                    <a:pt x="265362" y="1585868"/>
                  </a:lnTo>
                  <a:lnTo>
                    <a:pt x="312211" y="1593417"/>
                  </a:lnTo>
                  <a:lnTo>
                    <a:pt x="357223" y="1599348"/>
                  </a:lnTo>
                  <a:lnTo>
                    <a:pt x="400501" y="1603733"/>
                  </a:lnTo>
                  <a:lnTo>
                    <a:pt x="442146" y="1606639"/>
                  </a:lnTo>
                  <a:lnTo>
                    <a:pt x="482261" y="1608137"/>
                  </a:lnTo>
                  <a:lnTo>
                    <a:pt x="520947" y="1608295"/>
                  </a:lnTo>
                  <a:lnTo>
                    <a:pt x="558307" y="1607183"/>
                  </a:lnTo>
                  <a:lnTo>
                    <a:pt x="629456" y="1601427"/>
                  </a:lnTo>
                  <a:lnTo>
                    <a:pt x="696524" y="1591424"/>
                  </a:lnTo>
                  <a:lnTo>
                    <a:pt x="760327" y="1577728"/>
                  </a:lnTo>
                  <a:lnTo>
                    <a:pt x="821681" y="1560894"/>
                  </a:lnTo>
                  <a:lnTo>
                    <a:pt x="881402" y="1541477"/>
                  </a:lnTo>
                  <a:lnTo>
                    <a:pt x="940308" y="1520032"/>
                  </a:lnTo>
                  <a:lnTo>
                    <a:pt x="1120288" y="1449079"/>
                  </a:lnTo>
                  <a:lnTo>
                    <a:pt x="1151833" y="1437016"/>
                  </a:lnTo>
                  <a:lnTo>
                    <a:pt x="1217166" y="1413312"/>
                  </a:lnTo>
                  <a:lnTo>
                    <a:pt x="1286172" y="1390632"/>
                  </a:lnTo>
                  <a:lnTo>
                    <a:pt x="1359668" y="1369530"/>
                  </a:lnTo>
                  <a:lnTo>
                    <a:pt x="1398354" y="1359745"/>
                  </a:lnTo>
                  <a:lnTo>
                    <a:pt x="1438469" y="1350562"/>
                  </a:lnTo>
                  <a:lnTo>
                    <a:pt x="1480114" y="1342051"/>
                  </a:lnTo>
                  <a:lnTo>
                    <a:pt x="1523392" y="1334282"/>
                  </a:lnTo>
                  <a:lnTo>
                    <a:pt x="1568404" y="1327324"/>
                  </a:lnTo>
                  <a:lnTo>
                    <a:pt x="1615253" y="1321246"/>
                  </a:lnTo>
                  <a:lnTo>
                    <a:pt x="1664040" y="1316118"/>
                  </a:lnTo>
                  <a:lnTo>
                    <a:pt x="1714868" y="1312008"/>
                  </a:lnTo>
                  <a:lnTo>
                    <a:pt x="1767838" y="1308987"/>
                  </a:lnTo>
                  <a:lnTo>
                    <a:pt x="1823054" y="1307123"/>
                  </a:lnTo>
                  <a:lnTo>
                    <a:pt x="1880616" y="1306487"/>
                  </a:lnTo>
                  <a:lnTo>
                    <a:pt x="1880616" y="0"/>
                  </a:lnTo>
                  <a:close/>
                </a:path>
              </a:pathLst>
            </a:custGeom>
            <a:solidFill>
              <a:srgbClr val="E7E3CC"/>
            </a:solidFill>
          </p:spPr>
          <p:txBody>
            <a:bodyPr wrap="square" lIns="0" tIns="0" rIns="0" bIns="0" rtlCol="0"/>
            <a:lstStyle/>
            <a:p>
              <a:endParaRPr/>
            </a:p>
          </p:txBody>
        </p:sp>
        <p:sp>
          <p:nvSpPr>
            <p:cNvPr id="13" name="object 13"/>
            <p:cNvSpPr/>
            <p:nvPr/>
          </p:nvSpPr>
          <p:spPr>
            <a:xfrm>
              <a:off x="1612011" y="3555872"/>
              <a:ext cx="1880870" cy="1608455"/>
            </a:xfrm>
            <a:custGeom>
              <a:avLst/>
              <a:gdLst/>
              <a:ahLst/>
              <a:cxnLst/>
              <a:rect l="l" t="t" r="r" b="b"/>
              <a:pathLst>
                <a:path w="1880870" h="1608454">
                  <a:moveTo>
                    <a:pt x="0" y="0"/>
                  </a:moveTo>
                  <a:lnTo>
                    <a:pt x="1880616" y="0"/>
                  </a:lnTo>
                  <a:lnTo>
                    <a:pt x="1880616" y="1306487"/>
                  </a:lnTo>
                  <a:lnTo>
                    <a:pt x="1823054" y="1307123"/>
                  </a:lnTo>
                  <a:lnTo>
                    <a:pt x="1767838" y="1308987"/>
                  </a:lnTo>
                  <a:lnTo>
                    <a:pt x="1714868" y="1312008"/>
                  </a:lnTo>
                  <a:lnTo>
                    <a:pt x="1664040" y="1316118"/>
                  </a:lnTo>
                  <a:lnTo>
                    <a:pt x="1615253" y="1321246"/>
                  </a:lnTo>
                  <a:lnTo>
                    <a:pt x="1568404" y="1327324"/>
                  </a:lnTo>
                  <a:lnTo>
                    <a:pt x="1523392" y="1334282"/>
                  </a:lnTo>
                  <a:lnTo>
                    <a:pt x="1480114" y="1342051"/>
                  </a:lnTo>
                  <a:lnTo>
                    <a:pt x="1438469" y="1350562"/>
                  </a:lnTo>
                  <a:lnTo>
                    <a:pt x="1398354" y="1359745"/>
                  </a:lnTo>
                  <a:lnTo>
                    <a:pt x="1359668" y="1369530"/>
                  </a:lnTo>
                  <a:lnTo>
                    <a:pt x="1322308" y="1379849"/>
                  </a:lnTo>
                  <a:lnTo>
                    <a:pt x="1251159" y="1401809"/>
                  </a:lnTo>
                  <a:lnTo>
                    <a:pt x="1184091" y="1425071"/>
                  </a:lnTo>
                  <a:lnTo>
                    <a:pt x="1120288" y="1449079"/>
                  </a:lnTo>
                  <a:lnTo>
                    <a:pt x="1058934" y="1473278"/>
                  </a:lnTo>
                  <a:lnTo>
                    <a:pt x="1028921" y="1485276"/>
                  </a:lnTo>
                  <a:lnTo>
                    <a:pt x="999213" y="1497114"/>
                  </a:lnTo>
                  <a:lnTo>
                    <a:pt x="940308" y="1520032"/>
                  </a:lnTo>
                  <a:lnTo>
                    <a:pt x="881402" y="1541477"/>
                  </a:lnTo>
                  <a:lnTo>
                    <a:pt x="821681" y="1560894"/>
                  </a:lnTo>
                  <a:lnTo>
                    <a:pt x="760327" y="1577728"/>
                  </a:lnTo>
                  <a:lnTo>
                    <a:pt x="696524" y="1591424"/>
                  </a:lnTo>
                  <a:lnTo>
                    <a:pt x="629456" y="1601427"/>
                  </a:lnTo>
                  <a:lnTo>
                    <a:pt x="558307" y="1607183"/>
                  </a:lnTo>
                  <a:lnTo>
                    <a:pt x="520947" y="1608295"/>
                  </a:lnTo>
                  <a:lnTo>
                    <a:pt x="482261" y="1608137"/>
                  </a:lnTo>
                  <a:lnTo>
                    <a:pt x="442146" y="1606639"/>
                  </a:lnTo>
                  <a:lnTo>
                    <a:pt x="400501" y="1603733"/>
                  </a:lnTo>
                  <a:lnTo>
                    <a:pt x="357223" y="1599348"/>
                  </a:lnTo>
                  <a:lnTo>
                    <a:pt x="312211" y="1593417"/>
                  </a:lnTo>
                  <a:lnTo>
                    <a:pt x="265362" y="1585868"/>
                  </a:lnTo>
                  <a:lnTo>
                    <a:pt x="216575" y="1576634"/>
                  </a:lnTo>
                  <a:lnTo>
                    <a:pt x="165747" y="1565644"/>
                  </a:lnTo>
                  <a:lnTo>
                    <a:pt x="112777" y="1552829"/>
                  </a:lnTo>
                  <a:lnTo>
                    <a:pt x="57561" y="1538120"/>
                  </a:lnTo>
                  <a:lnTo>
                    <a:pt x="0" y="1521447"/>
                  </a:lnTo>
                  <a:lnTo>
                    <a:pt x="0" y="0"/>
                  </a:lnTo>
                  <a:close/>
                </a:path>
              </a:pathLst>
            </a:custGeom>
            <a:ln w="12700">
              <a:solidFill>
                <a:srgbClr val="000000"/>
              </a:solidFill>
            </a:ln>
          </p:spPr>
          <p:txBody>
            <a:bodyPr wrap="square" lIns="0" tIns="0" rIns="0" bIns="0" rtlCol="0"/>
            <a:lstStyle/>
            <a:p>
              <a:endParaRPr/>
            </a:p>
          </p:txBody>
        </p:sp>
      </p:grpSp>
      <p:sp>
        <p:nvSpPr>
          <p:cNvPr id="14" name="object 14"/>
          <p:cNvSpPr txBox="1"/>
          <p:nvPr/>
        </p:nvSpPr>
        <p:spPr>
          <a:xfrm>
            <a:off x="1618361" y="3722752"/>
            <a:ext cx="1868170" cy="939800"/>
          </a:xfrm>
          <a:prstGeom prst="rect">
            <a:avLst/>
          </a:prstGeom>
        </p:spPr>
        <p:txBody>
          <a:bodyPr vert="horz" wrap="square" lIns="0" tIns="12065" rIns="0" bIns="0" rtlCol="0">
            <a:spAutoFit/>
          </a:bodyPr>
          <a:lstStyle/>
          <a:p>
            <a:pPr marL="206375" marR="200660" indent="46355" algn="ctr">
              <a:lnSpc>
                <a:spcPct val="100000"/>
              </a:lnSpc>
              <a:spcBef>
                <a:spcPts val="95"/>
              </a:spcBef>
            </a:pPr>
            <a:r>
              <a:rPr sz="2000" b="1" spc="-10" dirty="0">
                <a:latin typeface="Calibri"/>
                <a:cs typeface="Calibri"/>
              </a:rPr>
              <a:t>Aggregate </a:t>
            </a:r>
            <a:r>
              <a:rPr sz="2000" b="1" dirty="0">
                <a:latin typeface="Calibri"/>
                <a:cs typeface="Calibri"/>
              </a:rPr>
              <a:t>funds</a:t>
            </a:r>
            <a:r>
              <a:rPr sz="2000" b="1" spc="-35" dirty="0">
                <a:latin typeface="Calibri"/>
                <a:cs typeface="Calibri"/>
              </a:rPr>
              <a:t> </a:t>
            </a:r>
            <a:r>
              <a:rPr sz="2000" b="1" dirty="0">
                <a:latin typeface="Calibri"/>
                <a:cs typeface="Calibri"/>
              </a:rPr>
              <a:t>for</a:t>
            </a:r>
            <a:r>
              <a:rPr sz="2000" b="1" spc="-35" dirty="0">
                <a:latin typeface="Calibri"/>
                <a:cs typeface="Calibri"/>
              </a:rPr>
              <a:t> </a:t>
            </a:r>
            <a:r>
              <a:rPr sz="2000" b="1" dirty="0">
                <a:latin typeface="Calibri"/>
                <a:cs typeface="Calibri"/>
              </a:rPr>
              <a:t>~</a:t>
            </a:r>
            <a:r>
              <a:rPr sz="2000" b="1" spc="-45" dirty="0">
                <a:latin typeface="Calibri"/>
                <a:cs typeface="Calibri"/>
              </a:rPr>
              <a:t> </a:t>
            </a:r>
            <a:r>
              <a:rPr sz="2000" b="1" spc="-25" dirty="0">
                <a:latin typeface="Calibri"/>
                <a:cs typeface="Calibri"/>
              </a:rPr>
              <a:t>50 </a:t>
            </a:r>
            <a:r>
              <a:rPr sz="2000" b="1" dirty="0">
                <a:latin typeface="Calibri"/>
                <a:cs typeface="Calibri"/>
              </a:rPr>
              <a:t>HQ</a:t>
            </a:r>
            <a:r>
              <a:rPr sz="2000" b="1" spc="-30" dirty="0">
                <a:latin typeface="Calibri"/>
                <a:cs typeface="Calibri"/>
              </a:rPr>
              <a:t> </a:t>
            </a:r>
            <a:r>
              <a:rPr sz="2000" b="1" spc="-20" dirty="0">
                <a:latin typeface="Calibri"/>
                <a:cs typeface="Calibri"/>
              </a:rPr>
              <a:t>PSFAs</a:t>
            </a:r>
            <a:endParaRPr sz="2000">
              <a:latin typeface="Calibri"/>
              <a:cs typeface="Calibri"/>
            </a:endParaRPr>
          </a:p>
        </p:txBody>
      </p:sp>
      <p:grpSp>
        <p:nvGrpSpPr>
          <p:cNvPr id="15" name="object 15"/>
          <p:cNvGrpSpPr/>
          <p:nvPr/>
        </p:nvGrpSpPr>
        <p:grpSpPr>
          <a:xfrm>
            <a:off x="7844917" y="3495418"/>
            <a:ext cx="1470025" cy="1483995"/>
            <a:chOff x="7844917" y="3495418"/>
            <a:chExt cx="1470025" cy="1483995"/>
          </a:xfrm>
        </p:grpSpPr>
        <p:pic>
          <p:nvPicPr>
            <p:cNvPr id="16" name="object 16"/>
            <p:cNvPicPr/>
            <p:nvPr/>
          </p:nvPicPr>
          <p:blipFill>
            <a:blip r:embed="rId5" cstate="print"/>
            <a:stretch>
              <a:fillRect/>
            </a:stretch>
          </p:blipFill>
          <p:spPr>
            <a:xfrm>
              <a:off x="8112633" y="3501772"/>
              <a:ext cx="1195577" cy="1167020"/>
            </a:xfrm>
            <a:prstGeom prst="rect">
              <a:avLst/>
            </a:prstGeom>
          </p:spPr>
        </p:pic>
        <p:sp>
          <p:nvSpPr>
            <p:cNvPr id="17" name="object 17"/>
            <p:cNvSpPr/>
            <p:nvPr/>
          </p:nvSpPr>
          <p:spPr>
            <a:xfrm>
              <a:off x="8112633" y="3501768"/>
              <a:ext cx="1195705" cy="1167130"/>
            </a:xfrm>
            <a:custGeom>
              <a:avLst/>
              <a:gdLst/>
              <a:ahLst/>
              <a:cxnLst/>
              <a:rect l="l" t="t" r="r" b="b"/>
              <a:pathLst>
                <a:path w="1195704" h="1167129">
                  <a:moveTo>
                    <a:pt x="0" y="199008"/>
                  </a:moveTo>
                  <a:lnTo>
                    <a:pt x="1029246" y="199008"/>
                  </a:lnTo>
                  <a:lnTo>
                    <a:pt x="1029246" y="975918"/>
                  </a:lnTo>
                  <a:lnTo>
                    <a:pt x="974134" y="977110"/>
                  </a:lnTo>
                  <a:lnTo>
                    <a:pt x="922944" y="980535"/>
                  </a:lnTo>
                  <a:lnTo>
                    <a:pt x="875362" y="985964"/>
                  </a:lnTo>
                  <a:lnTo>
                    <a:pt x="831074" y="993170"/>
                  </a:lnTo>
                  <a:lnTo>
                    <a:pt x="789767" y="1001925"/>
                  </a:lnTo>
                  <a:lnTo>
                    <a:pt x="751126" y="1012002"/>
                  </a:lnTo>
                  <a:lnTo>
                    <a:pt x="680588" y="1035207"/>
                  </a:lnTo>
                  <a:lnTo>
                    <a:pt x="616952" y="1060964"/>
                  </a:lnTo>
                  <a:lnTo>
                    <a:pt x="557708" y="1087449"/>
                  </a:lnTo>
                  <a:lnTo>
                    <a:pt x="528948" y="1100395"/>
                  </a:lnTo>
                  <a:lnTo>
                    <a:pt x="471584" y="1124557"/>
                  </a:lnTo>
                  <a:lnTo>
                    <a:pt x="412337" y="1144892"/>
                  </a:lnTo>
                  <a:lnTo>
                    <a:pt x="348697" y="1159576"/>
                  </a:lnTo>
                  <a:lnTo>
                    <a:pt x="278152" y="1166789"/>
                  </a:lnTo>
                  <a:lnTo>
                    <a:pt x="239507" y="1167024"/>
                  </a:lnTo>
                  <a:lnTo>
                    <a:pt x="198195" y="1164708"/>
                  </a:lnTo>
                  <a:lnTo>
                    <a:pt x="153902" y="1159612"/>
                  </a:lnTo>
                  <a:lnTo>
                    <a:pt x="106314" y="1151510"/>
                  </a:lnTo>
                  <a:lnTo>
                    <a:pt x="55118" y="1140172"/>
                  </a:lnTo>
                  <a:lnTo>
                    <a:pt x="0" y="1125372"/>
                  </a:lnTo>
                  <a:lnTo>
                    <a:pt x="0" y="199008"/>
                  </a:lnTo>
                  <a:close/>
                </a:path>
                <a:path w="1195704" h="1167129">
                  <a:moveTo>
                    <a:pt x="84797" y="199008"/>
                  </a:moveTo>
                  <a:lnTo>
                    <a:pt x="84797" y="98285"/>
                  </a:lnTo>
                  <a:lnTo>
                    <a:pt x="1107020" y="98285"/>
                  </a:lnTo>
                  <a:lnTo>
                    <a:pt x="1107020" y="880071"/>
                  </a:lnTo>
                  <a:lnTo>
                    <a:pt x="1078473" y="880917"/>
                  </a:lnTo>
                  <a:lnTo>
                    <a:pt x="1053560" y="882776"/>
                  </a:lnTo>
                  <a:lnTo>
                    <a:pt x="1035933" y="884636"/>
                  </a:lnTo>
                  <a:lnTo>
                    <a:pt x="1029246" y="885482"/>
                  </a:lnTo>
                </a:path>
                <a:path w="1195704" h="1167129">
                  <a:moveTo>
                    <a:pt x="164503" y="98285"/>
                  </a:moveTo>
                  <a:lnTo>
                    <a:pt x="164503" y="0"/>
                  </a:lnTo>
                  <a:lnTo>
                    <a:pt x="1195578" y="0"/>
                  </a:lnTo>
                  <a:lnTo>
                    <a:pt x="1195578" y="779348"/>
                  </a:lnTo>
                  <a:lnTo>
                    <a:pt x="1163058" y="779983"/>
                  </a:lnTo>
                  <a:lnTo>
                    <a:pt x="1134692" y="781380"/>
                  </a:lnTo>
                  <a:lnTo>
                    <a:pt x="1114630" y="782777"/>
                  </a:lnTo>
                  <a:lnTo>
                    <a:pt x="1107020" y="783412"/>
                  </a:lnTo>
                </a:path>
              </a:pathLst>
            </a:custGeom>
            <a:ln w="12700">
              <a:solidFill>
                <a:srgbClr val="0F4B76"/>
              </a:solidFill>
            </a:ln>
          </p:spPr>
          <p:txBody>
            <a:bodyPr wrap="square" lIns="0" tIns="0" rIns="0" bIns="0" rtlCol="0"/>
            <a:lstStyle/>
            <a:p>
              <a:endParaRPr/>
            </a:p>
          </p:txBody>
        </p:sp>
        <p:pic>
          <p:nvPicPr>
            <p:cNvPr id="18" name="object 18"/>
            <p:cNvPicPr/>
            <p:nvPr/>
          </p:nvPicPr>
          <p:blipFill>
            <a:blip r:embed="rId6" cstate="print"/>
            <a:stretch>
              <a:fillRect/>
            </a:stretch>
          </p:blipFill>
          <p:spPr>
            <a:xfrm>
              <a:off x="7851267" y="3805810"/>
              <a:ext cx="1195577" cy="1167020"/>
            </a:xfrm>
            <a:prstGeom prst="rect">
              <a:avLst/>
            </a:prstGeom>
          </p:spPr>
        </p:pic>
        <p:sp>
          <p:nvSpPr>
            <p:cNvPr id="19" name="object 19"/>
            <p:cNvSpPr/>
            <p:nvPr/>
          </p:nvSpPr>
          <p:spPr>
            <a:xfrm>
              <a:off x="7851267" y="3805806"/>
              <a:ext cx="1195705" cy="1167130"/>
            </a:xfrm>
            <a:custGeom>
              <a:avLst/>
              <a:gdLst/>
              <a:ahLst/>
              <a:cxnLst/>
              <a:rect l="l" t="t" r="r" b="b"/>
              <a:pathLst>
                <a:path w="1195704" h="1167129">
                  <a:moveTo>
                    <a:pt x="0" y="199008"/>
                  </a:moveTo>
                  <a:lnTo>
                    <a:pt x="1029246" y="199008"/>
                  </a:lnTo>
                  <a:lnTo>
                    <a:pt x="1029246" y="975918"/>
                  </a:lnTo>
                  <a:lnTo>
                    <a:pt x="974134" y="977110"/>
                  </a:lnTo>
                  <a:lnTo>
                    <a:pt x="922944" y="980535"/>
                  </a:lnTo>
                  <a:lnTo>
                    <a:pt x="875362" y="985964"/>
                  </a:lnTo>
                  <a:lnTo>
                    <a:pt x="831074" y="993170"/>
                  </a:lnTo>
                  <a:lnTo>
                    <a:pt x="789767" y="1001925"/>
                  </a:lnTo>
                  <a:lnTo>
                    <a:pt x="751126" y="1012002"/>
                  </a:lnTo>
                  <a:lnTo>
                    <a:pt x="680588" y="1035207"/>
                  </a:lnTo>
                  <a:lnTo>
                    <a:pt x="616952" y="1060964"/>
                  </a:lnTo>
                  <a:lnTo>
                    <a:pt x="557708" y="1087449"/>
                  </a:lnTo>
                  <a:lnTo>
                    <a:pt x="528948" y="1100395"/>
                  </a:lnTo>
                  <a:lnTo>
                    <a:pt x="471584" y="1124557"/>
                  </a:lnTo>
                  <a:lnTo>
                    <a:pt x="412337" y="1144892"/>
                  </a:lnTo>
                  <a:lnTo>
                    <a:pt x="348697" y="1159576"/>
                  </a:lnTo>
                  <a:lnTo>
                    <a:pt x="278152" y="1166789"/>
                  </a:lnTo>
                  <a:lnTo>
                    <a:pt x="239507" y="1167024"/>
                  </a:lnTo>
                  <a:lnTo>
                    <a:pt x="198195" y="1164708"/>
                  </a:lnTo>
                  <a:lnTo>
                    <a:pt x="153902" y="1159612"/>
                  </a:lnTo>
                  <a:lnTo>
                    <a:pt x="106314" y="1151510"/>
                  </a:lnTo>
                  <a:lnTo>
                    <a:pt x="55118" y="1140172"/>
                  </a:lnTo>
                  <a:lnTo>
                    <a:pt x="0" y="1125372"/>
                  </a:lnTo>
                  <a:lnTo>
                    <a:pt x="0" y="199008"/>
                  </a:lnTo>
                  <a:close/>
                </a:path>
                <a:path w="1195704" h="1167129">
                  <a:moveTo>
                    <a:pt x="84797" y="199008"/>
                  </a:moveTo>
                  <a:lnTo>
                    <a:pt x="84797" y="98285"/>
                  </a:lnTo>
                  <a:lnTo>
                    <a:pt x="1107020" y="98285"/>
                  </a:lnTo>
                  <a:lnTo>
                    <a:pt x="1107020" y="880071"/>
                  </a:lnTo>
                  <a:lnTo>
                    <a:pt x="1078473" y="880917"/>
                  </a:lnTo>
                  <a:lnTo>
                    <a:pt x="1053560" y="882776"/>
                  </a:lnTo>
                  <a:lnTo>
                    <a:pt x="1035933" y="884636"/>
                  </a:lnTo>
                  <a:lnTo>
                    <a:pt x="1029246" y="885482"/>
                  </a:lnTo>
                </a:path>
                <a:path w="1195704" h="1167129">
                  <a:moveTo>
                    <a:pt x="164503" y="98285"/>
                  </a:moveTo>
                  <a:lnTo>
                    <a:pt x="164503" y="0"/>
                  </a:lnTo>
                  <a:lnTo>
                    <a:pt x="1195578" y="0"/>
                  </a:lnTo>
                  <a:lnTo>
                    <a:pt x="1195578" y="779348"/>
                  </a:lnTo>
                  <a:lnTo>
                    <a:pt x="1163058" y="779983"/>
                  </a:lnTo>
                  <a:lnTo>
                    <a:pt x="1134692" y="781380"/>
                  </a:lnTo>
                  <a:lnTo>
                    <a:pt x="1114630" y="782777"/>
                  </a:lnTo>
                  <a:lnTo>
                    <a:pt x="1107020" y="783412"/>
                  </a:lnTo>
                </a:path>
              </a:pathLst>
            </a:custGeom>
            <a:ln w="12700">
              <a:solidFill>
                <a:srgbClr val="0F4B76"/>
              </a:solidFill>
            </a:ln>
          </p:spPr>
          <p:txBody>
            <a:bodyPr wrap="square" lIns="0" tIns="0" rIns="0" bIns="0" rtlCol="0"/>
            <a:lstStyle/>
            <a:p>
              <a:endParaRPr/>
            </a:p>
          </p:txBody>
        </p:sp>
      </p:grpSp>
      <p:sp>
        <p:nvSpPr>
          <p:cNvPr id="20" name="object 20"/>
          <p:cNvSpPr txBox="1"/>
          <p:nvPr/>
        </p:nvSpPr>
        <p:spPr>
          <a:xfrm>
            <a:off x="7955396" y="4029077"/>
            <a:ext cx="820419" cy="574040"/>
          </a:xfrm>
          <a:prstGeom prst="rect">
            <a:avLst/>
          </a:prstGeom>
        </p:spPr>
        <p:txBody>
          <a:bodyPr vert="horz" wrap="square" lIns="0" tIns="12700" rIns="0" bIns="0" rtlCol="0">
            <a:spAutoFit/>
          </a:bodyPr>
          <a:lstStyle/>
          <a:p>
            <a:pPr marL="133350" marR="5080" indent="-121285">
              <a:lnSpc>
                <a:spcPct val="100000"/>
              </a:lnSpc>
              <a:spcBef>
                <a:spcPts val="100"/>
              </a:spcBef>
            </a:pPr>
            <a:r>
              <a:rPr sz="1800" b="1" spc="-10" dirty="0">
                <a:latin typeface="Calibri"/>
                <a:cs typeface="Calibri"/>
              </a:rPr>
              <a:t>Portions </a:t>
            </a:r>
            <a:r>
              <a:rPr sz="1800" b="1" dirty="0">
                <a:latin typeface="Calibri"/>
                <a:cs typeface="Calibri"/>
              </a:rPr>
              <a:t>for</a:t>
            </a:r>
            <a:r>
              <a:rPr sz="1800" b="1" spc="-30" dirty="0">
                <a:latin typeface="Calibri"/>
                <a:cs typeface="Calibri"/>
              </a:rPr>
              <a:t> </a:t>
            </a:r>
            <a:r>
              <a:rPr sz="1800" b="1" spc="-25" dirty="0">
                <a:latin typeface="Calibri"/>
                <a:cs typeface="Calibri"/>
              </a:rPr>
              <a:t>all</a:t>
            </a:r>
            <a:endParaRPr sz="1800">
              <a:latin typeface="Calibri"/>
              <a:cs typeface="Calibri"/>
            </a:endParaRPr>
          </a:p>
        </p:txBody>
      </p:sp>
      <p:sp>
        <p:nvSpPr>
          <p:cNvPr id="21" name="object 21"/>
          <p:cNvSpPr txBox="1"/>
          <p:nvPr/>
        </p:nvSpPr>
        <p:spPr>
          <a:xfrm>
            <a:off x="8069011" y="4577717"/>
            <a:ext cx="592455" cy="299720"/>
          </a:xfrm>
          <a:prstGeom prst="rect">
            <a:avLst/>
          </a:prstGeom>
        </p:spPr>
        <p:txBody>
          <a:bodyPr vert="horz" wrap="square" lIns="0" tIns="12700" rIns="0" bIns="0" rtlCol="0">
            <a:spAutoFit/>
          </a:bodyPr>
          <a:lstStyle/>
          <a:p>
            <a:pPr marL="12700">
              <a:lnSpc>
                <a:spcPct val="100000"/>
              </a:lnSpc>
              <a:spcBef>
                <a:spcPts val="100"/>
              </a:spcBef>
            </a:pPr>
            <a:r>
              <a:rPr sz="1800" b="1" spc="-10" dirty="0">
                <a:latin typeface="Calibri"/>
                <a:cs typeface="Calibri"/>
              </a:rPr>
              <a:t>Tribes</a:t>
            </a:r>
            <a:endParaRPr sz="1800">
              <a:latin typeface="Calibri"/>
              <a:cs typeface="Calibri"/>
            </a:endParaRPr>
          </a:p>
        </p:txBody>
      </p:sp>
      <p:grpSp>
        <p:nvGrpSpPr>
          <p:cNvPr id="22" name="object 22"/>
          <p:cNvGrpSpPr/>
          <p:nvPr/>
        </p:nvGrpSpPr>
        <p:grpSpPr>
          <a:xfrm>
            <a:off x="3595115" y="4236600"/>
            <a:ext cx="619760" cy="257175"/>
            <a:chOff x="3595115" y="4236600"/>
            <a:chExt cx="619760" cy="257175"/>
          </a:xfrm>
        </p:grpSpPr>
        <p:sp>
          <p:nvSpPr>
            <p:cNvPr id="23" name="object 23"/>
            <p:cNvSpPr/>
            <p:nvPr/>
          </p:nvSpPr>
          <p:spPr>
            <a:xfrm>
              <a:off x="3623690" y="4355973"/>
              <a:ext cx="562610" cy="13335"/>
            </a:xfrm>
            <a:custGeom>
              <a:avLst/>
              <a:gdLst/>
              <a:ahLst/>
              <a:cxnLst/>
              <a:rect l="l" t="t" r="r" b="b"/>
              <a:pathLst>
                <a:path w="562610" h="13335">
                  <a:moveTo>
                    <a:pt x="0" y="0"/>
                  </a:moveTo>
                  <a:lnTo>
                    <a:pt x="562406" y="13233"/>
                  </a:lnTo>
                </a:path>
              </a:pathLst>
            </a:custGeom>
            <a:ln w="57150">
              <a:solidFill>
                <a:srgbClr val="07253A"/>
              </a:solidFill>
            </a:ln>
          </p:spPr>
          <p:txBody>
            <a:bodyPr wrap="square" lIns="0" tIns="0" rIns="0" bIns="0" rtlCol="0"/>
            <a:lstStyle/>
            <a:p>
              <a:endParaRPr/>
            </a:p>
          </p:txBody>
        </p:sp>
        <p:sp>
          <p:nvSpPr>
            <p:cNvPr id="24" name="object 24"/>
            <p:cNvSpPr/>
            <p:nvPr/>
          </p:nvSpPr>
          <p:spPr>
            <a:xfrm>
              <a:off x="4012336" y="4265175"/>
              <a:ext cx="173990" cy="200025"/>
            </a:xfrm>
            <a:custGeom>
              <a:avLst/>
              <a:gdLst/>
              <a:ahLst/>
              <a:cxnLst/>
              <a:rect l="l" t="t" r="r" b="b"/>
              <a:pathLst>
                <a:path w="173989" h="200025">
                  <a:moveTo>
                    <a:pt x="4711" y="0"/>
                  </a:moveTo>
                  <a:lnTo>
                    <a:pt x="173761" y="104025"/>
                  </a:lnTo>
                  <a:lnTo>
                    <a:pt x="0" y="199974"/>
                  </a:lnTo>
                </a:path>
              </a:pathLst>
            </a:custGeom>
            <a:ln w="57150">
              <a:solidFill>
                <a:srgbClr val="07253A"/>
              </a:solidFill>
            </a:ln>
          </p:spPr>
          <p:txBody>
            <a:bodyPr wrap="square" lIns="0" tIns="0" rIns="0" bIns="0" rtlCol="0"/>
            <a:lstStyle/>
            <a:p>
              <a:endParaRPr/>
            </a:p>
          </p:txBody>
        </p:sp>
      </p:gr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0" y="0"/>
            <a:ext cx="4051300" cy="6858000"/>
          </a:xfrm>
          <a:custGeom>
            <a:avLst/>
            <a:gdLst/>
            <a:ahLst/>
            <a:cxnLst/>
            <a:rect l="l" t="t" r="r" b="b"/>
            <a:pathLst>
              <a:path w="4051300" h="6858000">
                <a:moveTo>
                  <a:pt x="4050791" y="0"/>
                </a:moveTo>
                <a:lnTo>
                  <a:pt x="0" y="0"/>
                </a:lnTo>
                <a:lnTo>
                  <a:pt x="0" y="6858000"/>
                </a:lnTo>
                <a:lnTo>
                  <a:pt x="4050791" y="6858000"/>
                </a:lnTo>
                <a:lnTo>
                  <a:pt x="4050791" y="0"/>
                </a:lnTo>
                <a:close/>
              </a:path>
            </a:pathLst>
          </a:custGeom>
          <a:solidFill>
            <a:srgbClr val="0F4B76"/>
          </a:solidFill>
        </p:spPr>
        <p:txBody>
          <a:bodyPr wrap="square" lIns="0" tIns="0" rIns="0" bIns="0" rtlCol="0"/>
          <a:lstStyle/>
          <a:p>
            <a:endParaRPr/>
          </a:p>
        </p:txBody>
      </p:sp>
      <p:sp>
        <p:nvSpPr>
          <p:cNvPr id="3" name="object 3"/>
          <p:cNvSpPr txBox="1"/>
          <p:nvPr/>
        </p:nvSpPr>
        <p:spPr>
          <a:xfrm>
            <a:off x="571110" y="2311880"/>
            <a:ext cx="2737485" cy="2000885"/>
          </a:xfrm>
          <a:prstGeom prst="rect">
            <a:avLst/>
          </a:prstGeom>
        </p:spPr>
        <p:txBody>
          <a:bodyPr vert="horz" wrap="square" lIns="0" tIns="124460" rIns="0" bIns="0" rtlCol="0">
            <a:spAutoFit/>
          </a:bodyPr>
          <a:lstStyle/>
          <a:p>
            <a:pPr marL="12700" marR="5080">
              <a:lnSpc>
                <a:spcPts val="4900"/>
              </a:lnSpc>
              <a:spcBef>
                <a:spcPts val="980"/>
              </a:spcBef>
            </a:pPr>
            <a:r>
              <a:rPr sz="4800" b="0" spc="-75" dirty="0">
                <a:solidFill>
                  <a:srgbClr val="FFFFFF"/>
                </a:solidFill>
                <a:latin typeface="Calibri Light"/>
                <a:cs typeface="Calibri Light"/>
              </a:rPr>
              <a:t>Protections </a:t>
            </a:r>
            <a:r>
              <a:rPr sz="4800" b="0" spc="-25" dirty="0">
                <a:solidFill>
                  <a:srgbClr val="FFFFFF"/>
                </a:solidFill>
                <a:latin typeface="Calibri Light"/>
                <a:cs typeface="Calibri Light"/>
              </a:rPr>
              <a:t>for</a:t>
            </a:r>
            <a:r>
              <a:rPr sz="4800" b="0" spc="-245" dirty="0">
                <a:solidFill>
                  <a:srgbClr val="FFFFFF"/>
                </a:solidFill>
                <a:latin typeface="Calibri Light"/>
                <a:cs typeface="Calibri Light"/>
              </a:rPr>
              <a:t> </a:t>
            </a:r>
            <a:r>
              <a:rPr sz="4800" b="0" spc="-10" dirty="0">
                <a:solidFill>
                  <a:srgbClr val="FFFFFF"/>
                </a:solidFill>
                <a:latin typeface="Calibri Light"/>
                <a:cs typeface="Calibri Light"/>
              </a:rPr>
              <a:t>Tribal Shares</a:t>
            </a:r>
            <a:endParaRPr sz="4800">
              <a:latin typeface="Calibri Light"/>
              <a:cs typeface="Calibri Light"/>
            </a:endParaRPr>
          </a:p>
        </p:txBody>
      </p:sp>
      <p:sp>
        <p:nvSpPr>
          <p:cNvPr id="4" name="object 4"/>
          <p:cNvSpPr/>
          <p:nvPr/>
        </p:nvSpPr>
        <p:spPr>
          <a:xfrm>
            <a:off x="4040123" y="0"/>
            <a:ext cx="64135" cy="6858000"/>
          </a:xfrm>
          <a:custGeom>
            <a:avLst/>
            <a:gdLst/>
            <a:ahLst/>
            <a:cxnLst/>
            <a:rect l="l" t="t" r="r" b="b"/>
            <a:pathLst>
              <a:path w="64135" h="6858000">
                <a:moveTo>
                  <a:pt x="64008" y="0"/>
                </a:moveTo>
                <a:lnTo>
                  <a:pt x="0" y="0"/>
                </a:lnTo>
                <a:lnTo>
                  <a:pt x="0" y="6858000"/>
                </a:lnTo>
                <a:lnTo>
                  <a:pt x="64008" y="6858000"/>
                </a:lnTo>
                <a:lnTo>
                  <a:pt x="64008" y="0"/>
                </a:lnTo>
                <a:close/>
              </a:path>
            </a:pathLst>
          </a:custGeom>
          <a:solidFill>
            <a:srgbClr val="0F4B76"/>
          </a:solidFill>
        </p:spPr>
        <p:txBody>
          <a:bodyPr wrap="square" lIns="0" tIns="0" rIns="0" bIns="0" rtlCol="0"/>
          <a:lstStyle/>
          <a:p>
            <a:endParaRPr/>
          </a:p>
        </p:txBody>
      </p:sp>
      <p:grpSp>
        <p:nvGrpSpPr>
          <p:cNvPr id="5" name="object 5"/>
          <p:cNvGrpSpPr/>
          <p:nvPr/>
        </p:nvGrpSpPr>
        <p:grpSpPr>
          <a:xfrm>
            <a:off x="4740402" y="121920"/>
            <a:ext cx="6527800" cy="6527800"/>
            <a:chOff x="4740402" y="121920"/>
            <a:chExt cx="6527800" cy="6527800"/>
          </a:xfrm>
        </p:grpSpPr>
        <p:sp>
          <p:nvSpPr>
            <p:cNvPr id="6" name="object 6"/>
            <p:cNvSpPr/>
            <p:nvPr/>
          </p:nvSpPr>
          <p:spPr>
            <a:xfrm>
              <a:off x="4740402" y="121920"/>
              <a:ext cx="6527800" cy="6527800"/>
            </a:xfrm>
            <a:custGeom>
              <a:avLst/>
              <a:gdLst/>
              <a:ahLst/>
              <a:cxnLst/>
              <a:rect l="l" t="t" r="r" b="b"/>
              <a:pathLst>
                <a:path w="6527800" h="6527800">
                  <a:moveTo>
                    <a:pt x="3263646" y="0"/>
                  </a:moveTo>
                  <a:lnTo>
                    <a:pt x="0" y="3263646"/>
                  </a:lnTo>
                  <a:lnTo>
                    <a:pt x="3263646" y="6527292"/>
                  </a:lnTo>
                  <a:lnTo>
                    <a:pt x="6527292" y="3263646"/>
                  </a:lnTo>
                  <a:lnTo>
                    <a:pt x="3263646" y="0"/>
                  </a:lnTo>
                  <a:close/>
                </a:path>
              </a:pathLst>
            </a:custGeom>
            <a:solidFill>
              <a:srgbClr val="CCD0D5"/>
            </a:solidFill>
          </p:spPr>
          <p:txBody>
            <a:bodyPr wrap="square" lIns="0" tIns="0" rIns="0" bIns="0" rtlCol="0"/>
            <a:lstStyle/>
            <a:p>
              <a:endParaRPr/>
            </a:p>
          </p:txBody>
        </p:sp>
        <p:sp>
          <p:nvSpPr>
            <p:cNvPr id="7" name="object 7"/>
            <p:cNvSpPr/>
            <p:nvPr/>
          </p:nvSpPr>
          <p:spPr>
            <a:xfrm>
              <a:off x="5361051" y="742563"/>
              <a:ext cx="2546350" cy="2546350"/>
            </a:xfrm>
            <a:custGeom>
              <a:avLst/>
              <a:gdLst/>
              <a:ahLst/>
              <a:cxnLst/>
              <a:rect l="l" t="t" r="r" b="b"/>
              <a:pathLst>
                <a:path w="2546350" h="2546350">
                  <a:moveTo>
                    <a:pt x="2121522" y="0"/>
                  </a:moveTo>
                  <a:lnTo>
                    <a:pt x="424319" y="0"/>
                  </a:lnTo>
                  <a:lnTo>
                    <a:pt x="378084" y="2489"/>
                  </a:lnTo>
                  <a:lnTo>
                    <a:pt x="333290" y="9787"/>
                  </a:lnTo>
                  <a:lnTo>
                    <a:pt x="290198" y="21632"/>
                  </a:lnTo>
                  <a:lnTo>
                    <a:pt x="249066" y="37767"/>
                  </a:lnTo>
                  <a:lnTo>
                    <a:pt x="210153" y="57933"/>
                  </a:lnTo>
                  <a:lnTo>
                    <a:pt x="173718" y="81870"/>
                  </a:lnTo>
                  <a:lnTo>
                    <a:pt x="140019" y="109320"/>
                  </a:lnTo>
                  <a:lnTo>
                    <a:pt x="109316" y="140024"/>
                  </a:lnTo>
                  <a:lnTo>
                    <a:pt x="81866" y="173724"/>
                  </a:lnTo>
                  <a:lnTo>
                    <a:pt x="57930" y="210159"/>
                  </a:lnTo>
                  <a:lnTo>
                    <a:pt x="37765" y="249072"/>
                  </a:lnTo>
                  <a:lnTo>
                    <a:pt x="21631" y="290203"/>
                  </a:lnTo>
                  <a:lnTo>
                    <a:pt x="9786" y="333294"/>
                  </a:lnTo>
                  <a:lnTo>
                    <a:pt x="2489" y="378086"/>
                  </a:lnTo>
                  <a:lnTo>
                    <a:pt x="0" y="424319"/>
                  </a:lnTo>
                  <a:lnTo>
                    <a:pt x="0" y="2121535"/>
                  </a:lnTo>
                  <a:lnTo>
                    <a:pt x="2489" y="2167768"/>
                  </a:lnTo>
                  <a:lnTo>
                    <a:pt x="9786" y="2212559"/>
                  </a:lnTo>
                  <a:lnTo>
                    <a:pt x="21631" y="2255649"/>
                  </a:lnTo>
                  <a:lnTo>
                    <a:pt x="37765" y="2296780"/>
                  </a:lnTo>
                  <a:lnTo>
                    <a:pt x="57930" y="2335691"/>
                  </a:lnTo>
                  <a:lnTo>
                    <a:pt x="81866" y="2372126"/>
                  </a:lnTo>
                  <a:lnTo>
                    <a:pt x="109316" y="2405824"/>
                  </a:lnTo>
                  <a:lnTo>
                    <a:pt x="140019" y="2436527"/>
                  </a:lnTo>
                  <a:lnTo>
                    <a:pt x="173718" y="2463975"/>
                  </a:lnTo>
                  <a:lnTo>
                    <a:pt x="210153" y="2487912"/>
                  </a:lnTo>
                  <a:lnTo>
                    <a:pt x="249066" y="2508076"/>
                  </a:lnTo>
                  <a:lnTo>
                    <a:pt x="290198" y="2524210"/>
                  </a:lnTo>
                  <a:lnTo>
                    <a:pt x="333290" y="2536055"/>
                  </a:lnTo>
                  <a:lnTo>
                    <a:pt x="378084" y="2543352"/>
                  </a:lnTo>
                  <a:lnTo>
                    <a:pt x="424319" y="2545842"/>
                  </a:lnTo>
                  <a:lnTo>
                    <a:pt x="2121522" y="2545842"/>
                  </a:lnTo>
                  <a:lnTo>
                    <a:pt x="2167757" y="2543352"/>
                  </a:lnTo>
                  <a:lnTo>
                    <a:pt x="2212551" y="2536055"/>
                  </a:lnTo>
                  <a:lnTo>
                    <a:pt x="2255643" y="2524210"/>
                  </a:lnTo>
                  <a:lnTo>
                    <a:pt x="2296775" y="2508076"/>
                  </a:lnTo>
                  <a:lnTo>
                    <a:pt x="2335688" y="2487912"/>
                  </a:lnTo>
                  <a:lnTo>
                    <a:pt x="2372123" y="2463975"/>
                  </a:lnTo>
                  <a:lnTo>
                    <a:pt x="2405822" y="2436527"/>
                  </a:lnTo>
                  <a:lnTo>
                    <a:pt x="2436525" y="2405824"/>
                  </a:lnTo>
                  <a:lnTo>
                    <a:pt x="2463975" y="2372126"/>
                  </a:lnTo>
                  <a:lnTo>
                    <a:pt x="2487911" y="2335691"/>
                  </a:lnTo>
                  <a:lnTo>
                    <a:pt x="2508076" y="2296780"/>
                  </a:lnTo>
                  <a:lnTo>
                    <a:pt x="2524210" y="2255649"/>
                  </a:lnTo>
                  <a:lnTo>
                    <a:pt x="2536055" y="2212559"/>
                  </a:lnTo>
                  <a:lnTo>
                    <a:pt x="2543352" y="2167768"/>
                  </a:lnTo>
                  <a:lnTo>
                    <a:pt x="2545842" y="2121535"/>
                  </a:lnTo>
                  <a:lnTo>
                    <a:pt x="2545842" y="424319"/>
                  </a:lnTo>
                  <a:lnTo>
                    <a:pt x="2543352" y="378086"/>
                  </a:lnTo>
                  <a:lnTo>
                    <a:pt x="2536055" y="333294"/>
                  </a:lnTo>
                  <a:lnTo>
                    <a:pt x="2524210" y="290203"/>
                  </a:lnTo>
                  <a:lnTo>
                    <a:pt x="2508076" y="249072"/>
                  </a:lnTo>
                  <a:lnTo>
                    <a:pt x="2487911" y="210159"/>
                  </a:lnTo>
                  <a:lnTo>
                    <a:pt x="2463975" y="173724"/>
                  </a:lnTo>
                  <a:lnTo>
                    <a:pt x="2436525" y="140024"/>
                  </a:lnTo>
                  <a:lnTo>
                    <a:pt x="2405822" y="109320"/>
                  </a:lnTo>
                  <a:lnTo>
                    <a:pt x="2372123" y="81870"/>
                  </a:lnTo>
                  <a:lnTo>
                    <a:pt x="2335688" y="57933"/>
                  </a:lnTo>
                  <a:lnTo>
                    <a:pt x="2296775" y="37767"/>
                  </a:lnTo>
                  <a:lnTo>
                    <a:pt x="2255643" y="21632"/>
                  </a:lnTo>
                  <a:lnTo>
                    <a:pt x="2212551" y="9787"/>
                  </a:lnTo>
                  <a:lnTo>
                    <a:pt x="2167757" y="2489"/>
                  </a:lnTo>
                  <a:lnTo>
                    <a:pt x="2121522" y="0"/>
                  </a:lnTo>
                  <a:close/>
                </a:path>
              </a:pathLst>
            </a:custGeom>
            <a:solidFill>
              <a:srgbClr val="C2BB80"/>
            </a:solidFill>
          </p:spPr>
          <p:txBody>
            <a:bodyPr wrap="square" lIns="0" tIns="0" rIns="0" bIns="0" rtlCol="0"/>
            <a:lstStyle/>
            <a:p>
              <a:endParaRPr/>
            </a:p>
          </p:txBody>
        </p:sp>
        <p:sp>
          <p:nvSpPr>
            <p:cNvPr id="8" name="object 8"/>
            <p:cNvSpPr/>
            <p:nvPr/>
          </p:nvSpPr>
          <p:spPr>
            <a:xfrm>
              <a:off x="5361051" y="742563"/>
              <a:ext cx="2546350" cy="2546350"/>
            </a:xfrm>
            <a:custGeom>
              <a:avLst/>
              <a:gdLst/>
              <a:ahLst/>
              <a:cxnLst/>
              <a:rect l="l" t="t" r="r" b="b"/>
              <a:pathLst>
                <a:path w="2546350" h="2546350">
                  <a:moveTo>
                    <a:pt x="0" y="424319"/>
                  </a:moveTo>
                  <a:lnTo>
                    <a:pt x="2489" y="378086"/>
                  </a:lnTo>
                  <a:lnTo>
                    <a:pt x="9786" y="333294"/>
                  </a:lnTo>
                  <a:lnTo>
                    <a:pt x="21631" y="290203"/>
                  </a:lnTo>
                  <a:lnTo>
                    <a:pt x="37765" y="249072"/>
                  </a:lnTo>
                  <a:lnTo>
                    <a:pt x="57930" y="210159"/>
                  </a:lnTo>
                  <a:lnTo>
                    <a:pt x="81866" y="173724"/>
                  </a:lnTo>
                  <a:lnTo>
                    <a:pt x="109316" y="140024"/>
                  </a:lnTo>
                  <a:lnTo>
                    <a:pt x="140019" y="109320"/>
                  </a:lnTo>
                  <a:lnTo>
                    <a:pt x="173718" y="81870"/>
                  </a:lnTo>
                  <a:lnTo>
                    <a:pt x="210153" y="57933"/>
                  </a:lnTo>
                  <a:lnTo>
                    <a:pt x="249066" y="37767"/>
                  </a:lnTo>
                  <a:lnTo>
                    <a:pt x="290198" y="21632"/>
                  </a:lnTo>
                  <a:lnTo>
                    <a:pt x="333290" y="9787"/>
                  </a:lnTo>
                  <a:lnTo>
                    <a:pt x="378084" y="2489"/>
                  </a:lnTo>
                  <a:lnTo>
                    <a:pt x="424319" y="0"/>
                  </a:lnTo>
                  <a:lnTo>
                    <a:pt x="2121522" y="0"/>
                  </a:lnTo>
                  <a:lnTo>
                    <a:pt x="2167757" y="2489"/>
                  </a:lnTo>
                  <a:lnTo>
                    <a:pt x="2212551" y="9787"/>
                  </a:lnTo>
                  <a:lnTo>
                    <a:pt x="2255643" y="21632"/>
                  </a:lnTo>
                  <a:lnTo>
                    <a:pt x="2296775" y="37767"/>
                  </a:lnTo>
                  <a:lnTo>
                    <a:pt x="2335688" y="57933"/>
                  </a:lnTo>
                  <a:lnTo>
                    <a:pt x="2372123" y="81870"/>
                  </a:lnTo>
                  <a:lnTo>
                    <a:pt x="2405822" y="109320"/>
                  </a:lnTo>
                  <a:lnTo>
                    <a:pt x="2436525" y="140024"/>
                  </a:lnTo>
                  <a:lnTo>
                    <a:pt x="2463975" y="173724"/>
                  </a:lnTo>
                  <a:lnTo>
                    <a:pt x="2487911" y="210159"/>
                  </a:lnTo>
                  <a:lnTo>
                    <a:pt x="2508076" y="249072"/>
                  </a:lnTo>
                  <a:lnTo>
                    <a:pt x="2524210" y="290203"/>
                  </a:lnTo>
                  <a:lnTo>
                    <a:pt x="2536055" y="333294"/>
                  </a:lnTo>
                  <a:lnTo>
                    <a:pt x="2543352" y="378086"/>
                  </a:lnTo>
                  <a:lnTo>
                    <a:pt x="2545842" y="424319"/>
                  </a:lnTo>
                  <a:lnTo>
                    <a:pt x="2545842" y="2121535"/>
                  </a:lnTo>
                  <a:lnTo>
                    <a:pt x="2543352" y="2167768"/>
                  </a:lnTo>
                  <a:lnTo>
                    <a:pt x="2536055" y="2212559"/>
                  </a:lnTo>
                  <a:lnTo>
                    <a:pt x="2524210" y="2255649"/>
                  </a:lnTo>
                  <a:lnTo>
                    <a:pt x="2508076" y="2296780"/>
                  </a:lnTo>
                  <a:lnTo>
                    <a:pt x="2487911" y="2335691"/>
                  </a:lnTo>
                  <a:lnTo>
                    <a:pt x="2463975" y="2372126"/>
                  </a:lnTo>
                  <a:lnTo>
                    <a:pt x="2436525" y="2405824"/>
                  </a:lnTo>
                  <a:lnTo>
                    <a:pt x="2405822" y="2436527"/>
                  </a:lnTo>
                  <a:lnTo>
                    <a:pt x="2372123" y="2463975"/>
                  </a:lnTo>
                  <a:lnTo>
                    <a:pt x="2335688" y="2487912"/>
                  </a:lnTo>
                  <a:lnTo>
                    <a:pt x="2296775" y="2508076"/>
                  </a:lnTo>
                  <a:lnTo>
                    <a:pt x="2255643" y="2524210"/>
                  </a:lnTo>
                  <a:lnTo>
                    <a:pt x="2212551" y="2536055"/>
                  </a:lnTo>
                  <a:lnTo>
                    <a:pt x="2167757" y="2543352"/>
                  </a:lnTo>
                  <a:lnTo>
                    <a:pt x="2121522" y="2545842"/>
                  </a:lnTo>
                  <a:lnTo>
                    <a:pt x="424319" y="2545842"/>
                  </a:lnTo>
                  <a:lnTo>
                    <a:pt x="378084" y="2543352"/>
                  </a:lnTo>
                  <a:lnTo>
                    <a:pt x="333290" y="2536055"/>
                  </a:lnTo>
                  <a:lnTo>
                    <a:pt x="290198" y="2524210"/>
                  </a:lnTo>
                  <a:lnTo>
                    <a:pt x="249066" y="2508076"/>
                  </a:lnTo>
                  <a:lnTo>
                    <a:pt x="210153" y="2487912"/>
                  </a:lnTo>
                  <a:lnTo>
                    <a:pt x="173718" y="2463975"/>
                  </a:lnTo>
                  <a:lnTo>
                    <a:pt x="140019" y="2436527"/>
                  </a:lnTo>
                  <a:lnTo>
                    <a:pt x="109316" y="2405824"/>
                  </a:lnTo>
                  <a:lnTo>
                    <a:pt x="81866" y="2372126"/>
                  </a:lnTo>
                  <a:lnTo>
                    <a:pt x="57930" y="2335691"/>
                  </a:lnTo>
                  <a:lnTo>
                    <a:pt x="37765" y="2296780"/>
                  </a:lnTo>
                  <a:lnTo>
                    <a:pt x="21631" y="2255649"/>
                  </a:lnTo>
                  <a:lnTo>
                    <a:pt x="9786" y="2212559"/>
                  </a:lnTo>
                  <a:lnTo>
                    <a:pt x="2489" y="2167768"/>
                  </a:lnTo>
                  <a:lnTo>
                    <a:pt x="0" y="2121535"/>
                  </a:lnTo>
                  <a:lnTo>
                    <a:pt x="0" y="424319"/>
                  </a:lnTo>
                  <a:close/>
                </a:path>
              </a:pathLst>
            </a:custGeom>
            <a:ln w="15875">
              <a:solidFill>
                <a:srgbClr val="FFFFFF"/>
              </a:solidFill>
            </a:ln>
          </p:spPr>
          <p:txBody>
            <a:bodyPr wrap="square" lIns="0" tIns="0" rIns="0" bIns="0" rtlCol="0"/>
            <a:lstStyle/>
            <a:p>
              <a:endParaRPr/>
            </a:p>
          </p:txBody>
        </p:sp>
      </p:grpSp>
      <p:sp>
        <p:nvSpPr>
          <p:cNvPr id="9" name="object 9"/>
          <p:cNvSpPr txBox="1">
            <a:spLocks noGrp="1"/>
          </p:cNvSpPr>
          <p:nvPr>
            <p:ph type="title"/>
          </p:nvPr>
        </p:nvSpPr>
        <p:spPr>
          <a:xfrm>
            <a:off x="5566157" y="1491367"/>
            <a:ext cx="2133600" cy="996315"/>
          </a:xfrm>
          <a:prstGeom prst="rect">
            <a:avLst/>
          </a:prstGeom>
        </p:spPr>
        <p:txBody>
          <a:bodyPr vert="horz" wrap="square" lIns="0" tIns="34290" rIns="0" bIns="0" rtlCol="0">
            <a:spAutoFit/>
          </a:bodyPr>
          <a:lstStyle/>
          <a:p>
            <a:pPr marL="12700" marR="5080" indent="59055" algn="just">
              <a:lnSpc>
                <a:spcPct val="91600"/>
              </a:lnSpc>
              <a:spcBef>
                <a:spcPts val="270"/>
              </a:spcBef>
            </a:pPr>
            <a:r>
              <a:rPr sz="1700" b="0" dirty="0">
                <a:solidFill>
                  <a:srgbClr val="000000"/>
                </a:solidFill>
                <a:latin typeface="Calibri"/>
                <a:cs typeface="Calibri"/>
              </a:rPr>
              <a:t>Shares</a:t>
            </a:r>
            <a:r>
              <a:rPr sz="1700" b="0" spc="-65" dirty="0">
                <a:solidFill>
                  <a:srgbClr val="000000"/>
                </a:solidFill>
                <a:latin typeface="Calibri"/>
                <a:cs typeface="Calibri"/>
              </a:rPr>
              <a:t> </a:t>
            </a:r>
            <a:r>
              <a:rPr sz="1700" b="0" dirty="0">
                <a:solidFill>
                  <a:srgbClr val="000000"/>
                </a:solidFill>
                <a:latin typeface="Calibri"/>
                <a:cs typeface="Calibri"/>
              </a:rPr>
              <a:t>are</a:t>
            </a:r>
            <a:r>
              <a:rPr sz="1700" b="0" spc="-60" dirty="0">
                <a:solidFill>
                  <a:srgbClr val="000000"/>
                </a:solidFill>
                <a:latin typeface="Calibri"/>
                <a:cs typeface="Calibri"/>
              </a:rPr>
              <a:t> </a:t>
            </a:r>
            <a:r>
              <a:rPr sz="1700" b="0" spc="-10" dirty="0">
                <a:solidFill>
                  <a:srgbClr val="000000"/>
                </a:solidFill>
                <a:latin typeface="Calibri"/>
                <a:cs typeface="Calibri"/>
              </a:rPr>
              <a:t>determined </a:t>
            </a:r>
            <a:r>
              <a:rPr sz="1700" b="0" dirty="0">
                <a:solidFill>
                  <a:srgbClr val="000000"/>
                </a:solidFill>
                <a:latin typeface="Calibri"/>
                <a:cs typeface="Calibri"/>
              </a:rPr>
              <a:t>when</a:t>
            </a:r>
            <a:r>
              <a:rPr sz="1700" b="0" spc="-35" dirty="0">
                <a:solidFill>
                  <a:srgbClr val="000000"/>
                </a:solidFill>
                <a:latin typeface="Calibri"/>
                <a:cs typeface="Calibri"/>
              </a:rPr>
              <a:t> </a:t>
            </a:r>
            <a:r>
              <a:rPr sz="1700" b="0" dirty="0">
                <a:solidFill>
                  <a:srgbClr val="000000"/>
                </a:solidFill>
                <a:latin typeface="Calibri"/>
                <a:cs typeface="Calibri"/>
              </a:rPr>
              <a:t>a</a:t>
            </a:r>
            <a:r>
              <a:rPr sz="1700" b="0" spc="-30" dirty="0">
                <a:solidFill>
                  <a:srgbClr val="000000"/>
                </a:solidFill>
                <a:latin typeface="Calibri"/>
                <a:cs typeface="Calibri"/>
              </a:rPr>
              <a:t> </a:t>
            </a:r>
            <a:r>
              <a:rPr sz="1700" b="0" spc="-20" dirty="0">
                <a:solidFill>
                  <a:srgbClr val="000000"/>
                </a:solidFill>
                <a:latin typeface="Calibri"/>
                <a:cs typeface="Calibri"/>
              </a:rPr>
              <a:t>PSFA</a:t>
            </a:r>
            <a:r>
              <a:rPr sz="1700" b="0" spc="-25" dirty="0">
                <a:solidFill>
                  <a:srgbClr val="000000"/>
                </a:solidFill>
                <a:latin typeface="Calibri"/>
                <a:cs typeface="Calibri"/>
              </a:rPr>
              <a:t> </a:t>
            </a:r>
            <a:r>
              <a:rPr sz="1700" b="0" dirty="0">
                <a:solidFill>
                  <a:srgbClr val="000000"/>
                </a:solidFill>
                <a:latin typeface="Calibri"/>
                <a:cs typeface="Calibri"/>
              </a:rPr>
              <a:t>is</a:t>
            </a:r>
            <a:r>
              <a:rPr sz="1700" b="0" spc="-35" dirty="0">
                <a:solidFill>
                  <a:srgbClr val="000000"/>
                </a:solidFill>
                <a:latin typeface="Calibri"/>
                <a:cs typeface="Calibri"/>
              </a:rPr>
              <a:t> </a:t>
            </a:r>
            <a:r>
              <a:rPr sz="1700" b="0" spc="-10" dirty="0">
                <a:solidFill>
                  <a:srgbClr val="000000"/>
                </a:solidFill>
                <a:latin typeface="Calibri"/>
                <a:cs typeface="Calibri"/>
              </a:rPr>
              <a:t>initially contracted.</a:t>
            </a:r>
            <a:r>
              <a:rPr sz="1700" b="0" spc="-50" dirty="0">
                <a:solidFill>
                  <a:srgbClr val="000000"/>
                </a:solidFill>
                <a:latin typeface="Calibri"/>
                <a:cs typeface="Calibri"/>
              </a:rPr>
              <a:t> </a:t>
            </a:r>
            <a:r>
              <a:rPr sz="1700" b="0" dirty="0">
                <a:solidFill>
                  <a:srgbClr val="000000"/>
                </a:solidFill>
                <a:latin typeface="Calibri"/>
                <a:cs typeface="Calibri"/>
              </a:rPr>
              <a:t>The</a:t>
            </a:r>
            <a:r>
              <a:rPr sz="1700" b="0" spc="-50" dirty="0">
                <a:solidFill>
                  <a:srgbClr val="000000"/>
                </a:solidFill>
                <a:latin typeface="Calibri"/>
                <a:cs typeface="Calibri"/>
              </a:rPr>
              <a:t> </a:t>
            </a:r>
            <a:r>
              <a:rPr sz="1700" b="0" spc="-10" dirty="0">
                <a:solidFill>
                  <a:srgbClr val="000000"/>
                </a:solidFill>
                <a:latin typeface="Calibri"/>
                <a:cs typeface="Calibri"/>
              </a:rPr>
              <a:t>amount </a:t>
            </a:r>
            <a:r>
              <a:rPr sz="1700" b="0" dirty="0">
                <a:solidFill>
                  <a:srgbClr val="000000"/>
                </a:solidFill>
                <a:latin typeface="Calibri"/>
                <a:cs typeface="Calibri"/>
              </a:rPr>
              <a:t>is</a:t>
            </a:r>
            <a:r>
              <a:rPr sz="1700" b="0" spc="-10" dirty="0">
                <a:solidFill>
                  <a:srgbClr val="000000"/>
                </a:solidFill>
                <a:latin typeface="Calibri"/>
                <a:cs typeface="Calibri"/>
              </a:rPr>
              <a:t> recurring</a:t>
            </a:r>
            <a:r>
              <a:rPr sz="1700" b="0" spc="-15" dirty="0">
                <a:solidFill>
                  <a:srgbClr val="000000"/>
                </a:solidFill>
                <a:latin typeface="Calibri"/>
                <a:cs typeface="Calibri"/>
              </a:rPr>
              <a:t> </a:t>
            </a:r>
            <a:r>
              <a:rPr sz="1700" b="0" spc="-10" dirty="0">
                <a:solidFill>
                  <a:srgbClr val="000000"/>
                </a:solidFill>
                <a:latin typeface="Calibri"/>
                <a:cs typeface="Calibri"/>
              </a:rPr>
              <a:t>thereafter.</a:t>
            </a:r>
            <a:endParaRPr sz="1700">
              <a:latin typeface="Calibri"/>
              <a:cs typeface="Calibri"/>
            </a:endParaRPr>
          </a:p>
        </p:txBody>
      </p:sp>
      <p:grpSp>
        <p:nvGrpSpPr>
          <p:cNvPr id="10" name="object 10"/>
          <p:cNvGrpSpPr/>
          <p:nvPr/>
        </p:nvGrpSpPr>
        <p:grpSpPr>
          <a:xfrm>
            <a:off x="8094789" y="734626"/>
            <a:ext cx="2560955" cy="2562225"/>
            <a:chOff x="8094789" y="734626"/>
            <a:chExt cx="2560955" cy="2562225"/>
          </a:xfrm>
        </p:grpSpPr>
        <p:sp>
          <p:nvSpPr>
            <p:cNvPr id="11" name="object 11"/>
            <p:cNvSpPr/>
            <p:nvPr/>
          </p:nvSpPr>
          <p:spPr>
            <a:xfrm>
              <a:off x="8102727" y="742563"/>
              <a:ext cx="2545080" cy="2546350"/>
            </a:xfrm>
            <a:custGeom>
              <a:avLst/>
              <a:gdLst/>
              <a:ahLst/>
              <a:cxnLst/>
              <a:rect l="l" t="t" r="r" b="b"/>
              <a:pathLst>
                <a:path w="2545079" h="2546350">
                  <a:moveTo>
                    <a:pt x="2120887" y="0"/>
                  </a:moveTo>
                  <a:lnTo>
                    <a:pt x="424192" y="0"/>
                  </a:lnTo>
                  <a:lnTo>
                    <a:pt x="377971" y="2489"/>
                  </a:lnTo>
                  <a:lnTo>
                    <a:pt x="333192" y="9783"/>
                  </a:lnTo>
                  <a:lnTo>
                    <a:pt x="290114" y="21625"/>
                  </a:lnTo>
                  <a:lnTo>
                    <a:pt x="248995" y="37755"/>
                  </a:lnTo>
                  <a:lnTo>
                    <a:pt x="210093" y="57914"/>
                  </a:lnTo>
                  <a:lnTo>
                    <a:pt x="173669" y="81844"/>
                  </a:lnTo>
                  <a:lnTo>
                    <a:pt x="139980" y="109285"/>
                  </a:lnTo>
                  <a:lnTo>
                    <a:pt x="109285" y="139980"/>
                  </a:lnTo>
                  <a:lnTo>
                    <a:pt x="81844" y="173669"/>
                  </a:lnTo>
                  <a:lnTo>
                    <a:pt x="57914" y="210093"/>
                  </a:lnTo>
                  <a:lnTo>
                    <a:pt x="37755" y="248995"/>
                  </a:lnTo>
                  <a:lnTo>
                    <a:pt x="21625" y="290114"/>
                  </a:lnTo>
                  <a:lnTo>
                    <a:pt x="9783" y="333192"/>
                  </a:lnTo>
                  <a:lnTo>
                    <a:pt x="2489" y="377971"/>
                  </a:lnTo>
                  <a:lnTo>
                    <a:pt x="0" y="424192"/>
                  </a:lnTo>
                  <a:lnTo>
                    <a:pt x="0" y="2121662"/>
                  </a:lnTo>
                  <a:lnTo>
                    <a:pt x="2489" y="2167880"/>
                  </a:lnTo>
                  <a:lnTo>
                    <a:pt x="9783" y="2212657"/>
                  </a:lnTo>
                  <a:lnTo>
                    <a:pt x="21625" y="2255734"/>
                  </a:lnTo>
                  <a:lnTo>
                    <a:pt x="37755" y="2296851"/>
                  </a:lnTo>
                  <a:lnTo>
                    <a:pt x="57914" y="2335752"/>
                  </a:lnTo>
                  <a:lnTo>
                    <a:pt x="81844" y="2372175"/>
                  </a:lnTo>
                  <a:lnTo>
                    <a:pt x="109285" y="2405863"/>
                  </a:lnTo>
                  <a:lnTo>
                    <a:pt x="139980" y="2436557"/>
                  </a:lnTo>
                  <a:lnTo>
                    <a:pt x="173669" y="2463998"/>
                  </a:lnTo>
                  <a:lnTo>
                    <a:pt x="210093" y="2487928"/>
                  </a:lnTo>
                  <a:lnTo>
                    <a:pt x="248995" y="2508087"/>
                  </a:lnTo>
                  <a:lnTo>
                    <a:pt x="290114" y="2524216"/>
                  </a:lnTo>
                  <a:lnTo>
                    <a:pt x="333192" y="2536058"/>
                  </a:lnTo>
                  <a:lnTo>
                    <a:pt x="377971" y="2543352"/>
                  </a:lnTo>
                  <a:lnTo>
                    <a:pt x="424192" y="2545842"/>
                  </a:lnTo>
                  <a:lnTo>
                    <a:pt x="2120887" y="2545842"/>
                  </a:lnTo>
                  <a:lnTo>
                    <a:pt x="2167108" y="2543352"/>
                  </a:lnTo>
                  <a:lnTo>
                    <a:pt x="2211887" y="2536058"/>
                  </a:lnTo>
                  <a:lnTo>
                    <a:pt x="2254965" y="2524216"/>
                  </a:lnTo>
                  <a:lnTo>
                    <a:pt x="2296084" y="2508087"/>
                  </a:lnTo>
                  <a:lnTo>
                    <a:pt x="2334986" y="2487928"/>
                  </a:lnTo>
                  <a:lnTo>
                    <a:pt x="2371410" y="2463998"/>
                  </a:lnTo>
                  <a:lnTo>
                    <a:pt x="2405099" y="2436557"/>
                  </a:lnTo>
                  <a:lnTo>
                    <a:pt x="2435794" y="2405863"/>
                  </a:lnTo>
                  <a:lnTo>
                    <a:pt x="2463235" y="2372175"/>
                  </a:lnTo>
                  <a:lnTo>
                    <a:pt x="2487165" y="2335752"/>
                  </a:lnTo>
                  <a:lnTo>
                    <a:pt x="2507324" y="2296851"/>
                  </a:lnTo>
                  <a:lnTo>
                    <a:pt x="2523454" y="2255734"/>
                  </a:lnTo>
                  <a:lnTo>
                    <a:pt x="2535296" y="2212657"/>
                  </a:lnTo>
                  <a:lnTo>
                    <a:pt x="2542590" y="2167880"/>
                  </a:lnTo>
                  <a:lnTo>
                    <a:pt x="2545080" y="2121662"/>
                  </a:lnTo>
                  <a:lnTo>
                    <a:pt x="2545080" y="424192"/>
                  </a:lnTo>
                  <a:lnTo>
                    <a:pt x="2542590" y="377971"/>
                  </a:lnTo>
                  <a:lnTo>
                    <a:pt x="2535296" y="333192"/>
                  </a:lnTo>
                  <a:lnTo>
                    <a:pt x="2523454" y="290114"/>
                  </a:lnTo>
                  <a:lnTo>
                    <a:pt x="2507324" y="248995"/>
                  </a:lnTo>
                  <a:lnTo>
                    <a:pt x="2487165" y="210093"/>
                  </a:lnTo>
                  <a:lnTo>
                    <a:pt x="2463235" y="173669"/>
                  </a:lnTo>
                  <a:lnTo>
                    <a:pt x="2435794" y="139980"/>
                  </a:lnTo>
                  <a:lnTo>
                    <a:pt x="2405099" y="109285"/>
                  </a:lnTo>
                  <a:lnTo>
                    <a:pt x="2371410" y="81844"/>
                  </a:lnTo>
                  <a:lnTo>
                    <a:pt x="2334986" y="57914"/>
                  </a:lnTo>
                  <a:lnTo>
                    <a:pt x="2296084" y="37755"/>
                  </a:lnTo>
                  <a:lnTo>
                    <a:pt x="2254965" y="21625"/>
                  </a:lnTo>
                  <a:lnTo>
                    <a:pt x="2211887" y="9783"/>
                  </a:lnTo>
                  <a:lnTo>
                    <a:pt x="2167108" y="2489"/>
                  </a:lnTo>
                  <a:lnTo>
                    <a:pt x="2120887" y="0"/>
                  </a:lnTo>
                  <a:close/>
                </a:path>
              </a:pathLst>
            </a:custGeom>
            <a:solidFill>
              <a:srgbClr val="C2BB80"/>
            </a:solidFill>
          </p:spPr>
          <p:txBody>
            <a:bodyPr wrap="square" lIns="0" tIns="0" rIns="0" bIns="0" rtlCol="0"/>
            <a:lstStyle/>
            <a:p>
              <a:endParaRPr/>
            </a:p>
          </p:txBody>
        </p:sp>
        <p:sp>
          <p:nvSpPr>
            <p:cNvPr id="12" name="object 12"/>
            <p:cNvSpPr/>
            <p:nvPr/>
          </p:nvSpPr>
          <p:spPr>
            <a:xfrm>
              <a:off x="8102727" y="742563"/>
              <a:ext cx="2545080" cy="2546350"/>
            </a:xfrm>
            <a:custGeom>
              <a:avLst/>
              <a:gdLst/>
              <a:ahLst/>
              <a:cxnLst/>
              <a:rect l="l" t="t" r="r" b="b"/>
              <a:pathLst>
                <a:path w="2545079" h="2546350">
                  <a:moveTo>
                    <a:pt x="0" y="424192"/>
                  </a:moveTo>
                  <a:lnTo>
                    <a:pt x="2489" y="377971"/>
                  </a:lnTo>
                  <a:lnTo>
                    <a:pt x="9783" y="333192"/>
                  </a:lnTo>
                  <a:lnTo>
                    <a:pt x="21625" y="290114"/>
                  </a:lnTo>
                  <a:lnTo>
                    <a:pt x="37755" y="248995"/>
                  </a:lnTo>
                  <a:lnTo>
                    <a:pt x="57914" y="210093"/>
                  </a:lnTo>
                  <a:lnTo>
                    <a:pt x="81844" y="173669"/>
                  </a:lnTo>
                  <a:lnTo>
                    <a:pt x="109285" y="139980"/>
                  </a:lnTo>
                  <a:lnTo>
                    <a:pt x="139980" y="109285"/>
                  </a:lnTo>
                  <a:lnTo>
                    <a:pt x="173669" y="81844"/>
                  </a:lnTo>
                  <a:lnTo>
                    <a:pt x="210093" y="57914"/>
                  </a:lnTo>
                  <a:lnTo>
                    <a:pt x="248995" y="37755"/>
                  </a:lnTo>
                  <a:lnTo>
                    <a:pt x="290114" y="21625"/>
                  </a:lnTo>
                  <a:lnTo>
                    <a:pt x="333192" y="9783"/>
                  </a:lnTo>
                  <a:lnTo>
                    <a:pt x="377971" y="2489"/>
                  </a:lnTo>
                  <a:lnTo>
                    <a:pt x="424192" y="0"/>
                  </a:lnTo>
                  <a:lnTo>
                    <a:pt x="2120887" y="0"/>
                  </a:lnTo>
                  <a:lnTo>
                    <a:pt x="2167108" y="2489"/>
                  </a:lnTo>
                  <a:lnTo>
                    <a:pt x="2211887" y="9783"/>
                  </a:lnTo>
                  <a:lnTo>
                    <a:pt x="2254965" y="21625"/>
                  </a:lnTo>
                  <a:lnTo>
                    <a:pt x="2296084" y="37755"/>
                  </a:lnTo>
                  <a:lnTo>
                    <a:pt x="2334986" y="57914"/>
                  </a:lnTo>
                  <a:lnTo>
                    <a:pt x="2371410" y="81844"/>
                  </a:lnTo>
                  <a:lnTo>
                    <a:pt x="2405099" y="109285"/>
                  </a:lnTo>
                  <a:lnTo>
                    <a:pt x="2435794" y="139980"/>
                  </a:lnTo>
                  <a:lnTo>
                    <a:pt x="2463235" y="173669"/>
                  </a:lnTo>
                  <a:lnTo>
                    <a:pt x="2487165" y="210093"/>
                  </a:lnTo>
                  <a:lnTo>
                    <a:pt x="2507324" y="248995"/>
                  </a:lnTo>
                  <a:lnTo>
                    <a:pt x="2523454" y="290114"/>
                  </a:lnTo>
                  <a:lnTo>
                    <a:pt x="2535296" y="333192"/>
                  </a:lnTo>
                  <a:lnTo>
                    <a:pt x="2542590" y="377971"/>
                  </a:lnTo>
                  <a:lnTo>
                    <a:pt x="2545080" y="424192"/>
                  </a:lnTo>
                  <a:lnTo>
                    <a:pt x="2545080" y="2121662"/>
                  </a:lnTo>
                  <a:lnTo>
                    <a:pt x="2542590" y="2167880"/>
                  </a:lnTo>
                  <a:lnTo>
                    <a:pt x="2535296" y="2212657"/>
                  </a:lnTo>
                  <a:lnTo>
                    <a:pt x="2523454" y="2255734"/>
                  </a:lnTo>
                  <a:lnTo>
                    <a:pt x="2507324" y="2296851"/>
                  </a:lnTo>
                  <a:lnTo>
                    <a:pt x="2487165" y="2335752"/>
                  </a:lnTo>
                  <a:lnTo>
                    <a:pt x="2463235" y="2372175"/>
                  </a:lnTo>
                  <a:lnTo>
                    <a:pt x="2435794" y="2405863"/>
                  </a:lnTo>
                  <a:lnTo>
                    <a:pt x="2405099" y="2436557"/>
                  </a:lnTo>
                  <a:lnTo>
                    <a:pt x="2371410" y="2463998"/>
                  </a:lnTo>
                  <a:lnTo>
                    <a:pt x="2334986" y="2487928"/>
                  </a:lnTo>
                  <a:lnTo>
                    <a:pt x="2296084" y="2508087"/>
                  </a:lnTo>
                  <a:lnTo>
                    <a:pt x="2254965" y="2524216"/>
                  </a:lnTo>
                  <a:lnTo>
                    <a:pt x="2211887" y="2536058"/>
                  </a:lnTo>
                  <a:lnTo>
                    <a:pt x="2167108" y="2543352"/>
                  </a:lnTo>
                  <a:lnTo>
                    <a:pt x="2120887" y="2545842"/>
                  </a:lnTo>
                  <a:lnTo>
                    <a:pt x="424192" y="2545842"/>
                  </a:lnTo>
                  <a:lnTo>
                    <a:pt x="377971" y="2543352"/>
                  </a:lnTo>
                  <a:lnTo>
                    <a:pt x="333192" y="2536058"/>
                  </a:lnTo>
                  <a:lnTo>
                    <a:pt x="290114" y="2524216"/>
                  </a:lnTo>
                  <a:lnTo>
                    <a:pt x="248995" y="2508087"/>
                  </a:lnTo>
                  <a:lnTo>
                    <a:pt x="210093" y="2487928"/>
                  </a:lnTo>
                  <a:lnTo>
                    <a:pt x="173669" y="2463998"/>
                  </a:lnTo>
                  <a:lnTo>
                    <a:pt x="139980" y="2436557"/>
                  </a:lnTo>
                  <a:lnTo>
                    <a:pt x="109285" y="2405863"/>
                  </a:lnTo>
                  <a:lnTo>
                    <a:pt x="81844" y="2372175"/>
                  </a:lnTo>
                  <a:lnTo>
                    <a:pt x="57914" y="2335752"/>
                  </a:lnTo>
                  <a:lnTo>
                    <a:pt x="37755" y="2296851"/>
                  </a:lnTo>
                  <a:lnTo>
                    <a:pt x="21625" y="2255734"/>
                  </a:lnTo>
                  <a:lnTo>
                    <a:pt x="9783" y="2212657"/>
                  </a:lnTo>
                  <a:lnTo>
                    <a:pt x="2489" y="2167880"/>
                  </a:lnTo>
                  <a:lnTo>
                    <a:pt x="0" y="2121662"/>
                  </a:lnTo>
                  <a:lnTo>
                    <a:pt x="0" y="424192"/>
                  </a:lnTo>
                  <a:close/>
                </a:path>
              </a:pathLst>
            </a:custGeom>
            <a:ln w="15874">
              <a:solidFill>
                <a:srgbClr val="FFFFFF"/>
              </a:solidFill>
            </a:ln>
          </p:spPr>
          <p:txBody>
            <a:bodyPr wrap="square" lIns="0" tIns="0" rIns="0" bIns="0" rtlCol="0"/>
            <a:lstStyle/>
            <a:p>
              <a:endParaRPr/>
            </a:p>
          </p:txBody>
        </p:sp>
      </p:grpSp>
      <p:sp>
        <p:nvSpPr>
          <p:cNvPr id="13" name="object 13"/>
          <p:cNvSpPr txBox="1"/>
          <p:nvPr/>
        </p:nvSpPr>
        <p:spPr>
          <a:xfrm>
            <a:off x="8544433" y="898435"/>
            <a:ext cx="1659255" cy="2181860"/>
          </a:xfrm>
          <a:prstGeom prst="rect">
            <a:avLst/>
          </a:prstGeom>
        </p:spPr>
        <p:txBody>
          <a:bodyPr vert="horz" wrap="square" lIns="0" tIns="34290" rIns="0" bIns="0" rtlCol="0">
            <a:spAutoFit/>
          </a:bodyPr>
          <a:lstStyle/>
          <a:p>
            <a:pPr marL="17145" marR="7620" indent="-1905" algn="ctr">
              <a:lnSpc>
                <a:spcPct val="91500"/>
              </a:lnSpc>
              <a:spcBef>
                <a:spcPts val="270"/>
              </a:spcBef>
            </a:pPr>
            <a:r>
              <a:rPr sz="1700" spc="-10" dirty="0">
                <a:latin typeface="Calibri"/>
                <a:cs typeface="Calibri"/>
              </a:rPr>
              <a:t>Subsequent negotiations</a:t>
            </a:r>
            <a:r>
              <a:rPr sz="1700" spc="-15" dirty="0">
                <a:latin typeface="Calibri"/>
                <a:cs typeface="Calibri"/>
              </a:rPr>
              <a:t> </a:t>
            </a:r>
            <a:r>
              <a:rPr sz="1700" spc="-20" dirty="0">
                <a:latin typeface="Calibri"/>
                <a:cs typeface="Calibri"/>
              </a:rPr>
              <a:t>occur </a:t>
            </a:r>
            <a:r>
              <a:rPr sz="1700" spc="-10" dirty="0">
                <a:latin typeface="Calibri"/>
                <a:cs typeface="Calibri"/>
              </a:rPr>
              <a:t>before</a:t>
            </a:r>
            <a:r>
              <a:rPr sz="1700" spc="-75" dirty="0">
                <a:latin typeface="Calibri"/>
                <a:cs typeface="Calibri"/>
              </a:rPr>
              <a:t> </a:t>
            </a:r>
            <a:r>
              <a:rPr sz="1700" spc="-10" dirty="0">
                <a:latin typeface="Calibri"/>
                <a:cs typeface="Calibri"/>
              </a:rPr>
              <a:t>annual appropriations</a:t>
            </a:r>
            <a:r>
              <a:rPr sz="1700" spc="-30" dirty="0">
                <a:latin typeface="Calibri"/>
                <a:cs typeface="Calibri"/>
              </a:rPr>
              <a:t> </a:t>
            </a:r>
            <a:r>
              <a:rPr sz="1700" spc="-25" dirty="0">
                <a:latin typeface="Calibri"/>
                <a:cs typeface="Calibri"/>
              </a:rPr>
              <a:t>are </a:t>
            </a:r>
            <a:r>
              <a:rPr sz="1700" dirty="0">
                <a:latin typeface="Calibri"/>
                <a:cs typeface="Calibri"/>
              </a:rPr>
              <a:t>known.</a:t>
            </a:r>
            <a:r>
              <a:rPr sz="1700" spc="-75" dirty="0">
                <a:latin typeface="Calibri"/>
                <a:cs typeface="Calibri"/>
              </a:rPr>
              <a:t> </a:t>
            </a:r>
            <a:r>
              <a:rPr sz="1700" dirty="0">
                <a:latin typeface="Calibri"/>
                <a:cs typeface="Calibri"/>
              </a:rPr>
              <a:t>Shares</a:t>
            </a:r>
            <a:r>
              <a:rPr sz="1700" spc="-70" dirty="0">
                <a:latin typeface="Calibri"/>
                <a:cs typeface="Calibri"/>
              </a:rPr>
              <a:t> </a:t>
            </a:r>
            <a:r>
              <a:rPr sz="1700" spc="-25" dirty="0">
                <a:latin typeface="Calibri"/>
                <a:cs typeface="Calibri"/>
              </a:rPr>
              <a:t>are ESTIMATED</a:t>
            </a:r>
            <a:r>
              <a:rPr sz="1700" spc="-30" dirty="0">
                <a:latin typeface="Calibri"/>
                <a:cs typeface="Calibri"/>
              </a:rPr>
              <a:t> </a:t>
            </a:r>
            <a:r>
              <a:rPr sz="1700" spc="-25" dirty="0">
                <a:latin typeface="Calibri"/>
                <a:cs typeface="Calibri"/>
              </a:rPr>
              <a:t>and</a:t>
            </a:r>
            <a:endParaRPr sz="1700">
              <a:latin typeface="Calibri"/>
              <a:cs typeface="Calibri"/>
            </a:endParaRPr>
          </a:p>
          <a:p>
            <a:pPr marL="12700" marR="5080" algn="ctr">
              <a:lnSpc>
                <a:spcPts val="1870"/>
              </a:lnSpc>
              <a:spcBef>
                <a:spcPts val="35"/>
              </a:spcBef>
            </a:pPr>
            <a:r>
              <a:rPr sz="1700" spc="-10" dirty="0">
                <a:latin typeface="Calibri"/>
                <a:cs typeface="Calibri"/>
              </a:rPr>
              <a:t>adjusted</a:t>
            </a:r>
            <a:r>
              <a:rPr sz="1700" spc="-45" dirty="0">
                <a:latin typeface="Calibri"/>
                <a:cs typeface="Calibri"/>
              </a:rPr>
              <a:t> </a:t>
            </a:r>
            <a:r>
              <a:rPr sz="1700" dirty="0">
                <a:latin typeface="Calibri"/>
                <a:cs typeface="Calibri"/>
              </a:rPr>
              <a:t>when</a:t>
            </a:r>
            <a:r>
              <a:rPr sz="1700" spc="-35" dirty="0">
                <a:latin typeface="Calibri"/>
                <a:cs typeface="Calibri"/>
              </a:rPr>
              <a:t> </a:t>
            </a:r>
            <a:r>
              <a:rPr sz="1700" spc="-25" dirty="0">
                <a:latin typeface="Calibri"/>
                <a:cs typeface="Calibri"/>
              </a:rPr>
              <a:t>the </a:t>
            </a:r>
            <a:r>
              <a:rPr sz="1700" spc="-10" dirty="0">
                <a:latin typeface="Calibri"/>
                <a:cs typeface="Calibri"/>
              </a:rPr>
              <a:t>appropriation</a:t>
            </a:r>
            <a:r>
              <a:rPr sz="1700" spc="-35" dirty="0">
                <a:latin typeface="Calibri"/>
                <a:cs typeface="Calibri"/>
              </a:rPr>
              <a:t> </a:t>
            </a:r>
            <a:r>
              <a:rPr sz="1700" spc="-25" dirty="0">
                <a:latin typeface="Calibri"/>
                <a:cs typeface="Calibri"/>
              </a:rPr>
              <a:t>is </a:t>
            </a:r>
            <a:r>
              <a:rPr sz="1700" spc="-10" dirty="0">
                <a:latin typeface="Calibri"/>
                <a:cs typeface="Calibri"/>
              </a:rPr>
              <a:t>enacted.</a:t>
            </a:r>
            <a:endParaRPr sz="1700">
              <a:latin typeface="Calibri"/>
              <a:cs typeface="Calibri"/>
            </a:endParaRPr>
          </a:p>
        </p:txBody>
      </p:sp>
      <p:grpSp>
        <p:nvGrpSpPr>
          <p:cNvPr id="14" name="object 14"/>
          <p:cNvGrpSpPr/>
          <p:nvPr/>
        </p:nvGrpSpPr>
        <p:grpSpPr>
          <a:xfrm>
            <a:off x="5353113" y="3476302"/>
            <a:ext cx="2562225" cy="2560955"/>
            <a:chOff x="5353113" y="3476302"/>
            <a:chExt cx="2562225" cy="2560955"/>
          </a:xfrm>
        </p:grpSpPr>
        <p:sp>
          <p:nvSpPr>
            <p:cNvPr id="15" name="object 15"/>
            <p:cNvSpPr/>
            <p:nvPr/>
          </p:nvSpPr>
          <p:spPr>
            <a:xfrm>
              <a:off x="5361051" y="3484240"/>
              <a:ext cx="2546350" cy="2545080"/>
            </a:xfrm>
            <a:custGeom>
              <a:avLst/>
              <a:gdLst/>
              <a:ahLst/>
              <a:cxnLst/>
              <a:rect l="l" t="t" r="r" b="b"/>
              <a:pathLst>
                <a:path w="2546350" h="2545079">
                  <a:moveTo>
                    <a:pt x="2121649" y="0"/>
                  </a:moveTo>
                  <a:lnTo>
                    <a:pt x="424192" y="0"/>
                  </a:lnTo>
                  <a:lnTo>
                    <a:pt x="377971" y="2489"/>
                  </a:lnTo>
                  <a:lnTo>
                    <a:pt x="333192" y="9783"/>
                  </a:lnTo>
                  <a:lnTo>
                    <a:pt x="290114" y="21625"/>
                  </a:lnTo>
                  <a:lnTo>
                    <a:pt x="248995" y="37755"/>
                  </a:lnTo>
                  <a:lnTo>
                    <a:pt x="210093" y="57914"/>
                  </a:lnTo>
                  <a:lnTo>
                    <a:pt x="173669" y="81844"/>
                  </a:lnTo>
                  <a:lnTo>
                    <a:pt x="139980" y="109285"/>
                  </a:lnTo>
                  <a:lnTo>
                    <a:pt x="109285" y="139980"/>
                  </a:lnTo>
                  <a:lnTo>
                    <a:pt x="81844" y="173669"/>
                  </a:lnTo>
                  <a:lnTo>
                    <a:pt x="57914" y="210093"/>
                  </a:lnTo>
                  <a:lnTo>
                    <a:pt x="37755" y="248995"/>
                  </a:lnTo>
                  <a:lnTo>
                    <a:pt x="21625" y="290114"/>
                  </a:lnTo>
                  <a:lnTo>
                    <a:pt x="9783" y="333192"/>
                  </a:lnTo>
                  <a:lnTo>
                    <a:pt x="2489" y="377971"/>
                  </a:lnTo>
                  <a:lnTo>
                    <a:pt x="0" y="424192"/>
                  </a:lnTo>
                  <a:lnTo>
                    <a:pt x="0" y="2120899"/>
                  </a:lnTo>
                  <a:lnTo>
                    <a:pt x="2489" y="2167118"/>
                  </a:lnTo>
                  <a:lnTo>
                    <a:pt x="9783" y="2211895"/>
                  </a:lnTo>
                  <a:lnTo>
                    <a:pt x="21625" y="2254972"/>
                  </a:lnTo>
                  <a:lnTo>
                    <a:pt x="37755" y="2296089"/>
                  </a:lnTo>
                  <a:lnTo>
                    <a:pt x="57914" y="2334990"/>
                  </a:lnTo>
                  <a:lnTo>
                    <a:pt x="81844" y="2371413"/>
                  </a:lnTo>
                  <a:lnTo>
                    <a:pt x="109285" y="2405101"/>
                  </a:lnTo>
                  <a:lnTo>
                    <a:pt x="139980" y="2435795"/>
                  </a:lnTo>
                  <a:lnTo>
                    <a:pt x="173669" y="2463236"/>
                  </a:lnTo>
                  <a:lnTo>
                    <a:pt x="210093" y="2487166"/>
                  </a:lnTo>
                  <a:lnTo>
                    <a:pt x="248995" y="2507325"/>
                  </a:lnTo>
                  <a:lnTo>
                    <a:pt x="290114" y="2523454"/>
                  </a:lnTo>
                  <a:lnTo>
                    <a:pt x="333192" y="2535296"/>
                  </a:lnTo>
                  <a:lnTo>
                    <a:pt x="377971" y="2542590"/>
                  </a:lnTo>
                  <a:lnTo>
                    <a:pt x="424192" y="2545079"/>
                  </a:lnTo>
                  <a:lnTo>
                    <a:pt x="2121649" y="2545079"/>
                  </a:lnTo>
                  <a:lnTo>
                    <a:pt x="2167870" y="2542590"/>
                  </a:lnTo>
                  <a:lnTo>
                    <a:pt x="2212649" y="2535296"/>
                  </a:lnTo>
                  <a:lnTo>
                    <a:pt x="2255727" y="2523454"/>
                  </a:lnTo>
                  <a:lnTo>
                    <a:pt x="2296846" y="2507325"/>
                  </a:lnTo>
                  <a:lnTo>
                    <a:pt x="2335748" y="2487166"/>
                  </a:lnTo>
                  <a:lnTo>
                    <a:pt x="2372172" y="2463236"/>
                  </a:lnTo>
                  <a:lnTo>
                    <a:pt x="2405861" y="2435795"/>
                  </a:lnTo>
                  <a:lnTo>
                    <a:pt x="2436556" y="2405101"/>
                  </a:lnTo>
                  <a:lnTo>
                    <a:pt x="2463997" y="2371413"/>
                  </a:lnTo>
                  <a:lnTo>
                    <a:pt x="2487927" y="2334990"/>
                  </a:lnTo>
                  <a:lnTo>
                    <a:pt x="2508086" y="2296089"/>
                  </a:lnTo>
                  <a:lnTo>
                    <a:pt x="2524216" y="2254972"/>
                  </a:lnTo>
                  <a:lnTo>
                    <a:pt x="2536058" y="2211895"/>
                  </a:lnTo>
                  <a:lnTo>
                    <a:pt x="2543352" y="2167118"/>
                  </a:lnTo>
                  <a:lnTo>
                    <a:pt x="2545842" y="2120899"/>
                  </a:lnTo>
                  <a:lnTo>
                    <a:pt x="2545842" y="424192"/>
                  </a:lnTo>
                  <a:lnTo>
                    <a:pt x="2543352" y="377971"/>
                  </a:lnTo>
                  <a:lnTo>
                    <a:pt x="2536058" y="333192"/>
                  </a:lnTo>
                  <a:lnTo>
                    <a:pt x="2524216" y="290114"/>
                  </a:lnTo>
                  <a:lnTo>
                    <a:pt x="2508086" y="248995"/>
                  </a:lnTo>
                  <a:lnTo>
                    <a:pt x="2487927" y="210093"/>
                  </a:lnTo>
                  <a:lnTo>
                    <a:pt x="2463997" y="173669"/>
                  </a:lnTo>
                  <a:lnTo>
                    <a:pt x="2436556" y="139980"/>
                  </a:lnTo>
                  <a:lnTo>
                    <a:pt x="2405861" y="109285"/>
                  </a:lnTo>
                  <a:lnTo>
                    <a:pt x="2372172" y="81844"/>
                  </a:lnTo>
                  <a:lnTo>
                    <a:pt x="2335748" y="57914"/>
                  </a:lnTo>
                  <a:lnTo>
                    <a:pt x="2296846" y="37755"/>
                  </a:lnTo>
                  <a:lnTo>
                    <a:pt x="2255727" y="21625"/>
                  </a:lnTo>
                  <a:lnTo>
                    <a:pt x="2212649" y="9783"/>
                  </a:lnTo>
                  <a:lnTo>
                    <a:pt x="2167870" y="2489"/>
                  </a:lnTo>
                  <a:lnTo>
                    <a:pt x="2121649" y="0"/>
                  </a:lnTo>
                  <a:close/>
                </a:path>
              </a:pathLst>
            </a:custGeom>
            <a:solidFill>
              <a:srgbClr val="C2BB80"/>
            </a:solidFill>
          </p:spPr>
          <p:txBody>
            <a:bodyPr wrap="square" lIns="0" tIns="0" rIns="0" bIns="0" rtlCol="0"/>
            <a:lstStyle/>
            <a:p>
              <a:endParaRPr/>
            </a:p>
          </p:txBody>
        </p:sp>
        <p:sp>
          <p:nvSpPr>
            <p:cNvPr id="16" name="object 16"/>
            <p:cNvSpPr/>
            <p:nvPr/>
          </p:nvSpPr>
          <p:spPr>
            <a:xfrm>
              <a:off x="5361051" y="3484240"/>
              <a:ext cx="2546350" cy="2545080"/>
            </a:xfrm>
            <a:custGeom>
              <a:avLst/>
              <a:gdLst/>
              <a:ahLst/>
              <a:cxnLst/>
              <a:rect l="l" t="t" r="r" b="b"/>
              <a:pathLst>
                <a:path w="2546350" h="2545079">
                  <a:moveTo>
                    <a:pt x="0" y="424192"/>
                  </a:moveTo>
                  <a:lnTo>
                    <a:pt x="2489" y="377971"/>
                  </a:lnTo>
                  <a:lnTo>
                    <a:pt x="9783" y="333192"/>
                  </a:lnTo>
                  <a:lnTo>
                    <a:pt x="21625" y="290114"/>
                  </a:lnTo>
                  <a:lnTo>
                    <a:pt x="37755" y="248995"/>
                  </a:lnTo>
                  <a:lnTo>
                    <a:pt x="57914" y="210093"/>
                  </a:lnTo>
                  <a:lnTo>
                    <a:pt x="81844" y="173669"/>
                  </a:lnTo>
                  <a:lnTo>
                    <a:pt x="109285" y="139980"/>
                  </a:lnTo>
                  <a:lnTo>
                    <a:pt x="139980" y="109285"/>
                  </a:lnTo>
                  <a:lnTo>
                    <a:pt x="173669" y="81844"/>
                  </a:lnTo>
                  <a:lnTo>
                    <a:pt x="210093" y="57914"/>
                  </a:lnTo>
                  <a:lnTo>
                    <a:pt x="248995" y="37755"/>
                  </a:lnTo>
                  <a:lnTo>
                    <a:pt x="290114" y="21625"/>
                  </a:lnTo>
                  <a:lnTo>
                    <a:pt x="333192" y="9783"/>
                  </a:lnTo>
                  <a:lnTo>
                    <a:pt x="377971" y="2489"/>
                  </a:lnTo>
                  <a:lnTo>
                    <a:pt x="424192" y="0"/>
                  </a:lnTo>
                  <a:lnTo>
                    <a:pt x="2121649" y="0"/>
                  </a:lnTo>
                  <a:lnTo>
                    <a:pt x="2167870" y="2489"/>
                  </a:lnTo>
                  <a:lnTo>
                    <a:pt x="2212649" y="9783"/>
                  </a:lnTo>
                  <a:lnTo>
                    <a:pt x="2255727" y="21625"/>
                  </a:lnTo>
                  <a:lnTo>
                    <a:pt x="2296846" y="37755"/>
                  </a:lnTo>
                  <a:lnTo>
                    <a:pt x="2335748" y="57914"/>
                  </a:lnTo>
                  <a:lnTo>
                    <a:pt x="2372172" y="81844"/>
                  </a:lnTo>
                  <a:lnTo>
                    <a:pt x="2405861" y="109285"/>
                  </a:lnTo>
                  <a:lnTo>
                    <a:pt x="2436556" y="139980"/>
                  </a:lnTo>
                  <a:lnTo>
                    <a:pt x="2463997" y="173669"/>
                  </a:lnTo>
                  <a:lnTo>
                    <a:pt x="2487927" y="210093"/>
                  </a:lnTo>
                  <a:lnTo>
                    <a:pt x="2508086" y="248995"/>
                  </a:lnTo>
                  <a:lnTo>
                    <a:pt x="2524216" y="290114"/>
                  </a:lnTo>
                  <a:lnTo>
                    <a:pt x="2536058" y="333192"/>
                  </a:lnTo>
                  <a:lnTo>
                    <a:pt x="2543352" y="377971"/>
                  </a:lnTo>
                  <a:lnTo>
                    <a:pt x="2545842" y="424192"/>
                  </a:lnTo>
                  <a:lnTo>
                    <a:pt x="2545842" y="2120899"/>
                  </a:lnTo>
                  <a:lnTo>
                    <a:pt x="2543352" y="2167118"/>
                  </a:lnTo>
                  <a:lnTo>
                    <a:pt x="2536058" y="2211895"/>
                  </a:lnTo>
                  <a:lnTo>
                    <a:pt x="2524216" y="2254972"/>
                  </a:lnTo>
                  <a:lnTo>
                    <a:pt x="2508086" y="2296089"/>
                  </a:lnTo>
                  <a:lnTo>
                    <a:pt x="2487927" y="2334990"/>
                  </a:lnTo>
                  <a:lnTo>
                    <a:pt x="2463997" y="2371413"/>
                  </a:lnTo>
                  <a:lnTo>
                    <a:pt x="2436556" y="2405101"/>
                  </a:lnTo>
                  <a:lnTo>
                    <a:pt x="2405861" y="2435795"/>
                  </a:lnTo>
                  <a:lnTo>
                    <a:pt x="2372172" y="2463236"/>
                  </a:lnTo>
                  <a:lnTo>
                    <a:pt x="2335748" y="2487166"/>
                  </a:lnTo>
                  <a:lnTo>
                    <a:pt x="2296846" y="2507325"/>
                  </a:lnTo>
                  <a:lnTo>
                    <a:pt x="2255727" y="2523454"/>
                  </a:lnTo>
                  <a:lnTo>
                    <a:pt x="2212649" y="2535296"/>
                  </a:lnTo>
                  <a:lnTo>
                    <a:pt x="2167870" y="2542590"/>
                  </a:lnTo>
                  <a:lnTo>
                    <a:pt x="2121649" y="2545079"/>
                  </a:lnTo>
                  <a:lnTo>
                    <a:pt x="424192" y="2545079"/>
                  </a:lnTo>
                  <a:lnTo>
                    <a:pt x="377971" y="2542590"/>
                  </a:lnTo>
                  <a:lnTo>
                    <a:pt x="333192" y="2535296"/>
                  </a:lnTo>
                  <a:lnTo>
                    <a:pt x="290114" y="2523454"/>
                  </a:lnTo>
                  <a:lnTo>
                    <a:pt x="248995" y="2507325"/>
                  </a:lnTo>
                  <a:lnTo>
                    <a:pt x="210093" y="2487166"/>
                  </a:lnTo>
                  <a:lnTo>
                    <a:pt x="173669" y="2463236"/>
                  </a:lnTo>
                  <a:lnTo>
                    <a:pt x="139980" y="2435795"/>
                  </a:lnTo>
                  <a:lnTo>
                    <a:pt x="109285" y="2405101"/>
                  </a:lnTo>
                  <a:lnTo>
                    <a:pt x="81844" y="2371413"/>
                  </a:lnTo>
                  <a:lnTo>
                    <a:pt x="57914" y="2334990"/>
                  </a:lnTo>
                  <a:lnTo>
                    <a:pt x="37755" y="2296089"/>
                  </a:lnTo>
                  <a:lnTo>
                    <a:pt x="21625" y="2254972"/>
                  </a:lnTo>
                  <a:lnTo>
                    <a:pt x="9783" y="2211895"/>
                  </a:lnTo>
                  <a:lnTo>
                    <a:pt x="2489" y="2167118"/>
                  </a:lnTo>
                  <a:lnTo>
                    <a:pt x="0" y="2120899"/>
                  </a:lnTo>
                  <a:lnTo>
                    <a:pt x="0" y="424192"/>
                  </a:lnTo>
                  <a:close/>
                </a:path>
              </a:pathLst>
            </a:custGeom>
            <a:ln w="15874">
              <a:solidFill>
                <a:srgbClr val="FFFFFF"/>
              </a:solidFill>
            </a:ln>
          </p:spPr>
          <p:txBody>
            <a:bodyPr wrap="square" lIns="0" tIns="0" rIns="0" bIns="0" rtlCol="0"/>
            <a:lstStyle/>
            <a:p>
              <a:endParaRPr/>
            </a:p>
          </p:txBody>
        </p:sp>
      </p:grpSp>
      <p:sp>
        <p:nvSpPr>
          <p:cNvPr id="17" name="object 17"/>
          <p:cNvSpPr txBox="1"/>
          <p:nvPr/>
        </p:nvSpPr>
        <p:spPr>
          <a:xfrm>
            <a:off x="5547948" y="3995503"/>
            <a:ext cx="2169160" cy="1470025"/>
          </a:xfrm>
          <a:prstGeom prst="rect">
            <a:avLst/>
          </a:prstGeom>
        </p:spPr>
        <p:txBody>
          <a:bodyPr vert="horz" wrap="square" lIns="0" tIns="34290" rIns="0" bIns="0" rtlCol="0">
            <a:spAutoFit/>
          </a:bodyPr>
          <a:lstStyle/>
          <a:p>
            <a:pPr marL="12700" marR="5080" indent="1270" algn="ctr">
              <a:lnSpc>
                <a:spcPct val="91500"/>
              </a:lnSpc>
              <a:spcBef>
                <a:spcPts val="270"/>
              </a:spcBef>
            </a:pPr>
            <a:r>
              <a:rPr sz="1700" spc="-10" dirty="0">
                <a:latin typeface="Calibri"/>
                <a:cs typeface="Calibri"/>
              </a:rPr>
              <a:t>Recurring</a:t>
            </a:r>
            <a:r>
              <a:rPr sz="1700" spc="-50" dirty="0">
                <a:latin typeface="Calibri"/>
                <a:cs typeface="Calibri"/>
              </a:rPr>
              <a:t> </a:t>
            </a:r>
            <a:r>
              <a:rPr sz="1700" dirty="0">
                <a:latin typeface="Calibri"/>
                <a:cs typeface="Calibri"/>
              </a:rPr>
              <a:t>shares</a:t>
            </a:r>
            <a:r>
              <a:rPr sz="1700" spc="-40" dirty="0">
                <a:latin typeface="Calibri"/>
                <a:cs typeface="Calibri"/>
              </a:rPr>
              <a:t> </a:t>
            </a:r>
            <a:r>
              <a:rPr sz="1700" spc="-25" dirty="0">
                <a:latin typeface="Calibri"/>
                <a:cs typeface="Calibri"/>
              </a:rPr>
              <a:t>for </a:t>
            </a:r>
            <a:r>
              <a:rPr sz="1700" spc="-10" dirty="0">
                <a:latin typeface="Calibri"/>
                <a:cs typeface="Calibri"/>
              </a:rPr>
              <a:t>contracted</a:t>
            </a:r>
            <a:r>
              <a:rPr sz="1700" spc="-70" dirty="0">
                <a:latin typeface="Calibri"/>
                <a:cs typeface="Calibri"/>
              </a:rPr>
              <a:t> </a:t>
            </a:r>
            <a:r>
              <a:rPr sz="1700" spc="-20" dirty="0">
                <a:latin typeface="Calibri"/>
                <a:cs typeface="Calibri"/>
              </a:rPr>
              <a:t>PSFAs</a:t>
            </a:r>
            <a:r>
              <a:rPr sz="1700" spc="-55" dirty="0">
                <a:latin typeface="Calibri"/>
                <a:cs typeface="Calibri"/>
              </a:rPr>
              <a:t> </a:t>
            </a:r>
            <a:r>
              <a:rPr sz="1700" spc="-25" dirty="0">
                <a:latin typeface="Calibri"/>
                <a:cs typeface="Calibri"/>
              </a:rPr>
              <a:t>are </a:t>
            </a:r>
            <a:r>
              <a:rPr sz="1700" spc="-10" dirty="0">
                <a:latin typeface="Calibri"/>
                <a:cs typeface="Calibri"/>
              </a:rPr>
              <a:t>protected</a:t>
            </a:r>
            <a:r>
              <a:rPr sz="1700" spc="-60" dirty="0">
                <a:latin typeface="Calibri"/>
                <a:cs typeface="Calibri"/>
              </a:rPr>
              <a:t> </a:t>
            </a:r>
            <a:r>
              <a:rPr sz="1700" spc="-20" dirty="0">
                <a:latin typeface="Calibri"/>
                <a:cs typeface="Calibri"/>
              </a:rPr>
              <a:t>from </a:t>
            </a:r>
            <a:r>
              <a:rPr sz="1700" spc="-10" dirty="0">
                <a:latin typeface="Calibri"/>
                <a:cs typeface="Calibri"/>
              </a:rPr>
              <a:t>reductions</a:t>
            </a:r>
            <a:r>
              <a:rPr sz="1700" spc="-30" dirty="0">
                <a:latin typeface="Calibri"/>
                <a:cs typeface="Calibri"/>
              </a:rPr>
              <a:t> </a:t>
            </a:r>
            <a:r>
              <a:rPr sz="1700" spc="-10" dirty="0">
                <a:latin typeface="Calibri"/>
                <a:cs typeface="Calibri"/>
              </a:rPr>
              <a:t>except</a:t>
            </a:r>
            <a:r>
              <a:rPr sz="1700" spc="-40" dirty="0">
                <a:latin typeface="Calibri"/>
                <a:cs typeface="Calibri"/>
              </a:rPr>
              <a:t> </a:t>
            </a:r>
            <a:r>
              <a:rPr sz="1700" spc="-25" dirty="0">
                <a:latin typeface="Calibri"/>
                <a:cs typeface="Calibri"/>
              </a:rPr>
              <a:t>for </a:t>
            </a:r>
            <a:r>
              <a:rPr sz="1700" dirty="0">
                <a:latin typeface="Calibri"/>
                <a:cs typeface="Calibri"/>
              </a:rPr>
              <a:t>limited</a:t>
            </a:r>
            <a:r>
              <a:rPr sz="1700" spc="-85" dirty="0">
                <a:latin typeface="Calibri"/>
                <a:cs typeface="Calibri"/>
              </a:rPr>
              <a:t> </a:t>
            </a:r>
            <a:r>
              <a:rPr sz="1700" dirty="0">
                <a:latin typeface="Calibri"/>
                <a:cs typeface="Calibri"/>
              </a:rPr>
              <a:t>reasons</a:t>
            </a:r>
            <a:r>
              <a:rPr sz="1700" spc="-80" dirty="0">
                <a:latin typeface="Calibri"/>
                <a:cs typeface="Calibri"/>
              </a:rPr>
              <a:t> </a:t>
            </a:r>
            <a:r>
              <a:rPr sz="1700" spc="-10" dirty="0">
                <a:latin typeface="Calibri"/>
                <a:cs typeface="Calibri"/>
              </a:rPr>
              <a:t>stated</a:t>
            </a:r>
            <a:r>
              <a:rPr sz="1700" spc="-80" dirty="0">
                <a:latin typeface="Calibri"/>
                <a:cs typeface="Calibri"/>
              </a:rPr>
              <a:t> </a:t>
            </a:r>
            <a:r>
              <a:rPr sz="1700" spc="-25" dirty="0">
                <a:latin typeface="Calibri"/>
                <a:cs typeface="Calibri"/>
              </a:rPr>
              <a:t>in </a:t>
            </a:r>
            <a:r>
              <a:rPr sz="1700" spc="-10" dirty="0">
                <a:latin typeface="Calibri"/>
                <a:cs typeface="Calibri"/>
              </a:rPr>
              <a:t>ISDEAA.</a:t>
            </a:r>
            <a:endParaRPr sz="1700">
              <a:latin typeface="Calibri"/>
              <a:cs typeface="Calibri"/>
            </a:endParaRPr>
          </a:p>
        </p:txBody>
      </p:sp>
      <p:grpSp>
        <p:nvGrpSpPr>
          <p:cNvPr id="18" name="object 18"/>
          <p:cNvGrpSpPr/>
          <p:nvPr/>
        </p:nvGrpSpPr>
        <p:grpSpPr>
          <a:xfrm>
            <a:off x="8094789" y="3476303"/>
            <a:ext cx="2560955" cy="2560955"/>
            <a:chOff x="8094789" y="3476303"/>
            <a:chExt cx="2560955" cy="2560955"/>
          </a:xfrm>
        </p:grpSpPr>
        <p:sp>
          <p:nvSpPr>
            <p:cNvPr id="19" name="object 19"/>
            <p:cNvSpPr/>
            <p:nvPr/>
          </p:nvSpPr>
          <p:spPr>
            <a:xfrm>
              <a:off x="8102727" y="3484241"/>
              <a:ext cx="2545080" cy="2545080"/>
            </a:xfrm>
            <a:custGeom>
              <a:avLst/>
              <a:gdLst/>
              <a:ahLst/>
              <a:cxnLst/>
              <a:rect l="l" t="t" r="r" b="b"/>
              <a:pathLst>
                <a:path w="2545079" h="2545079">
                  <a:moveTo>
                    <a:pt x="2120887" y="0"/>
                  </a:moveTo>
                  <a:lnTo>
                    <a:pt x="424192" y="0"/>
                  </a:lnTo>
                  <a:lnTo>
                    <a:pt x="377971" y="2489"/>
                  </a:lnTo>
                  <a:lnTo>
                    <a:pt x="333192" y="9783"/>
                  </a:lnTo>
                  <a:lnTo>
                    <a:pt x="290114" y="21625"/>
                  </a:lnTo>
                  <a:lnTo>
                    <a:pt x="248995" y="37755"/>
                  </a:lnTo>
                  <a:lnTo>
                    <a:pt x="210093" y="57914"/>
                  </a:lnTo>
                  <a:lnTo>
                    <a:pt x="173669" y="81844"/>
                  </a:lnTo>
                  <a:lnTo>
                    <a:pt x="139980" y="109285"/>
                  </a:lnTo>
                  <a:lnTo>
                    <a:pt x="109285" y="139980"/>
                  </a:lnTo>
                  <a:lnTo>
                    <a:pt x="81844" y="173669"/>
                  </a:lnTo>
                  <a:lnTo>
                    <a:pt x="57914" y="210093"/>
                  </a:lnTo>
                  <a:lnTo>
                    <a:pt x="37755" y="248995"/>
                  </a:lnTo>
                  <a:lnTo>
                    <a:pt x="21625" y="290114"/>
                  </a:lnTo>
                  <a:lnTo>
                    <a:pt x="9783" y="333192"/>
                  </a:lnTo>
                  <a:lnTo>
                    <a:pt x="2489" y="377971"/>
                  </a:lnTo>
                  <a:lnTo>
                    <a:pt x="0" y="424192"/>
                  </a:lnTo>
                  <a:lnTo>
                    <a:pt x="0" y="2120900"/>
                  </a:lnTo>
                  <a:lnTo>
                    <a:pt x="2489" y="2167118"/>
                  </a:lnTo>
                  <a:lnTo>
                    <a:pt x="9783" y="2211895"/>
                  </a:lnTo>
                  <a:lnTo>
                    <a:pt x="21625" y="2254972"/>
                  </a:lnTo>
                  <a:lnTo>
                    <a:pt x="37755" y="2296089"/>
                  </a:lnTo>
                  <a:lnTo>
                    <a:pt x="57914" y="2334990"/>
                  </a:lnTo>
                  <a:lnTo>
                    <a:pt x="81844" y="2371413"/>
                  </a:lnTo>
                  <a:lnTo>
                    <a:pt x="109285" y="2405101"/>
                  </a:lnTo>
                  <a:lnTo>
                    <a:pt x="139980" y="2435795"/>
                  </a:lnTo>
                  <a:lnTo>
                    <a:pt x="173669" y="2463236"/>
                  </a:lnTo>
                  <a:lnTo>
                    <a:pt x="210093" y="2487166"/>
                  </a:lnTo>
                  <a:lnTo>
                    <a:pt x="248995" y="2507325"/>
                  </a:lnTo>
                  <a:lnTo>
                    <a:pt x="290114" y="2523454"/>
                  </a:lnTo>
                  <a:lnTo>
                    <a:pt x="333192" y="2535296"/>
                  </a:lnTo>
                  <a:lnTo>
                    <a:pt x="377971" y="2542590"/>
                  </a:lnTo>
                  <a:lnTo>
                    <a:pt x="424192" y="2545080"/>
                  </a:lnTo>
                  <a:lnTo>
                    <a:pt x="2120887" y="2545080"/>
                  </a:lnTo>
                  <a:lnTo>
                    <a:pt x="2167108" y="2542590"/>
                  </a:lnTo>
                  <a:lnTo>
                    <a:pt x="2211887" y="2535296"/>
                  </a:lnTo>
                  <a:lnTo>
                    <a:pt x="2254965" y="2523454"/>
                  </a:lnTo>
                  <a:lnTo>
                    <a:pt x="2296084" y="2507325"/>
                  </a:lnTo>
                  <a:lnTo>
                    <a:pt x="2334986" y="2487166"/>
                  </a:lnTo>
                  <a:lnTo>
                    <a:pt x="2371410" y="2463236"/>
                  </a:lnTo>
                  <a:lnTo>
                    <a:pt x="2405099" y="2435795"/>
                  </a:lnTo>
                  <a:lnTo>
                    <a:pt x="2435794" y="2405101"/>
                  </a:lnTo>
                  <a:lnTo>
                    <a:pt x="2463235" y="2371413"/>
                  </a:lnTo>
                  <a:lnTo>
                    <a:pt x="2487165" y="2334990"/>
                  </a:lnTo>
                  <a:lnTo>
                    <a:pt x="2507324" y="2296089"/>
                  </a:lnTo>
                  <a:lnTo>
                    <a:pt x="2523454" y="2254972"/>
                  </a:lnTo>
                  <a:lnTo>
                    <a:pt x="2535296" y="2211895"/>
                  </a:lnTo>
                  <a:lnTo>
                    <a:pt x="2542590" y="2167118"/>
                  </a:lnTo>
                  <a:lnTo>
                    <a:pt x="2545080" y="2120900"/>
                  </a:lnTo>
                  <a:lnTo>
                    <a:pt x="2545080" y="424192"/>
                  </a:lnTo>
                  <a:lnTo>
                    <a:pt x="2542590" y="377971"/>
                  </a:lnTo>
                  <a:lnTo>
                    <a:pt x="2535296" y="333192"/>
                  </a:lnTo>
                  <a:lnTo>
                    <a:pt x="2523454" y="290114"/>
                  </a:lnTo>
                  <a:lnTo>
                    <a:pt x="2507324" y="248995"/>
                  </a:lnTo>
                  <a:lnTo>
                    <a:pt x="2487165" y="210093"/>
                  </a:lnTo>
                  <a:lnTo>
                    <a:pt x="2463235" y="173669"/>
                  </a:lnTo>
                  <a:lnTo>
                    <a:pt x="2435794" y="139980"/>
                  </a:lnTo>
                  <a:lnTo>
                    <a:pt x="2405099" y="109285"/>
                  </a:lnTo>
                  <a:lnTo>
                    <a:pt x="2371410" y="81844"/>
                  </a:lnTo>
                  <a:lnTo>
                    <a:pt x="2334986" y="57914"/>
                  </a:lnTo>
                  <a:lnTo>
                    <a:pt x="2296084" y="37755"/>
                  </a:lnTo>
                  <a:lnTo>
                    <a:pt x="2254965" y="21625"/>
                  </a:lnTo>
                  <a:lnTo>
                    <a:pt x="2211887" y="9783"/>
                  </a:lnTo>
                  <a:lnTo>
                    <a:pt x="2167108" y="2489"/>
                  </a:lnTo>
                  <a:lnTo>
                    <a:pt x="2120887" y="0"/>
                  </a:lnTo>
                  <a:close/>
                </a:path>
              </a:pathLst>
            </a:custGeom>
            <a:solidFill>
              <a:srgbClr val="C2BB80"/>
            </a:solidFill>
          </p:spPr>
          <p:txBody>
            <a:bodyPr wrap="square" lIns="0" tIns="0" rIns="0" bIns="0" rtlCol="0"/>
            <a:lstStyle/>
            <a:p>
              <a:endParaRPr/>
            </a:p>
          </p:txBody>
        </p:sp>
        <p:sp>
          <p:nvSpPr>
            <p:cNvPr id="20" name="object 20"/>
            <p:cNvSpPr/>
            <p:nvPr/>
          </p:nvSpPr>
          <p:spPr>
            <a:xfrm>
              <a:off x="8102727" y="3484241"/>
              <a:ext cx="2545080" cy="2545080"/>
            </a:xfrm>
            <a:custGeom>
              <a:avLst/>
              <a:gdLst/>
              <a:ahLst/>
              <a:cxnLst/>
              <a:rect l="l" t="t" r="r" b="b"/>
              <a:pathLst>
                <a:path w="2545079" h="2545079">
                  <a:moveTo>
                    <a:pt x="0" y="424192"/>
                  </a:moveTo>
                  <a:lnTo>
                    <a:pt x="2489" y="377971"/>
                  </a:lnTo>
                  <a:lnTo>
                    <a:pt x="9783" y="333192"/>
                  </a:lnTo>
                  <a:lnTo>
                    <a:pt x="21625" y="290114"/>
                  </a:lnTo>
                  <a:lnTo>
                    <a:pt x="37755" y="248995"/>
                  </a:lnTo>
                  <a:lnTo>
                    <a:pt x="57914" y="210093"/>
                  </a:lnTo>
                  <a:lnTo>
                    <a:pt x="81844" y="173669"/>
                  </a:lnTo>
                  <a:lnTo>
                    <a:pt x="109285" y="139980"/>
                  </a:lnTo>
                  <a:lnTo>
                    <a:pt x="139980" y="109285"/>
                  </a:lnTo>
                  <a:lnTo>
                    <a:pt x="173669" y="81844"/>
                  </a:lnTo>
                  <a:lnTo>
                    <a:pt x="210093" y="57914"/>
                  </a:lnTo>
                  <a:lnTo>
                    <a:pt x="248995" y="37755"/>
                  </a:lnTo>
                  <a:lnTo>
                    <a:pt x="290114" y="21625"/>
                  </a:lnTo>
                  <a:lnTo>
                    <a:pt x="333192" y="9783"/>
                  </a:lnTo>
                  <a:lnTo>
                    <a:pt x="377971" y="2489"/>
                  </a:lnTo>
                  <a:lnTo>
                    <a:pt x="424192" y="0"/>
                  </a:lnTo>
                  <a:lnTo>
                    <a:pt x="2120887" y="0"/>
                  </a:lnTo>
                  <a:lnTo>
                    <a:pt x="2167108" y="2489"/>
                  </a:lnTo>
                  <a:lnTo>
                    <a:pt x="2211887" y="9783"/>
                  </a:lnTo>
                  <a:lnTo>
                    <a:pt x="2254965" y="21625"/>
                  </a:lnTo>
                  <a:lnTo>
                    <a:pt x="2296084" y="37755"/>
                  </a:lnTo>
                  <a:lnTo>
                    <a:pt x="2334986" y="57914"/>
                  </a:lnTo>
                  <a:lnTo>
                    <a:pt x="2371410" y="81844"/>
                  </a:lnTo>
                  <a:lnTo>
                    <a:pt x="2405099" y="109285"/>
                  </a:lnTo>
                  <a:lnTo>
                    <a:pt x="2435794" y="139980"/>
                  </a:lnTo>
                  <a:lnTo>
                    <a:pt x="2463235" y="173669"/>
                  </a:lnTo>
                  <a:lnTo>
                    <a:pt x="2487165" y="210093"/>
                  </a:lnTo>
                  <a:lnTo>
                    <a:pt x="2507324" y="248995"/>
                  </a:lnTo>
                  <a:lnTo>
                    <a:pt x="2523454" y="290114"/>
                  </a:lnTo>
                  <a:lnTo>
                    <a:pt x="2535296" y="333192"/>
                  </a:lnTo>
                  <a:lnTo>
                    <a:pt x="2542590" y="377971"/>
                  </a:lnTo>
                  <a:lnTo>
                    <a:pt x="2545080" y="424192"/>
                  </a:lnTo>
                  <a:lnTo>
                    <a:pt x="2545080" y="2120900"/>
                  </a:lnTo>
                  <a:lnTo>
                    <a:pt x="2542590" y="2167118"/>
                  </a:lnTo>
                  <a:lnTo>
                    <a:pt x="2535296" y="2211895"/>
                  </a:lnTo>
                  <a:lnTo>
                    <a:pt x="2523454" y="2254972"/>
                  </a:lnTo>
                  <a:lnTo>
                    <a:pt x="2507324" y="2296089"/>
                  </a:lnTo>
                  <a:lnTo>
                    <a:pt x="2487165" y="2334990"/>
                  </a:lnTo>
                  <a:lnTo>
                    <a:pt x="2463235" y="2371413"/>
                  </a:lnTo>
                  <a:lnTo>
                    <a:pt x="2435794" y="2405101"/>
                  </a:lnTo>
                  <a:lnTo>
                    <a:pt x="2405099" y="2435795"/>
                  </a:lnTo>
                  <a:lnTo>
                    <a:pt x="2371410" y="2463236"/>
                  </a:lnTo>
                  <a:lnTo>
                    <a:pt x="2334986" y="2487166"/>
                  </a:lnTo>
                  <a:lnTo>
                    <a:pt x="2296084" y="2507325"/>
                  </a:lnTo>
                  <a:lnTo>
                    <a:pt x="2254965" y="2523454"/>
                  </a:lnTo>
                  <a:lnTo>
                    <a:pt x="2211887" y="2535296"/>
                  </a:lnTo>
                  <a:lnTo>
                    <a:pt x="2167108" y="2542590"/>
                  </a:lnTo>
                  <a:lnTo>
                    <a:pt x="2120887" y="2545080"/>
                  </a:lnTo>
                  <a:lnTo>
                    <a:pt x="424192" y="2545080"/>
                  </a:lnTo>
                  <a:lnTo>
                    <a:pt x="377971" y="2542590"/>
                  </a:lnTo>
                  <a:lnTo>
                    <a:pt x="333192" y="2535296"/>
                  </a:lnTo>
                  <a:lnTo>
                    <a:pt x="290114" y="2523454"/>
                  </a:lnTo>
                  <a:lnTo>
                    <a:pt x="248995" y="2507325"/>
                  </a:lnTo>
                  <a:lnTo>
                    <a:pt x="210093" y="2487166"/>
                  </a:lnTo>
                  <a:lnTo>
                    <a:pt x="173669" y="2463236"/>
                  </a:lnTo>
                  <a:lnTo>
                    <a:pt x="139980" y="2435795"/>
                  </a:lnTo>
                  <a:lnTo>
                    <a:pt x="109285" y="2405101"/>
                  </a:lnTo>
                  <a:lnTo>
                    <a:pt x="81844" y="2371413"/>
                  </a:lnTo>
                  <a:lnTo>
                    <a:pt x="57914" y="2334990"/>
                  </a:lnTo>
                  <a:lnTo>
                    <a:pt x="37755" y="2296089"/>
                  </a:lnTo>
                  <a:lnTo>
                    <a:pt x="21625" y="2254972"/>
                  </a:lnTo>
                  <a:lnTo>
                    <a:pt x="9783" y="2211895"/>
                  </a:lnTo>
                  <a:lnTo>
                    <a:pt x="2489" y="2167118"/>
                  </a:lnTo>
                  <a:lnTo>
                    <a:pt x="0" y="2120900"/>
                  </a:lnTo>
                  <a:lnTo>
                    <a:pt x="0" y="424192"/>
                  </a:lnTo>
                  <a:close/>
                </a:path>
              </a:pathLst>
            </a:custGeom>
            <a:ln w="15875">
              <a:solidFill>
                <a:srgbClr val="FFFFFF"/>
              </a:solidFill>
            </a:ln>
          </p:spPr>
          <p:txBody>
            <a:bodyPr wrap="square" lIns="0" tIns="0" rIns="0" bIns="0" rtlCol="0"/>
            <a:lstStyle/>
            <a:p>
              <a:endParaRPr/>
            </a:p>
          </p:txBody>
        </p:sp>
      </p:grpSp>
      <p:sp>
        <p:nvSpPr>
          <p:cNvPr id="21" name="object 21"/>
          <p:cNvSpPr txBox="1"/>
          <p:nvPr/>
        </p:nvSpPr>
        <p:spPr>
          <a:xfrm>
            <a:off x="8333915" y="4114089"/>
            <a:ext cx="2080260" cy="1233170"/>
          </a:xfrm>
          <a:prstGeom prst="rect">
            <a:avLst/>
          </a:prstGeom>
        </p:spPr>
        <p:txBody>
          <a:bodyPr vert="horz" wrap="square" lIns="0" tIns="34290" rIns="0" bIns="0" rtlCol="0">
            <a:spAutoFit/>
          </a:bodyPr>
          <a:lstStyle/>
          <a:p>
            <a:pPr marL="12700" marR="5080" indent="-1270" algn="ctr">
              <a:lnSpc>
                <a:spcPct val="91500"/>
              </a:lnSpc>
              <a:spcBef>
                <a:spcPts val="270"/>
              </a:spcBef>
            </a:pPr>
            <a:r>
              <a:rPr sz="1700" dirty="0">
                <a:latin typeface="Calibri"/>
                <a:cs typeface="Calibri"/>
              </a:rPr>
              <a:t>Funds</a:t>
            </a:r>
            <a:r>
              <a:rPr sz="1700" spc="-50" dirty="0">
                <a:latin typeface="Calibri"/>
                <a:cs typeface="Calibri"/>
              </a:rPr>
              <a:t> </a:t>
            </a:r>
            <a:r>
              <a:rPr sz="1700" dirty="0">
                <a:latin typeface="Calibri"/>
                <a:cs typeface="Calibri"/>
              </a:rPr>
              <a:t>may</a:t>
            </a:r>
            <a:r>
              <a:rPr sz="1700" spc="-50" dirty="0">
                <a:latin typeface="Calibri"/>
                <a:cs typeface="Calibri"/>
              </a:rPr>
              <a:t> </a:t>
            </a:r>
            <a:r>
              <a:rPr sz="1700" dirty="0">
                <a:latin typeface="Calibri"/>
                <a:cs typeface="Calibri"/>
              </a:rPr>
              <a:t>be</a:t>
            </a:r>
            <a:r>
              <a:rPr sz="1700" spc="-45" dirty="0">
                <a:latin typeface="Calibri"/>
                <a:cs typeface="Calibri"/>
              </a:rPr>
              <a:t> </a:t>
            </a:r>
            <a:r>
              <a:rPr sz="1700" dirty="0">
                <a:latin typeface="Calibri"/>
                <a:cs typeface="Calibri"/>
              </a:rPr>
              <a:t>added</a:t>
            </a:r>
            <a:r>
              <a:rPr sz="1700" spc="-55" dirty="0">
                <a:latin typeface="Calibri"/>
                <a:cs typeface="Calibri"/>
              </a:rPr>
              <a:t> </a:t>
            </a:r>
            <a:r>
              <a:rPr sz="1700" spc="-25" dirty="0">
                <a:latin typeface="Calibri"/>
                <a:cs typeface="Calibri"/>
              </a:rPr>
              <a:t>to </a:t>
            </a:r>
            <a:r>
              <a:rPr sz="1700" dirty="0">
                <a:latin typeface="Calibri"/>
                <a:cs typeface="Calibri"/>
              </a:rPr>
              <a:t>a</a:t>
            </a:r>
            <a:r>
              <a:rPr sz="1700" spc="-45" dirty="0">
                <a:latin typeface="Calibri"/>
                <a:cs typeface="Calibri"/>
              </a:rPr>
              <a:t> </a:t>
            </a:r>
            <a:r>
              <a:rPr sz="1700" spc="-10" dirty="0">
                <a:latin typeface="Calibri"/>
                <a:cs typeface="Calibri"/>
              </a:rPr>
              <a:t>contract</a:t>
            </a:r>
            <a:r>
              <a:rPr sz="1700" spc="-45" dirty="0">
                <a:latin typeface="Calibri"/>
                <a:cs typeface="Calibri"/>
              </a:rPr>
              <a:t> </a:t>
            </a:r>
            <a:r>
              <a:rPr sz="1700" dirty="0">
                <a:latin typeface="Calibri"/>
                <a:cs typeface="Calibri"/>
              </a:rPr>
              <a:t>for</a:t>
            </a:r>
            <a:r>
              <a:rPr sz="1700" spc="-35" dirty="0">
                <a:latin typeface="Calibri"/>
                <a:cs typeface="Calibri"/>
              </a:rPr>
              <a:t> </a:t>
            </a:r>
            <a:r>
              <a:rPr sz="1700" spc="-10" dirty="0">
                <a:latin typeface="Calibri"/>
                <a:cs typeface="Calibri"/>
              </a:rPr>
              <a:t>special </a:t>
            </a:r>
            <a:r>
              <a:rPr sz="1700" dirty="0">
                <a:latin typeface="Calibri"/>
                <a:cs typeface="Calibri"/>
              </a:rPr>
              <a:t>projects</a:t>
            </a:r>
            <a:r>
              <a:rPr sz="1700" spc="-65" dirty="0">
                <a:latin typeface="Calibri"/>
                <a:cs typeface="Calibri"/>
              </a:rPr>
              <a:t> </a:t>
            </a:r>
            <a:r>
              <a:rPr sz="1700" dirty="0">
                <a:latin typeface="Calibri"/>
                <a:cs typeface="Calibri"/>
              </a:rPr>
              <a:t>or</a:t>
            </a:r>
            <a:r>
              <a:rPr sz="1700" spc="-65" dirty="0">
                <a:latin typeface="Calibri"/>
                <a:cs typeface="Calibri"/>
              </a:rPr>
              <a:t> </a:t>
            </a:r>
            <a:r>
              <a:rPr sz="1700" dirty="0">
                <a:latin typeface="Calibri"/>
                <a:cs typeface="Calibri"/>
              </a:rPr>
              <a:t>limited</a:t>
            </a:r>
            <a:r>
              <a:rPr sz="1700" spc="-65" dirty="0">
                <a:latin typeface="Calibri"/>
                <a:cs typeface="Calibri"/>
              </a:rPr>
              <a:t> </a:t>
            </a:r>
            <a:r>
              <a:rPr sz="1700" spc="-20" dirty="0">
                <a:latin typeface="Calibri"/>
                <a:cs typeface="Calibri"/>
              </a:rPr>
              <a:t>time </a:t>
            </a:r>
            <a:r>
              <a:rPr sz="1700" dirty="0">
                <a:latin typeface="Calibri"/>
                <a:cs typeface="Calibri"/>
              </a:rPr>
              <a:t>periods</a:t>
            </a:r>
            <a:r>
              <a:rPr sz="1700" spc="-45" dirty="0">
                <a:latin typeface="Calibri"/>
                <a:cs typeface="Calibri"/>
              </a:rPr>
              <a:t> </a:t>
            </a:r>
            <a:r>
              <a:rPr sz="1700" dirty="0">
                <a:latin typeface="Calibri"/>
                <a:cs typeface="Calibri"/>
              </a:rPr>
              <a:t>but</a:t>
            </a:r>
            <a:r>
              <a:rPr sz="1700" spc="-55" dirty="0">
                <a:latin typeface="Calibri"/>
                <a:cs typeface="Calibri"/>
              </a:rPr>
              <a:t> </a:t>
            </a:r>
            <a:r>
              <a:rPr sz="1700" dirty="0">
                <a:latin typeface="Calibri"/>
                <a:cs typeface="Calibri"/>
              </a:rPr>
              <a:t>are</a:t>
            </a:r>
            <a:r>
              <a:rPr sz="1700" spc="-40" dirty="0">
                <a:latin typeface="Calibri"/>
                <a:cs typeface="Calibri"/>
              </a:rPr>
              <a:t> </a:t>
            </a:r>
            <a:r>
              <a:rPr sz="1700" i="1" spc="-20" dirty="0">
                <a:latin typeface="Calibri"/>
                <a:cs typeface="Calibri"/>
              </a:rPr>
              <a:t>non- </a:t>
            </a:r>
            <a:r>
              <a:rPr sz="1700" i="1" spc="-10" dirty="0">
                <a:latin typeface="Calibri"/>
                <a:cs typeface="Calibri"/>
              </a:rPr>
              <a:t>recurring</a:t>
            </a:r>
            <a:r>
              <a:rPr sz="1700" spc="-10" dirty="0">
                <a:latin typeface="Calibri"/>
                <a:cs typeface="Calibri"/>
              </a:rPr>
              <a:t>.</a:t>
            </a:r>
            <a:endParaRPr sz="1700">
              <a:latin typeface="Calibri"/>
              <a:cs typeface="Calibri"/>
            </a:endParaRPr>
          </a:p>
        </p:txBody>
      </p:sp>
      <p:pic>
        <p:nvPicPr>
          <p:cNvPr id="22" name="object 3"/>
          <p:cNvPicPr/>
          <p:nvPr/>
        </p:nvPicPr>
        <p:blipFill>
          <a:blip r:embed="rId2" cstate="print"/>
          <a:stretch>
            <a:fillRect/>
          </a:stretch>
        </p:blipFill>
        <p:spPr>
          <a:xfrm>
            <a:off x="10141847" y="6119623"/>
            <a:ext cx="1661633" cy="496061"/>
          </a:xfrm>
          <a:prstGeom prst="rect">
            <a:avLst/>
          </a:prstGeom>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23091" y="304800"/>
            <a:ext cx="12192000" cy="6776720"/>
          </a:xfrm>
          <a:prstGeom prst="rect">
            <a:avLst/>
          </a:prstGeom>
        </p:spPr>
      </p:pic>
      <p:sp>
        <p:nvSpPr>
          <p:cNvPr id="13" name="Title 1"/>
          <p:cNvSpPr txBox="1">
            <a:spLocks/>
          </p:cNvSpPr>
          <p:nvPr/>
        </p:nvSpPr>
        <p:spPr>
          <a:xfrm>
            <a:off x="1981200" y="81280"/>
            <a:ext cx="8229600" cy="766006"/>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3200" dirty="0">
                <a:latin typeface="+mn-lt"/>
              </a:rPr>
              <a:t>Self-Governance Funding Agreement Table</a:t>
            </a:r>
          </a:p>
        </p:txBody>
      </p:sp>
      <p:pic>
        <p:nvPicPr>
          <p:cNvPr id="6" name="object 3"/>
          <p:cNvPicPr/>
          <p:nvPr/>
        </p:nvPicPr>
        <p:blipFill>
          <a:blip r:embed="rId4" cstate="print"/>
          <a:stretch>
            <a:fillRect/>
          </a:stretch>
        </p:blipFill>
        <p:spPr>
          <a:xfrm>
            <a:off x="10141847" y="6119623"/>
            <a:ext cx="1661633" cy="496061"/>
          </a:xfrm>
          <a:prstGeom prst="rect">
            <a:avLst/>
          </a:prstGeom>
        </p:spPr>
      </p:pic>
    </p:spTree>
    <p:extLst>
      <p:ext uri="{BB962C8B-B14F-4D97-AF65-F5344CB8AC3E}">
        <p14:creationId xmlns:p14="http://schemas.microsoft.com/office/powerpoint/2010/main" val="334271495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219200" y="762000"/>
            <a:ext cx="9676765" cy="738664"/>
          </a:xfrm>
        </p:spPr>
        <p:txBody>
          <a:bodyPr/>
          <a:lstStyle/>
          <a:p>
            <a:r>
              <a:rPr lang="en-US" dirty="0"/>
              <a:t>IHS Funding Opportunities -</a:t>
            </a:r>
          </a:p>
        </p:txBody>
      </p:sp>
      <p:sp>
        <p:nvSpPr>
          <p:cNvPr id="4" name="Rectangle 3"/>
          <p:cNvSpPr/>
          <p:nvPr/>
        </p:nvSpPr>
        <p:spPr>
          <a:xfrm>
            <a:off x="762000" y="1981200"/>
            <a:ext cx="10591800" cy="3416320"/>
          </a:xfrm>
          <a:prstGeom prst="rect">
            <a:avLst/>
          </a:prstGeom>
        </p:spPr>
        <p:txBody>
          <a:bodyPr wrap="square">
            <a:spAutoFit/>
          </a:bodyPr>
          <a:lstStyle/>
          <a:p>
            <a:r>
              <a:rPr lang="en-US" sz="2400" dirty="0">
                <a:latin typeface="+mn-lt"/>
              </a:rPr>
              <a:t>Funding opportunities available: </a:t>
            </a:r>
          </a:p>
          <a:p>
            <a:endParaRPr lang="en-US" sz="2400" dirty="0">
              <a:latin typeface="+mn-lt"/>
            </a:endParaRPr>
          </a:p>
          <a:p>
            <a:pPr marL="342900" lvl="1" indent="-342900">
              <a:buFont typeface="Arial" panose="020B0604020202020204" pitchFamily="34" charset="0"/>
              <a:buChar char="•"/>
            </a:pPr>
            <a:r>
              <a:rPr lang="en-US" sz="2400" dirty="0">
                <a:latin typeface="+mn-lt"/>
              </a:rPr>
              <a:t>Three Planning Cooperative Agreements in the amount of $180K (each)</a:t>
            </a:r>
          </a:p>
          <a:p>
            <a:pPr marL="342900" lvl="1" indent="-342900">
              <a:buFont typeface="Arial" panose="020B0604020202020204" pitchFamily="34" charset="0"/>
              <a:buChar char="•"/>
            </a:pPr>
            <a:endParaRPr lang="en-US" sz="2400" dirty="0">
              <a:latin typeface="+mn-lt"/>
            </a:endParaRPr>
          </a:p>
          <a:p>
            <a:pPr marL="342900" lvl="1" indent="-342900">
              <a:buFont typeface="Arial" panose="020B0604020202020204" pitchFamily="34" charset="0"/>
              <a:buChar char="•"/>
            </a:pPr>
            <a:r>
              <a:rPr lang="en-US" sz="2400" dirty="0">
                <a:latin typeface="+mn-lt"/>
              </a:rPr>
              <a:t>Three Negotiation Cooperative Agreements in the amount of $84K (each)</a:t>
            </a:r>
          </a:p>
          <a:p>
            <a:pPr marL="342900" lvl="1" indent="-342900">
              <a:buFont typeface="Arial" panose="020B0604020202020204" pitchFamily="34" charset="0"/>
              <a:buChar char="•"/>
            </a:pPr>
            <a:endParaRPr lang="en-US" sz="2400" dirty="0">
              <a:latin typeface="+mn-lt"/>
            </a:endParaRPr>
          </a:p>
          <a:p>
            <a:pPr marL="342900" lvl="1" indent="-342900">
              <a:buFont typeface="Arial" panose="020B0604020202020204" pitchFamily="34" charset="0"/>
              <a:buChar char="•"/>
            </a:pPr>
            <a:r>
              <a:rPr lang="en-US" sz="2400" dirty="0">
                <a:latin typeface="+mn-lt"/>
              </a:rPr>
              <a:t>Application deadline June 12, 2024</a:t>
            </a:r>
          </a:p>
          <a:p>
            <a:pPr marL="342900" lvl="1" indent="-342900">
              <a:buFont typeface="Arial" panose="020B0604020202020204" pitchFamily="34" charset="0"/>
              <a:buChar char="•"/>
            </a:pPr>
            <a:endParaRPr lang="en-US" sz="2400" dirty="0">
              <a:latin typeface="+mn-lt"/>
            </a:endParaRPr>
          </a:p>
          <a:p>
            <a:pPr marL="342900" lvl="1" indent="-342900">
              <a:buFont typeface="Arial" panose="020B0604020202020204" pitchFamily="34" charset="0"/>
              <a:buChar char="•"/>
            </a:pPr>
            <a:r>
              <a:rPr lang="en-US" sz="2400" dirty="0">
                <a:latin typeface="+mn-lt"/>
              </a:rPr>
              <a:t>For more details please go to </a:t>
            </a:r>
            <a:r>
              <a:rPr lang="en-US" sz="2400" dirty="0">
                <a:latin typeface="+mn-lt"/>
                <a:hlinkClick r:id="rId2"/>
              </a:rPr>
              <a:t>https://www.ihs.gov/dgm/funding/</a:t>
            </a:r>
            <a:r>
              <a:rPr lang="en-US" sz="2400" dirty="0">
                <a:latin typeface="+mn-lt"/>
              </a:rPr>
              <a:t> </a:t>
            </a:r>
          </a:p>
        </p:txBody>
      </p:sp>
    </p:spTree>
    <p:extLst>
      <p:ext uri="{BB962C8B-B14F-4D97-AF65-F5344CB8AC3E}">
        <p14:creationId xmlns:p14="http://schemas.microsoft.com/office/powerpoint/2010/main" val="37388767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990600" y="533400"/>
            <a:ext cx="9676765" cy="7399462"/>
          </a:xfrm>
          <a:prstGeom prst="rect">
            <a:avLst/>
          </a:prstGeom>
        </p:spPr>
        <p:txBody>
          <a:bodyPr vert="horz" wrap="square" lIns="0" tIns="12700" rIns="0" bIns="0" rtlCol="0">
            <a:spAutoFit/>
          </a:bodyPr>
          <a:lstStyle/>
          <a:p>
            <a:r>
              <a:rPr lang="en-US" spc="-75" dirty="0"/>
              <a:t>Questions – </a:t>
            </a:r>
            <a:br>
              <a:rPr lang="en-US" spc="-75" dirty="0"/>
            </a:br>
            <a:br>
              <a:rPr lang="en-US" spc="-75" dirty="0"/>
            </a:br>
            <a:r>
              <a:rPr lang="en-US" dirty="0"/>
              <a:t>Office of Tribal Self-Governance :</a:t>
            </a:r>
            <a:br>
              <a:rPr lang="en-US" dirty="0"/>
            </a:br>
            <a:r>
              <a:rPr lang="en-US" dirty="0">
                <a:hlinkClick r:id="rId2"/>
              </a:rPr>
              <a:t>http://www.ihs.gov/SelfGovernance</a:t>
            </a:r>
            <a:br>
              <a:rPr lang="en-US" b="1" dirty="0"/>
            </a:br>
            <a:br>
              <a:rPr lang="en-US" spc="-75" dirty="0"/>
            </a:br>
            <a:r>
              <a:rPr lang="en-US" spc="-75" dirty="0"/>
              <a:t>Contact Information : </a:t>
            </a:r>
            <a:br>
              <a:rPr lang="en-US" spc="-75" dirty="0"/>
            </a:br>
            <a:r>
              <a:rPr lang="en-US" spc="-75" dirty="0"/>
              <a:t>Carla Mayo – </a:t>
            </a:r>
            <a:r>
              <a:rPr lang="en-US" spc="-75" dirty="0">
                <a:hlinkClick r:id="rId3"/>
              </a:rPr>
              <a:t>Carla.Mayo@ihs.gov</a:t>
            </a:r>
            <a:r>
              <a:rPr lang="en-US" spc="-75" dirty="0"/>
              <a:t> </a:t>
            </a:r>
            <a:br>
              <a:rPr lang="en-US" spc="-75" dirty="0"/>
            </a:br>
            <a:br>
              <a:rPr lang="en-US" spc="-75" dirty="0"/>
            </a:br>
            <a:br>
              <a:rPr lang="en-US" spc="-75" dirty="0"/>
            </a:br>
            <a:endParaRPr spc="-50" dirty="0"/>
          </a:p>
        </p:txBody>
      </p:sp>
    </p:spTree>
    <p:extLst>
      <p:ext uri="{BB962C8B-B14F-4D97-AF65-F5344CB8AC3E}">
        <p14:creationId xmlns:p14="http://schemas.microsoft.com/office/powerpoint/2010/main" val="70463500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003491" y="879675"/>
            <a:ext cx="6400800" cy="756920"/>
          </a:xfrm>
          <a:prstGeom prst="rect">
            <a:avLst/>
          </a:prstGeom>
        </p:spPr>
        <p:txBody>
          <a:bodyPr vert="horz" wrap="square" lIns="0" tIns="12700" rIns="0" bIns="0" rtlCol="0">
            <a:spAutoFit/>
          </a:bodyPr>
          <a:lstStyle/>
          <a:p>
            <a:pPr marL="12700">
              <a:lnSpc>
                <a:spcPct val="100000"/>
              </a:lnSpc>
              <a:spcBef>
                <a:spcPts val="100"/>
              </a:spcBef>
            </a:pPr>
            <a:r>
              <a:rPr spc="-40" dirty="0"/>
              <a:t>History</a:t>
            </a:r>
            <a:r>
              <a:rPr spc="-195" dirty="0"/>
              <a:t> </a:t>
            </a:r>
            <a:r>
              <a:rPr dirty="0"/>
              <a:t>of</a:t>
            </a:r>
            <a:r>
              <a:rPr spc="-185" dirty="0"/>
              <a:t> </a:t>
            </a:r>
            <a:r>
              <a:rPr dirty="0"/>
              <a:t>IHS</a:t>
            </a:r>
            <a:r>
              <a:rPr spc="-175" dirty="0"/>
              <a:t> </a:t>
            </a:r>
            <a:r>
              <a:rPr spc="-85" dirty="0"/>
              <a:t>Tribal</a:t>
            </a:r>
            <a:r>
              <a:rPr spc="-185" dirty="0"/>
              <a:t> </a:t>
            </a:r>
            <a:r>
              <a:rPr spc="-40" dirty="0"/>
              <a:t>Shares</a:t>
            </a:r>
          </a:p>
        </p:txBody>
      </p:sp>
      <p:pic>
        <p:nvPicPr>
          <p:cNvPr id="3" name="object 3"/>
          <p:cNvPicPr/>
          <p:nvPr/>
        </p:nvPicPr>
        <p:blipFill>
          <a:blip r:embed="rId2" cstate="print"/>
          <a:stretch>
            <a:fillRect/>
          </a:stretch>
        </p:blipFill>
        <p:spPr>
          <a:xfrm>
            <a:off x="562355" y="3171444"/>
            <a:ext cx="11350751" cy="2023871"/>
          </a:xfrm>
          <a:prstGeom prst="rect">
            <a:avLst/>
          </a:prstGeom>
        </p:spPr>
      </p:pic>
      <p:sp>
        <p:nvSpPr>
          <p:cNvPr id="4" name="object 4"/>
          <p:cNvSpPr txBox="1"/>
          <p:nvPr/>
        </p:nvSpPr>
        <p:spPr>
          <a:xfrm>
            <a:off x="705413" y="2272287"/>
            <a:ext cx="1129030" cy="1297940"/>
          </a:xfrm>
          <a:prstGeom prst="rect">
            <a:avLst/>
          </a:prstGeom>
        </p:spPr>
        <p:txBody>
          <a:bodyPr vert="horz" wrap="square" lIns="0" tIns="113030" rIns="0" bIns="0" rtlCol="0">
            <a:spAutoFit/>
          </a:bodyPr>
          <a:lstStyle/>
          <a:p>
            <a:pPr marL="12700">
              <a:lnSpc>
                <a:spcPct val="100000"/>
              </a:lnSpc>
              <a:spcBef>
                <a:spcPts val="890"/>
              </a:spcBef>
            </a:pPr>
            <a:r>
              <a:rPr sz="1600" spc="-20" dirty="0">
                <a:latin typeface="Calibri"/>
                <a:cs typeface="Calibri"/>
              </a:rPr>
              <a:t>1991</a:t>
            </a:r>
            <a:endParaRPr sz="1600">
              <a:latin typeface="Calibri"/>
              <a:cs typeface="Calibri"/>
            </a:endParaRPr>
          </a:p>
          <a:p>
            <a:pPr marL="126364" marR="5080" indent="-114300">
              <a:lnSpc>
                <a:spcPct val="91600"/>
              </a:lnSpc>
              <a:spcBef>
                <a:spcPts val="715"/>
              </a:spcBef>
              <a:buChar char="•"/>
              <a:tabLst>
                <a:tab pos="127000" algn="l"/>
              </a:tabLst>
            </a:pPr>
            <a:r>
              <a:rPr sz="1200" dirty="0">
                <a:latin typeface="Calibri"/>
                <a:cs typeface="Calibri"/>
              </a:rPr>
              <a:t>Feasibility</a:t>
            </a:r>
            <a:r>
              <a:rPr sz="1200" spc="-35" dirty="0">
                <a:latin typeface="Calibri"/>
                <a:cs typeface="Calibri"/>
              </a:rPr>
              <a:t> </a:t>
            </a:r>
            <a:r>
              <a:rPr sz="1200" spc="-10" dirty="0">
                <a:latin typeface="Calibri"/>
                <a:cs typeface="Calibri"/>
              </a:rPr>
              <a:t>study </a:t>
            </a:r>
            <a:r>
              <a:rPr sz="1200" dirty="0">
                <a:latin typeface="Calibri"/>
                <a:cs typeface="Calibri"/>
              </a:rPr>
              <a:t>of</a:t>
            </a:r>
            <a:r>
              <a:rPr sz="1200" spc="-5" dirty="0">
                <a:latin typeface="Calibri"/>
                <a:cs typeface="Calibri"/>
              </a:rPr>
              <a:t> </a:t>
            </a:r>
            <a:r>
              <a:rPr sz="1200" spc="-10" dirty="0">
                <a:latin typeface="Calibri"/>
                <a:cs typeface="Calibri"/>
              </a:rPr>
              <a:t>Self- Governance Demonstration Project</a:t>
            </a:r>
            <a:endParaRPr sz="1200">
              <a:latin typeface="Calibri"/>
              <a:cs typeface="Calibri"/>
            </a:endParaRPr>
          </a:p>
        </p:txBody>
      </p:sp>
      <p:grpSp>
        <p:nvGrpSpPr>
          <p:cNvPr id="5" name="object 5"/>
          <p:cNvGrpSpPr/>
          <p:nvPr/>
        </p:nvGrpSpPr>
        <p:grpSpPr>
          <a:xfrm>
            <a:off x="996696" y="3910583"/>
            <a:ext cx="9384030" cy="581660"/>
            <a:chOff x="996696" y="3910583"/>
            <a:chExt cx="9384030" cy="581660"/>
          </a:xfrm>
        </p:grpSpPr>
        <p:pic>
          <p:nvPicPr>
            <p:cNvPr id="6" name="object 6"/>
            <p:cNvPicPr/>
            <p:nvPr/>
          </p:nvPicPr>
          <p:blipFill>
            <a:blip r:embed="rId3" cstate="print"/>
            <a:stretch>
              <a:fillRect/>
            </a:stretch>
          </p:blipFill>
          <p:spPr>
            <a:xfrm>
              <a:off x="996696" y="3910584"/>
              <a:ext cx="582167" cy="581405"/>
            </a:xfrm>
            <a:prstGeom prst="rect">
              <a:avLst/>
            </a:prstGeom>
          </p:spPr>
        </p:pic>
        <p:pic>
          <p:nvPicPr>
            <p:cNvPr id="7" name="object 7"/>
            <p:cNvPicPr/>
            <p:nvPr/>
          </p:nvPicPr>
          <p:blipFill>
            <a:blip r:embed="rId4" cstate="print"/>
            <a:stretch>
              <a:fillRect/>
            </a:stretch>
          </p:blipFill>
          <p:spPr>
            <a:xfrm>
              <a:off x="2463546" y="3910584"/>
              <a:ext cx="582167" cy="581405"/>
            </a:xfrm>
            <a:prstGeom prst="rect">
              <a:avLst/>
            </a:prstGeom>
          </p:spPr>
        </p:pic>
        <p:pic>
          <p:nvPicPr>
            <p:cNvPr id="8" name="object 8"/>
            <p:cNvPicPr/>
            <p:nvPr/>
          </p:nvPicPr>
          <p:blipFill>
            <a:blip r:embed="rId5" cstate="print"/>
            <a:stretch>
              <a:fillRect/>
            </a:stretch>
          </p:blipFill>
          <p:spPr>
            <a:xfrm>
              <a:off x="3930396" y="3910584"/>
              <a:ext cx="582167" cy="581405"/>
            </a:xfrm>
            <a:prstGeom prst="rect">
              <a:avLst/>
            </a:prstGeom>
          </p:spPr>
        </p:pic>
        <p:pic>
          <p:nvPicPr>
            <p:cNvPr id="9" name="object 9"/>
            <p:cNvPicPr/>
            <p:nvPr/>
          </p:nvPicPr>
          <p:blipFill>
            <a:blip r:embed="rId6" cstate="print"/>
            <a:stretch>
              <a:fillRect/>
            </a:stretch>
          </p:blipFill>
          <p:spPr>
            <a:xfrm>
              <a:off x="5398008" y="3910584"/>
              <a:ext cx="581393" cy="581405"/>
            </a:xfrm>
            <a:prstGeom prst="rect">
              <a:avLst/>
            </a:prstGeom>
          </p:spPr>
        </p:pic>
        <p:pic>
          <p:nvPicPr>
            <p:cNvPr id="10" name="object 10"/>
            <p:cNvPicPr/>
            <p:nvPr/>
          </p:nvPicPr>
          <p:blipFill>
            <a:blip r:embed="rId7" cstate="print"/>
            <a:stretch>
              <a:fillRect/>
            </a:stretch>
          </p:blipFill>
          <p:spPr>
            <a:xfrm>
              <a:off x="6864858" y="3910584"/>
              <a:ext cx="582166" cy="581405"/>
            </a:xfrm>
            <a:prstGeom prst="rect">
              <a:avLst/>
            </a:prstGeom>
          </p:spPr>
        </p:pic>
        <p:pic>
          <p:nvPicPr>
            <p:cNvPr id="11" name="object 11"/>
            <p:cNvPicPr/>
            <p:nvPr/>
          </p:nvPicPr>
          <p:blipFill>
            <a:blip r:embed="rId8" cstate="print"/>
            <a:stretch>
              <a:fillRect/>
            </a:stretch>
          </p:blipFill>
          <p:spPr>
            <a:xfrm>
              <a:off x="8331708" y="3910584"/>
              <a:ext cx="582166" cy="581405"/>
            </a:xfrm>
            <a:prstGeom prst="rect">
              <a:avLst/>
            </a:prstGeom>
          </p:spPr>
        </p:pic>
        <p:pic>
          <p:nvPicPr>
            <p:cNvPr id="12" name="object 12"/>
            <p:cNvPicPr/>
            <p:nvPr/>
          </p:nvPicPr>
          <p:blipFill>
            <a:blip r:embed="rId9" cstate="print"/>
            <a:stretch>
              <a:fillRect/>
            </a:stretch>
          </p:blipFill>
          <p:spPr>
            <a:xfrm>
              <a:off x="9799319" y="3910583"/>
              <a:ext cx="581405" cy="581405"/>
            </a:xfrm>
            <a:prstGeom prst="rect">
              <a:avLst/>
            </a:prstGeom>
          </p:spPr>
        </p:pic>
      </p:grpSp>
      <p:sp>
        <p:nvSpPr>
          <p:cNvPr id="13" name="object 13"/>
          <p:cNvSpPr txBox="1"/>
          <p:nvPr/>
        </p:nvSpPr>
        <p:spPr>
          <a:xfrm>
            <a:off x="2139863" y="4651061"/>
            <a:ext cx="1194435" cy="962660"/>
          </a:xfrm>
          <a:prstGeom prst="rect">
            <a:avLst/>
          </a:prstGeom>
        </p:spPr>
        <p:txBody>
          <a:bodyPr vert="horz" wrap="square" lIns="0" tIns="113030" rIns="0" bIns="0" rtlCol="0">
            <a:spAutoFit/>
          </a:bodyPr>
          <a:lstStyle/>
          <a:p>
            <a:pPr marL="12700">
              <a:lnSpc>
                <a:spcPct val="100000"/>
              </a:lnSpc>
              <a:spcBef>
                <a:spcPts val="890"/>
              </a:spcBef>
            </a:pPr>
            <a:r>
              <a:rPr sz="1600" spc="-20" dirty="0">
                <a:latin typeface="Calibri"/>
                <a:cs typeface="Calibri"/>
              </a:rPr>
              <a:t>1992</a:t>
            </a:r>
            <a:endParaRPr sz="1600">
              <a:latin typeface="Calibri"/>
              <a:cs typeface="Calibri"/>
            </a:endParaRPr>
          </a:p>
          <a:p>
            <a:pPr marL="127000" marR="5080" indent="-114300">
              <a:lnSpc>
                <a:spcPct val="91500"/>
              </a:lnSpc>
              <a:spcBef>
                <a:spcPts val="715"/>
              </a:spcBef>
              <a:buFont typeface="Calibri"/>
              <a:buChar char="•"/>
              <a:tabLst>
                <a:tab pos="161290" algn="l"/>
              </a:tabLst>
            </a:pPr>
            <a:r>
              <a:rPr dirty="0"/>
              <a:t>	</a:t>
            </a:r>
            <a:r>
              <a:rPr sz="1200" spc="-10" dirty="0">
                <a:latin typeface="Calibri"/>
                <a:cs typeface="Calibri"/>
              </a:rPr>
              <a:t>Self-Governance Authority </a:t>
            </a:r>
            <a:r>
              <a:rPr sz="1200" dirty="0">
                <a:latin typeface="Calibri"/>
                <a:cs typeface="Calibri"/>
              </a:rPr>
              <a:t>extended</a:t>
            </a:r>
            <a:r>
              <a:rPr sz="1200" spc="-45" dirty="0">
                <a:latin typeface="Calibri"/>
                <a:cs typeface="Calibri"/>
              </a:rPr>
              <a:t> </a:t>
            </a:r>
            <a:r>
              <a:rPr sz="1200" dirty="0">
                <a:latin typeface="Calibri"/>
                <a:cs typeface="Calibri"/>
              </a:rPr>
              <a:t>to</a:t>
            </a:r>
            <a:r>
              <a:rPr sz="1200" spc="-25" dirty="0">
                <a:latin typeface="Calibri"/>
                <a:cs typeface="Calibri"/>
              </a:rPr>
              <a:t> IHS</a:t>
            </a:r>
            <a:endParaRPr sz="1200">
              <a:latin typeface="Calibri"/>
              <a:cs typeface="Calibri"/>
            </a:endParaRPr>
          </a:p>
        </p:txBody>
      </p:sp>
      <p:sp>
        <p:nvSpPr>
          <p:cNvPr id="14" name="object 14"/>
          <p:cNvSpPr txBox="1"/>
          <p:nvPr/>
        </p:nvSpPr>
        <p:spPr>
          <a:xfrm>
            <a:off x="3643241" y="1741998"/>
            <a:ext cx="1122045" cy="1828164"/>
          </a:xfrm>
          <a:prstGeom prst="rect">
            <a:avLst/>
          </a:prstGeom>
        </p:spPr>
        <p:txBody>
          <a:bodyPr vert="horz" wrap="square" lIns="0" tIns="113030" rIns="0" bIns="0" rtlCol="0">
            <a:spAutoFit/>
          </a:bodyPr>
          <a:lstStyle/>
          <a:p>
            <a:pPr marL="12700">
              <a:lnSpc>
                <a:spcPct val="100000"/>
              </a:lnSpc>
              <a:spcBef>
                <a:spcPts val="890"/>
              </a:spcBef>
            </a:pPr>
            <a:r>
              <a:rPr sz="1600" spc="-20" dirty="0">
                <a:latin typeface="Calibri"/>
                <a:cs typeface="Calibri"/>
              </a:rPr>
              <a:t>1994</a:t>
            </a:r>
            <a:endParaRPr sz="1600">
              <a:latin typeface="Calibri"/>
              <a:cs typeface="Calibri"/>
            </a:endParaRPr>
          </a:p>
          <a:p>
            <a:pPr marL="127000" marR="78740" indent="-114300">
              <a:lnSpc>
                <a:spcPct val="91500"/>
              </a:lnSpc>
              <a:spcBef>
                <a:spcPts val="715"/>
              </a:spcBef>
              <a:buChar char="•"/>
              <a:tabLst>
                <a:tab pos="127000" algn="l"/>
              </a:tabLst>
            </a:pPr>
            <a:r>
              <a:rPr sz="1200" dirty="0">
                <a:latin typeface="Calibri"/>
                <a:cs typeface="Calibri"/>
              </a:rPr>
              <a:t>IHS</a:t>
            </a:r>
            <a:r>
              <a:rPr sz="1200" spc="-20" dirty="0">
                <a:latin typeface="Calibri"/>
                <a:cs typeface="Calibri"/>
              </a:rPr>
              <a:t> </a:t>
            </a:r>
            <a:r>
              <a:rPr sz="1200" spc="-10" dirty="0">
                <a:latin typeface="Calibri"/>
                <a:cs typeface="Calibri"/>
              </a:rPr>
              <a:t>negotiated </a:t>
            </a:r>
            <a:r>
              <a:rPr sz="1200" dirty="0">
                <a:latin typeface="Calibri"/>
                <a:cs typeface="Calibri"/>
              </a:rPr>
              <a:t>first</a:t>
            </a:r>
            <a:r>
              <a:rPr sz="1200" spc="-30" dirty="0">
                <a:latin typeface="Calibri"/>
                <a:cs typeface="Calibri"/>
              </a:rPr>
              <a:t> </a:t>
            </a:r>
            <a:r>
              <a:rPr sz="1200" dirty="0">
                <a:latin typeface="Calibri"/>
                <a:cs typeface="Calibri"/>
              </a:rPr>
              <a:t>14</a:t>
            </a:r>
            <a:r>
              <a:rPr sz="1200" spc="-25" dirty="0">
                <a:latin typeface="Calibri"/>
                <a:cs typeface="Calibri"/>
              </a:rPr>
              <a:t> </a:t>
            </a:r>
            <a:r>
              <a:rPr sz="1200" spc="-10" dirty="0">
                <a:latin typeface="Calibri"/>
                <a:cs typeface="Calibri"/>
              </a:rPr>
              <a:t>Self- Governance Agreements</a:t>
            </a:r>
            <a:endParaRPr sz="1200">
              <a:latin typeface="Calibri"/>
              <a:cs typeface="Calibri"/>
            </a:endParaRPr>
          </a:p>
          <a:p>
            <a:pPr marL="127000" marR="5080" indent="-114300">
              <a:lnSpc>
                <a:spcPct val="91500"/>
              </a:lnSpc>
              <a:spcBef>
                <a:spcPts val="225"/>
              </a:spcBef>
              <a:buChar char="•"/>
              <a:tabLst>
                <a:tab pos="127000" algn="l"/>
              </a:tabLst>
            </a:pPr>
            <a:r>
              <a:rPr sz="1200" dirty="0">
                <a:latin typeface="Calibri"/>
                <a:cs typeface="Calibri"/>
              </a:rPr>
              <a:t>Joint</a:t>
            </a:r>
            <a:r>
              <a:rPr sz="1200" spc="-20" dirty="0">
                <a:latin typeface="Calibri"/>
                <a:cs typeface="Calibri"/>
              </a:rPr>
              <a:t> </a:t>
            </a:r>
            <a:r>
              <a:rPr sz="1200" spc="-10" dirty="0">
                <a:latin typeface="Calibri"/>
                <a:cs typeface="Calibri"/>
              </a:rPr>
              <a:t>Allocation Methodology Workgroup </a:t>
            </a:r>
            <a:r>
              <a:rPr sz="1200" dirty="0">
                <a:latin typeface="Calibri"/>
                <a:cs typeface="Calibri"/>
              </a:rPr>
              <a:t>(JAMW)</a:t>
            </a:r>
            <a:r>
              <a:rPr sz="1200" spc="-40" dirty="0">
                <a:latin typeface="Calibri"/>
                <a:cs typeface="Calibri"/>
              </a:rPr>
              <a:t> </a:t>
            </a:r>
            <a:r>
              <a:rPr sz="1200" spc="-10" dirty="0">
                <a:latin typeface="Calibri"/>
                <a:cs typeface="Calibri"/>
              </a:rPr>
              <a:t>formed</a:t>
            </a:r>
            <a:endParaRPr sz="1200">
              <a:latin typeface="Calibri"/>
              <a:cs typeface="Calibri"/>
            </a:endParaRPr>
          </a:p>
        </p:txBody>
      </p:sp>
      <p:sp>
        <p:nvSpPr>
          <p:cNvPr id="15" name="object 15"/>
          <p:cNvSpPr txBox="1"/>
          <p:nvPr/>
        </p:nvSpPr>
        <p:spPr>
          <a:xfrm>
            <a:off x="5178400" y="4651061"/>
            <a:ext cx="984885" cy="1158240"/>
          </a:xfrm>
          <a:prstGeom prst="rect">
            <a:avLst/>
          </a:prstGeom>
        </p:spPr>
        <p:txBody>
          <a:bodyPr vert="horz" wrap="square" lIns="0" tIns="113030" rIns="0" bIns="0" rtlCol="0">
            <a:spAutoFit/>
          </a:bodyPr>
          <a:lstStyle/>
          <a:p>
            <a:pPr marL="12700">
              <a:lnSpc>
                <a:spcPct val="100000"/>
              </a:lnSpc>
              <a:spcBef>
                <a:spcPts val="890"/>
              </a:spcBef>
            </a:pPr>
            <a:r>
              <a:rPr sz="1600" spc="-20" dirty="0">
                <a:latin typeface="Calibri"/>
                <a:cs typeface="Calibri"/>
              </a:rPr>
              <a:t>1995</a:t>
            </a:r>
            <a:endParaRPr sz="1600">
              <a:latin typeface="Calibri"/>
              <a:cs typeface="Calibri"/>
            </a:endParaRPr>
          </a:p>
          <a:p>
            <a:pPr marL="127000" marR="5080" indent="-114300">
              <a:lnSpc>
                <a:spcPts val="1320"/>
              </a:lnSpc>
              <a:spcBef>
                <a:spcPts val="735"/>
              </a:spcBef>
              <a:buFont typeface="Calibri"/>
              <a:buChar char="•"/>
              <a:tabLst>
                <a:tab pos="161290" algn="l"/>
              </a:tabLst>
            </a:pPr>
            <a:r>
              <a:rPr dirty="0"/>
              <a:t>	</a:t>
            </a:r>
            <a:r>
              <a:rPr sz="1200" dirty="0">
                <a:latin typeface="Calibri"/>
                <a:cs typeface="Calibri"/>
              </a:rPr>
              <a:t>JAMW</a:t>
            </a:r>
            <a:r>
              <a:rPr sz="1200" spc="-25" dirty="0">
                <a:latin typeface="Calibri"/>
                <a:cs typeface="Calibri"/>
              </a:rPr>
              <a:t> </a:t>
            </a:r>
            <a:r>
              <a:rPr sz="1200" spc="-10" dirty="0">
                <a:latin typeface="Calibri"/>
                <a:cs typeface="Calibri"/>
              </a:rPr>
              <a:t>Final </a:t>
            </a:r>
            <a:r>
              <a:rPr sz="1200" dirty="0">
                <a:latin typeface="Calibri"/>
                <a:cs typeface="Calibri"/>
              </a:rPr>
              <a:t>Report</a:t>
            </a:r>
            <a:r>
              <a:rPr sz="1200" spc="-40" dirty="0">
                <a:latin typeface="Calibri"/>
                <a:cs typeface="Calibri"/>
              </a:rPr>
              <a:t> </a:t>
            </a:r>
            <a:r>
              <a:rPr sz="1200" spc="-10" dirty="0">
                <a:latin typeface="Calibri"/>
                <a:cs typeface="Calibri"/>
              </a:rPr>
              <a:t>issued</a:t>
            </a:r>
            <a:endParaRPr sz="1200">
              <a:latin typeface="Calibri"/>
              <a:cs typeface="Calibri"/>
            </a:endParaRPr>
          </a:p>
          <a:p>
            <a:pPr marL="127000" marR="63500" indent="-114300">
              <a:lnSpc>
                <a:spcPts val="1320"/>
              </a:lnSpc>
              <a:spcBef>
                <a:spcPts val="215"/>
              </a:spcBef>
              <a:buFont typeface="Calibri"/>
              <a:buChar char="•"/>
              <a:tabLst>
                <a:tab pos="161290" algn="l"/>
              </a:tabLst>
            </a:pPr>
            <a:r>
              <a:rPr dirty="0"/>
              <a:t>	</a:t>
            </a:r>
            <a:r>
              <a:rPr sz="1200" dirty="0">
                <a:latin typeface="Calibri"/>
                <a:cs typeface="Calibri"/>
              </a:rPr>
              <a:t>IHS</a:t>
            </a:r>
            <a:r>
              <a:rPr sz="1200" spc="-30" dirty="0">
                <a:latin typeface="Calibri"/>
                <a:cs typeface="Calibri"/>
              </a:rPr>
              <a:t> </a:t>
            </a:r>
            <a:r>
              <a:rPr sz="1200" dirty="0">
                <a:latin typeface="Calibri"/>
                <a:cs typeface="Calibri"/>
              </a:rPr>
              <a:t>DTLL</a:t>
            </a:r>
            <a:r>
              <a:rPr sz="1200" spc="-15" dirty="0">
                <a:latin typeface="Calibri"/>
                <a:cs typeface="Calibri"/>
              </a:rPr>
              <a:t> </a:t>
            </a:r>
            <a:r>
              <a:rPr sz="1200" spc="-25" dirty="0">
                <a:latin typeface="Calibri"/>
                <a:cs typeface="Calibri"/>
              </a:rPr>
              <a:t>on </a:t>
            </a:r>
            <a:r>
              <a:rPr sz="1200" spc="-10" dirty="0">
                <a:latin typeface="Calibri"/>
                <a:cs typeface="Calibri"/>
              </a:rPr>
              <a:t>Tribal</a:t>
            </a:r>
            <a:r>
              <a:rPr sz="1200" spc="-30" dirty="0">
                <a:latin typeface="Calibri"/>
                <a:cs typeface="Calibri"/>
              </a:rPr>
              <a:t> </a:t>
            </a:r>
            <a:r>
              <a:rPr sz="1200" spc="-10" dirty="0">
                <a:latin typeface="Calibri"/>
                <a:cs typeface="Calibri"/>
              </a:rPr>
              <a:t>Shares</a:t>
            </a:r>
            <a:endParaRPr sz="1200">
              <a:latin typeface="Calibri"/>
              <a:cs typeface="Calibri"/>
            </a:endParaRPr>
          </a:p>
        </p:txBody>
      </p:sp>
      <p:sp>
        <p:nvSpPr>
          <p:cNvPr id="16" name="object 16"/>
          <p:cNvSpPr txBox="1"/>
          <p:nvPr/>
        </p:nvSpPr>
        <p:spPr>
          <a:xfrm>
            <a:off x="6524489" y="2774633"/>
            <a:ext cx="1227455" cy="795655"/>
          </a:xfrm>
          <a:prstGeom prst="rect">
            <a:avLst/>
          </a:prstGeom>
        </p:spPr>
        <p:txBody>
          <a:bodyPr vert="horz" wrap="square" lIns="0" tIns="113030" rIns="0" bIns="0" rtlCol="0">
            <a:spAutoFit/>
          </a:bodyPr>
          <a:lstStyle/>
          <a:p>
            <a:pPr marL="38100">
              <a:lnSpc>
                <a:spcPct val="100000"/>
              </a:lnSpc>
              <a:spcBef>
                <a:spcPts val="890"/>
              </a:spcBef>
            </a:pPr>
            <a:r>
              <a:rPr sz="1600" spc="-20" dirty="0">
                <a:latin typeface="Calibri"/>
                <a:cs typeface="Calibri"/>
              </a:rPr>
              <a:t>1997</a:t>
            </a:r>
            <a:endParaRPr sz="1600">
              <a:latin typeface="Calibri"/>
              <a:cs typeface="Calibri"/>
            </a:endParaRPr>
          </a:p>
          <a:p>
            <a:pPr marL="152400" marR="30480" indent="-114300">
              <a:lnSpc>
                <a:spcPts val="1320"/>
              </a:lnSpc>
              <a:spcBef>
                <a:spcPts val="735"/>
              </a:spcBef>
              <a:buChar char="•"/>
              <a:tabLst>
                <a:tab pos="152400" algn="l"/>
              </a:tabLst>
            </a:pPr>
            <a:r>
              <a:rPr sz="1200" dirty="0">
                <a:latin typeface="Calibri"/>
                <a:cs typeface="Calibri"/>
              </a:rPr>
              <a:t>1</a:t>
            </a:r>
            <a:r>
              <a:rPr sz="1200" baseline="24305" dirty="0">
                <a:latin typeface="Calibri"/>
                <a:cs typeface="Calibri"/>
              </a:rPr>
              <a:t>st</a:t>
            </a:r>
            <a:r>
              <a:rPr sz="1200" spc="97" baseline="24305" dirty="0">
                <a:latin typeface="Calibri"/>
                <a:cs typeface="Calibri"/>
              </a:rPr>
              <a:t> </a:t>
            </a:r>
            <a:r>
              <a:rPr sz="1200" dirty="0">
                <a:latin typeface="Calibri"/>
                <a:cs typeface="Calibri"/>
              </a:rPr>
              <a:t>Published</a:t>
            </a:r>
            <a:r>
              <a:rPr sz="1200" spc="-30" dirty="0">
                <a:latin typeface="Calibri"/>
                <a:cs typeface="Calibri"/>
              </a:rPr>
              <a:t> </a:t>
            </a:r>
            <a:r>
              <a:rPr sz="1200" spc="-25" dirty="0">
                <a:latin typeface="Calibri"/>
                <a:cs typeface="Calibri"/>
              </a:rPr>
              <a:t>IHS </a:t>
            </a:r>
            <a:r>
              <a:rPr sz="1200" dirty="0">
                <a:latin typeface="Calibri"/>
                <a:cs typeface="Calibri"/>
              </a:rPr>
              <a:t>HQ</a:t>
            </a:r>
            <a:r>
              <a:rPr sz="1200" spc="-35" dirty="0">
                <a:latin typeface="Calibri"/>
                <a:cs typeface="Calibri"/>
              </a:rPr>
              <a:t> </a:t>
            </a:r>
            <a:r>
              <a:rPr sz="1200" spc="-10" dirty="0">
                <a:latin typeface="Calibri"/>
                <a:cs typeface="Calibri"/>
              </a:rPr>
              <a:t>PSFA</a:t>
            </a:r>
            <a:r>
              <a:rPr sz="1200" spc="-15" dirty="0">
                <a:latin typeface="Calibri"/>
                <a:cs typeface="Calibri"/>
              </a:rPr>
              <a:t> </a:t>
            </a:r>
            <a:r>
              <a:rPr sz="1200" spc="-10" dirty="0">
                <a:latin typeface="Calibri"/>
                <a:cs typeface="Calibri"/>
              </a:rPr>
              <a:t>Manual</a:t>
            </a:r>
            <a:endParaRPr sz="1200">
              <a:latin typeface="Calibri"/>
              <a:cs typeface="Calibri"/>
            </a:endParaRPr>
          </a:p>
        </p:txBody>
      </p:sp>
      <p:sp>
        <p:nvSpPr>
          <p:cNvPr id="17" name="object 17"/>
          <p:cNvSpPr txBox="1"/>
          <p:nvPr/>
        </p:nvSpPr>
        <p:spPr>
          <a:xfrm>
            <a:off x="8071491" y="4651061"/>
            <a:ext cx="1067435" cy="1465580"/>
          </a:xfrm>
          <a:prstGeom prst="rect">
            <a:avLst/>
          </a:prstGeom>
        </p:spPr>
        <p:txBody>
          <a:bodyPr vert="horz" wrap="square" lIns="0" tIns="113030" rIns="0" bIns="0" rtlCol="0">
            <a:spAutoFit/>
          </a:bodyPr>
          <a:lstStyle/>
          <a:p>
            <a:pPr marL="12700">
              <a:lnSpc>
                <a:spcPct val="100000"/>
              </a:lnSpc>
              <a:spcBef>
                <a:spcPts val="890"/>
              </a:spcBef>
            </a:pPr>
            <a:r>
              <a:rPr sz="1600" spc="-20" dirty="0">
                <a:latin typeface="Calibri"/>
                <a:cs typeface="Calibri"/>
              </a:rPr>
              <a:t>2000</a:t>
            </a:r>
            <a:endParaRPr sz="1600">
              <a:latin typeface="Calibri"/>
              <a:cs typeface="Calibri"/>
            </a:endParaRPr>
          </a:p>
          <a:p>
            <a:pPr marL="127000" marR="5080" indent="-114300">
              <a:lnSpc>
                <a:spcPct val="91600"/>
              </a:lnSpc>
              <a:spcBef>
                <a:spcPts val="715"/>
              </a:spcBef>
              <a:buChar char="•"/>
              <a:tabLst>
                <a:tab pos="127000" algn="l"/>
              </a:tabLst>
            </a:pPr>
            <a:r>
              <a:rPr sz="1200" dirty="0">
                <a:latin typeface="Calibri"/>
                <a:cs typeface="Calibri"/>
              </a:rPr>
              <a:t>Title</a:t>
            </a:r>
            <a:r>
              <a:rPr sz="1200" spc="-15" dirty="0">
                <a:latin typeface="Calibri"/>
                <a:cs typeface="Calibri"/>
              </a:rPr>
              <a:t> </a:t>
            </a:r>
            <a:r>
              <a:rPr sz="1200" dirty="0">
                <a:latin typeface="Calibri"/>
                <a:cs typeface="Calibri"/>
              </a:rPr>
              <a:t>V </a:t>
            </a:r>
            <a:r>
              <a:rPr sz="1200" spc="-20" dirty="0">
                <a:latin typeface="Calibri"/>
                <a:cs typeface="Calibri"/>
              </a:rPr>
              <a:t>Amd. </a:t>
            </a:r>
            <a:r>
              <a:rPr sz="1200" spc="-10" dirty="0">
                <a:latin typeface="Calibri"/>
                <a:cs typeface="Calibri"/>
              </a:rPr>
              <a:t>created </a:t>
            </a:r>
            <a:r>
              <a:rPr sz="1200" dirty="0">
                <a:latin typeface="Calibri"/>
                <a:cs typeface="Calibri"/>
              </a:rPr>
              <a:t>permanent</a:t>
            </a:r>
            <a:r>
              <a:rPr sz="1200" spc="-30" dirty="0">
                <a:latin typeface="Calibri"/>
                <a:cs typeface="Calibri"/>
              </a:rPr>
              <a:t> </a:t>
            </a:r>
            <a:r>
              <a:rPr sz="1200" spc="-25" dirty="0">
                <a:latin typeface="Calibri"/>
                <a:cs typeface="Calibri"/>
              </a:rPr>
              <a:t>IHS </a:t>
            </a:r>
            <a:r>
              <a:rPr sz="1200" spc="-10" dirty="0">
                <a:latin typeface="Calibri"/>
                <a:cs typeface="Calibri"/>
              </a:rPr>
              <a:t>Tribal</a:t>
            </a:r>
            <a:r>
              <a:rPr sz="1200" spc="-20" dirty="0">
                <a:latin typeface="Calibri"/>
                <a:cs typeface="Calibri"/>
              </a:rPr>
              <a:t> </a:t>
            </a:r>
            <a:r>
              <a:rPr sz="1200" spc="-10" dirty="0">
                <a:latin typeface="Calibri"/>
                <a:cs typeface="Calibri"/>
              </a:rPr>
              <a:t>Self- Governance Program</a:t>
            </a:r>
            <a:endParaRPr sz="1200">
              <a:latin typeface="Calibri"/>
              <a:cs typeface="Calibri"/>
            </a:endParaRPr>
          </a:p>
        </p:txBody>
      </p:sp>
      <p:sp>
        <p:nvSpPr>
          <p:cNvPr id="18" name="object 18"/>
          <p:cNvSpPr txBox="1"/>
          <p:nvPr/>
        </p:nvSpPr>
        <p:spPr>
          <a:xfrm>
            <a:off x="9484000" y="2607186"/>
            <a:ext cx="1176655" cy="962660"/>
          </a:xfrm>
          <a:prstGeom prst="rect">
            <a:avLst/>
          </a:prstGeom>
        </p:spPr>
        <p:txBody>
          <a:bodyPr vert="horz" wrap="square" lIns="0" tIns="113030" rIns="0" bIns="0" rtlCol="0">
            <a:spAutoFit/>
          </a:bodyPr>
          <a:lstStyle/>
          <a:p>
            <a:pPr marL="12700">
              <a:lnSpc>
                <a:spcPct val="100000"/>
              </a:lnSpc>
              <a:spcBef>
                <a:spcPts val="890"/>
              </a:spcBef>
            </a:pPr>
            <a:r>
              <a:rPr sz="1600" spc="-20" dirty="0">
                <a:latin typeface="Calibri"/>
                <a:cs typeface="Calibri"/>
              </a:rPr>
              <a:t>2002</a:t>
            </a:r>
            <a:endParaRPr sz="1600">
              <a:latin typeface="Calibri"/>
              <a:cs typeface="Calibri"/>
            </a:endParaRPr>
          </a:p>
          <a:p>
            <a:pPr marL="127000" marR="5080" indent="-114300">
              <a:lnSpc>
                <a:spcPct val="91500"/>
              </a:lnSpc>
              <a:spcBef>
                <a:spcPts val="715"/>
              </a:spcBef>
              <a:buChar char="•"/>
              <a:tabLst>
                <a:tab pos="127000" algn="l"/>
              </a:tabLst>
            </a:pPr>
            <a:r>
              <a:rPr sz="1200" dirty="0">
                <a:latin typeface="Calibri"/>
                <a:cs typeface="Calibri"/>
              </a:rPr>
              <a:t>Last</a:t>
            </a:r>
            <a:r>
              <a:rPr sz="1200" spc="-25" dirty="0">
                <a:latin typeface="Calibri"/>
                <a:cs typeface="Calibri"/>
              </a:rPr>
              <a:t> </a:t>
            </a:r>
            <a:r>
              <a:rPr sz="1200" spc="-10" dirty="0">
                <a:latin typeface="Calibri"/>
                <a:cs typeface="Calibri"/>
              </a:rPr>
              <a:t>public </a:t>
            </a:r>
            <a:r>
              <a:rPr sz="1200" dirty="0">
                <a:latin typeface="Calibri"/>
                <a:cs typeface="Calibri"/>
              </a:rPr>
              <a:t>edition</a:t>
            </a:r>
            <a:r>
              <a:rPr sz="1200" spc="-25" dirty="0">
                <a:latin typeface="Calibri"/>
                <a:cs typeface="Calibri"/>
              </a:rPr>
              <a:t> </a:t>
            </a:r>
            <a:r>
              <a:rPr sz="1200" dirty="0">
                <a:latin typeface="Calibri"/>
                <a:cs typeface="Calibri"/>
              </a:rPr>
              <a:t>of</a:t>
            </a:r>
            <a:r>
              <a:rPr sz="1200" spc="-5" dirty="0">
                <a:latin typeface="Calibri"/>
                <a:cs typeface="Calibri"/>
              </a:rPr>
              <a:t> </a:t>
            </a:r>
            <a:r>
              <a:rPr sz="1200" spc="-25" dirty="0">
                <a:latin typeface="Calibri"/>
                <a:cs typeface="Calibri"/>
              </a:rPr>
              <a:t>IHS</a:t>
            </a:r>
            <a:r>
              <a:rPr sz="1200" spc="500" dirty="0">
                <a:latin typeface="Calibri"/>
                <a:cs typeface="Calibri"/>
              </a:rPr>
              <a:t> </a:t>
            </a:r>
            <a:r>
              <a:rPr sz="1200" dirty="0">
                <a:latin typeface="Calibri"/>
                <a:cs typeface="Calibri"/>
              </a:rPr>
              <a:t>HQ</a:t>
            </a:r>
            <a:r>
              <a:rPr sz="1200" spc="-35" dirty="0">
                <a:latin typeface="Calibri"/>
                <a:cs typeface="Calibri"/>
              </a:rPr>
              <a:t> </a:t>
            </a:r>
            <a:r>
              <a:rPr sz="1200" spc="-10" dirty="0">
                <a:latin typeface="Calibri"/>
                <a:cs typeface="Calibri"/>
              </a:rPr>
              <a:t>PSFA</a:t>
            </a:r>
            <a:r>
              <a:rPr sz="1200" spc="-15" dirty="0">
                <a:latin typeface="Calibri"/>
                <a:cs typeface="Calibri"/>
              </a:rPr>
              <a:t> </a:t>
            </a:r>
            <a:r>
              <a:rPr sz="1200" spc="-10" dirty="0">
                <a:latin typeface="Calibri"/>
                <a:cs typeface="Calibri"/>
              </a:rPr>
              <a:t>Manual</a:t>
            </a:r>
            <a:endParaRPr sz="1200">
              <a:latin typeface="Calibri"/>
              <a:cs typeface="Calibri"/>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0" y="0"/>
            <a:ext cx="4051300" cy="6858000"/>
          </a:xfrm>
          <a:custGeom>
            <a:avLst/>
            <a:gdLst/>
            <a:ahLst/>
            <a:cxnLst/>
            <a:rect l="l" t="t" r="r" b="b"/>
            <a:pathLst>
              <a:path w="4051300" h="6858000">
                <a:moveTo>
                  <a:pt x="4050791" y="0"/>
                </a:moveTo>
                <a:lnTo>
                  <a:pt x="0" y="0"/>
                </a:lnTo>
                <a:lnTo>
                  <a:pt x="0" y="6858000"/>
                </a:lnTo>
                <a:lnTo>
                  <a:pt x="4050791" y="6858000"/>
                </a:lnTo>
                <a:lnTo>
                  <a:pt x="4050791" y="0"/>
                </a:lnTo>
                <a:close/>
              </a:path>
            </a:pathLst>
          </a:custGeom>
          <a:solidFill>
            <a:srgbClr val="0F4B76"/>
          </a:solidFill>
        </p:spPr>
        <p:txBody>
          <a:bodyPr wrap="square" lIns="0" tIns="0" rIns="0" bIns="0" rtlCol="0"/>
          <a:lstStyle/>
          <a:p>
            <a:endParaRPr/>
          </a:p>
        </p:txBody>
      </p:sp>
      <p:sp>
        <p:nvSpPr>
          <p:cNvPr id="3" name="object 3"/>
          <p:cNvSpPr txBox="1"/>
          <p:nvPr/>
        </p:nvSpPr>
        <p:spPr>
          <a:xfrm>
            <a:off x="571110" y="1984376"/>
            <a:ext cx="2371090" cy="574040"/>
          </a:xfrm>
          <a:prstGeom prst="rect">
            <a:avLst/>
          </a:prstGeom>
        </p:spPr>
        <p:txBody>
          <a:bodyPr vert="horz" wrap="square" lIns="0" tIns="12700" rIns="0" bIns="0" rtlCol="0">
            <a:spAutoFit/>
          </a:bodyPr>
          <a:lstStyle/>
          <a:p>
            <a:pPr marL="12700">
              <a:lnSpc>
                <a:spcPct val="100000"/>
              </a:lnSpc>
              <a:spcBef>
                <a:spcPts val="100"/>
              </a:spcBef>
            </a:pPr>
            <a:r>
              <a:rPr sz="3600" b="0" spc="-90" dirty="0">
                <a:solidFill>
                  <a:srgbClr val="FFFFFF"/>
                </a:solidFill>
                <a:latin typeface="Calibri Light"/>
                <a:cs typeface="Calibri Light"/>
              </a:rPr>
              <a:t>Key</a:t>
            </a:r>
            <a:r>
              <a:rPr sz="3600" b="0" spc="-125" dirty="0">
                <a:solidFill>
                  <a:srgbClr val="FFFFFF"/>
                </a:solidFill>
                <a:latin typeface="Calibri Light"/>
                <a:cs typeface="Calibri Light"/>
              </a:rPr>
              <a:t> </a:t>
            </a:r>
            <a:r>
              <a:rPr sz="3600" b="0" spc="-70" dirty="0">
                <a:solidFill>
                  <a:srgbClr val="FFFFFF"/>
                </a:solidFill>
                <a:latin typeface="Calibri Light"/>
                <a:cs typeface="Calibri Light"/>
              </a:rPr>
              <a:t>Concepts</a:t>
            </a:r>
            <a:endParaRPr sz="3600">
              <a:latin typeface="Calibri Light"/>
              <a:cs typeface="Calibri Light"/>
            </a:endParaRPr>
          </a:p>
        </p:txBody>
      </p:sp>
      <p:sp>
        <p:nvSpPr>
          <p:cNvPr id="4" name="object 4"/>
          <p:cNvSpPr/>
          <p:nvPr/>
        </p:nvSpPr>
        <p:spPr>
          <a:xfrm>
            <a:off x="4040123" y="0"/>
            <a:ext cx="64135" cy="6858000"/>
          </a:xfrm>
          <a:custGeom>
            <a:avLst/>
            <a:gdLst/>
            <a:ahLst/>
            <a:cxnLst/>
            <a:rect l="l" t="t" r="r" b="b"/>
            <a:pathLst>
              <a:path w="64135" h="6858000">
                <a:moveTo>
                  <a:pt x="64008" y="0"/>
                </a:moveTo>
                <a:lnTo>
                  <a:pt x="0" y="0"/>
                </a:lnTo>
                <a:lnTo>
                  <a:pt x="0" y="6858000"/>
                </a:lnTo>
                <a:lnTo>
                  <a:pt x="64008" y="6858000"/>
                </a:lnTo>
                <a:lnTo>
                  <a:pt x="64008" y="0"/>
                </a:lnTo>
                <a:close/>
              </a:path>
            </a:pathLst>
          </a:custGeom>
          <a:solidFill>
            <a:srgbClr val="0F4B76"/>
          </a:solidFill>
        </p:spPr>
        <p:txBody>
          <a:bodyPr wrap="square" lIns="0" tIns="0" rIns="0" bIns="0" rtlCol="0"/>
          <a:lstStyle/>
          <a:p>
            <a:endParaRPr/>
          </a:p>
        </p:txBody>
      </p:sp>
      <p:pic>
        <p:nvPicPr>
          <p:cNvPr id="5" name="object 5"/>
          <p:cNvPicPr/>
          <p:nvPr/>
        </p:nvPicPr>
        <p:blipFill>
          <a:blip r:embed="rId2" cstate="print"/>
          <a:stretch>
            <a:fillRect/>
          </a:stretch>
        </p:blipFill>
        <p:spPr>
          <a:xfrm>
            <a:off x="7306818" y="1971294"/>
            <a:ext cx="1661159" cy="633221"/>
          </a:xfrm>
          <a:prstGeom prst="rect">
            <a:avLst/>
          </a:prstGeom>
        </p:spPr>
      </p:pic>
      <p:sp>
        <p:nvSpPr>
          <p:cNvPr id="6" name="object 6"/>
          <p:cNvSpPr txBox="1"/>
          <p:nvPr/>
        </p:nvSpPr>
        <p:spPr>
          <a:xfrm>
            <a:off x="7423404" y="2086355"/>
            <a:ext cx="1456690" cy="359410"/>
          </a:xfrm>
          <a:prstGeom prst="rect">
            <a:avLst/>
          </a:prstGeom>
          <a:solidFill>
            <a:srgbClr val="D5EBFD"/>
          </a:solidFill>
        </p:spPr>
        <p:txBody>
          <a:bodyPr vert="horz" wrap="square" lIns="0" tIns="43815" rIns="0" bIns="0" rtlCol="0">
            <a:spAutoFit/>
          </a:bodyPr>
          <a:lstStyle/>
          <a:p>
            <a:pPr marL="441959">
              <a:lnSpc>
                <a:spcPct val="100000"/>
              </a:lnSpc>
              <a:spcBef>
                <a:spcPts val="345"/>
              </a:spcBef>
            </a:pPr>
            <a:r>
              <a:rPr sz="1100" spc="-10" dirty="0">
                <a:latin typeface="Franklin Gothic Medium Cond"/>
                <a:cs typeface="Franklin Gothic Medium Cond"/>
              </a:rPr>
              <a:t>Associated</a:t>
            </a:r>
            <a:endParaRPr sz="1100">
              <a:latin typeface="Franklin Gothic Medium Cond"/>
              <a:cs typeface="Franklin Gothic Medium Cond"/>
            </a:endParaRPr>
          </a:p>
        </p:txBody>
      </p:sp>
      <p:pic>
        <p:nvPicPr>
          <p:cNvPr id="7" name="object 7"/>
          <p:cNvPicPr/>
          <p:nvPr/>
        </p:nvPicPr>
        <p:blipFill>
          <a:blip r:embed="rId3" cstate="print"/>
          <a:stretch>
            <a:fillRect/>
          </a:stretch>
        </p:blipFill>
        <p:spPr>
          <a:xfrm>
            <a:off x="7306818" y="4309110"/>
            <a:ext cx="1664207" cy="563879"/>
          </a:xfrm>
          <a:prstGeom prst="rect">
            <a:avLst/>
          </a:prstGeom>
        </p:spPr>
      </p:pic>
      <p:sp>
        <p:nvSpPr>
          <p:cNvPr id="8" name="object 8"/>
          <p:cNvSpPr txBox="1"/>
          <p:nvPr/>
        </p:nvSpPr>
        <p:spPr>
          <a:xfrm>
            <a:off x="7487411" y="4395978"/>
            <a:ext cx="1308100" cy="313690"/>
          </a:xfrm>
          <a:prstGeom prst="rect">
            <a:avLst/>
          </a:prstGeom>
          <a:solidFill>
            <a:srgbClr val="D5EBFD"/>
          </a:solidFill>
        </p:spPr>
        <p:txBody>
          <a:bodyPr vert="horz" wrap="square" lIns="0" tIns="43815" rIns="0" bIns="0" rtlCol="0">
            <a:spAutoFit/>
          </a:bodyPr>
          <a:lstStyle/>
          <a:p>
            <a:pPr marL="367030">
              <a:lnSpc>
                <a:spcPct val="100000"/>
              </a:lnSpc>
              <a:spcBef>
                <a:spcPts val="345"/>
              </a:spcBef>
            </a:pPr>
            <a:r>
              <a:rPr sz="1100" spc="-10" dirty="0">
                <a:latin typeface="Franklin Gothic Medium Cond"/>
                <a:cs typeface="Franklin Gothic Medium Cond"/>
              </a:rPr>
              <a:t>Associated</a:t>
            </a:r>
            <a:endParaRPr sz="1100">
              <a:latin typeface="Franklin Gothic Medium Cond"/>
              <a:cs typeface="Franklin Gothic Medium Cond"/>
            </a:endParaRPr>
          </a:p>
        </p:txBody>
      </p:sp>
      <p:pic>
        <p:nvPicPr>
          <p:cNvPr id="9" name="object 9"/>
          <p:cNvPicPr/>
          <p:nvPr/>
        </p:nvPicPr>
        <p:blipFill>
          <a:blip r:embed="rId4" cstate="print"/>
          <a:stretch>
            <a:fillRect/>
          </a:stretch>
        </p:blipFill>
        <p:spPr>
          <a:xfrm>
            <a:off x="4497324" y="1890522"/>
            <a:ext cx="2908553" cy="778001"/>
          </a:xfrm>
          <a:prstGeom prst="rect">
            <a:avLst/>
          </a:prstGeom>
        </p:spPr>
      </p:pic>
      <p:sp>
        <p:nvSpPr>
          <p:cNvPr id="10" name="object 10"/>
          <p:cNvSpPr txBox="1"/>
          <p:nvPr/>
        </p:nvSpPr>
        <p:spPr>
          <a:xfrm>
            <a:off x="4751283" y="2023846"/>
            <a:ext cx="2365375" cy="464820"/>
          </a:xfrm>
          <a:prstGeom prst="rect">
            <a:avLst/>
          </a:prstGeom>
        </p:spPr>
        <p:txBody>
          <a:bodyPr vert="horz" wrap="square" lIns="0" tIns="19685" rIns="0" bIns="0" rtlCol="0">
            <a:spAutoFit/>
          </a:bodyPr>
          <a:lstStyle/>
          <a:p>
            <a:pPr marL="603250" marR="5080" indent="-590550">
              <a:lnSpc>
                <a:spcPts val="1730"/>
              </a:lnSpc>
              <a:spcBef>
                <a:spcPts val="155"/>
              </a:spcBef>
            </a:pPr>
            <a:r>
              <a:rPr sz="1450" spc="-10" dirty="0">
                <a:solidFill>
                  <a:srgbClr val="FFFFFF"/>
                </a:solidFill>
                <a:latin typeface="Franklin Gothic Medium Cond"/>
                <a:cs typeface="Franklin Gothic Medium Cond"/>
              </a:rPr>
              <a:t>Programs,</a:t>
            </a:r>
            <a:r>
              <a:rPr sz="1450" spc="15" dirty="0">
                <a:solidFill>
                  <a:srgbClr val="FFFFFF"/>
                </a:solidFill>
                <a:latin typeface="Franklin Gothic Medium Cond"/>
                <a:cs typeface="Franklin Gothic Medium Cond"/>
              </a:rPr>
              <a:t> </a:t>
            </a:r>
            <a:r>
              <a:rPr sz="1450" spc="-10" dirty="0">
                <a:solidFill>
                  <a:srgbClr val="FFFFFF"/>
                </a:solidFill>
                <a:latin typeface="Franklin Gothic Medium Cond"/>
                <a:cs typeface="Franklin Gothic Medium Cond"/>
              </a:rPr>
              <a:t>Services,</a:t>
            </a:r>
            <a:r>
              <a:rPr sz="1450" spc="10" dirty="0">
                <a:solidFill>
                  <a:srgbClr val="FFFFFF"/>
                </a:solidFill>
                <a:latin typeface="Franklin Gothic Medium Cond"/>
                <a:cs typeface="Franklin Gothic Medium Cond"/>
              </a:rPr>
              <a:t> </a:t>
            </a:r>
            <a:r>
              <a:rPr sz="1450" spc="-10" dirty="0">
                <a:solidFill>
                  <a:srgbClr val="FFFFFF"/>
                </a:solidFill>
                <a:latin typeface="Franklin Gothic Medium Cond"/>
                <a:cs typeface="Franklin Gothic Medium Cond"/>
              </a:rPr>
              <a:t>Functions,</a:t>
            </a:r>
            <a:r>
              <a:rPr sz="1450" spc="10" dirty="0">
                <a:solidFill>
                  <a:srgbClr val="FFFFFF"/>
                </a:solidFill>
                <a:latin typeface="Franklin Gothic Medium Cond"/>
                <a:cs typeface="Franklin Gothic Medium Cond"/>
              </a:rPr>
              <a:t> </a:t>
            </a:r>
            <a:r>
              <a:rPr sz="1450" spc="-25" dirty="0">
                <a:solidFill>
                  <a:srgbClr val="FFFFFF"/>
                </a:solidFill>
                <a:latin typeface="Franklin Gothic Medium Cond"/>
                <a:cs typeface="Franklin Gothic Medium Cond"/>
              </a:rPr>
              <a:t>and </a:t>
            </a:r>
            <a:r>
              <a:rPr sz="1450" spc="-10" dirty="0">
                <a:solidFill>
                  <a:srgbClr val="FFFFFF"/>
                </a:solidFill>
                <a:latin typeface="Franklin Gothic Medium Cond"/>
                <a:cs typeface="Franklin Gothic Medium Cond"/>
              </a:rPr>
              <a:t>Activities</a:t>
            </a:r>
            <a:r>
              <a:rPr sz="1450" spc="25" dirty="0">
                <a:solidFill>
                  <a:srgbClr val="FFFFFF"/>
                </a:solidFill>
                <a:latin typeface="Franklin Gothic Medium Cond"/>
                <a:cs typeface="Franklin Gothic Medium Cond"/>
              </a:rPr>
              <a:t> </a:t>
            </a:r>
            <a:r>
              <a:rPr sz="1450" spc="-10" dirty="0">
                <a:solidFill>
                  <a:srgbClr val="FFFFFF"/>
                </a:solidFill>
                <a:latin typeface="Franklin Gothic Medium Cond"/>
                <a:cs typeface="Franklin Gothic Medium Cond"/>
              </a:rPr>
              <a:t>(PSFAs)</a:t>
            </a:r>
            <a:endParaRPr sz="1450">
              <a:latin typeface="Franklin Gothic Medium Cond"/>
              <a:cs typeface="Franklin Gothic Medium Cond"/>
            </a:endParaRPr>
          </a:p>
        </p:txBody>
      </p:sp>
      <p:pic>
        <p:nvPicPr>
          <p:cNvPr id="11" name="object 11"/>
          <p:cNvPicPr/>
          <p:nvPr/>
        </p:nvPicPr>
        <p:blipFill>
          <a:blip r:embed="rId5" cstate="print"/>
          <a:stretch>
            <a:fillRect/>
          </a:stretch>
        </p:blipFill>
        <p:spPr>
          <a:xfrm>
            <a:off x="8875776" y="1954530"/>
            <a:ext cx="3076193" cy="635507"/>
          </a:xfrm>
          <a:prstGeom prst="rect">
            <a:avLst/>
          </a:prstGeom>
        </p:spPr>
      </p:pic>
      <p:sp>
        <p:nvSpPr>
          <p:cNvPr id="12" name="object 12"/>
          <p:cNvSpPr txBox="1"/>
          <p:nvPr/>
        </p:nvSpPr>
        <p:spPr>
          <a:xfrm>
            <a:off x="9982488" y="2149532"/>
            <a:ext cx="827405" cy="245110"/>
          </a:xfrm>
          <a:prstGeom prst="rect">
            <a:avLst/>
          </a:prstGeom>
        </p:spPr>
        <p:txBody>
          <a:bodyPr vert="horz" wrap="square" lIns="0" tIns="11430" rIns="0" bIns="0" rtlCol="0">
            <a:spAutoFit/>
          </a:bodyPr>
          <a:lstStyle/>
          <a:p>
            <a:pPr marL="12700">
              <a:lnSpc>
                <a:spcPct val="100000"/>
              </a:lnSpc>
              <a:spcBef>
                <a:spcPts val="90"/>
              </a:spcBef>
            </a:pPr>
            <a:r>
              <a:rPr sz="1450" dirty="0">
                <a:latin typeface="Franklin Gothic Medium Cond"/>
                <a:cs typeface="Franklin Gothic Medium Cond"/>
              </a:rPr>
              <a:t>Tribal</a:t>
            </a:r>
            <a:r>
              <a:rPr sz="1450" spc="-40" dirty="0">
                <a:latin typeface="Franklin Gothic Medium Cond"/>
                <a:cs typeface="Franklin Gothic Medium Cond"/>
              </a:rPr>
              <a:t> </a:t>
            </a:r>
            <a:r>
              <a:rPr sz="1450" spc="-10" dirty="0">
                <a:latin typeface="Franklin Gothic Medium Cond"/>
                <a:cs typeface="Franklin Gothic Medium Cond"/>
              </a:rPr>
              <a:t>Share</a:t>
            </a:r>
            <a:endParaRPr sz="1450">
              <a:latin typeface="Franklin Gothic Medium Cond"/>
              <a:cs typeface="Franklin Gothic Medium Cond"/>
            </a:endParaRPr>
          </a:p>
        </p:txBody>
      </p:sp>
      <p:sp>
        <p:nvSpPr>
          <p:cNvPr id="13" name="object 13"/>
          <p:cNvSpPr txBox="1"/>
          <p:nvPr/>
        </p:nvSpPr>
        <p:spPr>
          <a:xfrm>
            <a:off x="4607036" y="2762200"/>
            <a:ext cx="2592070" cy="863600"/>
          </a:xfrm>
          <a:prstGeom prst="rect">
            <a:avLst/>
          </a:prstGeom>
        </p:spPr>
        <p:txBody>
          <a:bodyPr vert="horz" wrap="square" lIns="0" tIns="12065" rIns="0" bIns="0" rtlCol="0">
            <a:spAutoFit/>
          </a:bodyPr>
          <a:lstStyle/>
          <a:p>
            <a:pPr marL="12700" marR="5080">
              <a:lnSpc>
                <a:spcPct val="100000"/>
              </a:lnSpc>
              <a:spcBef>
                <a:spcPts val="95"/>
              </a:spcBef>
            </a:pPr>
            <a:r>
              <a:rPr sz="1100" dirty="0">
                <a:latin typeface="Tahoma"/>
                <a:cs typeface="Tahoma"/>
              </a:rPr>
              <a:t>Means</a:t>
            </a:r>
            <a:r>
              <a:rPr sz="1100" spc="-60" dirty="0">
                <a:latin typeface="Tahoma"/>
                <a:cs typeface="Tahoma"/>
              </a:rPr>
              <a:t> </a:t>
            </a:r>
            <a:r>
              <a:rPr sz="1100" dirty="0">
                <a:latin typeface="Tahoma"/>
                <a:cs typeface="Tahoma"/>
              </a:rPr>
              <a:t>programs,</a:t>
            </a:r>
            <a:r>
              <a:rPr sz="1100" spc="-35" dirty="0">
                <a:latin typeface="Tahoma"/>
                <a:cs typeface="Tahoma"/>
              </a:rPr>
              <a:t> </a:t>
            </a:r>
            <a:r>
              <a:rPr sz="1100" dirty="0">
                <a:latin typeface="Tahoma"/>
                <a:cs typeface="Tahoma"/>
              </a:rPr>
              <a:t>services,</a:t>
            </a:r>
            <a:r>
              <a:rPr sz="1100" spc="-45" dirty="0">
                <a:latin typeface="Tahoma"/>
                <a:cs typeface="Tahoma"/>
              </a:rPr>
              <a:t> </a:t>
            </a:r>
            <a:r>
              <a:rPr sz="1100" dirty="0">
                <a:latin typeface="Tahoma"/>
                <a:cs typeface="Tahoma"/>
              </a:rPr>
              <a:t>functions,</a:t>
            </a:r>
            <a:r>
              <a:rPr sz="1100" spc="-50" dirty="0">
                <a:latin typeface="Tahoma"/>
                <a:cs typeface="Tahoma"/>
              </a:rPr>
              <a:t> </a:t>
            </a:r>
            <a:r>
              <a:rPr sz="1100" spc="-25" dirty="0">
                <a:latin typeface="Tahoma"/>
                <a:cs typeface="Tahoma"/>
              </a:rPr>
              <a:t>and </a:t>
            </a:r>
            <a:r>
              <a:rPr sz="1100" dirty="0">
                <a:latin typeface="Tahoma"/>
                <a:cs typeface="Tahoma"/>
              </a:rPr>
              <a:t>activities</a:t>
            </a:r>
            <a:r>
              <a:rPr sz="1100" spc="-50" dirty="0">
                <a:latin typeface="Tahoma"/>
                <a:cs typeface="Tahoma"/>
              </a:rPr>
              <a:t> </a:t>
            </a:r>
            <a:r>
              <a:rPr sz="1100" dirty="0">
                <a:latin typeface="Tahoma"/>
                <a:cs typeface="Tahoma"/>
              </a:rPr>
              <a:t>(or</a:t>
            </a:r>
            <a:r>
              <a:rPr sz="1100" spc="-35" dirty="0">
                <a:latin typeface="Tahoma"/>
                <a:cs typeface="Tahoma"/>
              </a:rPr>
              <a:t> </a:t>
            </a:r>
            <a:r>
              <a:rPr sz="1100" dirty="0">
                <a:latin typeface="Tahoma"/>
                <a:cs typeface="Tahoma"/>
              </a:rPr>
              <a:t>portions</a:t>
            </a:r>
            <a:r>
              <a:rPr sz="1100" spc="-30" dirty="0">
                <a:latin typeface="Tahoma"/>
                <a:cs typeface="Tahoma"/>
              </a:rPr>
              <a:t> </a:t>
            </a:r>
            <a:r>
              <a:rPr sz="1100" dirty="0">
                <a:latin typeface="Tahoma"/>
                <a:cs typeface="Tahoma"/>
              </a:rPr>
              <a:t>thereof)</a:t>
            </a:r>
            <a:r>
              <a:rPr sz="1100" spc="-35" dirty="0">
                <a:latin typeface="Tahoma"/>
                <a:cs typeface="Tahoma"/>
              </a:rPr>
              <a:t> </a:t>
            </a:r>
            <a:r>
              <a:rPr sz="1100" dirty="0">
                <a:latin typeface="Tahoma"/>
                <a:cs typeface="Tahoma"/>
              </a:rPr>
              <a:t>that</a:t>
            </a:r>
            <a:r>
              <a:rPr sz="1100" spc="-55" dirty="0">
                <a:latin typeface="Tahoma"/>
                <a:cs typeface="Tahoma"/>
              </a:rPr>
              <a:t> </a:t>
            </a:r>
            <a:r>
              <a:rPr sz="1100" spc="-25" dirty="0">
                <a:latin typeface="Tahoma"/>
                <a:cs typeface="Tahoma"/>
              </a:rPr>
              <a:t>IHS </a:t>
            </a:r>
            <a:r>
              <a:rPr sz="1100" dirty="0">
                <a:latin typeface="Tahoma"/>
                <a:cs typeface="Tahoma"/>
              </a:rPr>
              <a:t>carries</a:t>
            </a:r>
            <a:r>
              <a:rPr sz="1100" spc="-20" dirty="0">
                <a:latin typeface="Tahoma"/>
                <a:cs typeface="Tahoma"/>
              </a:rPr>
              <a:t> </a:t>
            </a:r>
            <a:r>
              <a:rPr sz="1100" dirty="0">
                <a:latin typeface="Tahoma"/>
                <a:cs typeface="Tahoma"/>
              </a:rPr>
              <a:t>out</a:t>
            </a:r>
            <a:r>
              <a:rPr sz="1100" spc="-20" dirty="0">
                <a:latin typeface="Tahoma"/>
                <a:cs typeface="Tahoma"/>
              </a:rPr>
              <a:t> </a:t>
            </a:r>
            <a:r>
              <a:rPr sz="1100" dirty="0">
                <a:latin typeface="Tahoma"/>
                <a:cs typeface="Tahoma"/>
              </a:rPr>
              <a:t>that</a:t>
            </a:r>
            <a:r>
              <a:rPr sz="1100" spc="-35" dirty="0">
                <a:latin typeface="Tahoma"/>
                <a:cs typeface="Tahoma"/>
              </a:rPr>
              <a:t> </a:t>
            </a:r>
            <a:r>
              <a:rPr sz="1100" dirty="0">
                <a:latin typeface="Tahoma"/>
                <a:cs typeface="Tahoma"/>
              </a:rPr>
              <a:t>an</a:t>
            </a:r>
            <a:r>
              <a:rPr sz="1100" spc="-30" dirty="0">
                <a:latin typeface="Tahoma"/>
                <a:cs typeface="Tahoma"/>
              </a:rPr>
              <a:t> </a:t>
            </a:r>
            <a:r>
              <a:rPr sz="1100" dirty="0">
                <a:latin typeface="Tahoma"/>
                <a:cs typeface="Tahoma"/>
              </a:rPr>
              <a:t>Indian</a:t>
            </a:r>
            <a:r>
              <a:rPr sz="1100" spc="-15" dirty="0">
                <a:latin typeface="Tahoma"/>
                <a:cs typeface="Tahoma"/>
              </a:rPr>
              <a:t> </a:t>
            </a:r>
            <a:r>
              <a:rPr sz="1100" dirty="0">
                <a:latin typeface="Tahoma"/>
                <a:cs typeface="Tahoma"/>
              </a:rPr>
              <a:t>Tribe</a:t>
            </a:r>
            <a:r>
              <a:rPr sz="1100" spc="-25" dirty="0">
                <a:latin typeface="Tahoma"/>
                <a:cs typeface="Tahoma"/>
              </a:rPr>
              <a:t> </a:t>
            </a:r>
            <a:r>
              <a:rPr sz="1100" dirty="0">
                <a:latin typeface="Tahoma"/>
                <a:cs typeface="Tahoma"/>
              </a:rPr>
              <a:t>may</a:t>
            </a:r>
            <a:r>
              <a:rPr sz="1100" spc="-20" dirty="0">
                <a:latin typeface="Tahoma"/>
                <a:cs typeface="Tahoma"/>
              </a:rPr>
              <a:t> elect </a:t>
            </a:r>
            <a:r>
              <a:rPr sz="1100" dirty="0">
                <a:latin typeface="Tahoma"/>
                <a:cs typeface="Tahoma"/>
              </a:rPr>
              <a:t>to</a:t>
            </a:r>
            <a:r>
              <a:rPr sz="1100" spc="-30" dirty="0">
                <a:latin typeface="Tahoma"/>
                <a:cs typeface="Tahoma"/>
              </a:rPr>
              <a:t> </a:t>
            </a:r>
            <a:r>
              <a:rPr sz="1100" dirty="0">
                <a:latin typeface="Tahoma"/>
                <a:cs typeface="Tahoma"/>
              </a:rPr>
              <a:t>carry</a:t>
            </a:r>
            <a:r>
              <a:rPr sz="1100" spc="-15" dirty="0">
                <a:latin typeface="Tahoma"/>
                <a:cs typeface="Tahoma"/>
              </a:rPr>
              <a:t> </a:t>
            </a:r>
            <a:r>
              <a:rPr sz="1100" dirty="0">
                <a:latin typeface="Tahoma"/>
                <a:cs typeface="Tahoma"/>
              </a:rPr>
              <a:t>out</a:t>
            </a:r>
            <a:r>
              <a:rPr sz="1100" spc="-30" dirty="0">
                <a:latin typeface="Tahoma"/>
                <a:cs typeface="Tahoma"/>
              </a:rPr>
              <a:t> </a:t>
            </a:r>
            <a:r>
              <a:rPr sz="1100" dirty="0">
                <a:latin typeface="Tahoma"/>
                <a:cs typeface="Tahoma"/>
              </a:rPr>
              <a:t>through</a:t>
            </a:r>
            <a:r>
              <a:rPr sz="1100" spc="-15" dirty="0">
                <a:latin typeface="Tahoma"/>
                <a:cs typeface="Tahoma"/>
              </a:rPr>
              <a:t> </a:t>
            </a:r>
            <a:r>
              <a:rPr sz="1100" dirty="0">
                <a:latin typeface="Tahoma"/>
                <a:cs typeface="Tahoma"/>
              </a:rPr>
              <a:t>a</a:t>
            </a:r>
            <a:r>
              <a:rPr sz="1100" spc="-30" dirty="0">
                <a:latin typeface="Tahoma"/>
                <a:cs typeface="Tahoma"/>
              </a:rPr>
              <a:t> </a:t>
            </a:r>
            <a:r>
              <a:rPr sz="1100" dirty="0">
                <a:latin typeface="Tahoma"/>
                <a:cs typeface="Tahoma"/>
              </a:rPr>
              <a:t>contract</a:t>
            </a:r>
            <a:r>
              <a:rPr sz="1100" spc="-10" dirty="0">
                <a:latin typeface="Tahoma"/>
                <a:cs typeface="Tahoma"/>
              </a:rPr>
              <a:t> </a:t>
            </a:r>
            <a:r>
              <a:rPr sz="1100" spc="-25" dirty="0">
                <a:latin typeface="Tahoma"/>
                <a:cs typeface="Tahoma"/>
              </a:rPr>
              <a:t>or </a:t>
            </a:r>
            <a:r>
              <a:rPr sz="1100" spc="-10" dirty="0">
                <a:latin typeface="Tahoma"/>
                <a:cs typeface="Tahoma"/>
              </a:rPr>
              <a:t>compact</a:t>
            </a:r>
            <a:endParaRPr sz="1100">
              <a:latin typeface="Tahoma"/>
              <a:cs typeface="Tahoma"/>
            </a:endParaRPr>
          </a:p>
        </p:txBody>
      </p:sp>
      <p:sp>
        <p:nvSpPr>
          <p:cNvPr id="14" name="object 14"/>
          <p:cNvSpPr txBox="1"/>
          <p:nvPr/>
        </p:nvSpPr>
        <p:spPr>
          <a:xfrm>
            <a:off x="8958323" y="2653596"/>
            <a:ext cx="2760980" cy="537845"/>
          </a:xfrm>
          <a:prstGeom prst="rect">
            <a:avLst/>
          </a:prstGeom>
        </p:spPr>
        <p:txBody>
          <a:bodyPr vert="horz" wrap="square" lIns="0" tIns="12065" rIns="0" bIns="0" rtlCol="0">
            <a:spAutoFit/>
          </a:bodyPr>
          <a:lstStyle/>
          <a:p>
            <a:pPr marL="12700" marR="5080">
              <a:lnSpc>
                <a:spcPct val="101800"/>
              </a:lnSpc>
              <a:spcBef>
                <a:spcPts val="95"/>
              </a:spcBef>
            </a:pPr>
            <a:r>
              <a:rPr sz="1100" dirty="0">
                <a:latin typeface="Tahoma"/>
                <a:cs typeface="Tahoma"/>
              </a:rPr>
              <a:t>Means</a:t>
            </a:r>
            <a:r>
              <a:rPr sz="1100" spc="40" dirty="0">
                <a:latin typeface="Tahoma"/>
                <a:cs typeface="Tahoma"/>
              </a:rPr>
              <a:t> </a:t>
            </a:r>
            <a:r>
              <a:rPr sz="1100" dirty="0">
                <a:latin typeface="Tahoma"/>
                <a:cs typeface="Tahoma"/>
              </a:rPr>
              <a:t>the</a:t>
            </a:r>
            <a:r>
              <a:rPr sz="1100" spc="40" dirty="0">
                <a:latin typeface="Tahoma"/>
                <a:cs typeface="Tahoma"/>
              </a:rPr>
              <a:t> </a:t>
            </a:r>
            <a:r>
              <a:rPr sz="1100" dirty="0">
                <a:latin typeface="Tahoma"/>
                <a:cs typeface="Tahoma"/>
              </a:rPr>
              <a:t>associated</a:t>
            </a:r>
            <a:r>
              <a:rPr sz="1100" spc="45" dirty="0">
                <a:latin typeface="Tahoma"/>
                <a:cs typeface="Tahoma"/>
              </a:rPr>
              <a:t> </a:t>
            </a:r>
            <a:r>
              <a:rPr sz="1100" dirty="0">
                <a:latin typeface="Tahoma"/>
                <a:cs typeface="Tahoma"/>
              </a:rPr>
              <a:t>portion</a:t>
            </a:r>
            <a:r>
              <a:rPr sz="1100" spc="40" dirty="0">
                <a:latin typeface="Tahoma"/>
                <a:cs typeface="Tahoma"/>
              </a:rPr>
              <a:t> </a:t>
            </a:r>
            <a:r>
              <a:rPr sz="1100" dirty="0">
                <a:latin typeface="Tahoma"/>
                <a:cs typeface="Tahoma"/>
              </a:rPr>
              <a:t>of</a:t>
            </a:r>
            <a:r>
              <a:rPr sz="1100" spc="50" dirty="0">
                <a:latin typeface="Tahoma"/>
                <a:cs typeface="Tahoma"/>
              </a:rPr>
              <a:t> </a:t>
            </a:r>
            <a:r>
              <a:rPr sz="1100" dirty="0">
                <a:latin typeface="Tahoma"/>
                <a:cs typeface="Tahoma"/>
              </a:rPr>
              <a:t>funds</a:t>
            </a:r>
            <a:r>
              <a:rPr sz="1100" spc="65" dirty="0">
                <a:latin typeface="Tahoma"/>
                <a:cs typeface="Tahoma"/>
              </a:rPr>
              <a:t> </a:t>
            </a:r>
            <a:r>
              <a:rPr sz="1100" spc="-20" dirty="0">
                <a:latin typeface="Tahoma"/>
                <a:cs typeface="Tahoma"/>
              </a:rPr>
              <a:t>used </a:t>
            </a:r>
            <a:r>
              <a:rPr sz="1100" dirty="0">
                <a:latin typeface="Tahoma"/>
                <a:cs typeface="Tahoma"/>
              </a:rPr>
              <a:t>by</a:t>
            </a:r>
            <a:r>
              <a:rPr sz="1100" spc="40" dirty="0">
                <a:latin typeface="Tahoma"/>
                <a:cs typeface="Tahoma"/>
              </a:rPr>
              <a:t> </a:t>
            </a:r>
            <a:r>
              <a:rPr sz="1100" dirty="0">
                <a:latin typeface="Tahoma"/>
                <a:cs typeface="Tahoma"/>
              </a:rPr>
              <a:t>IHS</a:t>
            </a:r>
            <a:r>
              <a:rPr sz="1100" spc="30" dirty="0">
                <a:latin typeface="Tahoma"/>
                <a:cs typeface="Tahoma"/>
              </a:rPr>
              <a:t> </a:t>
            </a:r>
            <a:r>
              <a:rPr sz="1100" dirty="0">
                <a:latin typeface="Tahoma"/>
                <a:cs typeface="Tahoma"/>
              </a:rPr>
              <a:t>to</a:t>
            </a:r>
            <a:r>
              <a:rPr sz="1100" spc="35" dirty="0">
                <a:latin typeface="Tahoma"/>
                <a:cs typeface="Tahoma"/>
              </a:rPr>
              <a:t> </a:t>
            </a:r>
            <a:r>
              <a:rPr sz="1100" dirty="0">
                <a:latin typeface="Tahoma"/>
                <a:cs typeface="Tahoma"/>
              </a:rPr>
              <a:t>carry</a:t>
            </a:r>
            <a:r>
              <a:rPr sz="1100" spc="20" dirty="0">
                <a:latin typeface="Tahoma"/>
                <a:cs typeface="Tahoma"/>
              </a:rPr>
              <a:t> </a:t>
            </a:r>
            <a:r>
              <a:rPr sz="1100" dirty="0">
                <a:latin typeface="Tahoma"/>
                <a:cs typeface="Tahoma"/>
              </a:rPr>
              <a:t>out</a:t>
            </a:r>
            <a:r>
              <a:rPr sz="1100" spc="30" dirty="0">
                <a:latin typeface="Tahoma"/>
                <a:cs typeface="Tahoma"/>
              </a:rPr>
              <a:t> </a:t>
            </a:r>
            <a:r>
              <a:rPr sz="1100" dirty="0">
                <a:latin typeface="Tahoma"/>
                <a:cs typeface="Tahoma"/>
              </a:rPr>
              <a:t>the</a:t>
            </a:r>
            <a:r>
              <a:rPr sz="1100" spc="25" dirty="0">
                <a:latin typeface="Tahoma"/>
                <a:cs typeface="Tahoma"/>
              </a:rPr>
              <a:t> </a:t>
            </a:r>
            <a:r>
              <a:rPr sz="1100" dirty="0">
                <a:latin typeface="Tahoma"/>
                <a:cs typeface="Tahoma"/>
              </a:rPr>
              <a:t>PSFAs</a:t>
            </a:r>
            <a:r>
              <a:rPr sz="1100" spc="35" dirty="0">
                <a:latin typeface="Tahoma"/>
                <a:cs typeface="Tahoma"/>
              </a:rPr>
              <a:t> </a:t>
            </a:r>
            <a:r>
              <a:rPr sz="1100" dirty="0">
                <a:latin typeface="Tahoma"/>
                <a:cs typeface="Tahoma"/>
              </a:rPr>
              <a:t>to</a:t>
            </a:r>
            <a:r>
              <a:rPr sz="1100" spc="30" dirty="0">
                <a:latin typeface="Tahoma"/>
                <a:cs typeface="Tahoma"/>
              </a:rPr>
              <a:t> </a:t>
            </a:r>
            <a:r>
              <a:rPr sz="1100" spc="-25" dirty="0">
                <a:latin typeface="Tahoma"/>
                <a:cs typeface="Tahoma"/>
              </a:rPr>
              <a:t>be </a:t>
            </a:r>
            <a:r>
              <a:rPr sz="1100" spc="-10" dirty="0">
                <a:latin typeface="Tahoma"/>
                <a:cs typeface="Tahoma"/>
              </a:rPr>
              <a:t>contracted</a:t>
            </a:r>
            <a:endParaRPr sz="1100">
              <a:latin typeface="Tahoma"/>
              <a:cs typeface="Tahoma"/>
            </a:endParaRPr>
          </a:p>
        </p:txBody>
      </p:sp>
      <p:pic>
        <p:nvPicPr>
          <p:cNvPr id="15" name="object 15"/>
          <p:cNvPicPr/>
          <p:nvPr/>
        </p:nvPicPr>
        <p:blipFill>
          <a:blip r:embed="rId6" cstate="print"/>
          <a:stretch>
            <a:fillRect/>
          </a:stretch>
        </p:blipFill>
        <p:spPr>
          <a:xfrm>
            <a:off x="4503420" y="4293108"/>
            <a:ext cx="2895599" cy="575309"/>
          </a:xfrm>
          <a:prstGeom prst="rect">
            <a:avLst/>
          </a:prstGeom>
        </p:spPr>
      </p:pic>
      <p:sp>
        <p:nvSpPr>
          <p:cNvPr id="16" name="object 16"/>
          <p:cNvSpPr txBox="1"/>
          <p:nvPr/>
        </p:nvSpPr>
        <p:spPr>
          <a:xfrm>
            <a:off x="5065068" y="4435215"/>
            <a:ext cx="1736725" cy="245110"/>
          </a:xfrm>
          <a:prstGeom prst="rect">
            <a:avLst/>
          </a:prstGeom>
        </p:spPr>
        <p:txBody>
          <a:bodyPr vert="horz" wrap="square" lIns="0" tIns="11430" rIns="0" bIns="0" rtlCol="0">
            <a:spAutoFit/>
          </a:bodyPr>
          <a:lstStyle/>
          <a:p>
            <a:pPr marL="12700">
              <a:lnSpc>
                <a:spcPct val="100000"/>
              </a:lnSpc>
              <a:spcBef>
                <a:spcPts val="90"/>
              </a:spcBef>
            </a:pPr>
            <a:r>
              <a:rPr sz="1450" spc="-10" dirty="0">
                <a:solidFill>
                  <a:srgbClr val="FFFFFF"/>
                </a:solidFill>
                <a:latin typeface="Franklin Gothic Medium Cond"/>
                <a:cs typeface="Franklin Gothic Medium Cond"/>
              </a:rPr>
              <a:t>Inherent</a:t>
            </a:r>
            <a:r>
              <a:rPr sz="1450" spc="-30" dirty="0">
                <a:solidFill>
                  <a:srgbClr val="FFFFFF"/>
                </a:solidFill>
                <a:latin typeface="Franklin Gothic Medium Cond"/>
                <a:cs typeface="Franklin Gothic Medium Cond"/>
              </a:rPr>
              <a:t> </a:t>
            </a:r>
            <a:r>
              <a:rPr sz="1450" dirty="0">
                <a:solidFill>
                  <a:srgbClr val="FFFFFF"/>
                </a:solidFill>
                <a:latin typeface="Franklin Gothic Medium Cond"/>
                <a:cs typeface="Franklin Gothic Medium Cond"/>
              </a:rPr>
              <a:t>Federal</a:t>
            </a:r>
            <a:r>
              <a:rPr sz="1450" spc="-20" dirty="0">
                <a:solidFill>
                  <a:srgbClr val="FFFFFF"/>
                </a:solidFill>
                <a:latin typeface="Franklin Gothic Medium Cond"/>
                <a:cs typeface="Franklin Gothic Medium Cond"/>
              </a:rPr>
              <a:t> </a:t>
            </a:r>
            <a:r>
              <a:rPr sz="1450" spc="-10" dirty="0">
                <a:solidFill>
                  <a:srgbClr val="FFFFFF"/>
                </a:solidFill>
                <a:latin typeface="Franklin Gothic Medium Cond"/>
                <a:cs typeface="Franklin Gothic Medium Cond"/>
              </a:rPr>
              <a:t>Function</a:t>
            </a:r>
            <a:endParaRPr sz="1450">
              <a:latin typeface="Franklin Gothic Medium Cond"/>
              <a:cs typeface="Franklin Gothic Medium Cond"/>
            </a:endParaRPr>
          </a:p>
        </p:txBody>
      </p:sp>
      <p:pic>
        <p:nvPicPr>
          <p:cNvPr id="17" name="object 17"/>
          <p:cNvPicPr/>
          <p:nvPr/>
        </p:nvPicPr>
        <p:blipFill>
          <a:blip r:embed="rId7" cstate="print"/>
          <a:stretch>
            <a:fillRect/>
          </a:stretch>
        </p:blipFill>
        <p:spPr>
          <a:xfrm>
            <a:off x="8875776" y="4302252"/>
            <a:ext cx="3037331" cy="601217"/>
          </a:xfrm>
          <a:prstGeom prst="rect">
            <a:avLst/>
          </a:prstGeom>
        </p:spPr>
      </p:pic>
      <p:sp>
        <p:nvSpPr>
          <p:cNvPr id="18" name="object 18"/>
          <p:cNvSpPr txBox="1"/>
          <p:nvPr/>
        </p:nvSpPr>
        <p:spPr>
          <a:xfrm>
            <a:off x="10068373" y="4479733"/>
            <a:ext cx="615315" cy="245110"/>
          </a:xfrm>
          <a:prstGeom prst="rect">
            <a:avLst/>
          </a:prstGeom>
        </p:spPr>
        <p:txBody>
          <a:bodyPr vert="horz" wrap="square" lIns="0" tIns="11430" rIns="0" bIns="0" rtlCol="0">
            <a:spAutoFit/>
          </a:bodyPr>
          <a:lstStyle/>
          <a:p>
            <a:pPr marL="12700">
              <a:lnSpc>
                <a:spcPct val="100000"/>
              </a:lnSpc>
              <a:spcBef>
                <a:spcPts val="90"/>
              </a:spcBef>
            </a:pPr>
            <a:r>
              <a:rPr sz="1450" spc="-10" dirty="0">
                <a:latin typeface="Franklin Gothic Medium Cond"/>
                <a:cs typeface="Franklin Gothic Medium Cond"/>
              </a:rPr>
              <a:t>Residual</a:t>
            </a:r>
            <a:endParaRPr sz="1450">
              <a:latin typeface="Franklin Gothic Medium Cond"/>
              <a:cs typeface="Franklin Gothic Medium Cond"/>
            </a:endParaRPr>
          </a:p>
        </p:txBody>
      </p:sp>
      <p:sp>
        <p:nvSpPr>
          <p:cNvPr id="19" name="object 19"/>
          <p:cNvSpPr txBox="1"/>
          <p:nvPr/>
        </p:nvSpPr>
        <p:spPr>
          <a:xfrm>
            <a:off x="4607036" y="5002105"/>
            <a:ext cx="2628265" cy="537845"/>
          </a:xfrm>
          <a:prstGeom prst="rect">
            <a:avLst/>
          </a:prstGeom>
        </p:spPr>
        <p:txBody>
          <a:bodyPr vert="horz" wrap="square" lIns="0" tIns="12065" rIns="0" bIns="0" rtlCol="0">
            <a:spAutoFit/>
          </a:bodyPr>
          <a:lstStyle/>
          <a:p>
            <a:pPr marL="12700" marR="5080">
              <a:lnSpc>
                <a:spcPct val="101800"/>
              </a:lnSpc>
              <a:spcBef>
                <a:spcPts val="95"/>
              </a:spcBef>
            </a:pPr>
            <a:r>
              <a:rPr sz="1100" dirty="0">
                <a:latin typeface="Tahoma"/>
                <a:cs typeface="Tahoma"/>
              </a:rPr>
              <a:t>Means</a:t>
            </a:r>
            <a:r>
              <a:rPr sz="1100" spc="60" dirty="0">
                <a:latin typeface="Tahoma"/>
                <a:cs typeface="Tahoma"/>
              </a:rPr>
              <a:t> </a:t>
            </a:r>
            <a:r>
              <a:rPr sz="1100" dirty="0">
                <a:latin typeface="Tahoma"/>
                <a:cs typeface="Tahoma"/>
              </a:rPr>
              <a:t>those</a:t>
            </a:r>
            <a:r>
              <a:rPr sz="1100" spc="65" dirty="0">
                <a:latin typeface="Tahoma"/>
                <a:cs typeface="Tahoma"/>
              </a:rPr>
              <a:t> </a:t>
            </a:r>
            <a:r>
              <a:rPr sz="1100" dirty="0">
                <a:latin typeface="Tahoma"/>
                <a:cs typeface="Tahoma"/>
              </a:rPr>
              <a:t>governmental</a:t>
            </a:r>
            <a:r>
              <a:rPr sz="1100" spc="55" dirty="0">
                <a:latin typeface="Tahoma"/>
                <a:cs typeface="Tahoma"/>
              </a:rPr>
              <a:t> </a:t>
            </a:r>
            <a:r>
              <a:rPr sz="1100" dirty="0">
                <a:latin typeface="Tahoma"/>
                <a:cs typeface="Tahoma"/>
              </a:rPr>
              <a:t>functions</a:t>
            </a:r>
            <a:r>
              <a:rPr sz="1100" spc="60" dirty="0">
                <a:latin typeface="Tahoma"/>
                <a:cs typeface="Tahoma"/>
              </a:rPr>
              <a:t> </a:t>
            </a:r>
            <a:r>
              <a:rPr sz="1100" spc="-20" dirty="0">
                <a:latin typeface="Tahoma"/>
                <a:cs typeface="Tahoma"/>
              </a:rPr>
              <a:t>that </a:t>
            </a:r>
            <a:r>
              <a:rPr sz="1100" dirty="0">
                <a:latin typeface="Tahoma"/>
                <a:cs typeface="Tahoma"/>
              </a:rPr>
              <a:t>only</a:t>
            </a:r>
            <a:r>
              <a:rPr sz="1100" spc="35" dirty="0">
                <a:latin typeface="Tahoma"/>
                <a:cs typeface="Tahoma"/>
              </a:rPr>
              <a:t> </a:t>
            </a:r>
            <a:r>
              <a:rPr sz="1100" dirty="0">
                <a:latin typeface="Tahoma"/>
                <a:cs typeface="Tahoma"/>
              </a:rPr>
              <a:t>IHS</a:t>
            </a:r>
            <a:r>
              <a:rPr sz="1100" spc="35" dirty="0">
                <a:latin typeface="Tahoma"/>
                <a:cs typeface="Tahoma"/>
              </a:rPr>
              <a:t> </a:t>
            </a:r>
            <a:r>
              <a:rPr sz="1100" dirty="0">
                <a:latin typeface="Tahoma"/>
                <a:cs typeface="Tahoma"/>
              </a:rPr>
              <a:t>must</a:t>
            </a:r>
            <a:r>
              <a:rPr sz="1100" spc="45" dirty="0">
                <a:latin typeface="Tahoma"/>
                <a:cs typeface="Tahoma"/>
              </a:rPr>
              <a:t> </a:t>
            </a:r>
            <a:r>
              <a:rPr sz="1100" dirty="0">
                <a:latin typeface="Tahoma"/>
                <a:cs typeface="Tahoma"/>
              </a:rPr>
              <a:t>perform</a:t>
            </a:r>
            <a:r>
              <a:rPr sz="1100" spc="35" dirty="0">
                <a:latin typeface="Tahoma"/>
                <a:cs typeface="Tahoma"/>
              </a:rPr>
              <a:t> </a:t>
            </a:r>
            <a:r>
              <a:rPr sz="1100" dirty="0">
                <a:latin typeface="Tahoma"/>
                <a:cs typeface="Tahoma"/>
              </a:rPr>
              <a:t>that</a:t>
            </a:r>
            <a:r>
              <a:rPr sz="1100" spc="40" dirty="0">
                <a:latin typeface="Tahoma"/>
                <a:cs typeface="Tahoma"/>
              </a:rPr>
              <a:t> </a:t>
            </a:r>
            <a:r>
              <a:rPr sz="1100" spc="-10" dirty="0">
                <a:latin typeface="Tahoma"/>
                <a:cs typeface="Tahoma"/>
              </a:rPr>
              <a:t>cannot</a:t>
            </a:r>
            <a:r>
              <a:rPr sz="1100" spc="500" dirty="0">
                <a:latin typeface="Tahoma"/>
                <a:cs typeface="Tahoma"/>
              </a:rPr>
              <a:t> </a:t>
            </a:r>
            <a:r>
              <a:rPr sz="1100" dirty="0">
                <a:latin typeface="Tahoma"/>
                <a:cs typeface="Tahoma"/>
              </a:rPr>
              <a:t>legally</a:t>
            </a:r>
            <a:r>
              <a:rPr sz="1100" spc="25" dirty="0">
                <a:latin typeface="Tahoma"/>
                <a:cs typeface="Tahoma"/>
              </a:rPr>
              <a:t> </a:t>
            </a:r>
            <a:r>
              <a:rPr sz="1100" dirty="0">
                <a:latin typeface="Tahoma"/>
                <a:cs typeface="Tahoma"/>
              </a:rPr>
              <a:t>be</a:t>
            </a:r>
            <a:r>
              <a:rPr sz="1100" spc="45" dirty="0">
                <a:latin typeface="Tahoma"/>
                <a:cs typeface="Tahoma"/>
              </a:rPr>
              <a:t> </a:t>
            </a:r>
            <a:r>
              <a:rPr sz="1100" dirty="0">
                <a:latin typeface="Tahoma"/>
                <a:cs typeface="Tahoma"/>
              </a:rPr>
              <a:t>delegated</a:t>
            </a:r>
            <a:r>
              <a:rPr sz="1100" spc="45" dirty="0">
                <a:latin typeface="Tahoma"/>
                <a:cs typeface="Tahoma"/>
              </a:rPr>
              <a:t> </a:t>
            </a:r>
            <a:r>
              <a:rPr sz="1100" dirty="0">
                <a:latin typeface="Tahoma"/>
                <a:cs typeface="Tahoma"/>
              </a:rPr>
              <a:t>to</a:t>
            </a:r>
            <a:r>
              <a:rPr sz="1100" spc="40" dirty="0">
                <a:latin typeface="Tahoma"/>
                <a:cs typeface="Tahoma"/>
              </a:rPr>
              <a:t> </a:t>
            </a:r>
            <a:r>
              <a:rPr sz="1100" spc="-10" dirty="0">
                <a:latin typeface="Tahoma"/>
                <a:cs typeface="Tahoma"/>
              </a:rPr>
              <a:t>Tribes</a:t>
            </a:r>
            <a:endParaRPr sz="1100">
              <a:latin typeface="Tahoma"/>
              <a:cs typeface="Tahoma"/>
            </a:endParaRPr>
          </a:p>
        </p:txBody>
      </p:sp>
      <p:sp>
        <p:nvSpPr>
          <p:cNvPr id="20" name="object 20"/>
          <p:cNvSpPr txBox="1"/>
          <p:nvPr/>
        </p:nvSpPr>
        <p:spPr>
          <a:xfrm>
            <a:off x="9040595" y="5002105"/>
            <a:ext cx="2762885" cy="708660"/>
          </a:xfrm>
          <a:prstGeom prst="rect">
            <a:avLst/>
          </a:prstGeom>
        </p:spPr>
        <p:txBody>
          <a:bodyPr vert="horz" wrap="square" lIns="0" tIns="12065" rIns="0" bIns="0" rtlCol="0">
            <a:spAutoFit/>
          </a:bodyPr>
          <a:lstStyle/>
          <a:p>
            <a:pPr marL="12700" marR="5080">
              <a:lnSpc>
                <a:spcPct val="101800"/>
              </a:lnSpc>
              <a:spcBef>
                <a:spcPts val="95"/>
              </a:spcBef>
            </a:pPr>
            <a:r>
              <a:rPr sz="1100" dirty="0">
                <a:latin typeface="Tahoma"/>
                <a:cs typeface="Tahoma"/>
              </a:rPr>
              <a:t>Means</a:t>
            </a:r>
            <a:r>
              <a:rPr sz="1100" spc="40" dirty="0">
                <a:latin typeface="Tahoma"/>
                <a:cs typeface="Tahoma"/>
              </a:rPr>
              <a:t> </a:t>
            </a:r>
            <a:r>
              <a:rPr sz="1100" dirty="0">
                <a:latin typeface="Tahoma"/>
                <a:cs typeface="Tahoma"/>
              </a:rPr>
              <a:t>associated</a:t>
            </a:r>
            <a:r>
              <a:rPr sz="1100" spc="45" dirty="0">
                <a:latin typeface="Tahoma"/>
                <a:cs typeface="Tahoma"/>
              </a:rPr>
              <a:t> </a:t>
            </a:r>
            <a:r>
              <a:rPr sz="1100" dirty="0">
                <a:latin typeface="Tahoma"/>
                <a:cs typeface="Tahoma"/>
              </a:rPr>
              <a:t>portion</a:t>
            </a:r>
            <a:r>
              <a:rPr sz="1100" spc="40" dirty="0">
                <a:latin typeface="Tahoma"/>
                <a:cs typeface="Tahoma"/>
              </a:rPr>
              <a:t> </a:t>
            </a:r>
            <a:r>
              <a:rPr sz="1100" dirty="0">
                <a:latin typeface="Tahoma"/>
                <a:cs typeface="Tahoma"/>
              </a:rPr>
              <a:t>of</a:t>
            </a:r>
            <a:r>
              <a:rPr sz="1100" spc="55" dirty="0">
                <a:latin typeface="Tahoma"/>
                <a:cs typeface="Tahoma"/>
              </a:rPr>
              <a:t> </a:t>
            </a:r>
            <a:r>
              <a:rPr sz="1100" dirty="0">
                <a:latin typeface="Tahoma"/>
                <a:cs typeface="Tahoma"/>
              </a:rPr>
              <a:t>funds</a:t>
            </a:r>
            <a:r>
              <a:rPr sz="1100" spc="55" dirty="0">
                <a:latin typeface="Tahoma"/>
                <a:cs typeface="Tahoma"/>
              </a:rPr>
              <a:t> </a:t>
            </a:r>
            <a:r>
              <a:rPr sz="1100" dirty="0">
                <a:latin typeface="Tahoma"/>
                <a:cs typeface="Tahoma"/>
              </a:rPr>
              <a:t>used</a:t>
            </a:r>
            <a:r>
              <a:rPr sz="1100" spc="55" dirty="0">
                <a:latin typeface="Tahoma"/>
                <a:cs typeface="Tahoma"/>
              </a:rPr>
              <a:t> </a:t>
            </a:r>
            <a:r>
              <a:rPr sz="1100" spc="-25" dirty="0">
                <a:latin typeface="Tahoma"/>
                <a:cs typeface="Tahoma"/>
              </a:rPr>
              <a:t>by </a:t>
            </a:r>
            <a:r>
              <a:rPr sz="1100" dirty="0">
                <a:latin typeface="Tahoma"/>
                <a:cs typeface="Tahoma"/>
              </a:rPr>
              <a:t>IHS</a:t>
            </a:r>
            <a:r>
              <a:rPr sz="1100" spc="35" dirty="0">
                <a:latin typeface="Tahoma"/>
                <a:cs typeface="Tahoma"/>
              </a:rPr>
              <a:t> </a:t>
            </a:r>
            <a:r>
              <a:rPr sz="1100" dirty="0">
                <a:latin typeface="Tahoma"/>
                <a:cs typeface="Tahoma"/>
              </a:rPr>
              <a:t>to</a:t>
            </a:r>
            <a:r>
              <a:rPr sz="1100" spc="40" dirty="0">
                <a:latin typeface="Tahoma"/>
                <a:cs typeface="Tahoma"/>
              </a:rPr>
              <a:t> </a:t>
            </a:r>
            <a:r>
              <a:rPr sz="1100" dirty="0">
                <a:latin typeface="Tahoma"/>
                <a:cs typeface="Tahoma"/>
              </a:rPr>
              <a:t>carry</a:t>
            </a:r>
            <a:r>
              <a:rPr sz="1100" spc="35" dirty="0">
                <a:latin typeface="Tahoma"/>
                <a:cs typeface="Tahoma"/>
              </a:rPr>
              <a:t> </a:t>
            </a:r>
            <a:r>
              <a:rPr sz="1100" dirty="0">
                <a:latin typeface="Tahoma"/>
                <a:cs typeface="Tahoma"/>
              </a:rPr>
              <a:t>out</a:t>
            </a:r>
            <a:r>
              <a:rPr sz="1100" spc="40" dirty="0">
                <a:latin typeface="Tahoma"/>
                <a:cs typeface="Tahoma"/>
              </a:rPr>
              <a:t> </a:t>
            </a:r>
            <a:r>
              <a:rPr sz="1100" dirty="0">
                <a:latin typeface="Tahoma"/>
                <a:cs typeface="Tahoma"/>
              </a:rPr>
              <a:t>remaining</a:t>
            </a:r>
            <a:r>
              <a:rPr sz="1100" spc="35" dirty="0">
                <a:latin typeface="Tahoma"/>
                <a:cs typeface="Tahoma"/>
              </a:rPr>
              <a:t> </a:t>
            </a:r>
            <a:r>
              <a:rPr sz="1100" dirty="0">
                <a:latin typeface="Tahoma"/>
                <a:cs typeface="Tahoma"/>
              </a:rPr>
              <a:t>inherent</a:t>
            </a:r>
            <a:r>
              <a:rPr sz="1100" spc="35" dirty="0">
                <a:latin typeface="Tahoma"/>
                <a:cs typeface="Tahoma"/>
              </a:rPr>
              <a:t> </a:t>
            </a:r>
            <a:r>
              <a:rPr sz="1100" spc="-10" dirty="0">
                <a:latin typeface="Tahoma"/>
                <a:cs typeface="Tahoma"/>
              </a:rPr>
              <a:t>Federal </a:t>
            </a:r>
            <a:r>
              <a:rPr sz="1100" dirty="0">
                <a:latin typeface="Tahoma"/>
                <a:cs typeface="Tahoma"/>
              </a:rPr>
              <a:t>functions</a:t>
            </a:r>
            <a:r>
              <a:rPr sz="1100" spc="35" dirty="0">
                <a:latin typeface="Tahoma"/>
                <a:cs typeface="Tahoma"/>
              </a:rPr>
              <a:t> </a:t>
            </a:r>
            <a:r>
              <a:rPr sz="1100" dirty="0">
                <a:latin typeface="Tahoma"/>
                <a:cs typeface="Tahoma"/>
              </a:rPr>
              <a:t>when</a:t>
            </a:r>
            <a:r>
              <a:rPr sz="1100" spc="50" dirty="0">
                <a:latin typeface="Tahoma"/>
                <a:cs typeface="Tahoma"/>
              </a:rPr>
              <a:t> </a:t>
            </a:r>
            <a:r>
              <a:rPr sz="1100" dirty="0">
                <a:latin typeface="Tahoma"/>
                <a:cs typeface="Tahoma"/>
              </a:rPr>
              <a:t>all</a:t>
            </a:r>
            <a:r>
              <a:rPr sz="1100" spc="30" dirty="0">
                <a:latin typeface="Tahoma"/>
                <a:cs typeface="Tahoma"/>
              </a:rPr>
              <a:t> </a:t>
            </a:r>
            <a:r>
              <a:rPr sz="1100" dirty="0">
                <a:latin typeface="Tahoma"/>
                <a:cs typeface="Tahoma"/>
              </a:rPr>
              <a:t>other</a:t>
            </a:r>
            <a:r>
              <a:rPr sz="1100" spc="40" dirty="0">
                <a:latin typeface="Tahoma"/>
                <a:cs typeface="Tahoma"/>
              </a:rPr>
              <a:t> </a:t>
            </a:r>
            <a:r>
              <a:rPr sz="1100" dirty="0">
                <a:latin typeface="Tahoma"/>
                <a:cs typeface="Tahoma"/>
              </a:rPr>
              <a:t>PSFAs</a:t>
            </a:r>
            <a:r>
              <a:rPr sz="1100" spc="45" dirty="0">
                <a:latin typeface="Tahoma"/>
                <a:cs typeface="Tahoma"/>
              </a:rPr>
              <a:t> </a:t>
            </a:r>
            <a:r>
              <a:rPr sz="1100" spc="-25" dirty="0">
                <a:latin typeface="Tahoma"/>
                <a:cs typeface="Tahoma"/>
              </a:rPr>
              <a:t>are </a:t>
            </a:r>
            <a:r>
              <a:rPr sz="1100" spc="-10" dirty="0">
                <a:latin typeface="Tahoma"/>
                <a:cs typeface="Tahoma"/>
              </a:rPr>
              <a:t>contracted</a:t>
            </a:r>
            <a:endParaRPr sz="1100">
              <a:latin typeface="Tahoma"/>
              <a:cs typeface="Tahoma"/>
            </a:endParaRPr>
          </a:p>
        </p:txBody>
      </p:sp>
      <p:sp>
        <p:nvSpPr>
          <p:cNvPr id="21" name="object 21"/>
          <p:cNvSpPr txBox="1">
            <a:spLocks noGrp="1"/>
          </p:cNvSpPr>
          <p:nvPr>
            <p:ph type="title"/>
          </p:nvPr>
        </p:nvSpPr>
        <p:spPr>
          <a:xfrm>
            <a:off x="4597490" y="1037394"/>
            <a:ext cx="3091815" cy="385445"/>
          </a:xfrm>
          <a:prstGeom prst="rect">
            <a:avLst/>
          </a:prstGeom>
        </p:spPr>
        <p:txBody>
          <a:bodyPr vert="horz" wrap="square" lIns="0" tIns="13970" rIns="0" bIns="0" rtlCol="0">
            <a:spAutoFit/>
          </a:bodyPr>
          <a:lstStyle/>
          <a:p>
            <a:pPr marL="12700">
              <a:lnSpc>
                <a:spcPct val="100000"/>
              </a:lnSpc>
              <a:spcBef>
                <a:spcPts val="110"/>
              </a:spcBef>
            </a:pPr>
            <a:r>
              <a:rPr sz="2350" b="0" i="1" spc="-40" dirty="0">
                <a:solidFill>
                  <a:srgbClr val="000000"/>
                </a:solidFill>
                <a:latin typeface="Tahoma"/>
                <a:cs typeface="Tahoma"/>
              </a:rPr>
              <a:t>Activities</a:t>
            </a:r>
            <a:r>
              <a:rPr sz="2350" b="0" i="1" spc="-135" dirty="0">
                <a:solidFill>
                  <a:srgbClr val="000000"/>
                </a:solidFill>
                <a:latin typeface="Tahoma"/>
                <a:cs typeface="Tahoma"/>
              </a:rPr>
              <a:t> </a:t>
            </a:r>
            <a:r>
              <a:rPr sz="2350" b="0" i="1" spc="-30" dirty="0">
                <a:solidFill>
                  <a:srgbClr val="000000"/>
                </a:solidFill>
                <a:latin typeface="Tahoma"/>
                <a:cs typeface="Tahoma"/>
              </a:rPr>
              <a:t>IHS</a:t>
            </a:r>
            <a:r>
              <a:rPr sz="2350" b="0" i="1" spc="-130" dirty="0">
                <a:solidFill>
                  <a:srgbClr val="000000"/>
                </a:solidFill>
                <a:latin typeface="Tahoma"/>
                <a:cs typeface="Tahoma"/>
              </a:rPr>
              <a:t> </a:t>
            </a:r>
            <a:r>
              <a:rPr sz="2350" b="0" i="1" spc="-35" dirty="0">
                <a:solidFill>
                  <a:srgbClr val="000000"/>
                </a:solidFill>
                <a:latin typeface="Tahoma"/>
                <a:cs typeface="Tahoma"/>
              </a:rPr>
              <a:t>carries</a:t>
            </a:r>
            <a:r>
              <a:rPr sz="2350" b="0" i="1" spc="-120" dirty="0">
                <a:solidFill>
                  <a:srgbClr val="000000"/>
                </a:solidFill>
                <a:latin typeface="Tahoma"/>
                <a:cs typeface="Tahoma"/>
              </a:rPr>
              <a:t> </a:t>
            </a:r>
            <a:r>
              <a:rPr sz="2350" b="0" i="1" spc="-25" dirty="0">
                <a:solidFill>
                  <a:srgbClr val="000000"/>
                </a:solidFill>
                <a:latin typeface="Tahoma"/>
                <a:cs typeface="Tahoma"/>
              </a:rPr>
              <a:t>out</a:t>
            </a:r>
            <a:endParaRPr sz="2350">
              <a:latin typeface="Tahoma"/>
              <a:cs typeface="Tahoma"/>
            </a:endParaRPr>
          </a:p>
        </p:txBody>
      </p:sp>
      <p:sp>
        <p:nvSpPr>
          <p:cNvPr id="22" name="object 22"/>
          <p:cNvSpPr txBox="1"/>
          <p:nvPr/>
        </p:nvSpPr>
        <p:spPr>
          <a:xfrm>
            <a:off x="9397782" y="1049331"/>
            <a:ext cx="2128520" cy="385445"/>
          </a:xfrm>
          <a:prstGeom prst="rect">
            <a:avLst/>
          </a:prstGeom>
        </p:spPr>
        <p:txBody>
          <a:bodyPr vert="horz" wrap="square" lIns="0" tIns="13970" rIns="0" bIns="0" rtlCol="0">
            <a:spAutoFit/>
          </a:bodyPr>
          <a:lstStyle/>
          <a:p>
            <a:pPr marL="12700">
              <a:lnSpc>
                <a:spcPct val="100000"/>
              </a:lnSpc>
              <a:spcBef>
                <a:spcPts val="110"/>
              </a:spcBef>
            </a:pPr>
            <a:r>
              <a:rPr sz="2350" i="1" spc="-50" dirty="0">
                <a:latin typeface="Tahoma"/>
                <a:cs typeface="Tahoma"/>
              </a:rPr>
              <a:t>Associated</a:t>
            </a:r>
            <a:r>
              <a:rPr sz="2350" i="1" spc="-110" dirty="0">
                <a:latin typeface="Tahoma"/>
                <a:cs typeface="Tahoma"/>
              </a:rPr>
              <a:t> </a:t>
            </a:r>
            <a:r>
              <a:rPr sz="2350" i="1" spc="-45" dirty="0">
                <a:latin typeface="Tahoma"/>
                <a:cs typeface="Tahoma"/>
              </a:rPr>
              <a:t>funds</a:t>
            </a:r>
            <a:endParaRPr sz="2350">
              <a:latin typeface="Tahoma"/>
              <a:cs typeface="Tahoma"/>
            </a:endParaRPr>
          </a:p>
        </p:txBody>
      </p:sp>
      <p:pic>
        <p:nvPicPr>
          <p:cNvPr id="23" name="object 3"/>
          <p:cNvPicPr/>
          <p:nvPr/>
        </p:nvPicPr>
        <p:blipFill>
          <a:blip r:embed="rId8" cstate="print"/>
          <a:stretch>
            <a:fillRect/>
          </a:stretch>
        </p:blipFill>
        <p:spPr>
          <a:xfrm>
            <a:off x="10141847" y="6119623"/>
            <a:ext cx="1661633" cy="496061"/>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990600" y="533400"/>
            <a:ext cx="9676765" cy="5306581"/>
          </a:xfrm>
          <a:prstGeom prst="rect">
            <a:avLst/>
          </a:prstGeom>
        </p:spPr>
        <p:txBody>
          <a:bodyPr vert="horz" wrap="square" lIns="0" tIns="12700" rIns="0" bIns="0" rtlCol="0">
            <a:spAutoFit/>
          </a:bodyPr>
          <a:lstStyle/>
          <a:p>
            <a:r>
              <a:rPr lang="en-US" sz="4400" spc="-75" dirty="0"/>
              <a:t>Inherent Federal Function Examples</a:t>
            </a:r>
            <a:r>
              <a:rPr lang="en-US" spc="-75" dirty="0"/>
              <a:t>– </a:t>
            </a:r>
            <a:br>
              <a:rPr lang="en-US" spc="-75" dirty="0"/>
            </a:br>
            <a:br>
              <a:rPr lang="en-US" spc="-75" dirty="0"/>
            </a:br>
            <a:r>
              <a:rPr lang="en-US" sz="2800" b="1" spc="-75" dirty="0"/>
              <a:t>A few </a:t>
            </a:r>
            <a:r>
              <a:rPr lang="en-US" sz="2800" b="1" dirty="0"/>
              <a:t>examples of inherent federal functions may include:</a:t>
            </a:r>
            <a:br>
              <a:rPr lang="en-US" sz="2800" dirty="0"/>
            </a:br>
            <a:r>
              <a:rPr lang="en-US" sz="2800" dirty="0"/>
              <a:t>•</a:t>
            </a:r>
            <a:r>
              <a:rPr lang="en-US" sz="2400" dirty="0"/>
              <a:t>Personnel management –appointment, oversight, control, and direction of Federal employees</a:t>
            </a:r>
            <a:br>
              <a:rPr lang="en-US" sz="2400" dirty="0"/>
            </a:br>
            <a:r>
              <a:rPr lang="en-US" sz="2400" dirty="0"/>
              <a:t>•Accounts payable –control and determinations in accordance with Federal appropriations law</a:t>
            </a:r>
            <a:br>
              <a:rPr lang="en-US" sz="2400" dirty="0"/>
            </a:br>
            <a:r>
              <a:rPr lang="en-US" sz="2400" dirty="0"/>
              <a:t>•Financial management –oversight and control of Federal financial transactions and records</a:t>
            </a:r>
            <a:br>
              <a:rPr lang="en-US" sz="2400" dirty="0"/>
            </a:br>
            <a:r>
              <a:rPr lang="en-US" sz="2400" dirty="0"/>
              <a:t>•Budget &amp; planning –budget formulation, execution, and alignment with agency program goals</a:t>
            </a:r>
            <a:br>
              <a:rPr lang="en-US" sz="2400" dirty="0"/>
            </a:br>
            <a:endParaRPr sz="2400" spc="-50" dirty="0"/>
          </a:p>
        </p:txBody>
      </p:sp>
    </p:spTree>
    <p:extLst>
      <p:ext uri="{BB962C8B-B14F-4D97-AF65-F5344CB8AC3E}">
        <p14:creationId xmlns:p14="http://schemas.microsoft.com/office/powerpoint/2010/main" val="23238078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990600" y="533400"/>
            <a:ext cx="9676765" cy="7276351"/>
          </a:xfrm>
          <a:prstGeom prst="rect">
            <a:avLst/>
          </a:prstGeom>
        </p:spPr>
        <p:txBody>
          <a:bodyPr vert="horz" wrap="square" lIns="0" tIns="12700" rIns="0" bIns="0" rtlCol="0">
            <a:spAutoFit/>
          </a:bodyPr>
          <a:lstStyle/>
          <a:p>
            <a:r>
              <a:rPr lang="en-US" sz="4400" spc="-75" dirty="0"/>
              <a:t>Inherent Federal Functions Examples</a:t>
            </a:r>
            <a:r>
              <a:rPr lang="en-US" spc="-75" dirty="0"/>
              <a:t>– </a:t>
            </a:r>
            <a:br>
              <a:rPr lang="en-US" spc="-75" dirty="0"/>
            </a:br>
            <a:br>
              <a:rPr lang="en-US" sz="2800" dirty="0"/>
            </a:br>
            <a:r>
              <a:rPr lang="en-US" sz="2800" dirty="0"/>
              <a:t>•</a:t>
            </a:r>
            <a:r>
              <a:rPr lang="en-US" sz="2400" dirty="0"/>
              <a:t>Property oversight –control of acquisition, use and disposition of US property</a:t>
            </a:r>
            <a:br>
              <a:rPr lang="en-US" sz="2400" dirty="0"/>
            </a:br>
            <a:r>
              <a:rPr lang="en-US" sz="2400" dirty="0"/>
              <a:t>•Monitoring &amp; evaluation –control over reviews, inspections, compliance policies for agency authorized programs, etc. </a:t>
            </a:r>
            <a:br>
              <a:rPr lang="en-US" sz="2400" dirty="0"/>
            </a:br>
            <a:r>
              <a:rPr lang="en-US" sz="2400" dirty="0"/>
              <a:t>•Contracting –control and oversight over all agency pre-award and post-award contract functions</a:t>
            </a:r>
            <a:br>
              <a:rPr lang="en-US" sz="2400" dirty="0"/>
            </a:br>
            <a:r>
              <a:rPr lang="en-US" sz="2400" dirty="0"/>
              <a:t>•Program policy –control and oversight for agency administrative and program policies</a:t>
            </a:r>
            <a:br>
              <a:rPr lang="en-US" sz="2400" dirty="0"/>
            </a:br>
            <a:r>
              <a:rPr lang="en-US" sz="2400" dirty="0"/>
              <a:t>•Legal counsel and legislative affairs –legal advice and related services</a:t>
            </a:r>
            <a:br>
              <a:rPr lang="en-US" sz="2400" dirty="0"/>
            </a:br>
            <a:br>
              <a:rPr lang="en-US" sz="2800" dirty="0"/>
            </a:br>
            <a:r>
              <a:rPr lang="en-US" sz="2400" dirty="0">
                <a:hlinkClick r:id="rId2"/>
              </a:rPr>
              <a:t>https://www.acquisition.gov/far/part-7#FAR_Subpart_7_5</a:t>
            </a:r>
            <a:r>
              <a:rPr lang="en-US" sz="2400" dirty="0"/>
              <a:t> </a:t>
            </a:r>
            <a:br>
              <a:rPr lang="en-US" spc="-75" dirty="0"/>
            </a:br>
            <a:br>
              <a:rPr lang="en-US" spc="-75" dirty="0"/>
            </a:br>
            <a:br>
              <a:rPr lang="en-US" spc="-75" dirty="0"/>
            </a:br>
            <a:endParaRPr spc="-50" dirty="0"/>
          </a:p>
        </p:txBody>
      </p:sp>
    </p:spTree>
    <p:extLst>
      <p:ext uri="{BB962C8B-B14F-4D97-AF65-F5344CB8AC3E}">
        <p14:creationId xmlns:p14="http://schemas.microsoft.com/office/powerpoint/2010/main" val="15185715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0" y="0"/>
            <a:ext cx="4051300" cy="6858000"/>
          </a:xfrm>
          <a:custGeom>
            <a:avLst/>
            <a:gdLst/>
            <a:ahLst/>
            <a:cxnLst/>
            <a:rect l="l" t="t" r="r" b="b"/>
            <a:pathLst>
              <a:path w="4051300" h="6858000">
                <a:moveTo>
                  <a:pt x="4050791" y="0"/>
                </a:moveTo>
                <a:lnTo>
                  <a:pt x="0" y="0"/>
                </a:lnTo>
                <a:lnTo>
                  <a:pt x="0" y="6858000"/>
                </a:lnTo>
                <a:lnTo>
                  <a:pt x="4050791" y="6858000"/>
                </a:lnTo>
                <a:lnTo>
                  <a:pt x="4050791" y="0"/>
                </a:lnTo>
                <a:close/>
              </a:path>
            </a:pathLst>
          </a:custGeom>
          <a:solidFill>
            <a:srgbClr val="0F4B76"/>
          </a:solidFill>
        </p:spPr>
        <p:txBody>
          <a:bodyPr wrap="square" lIns="0" tIns="0" rIns="0" bIns="0" rtlCol="0"/>
          <a:lstStyle/>
          <a:p>
            <a:endParaRPr/>
          </a:p>
        </p:txBody>
      </p:sp>
      <p:sp>
        <p:nvSpPr>
          <p:cNvPr id="3" name="object 3"/>
          <p:cNvSpPr txBox="1"/>
          <p:nvPr/>
        </p:nvSpPr>
        <p:spPr>
          <a:xfrm>
            <a:off x="571110" y="585344"/>
            <a:ext cx="2893060" cy="1973580"/>
          </a:xfrm>
          <a:prstGeom prst="rect">
            <a:avLst/>
          </a:prstGeom>
        </p:spPr>
        <p:txBody>
          <a:bodyPr vert="horz" wrap="square" lIns="0" tIns="12700" rIns="0" bIns="0" rtlCol="0">
            <a:spAutoFit/>
          </a:bodyPr>
          <a:lstStyle/>
          <a:p>
            <a:pPr marL="12700">
              <a:lnSpc>
                <a:spcPts val="3995"/>
              </a:lnSpc>
              <a:spcBef>
                <a:spcPts val="100"/>
              </a:spcBef>
            </a:pPr>
            <a:r>
              <a:rPr sz="3600" b="0" spc="-45" dirty="0">
                <a:solidFill>
                  <a:srgbClr val="FFFFFF"/>
                </a:solidFill>
                <a:latin typeface="Calibri Light"/>
                <a:cs typeface="Calibri Light"/>
              </a:rPr>
              <a:t>ISDEAA</a:t>
            </a:r>
            <a:r>
              <a:rPr sz="3600" b="0" spc="-145" dirty="0">
                <a:solidFill>
                  <a:srgbClr val="FFFFFF"/>
                </a:solidFill>
                <a:latin typeface="Calibri Light"/>
                <a:cs typeface="Calibri Light"/>
              </a:rPr>
              <a:t> </a:t>
            </a:r>
            <a:r>
              <a:rPr sz="3600" b="0" spc="-50" dirty="0">
                <a:solidFill>
                  <a:srgbClr val="FFFFFF"/>
                </a:solidFill>
                <a:latin typeface="Calibri Light"/>
                <a:cs typeface="Calibri Light"/>
              </a:rPr>
              <a:t>–</a:t>
            </a:r>
            <a:endParaRPr sz="3600">
              <a:latin typeface="Calibri Light"/>
              <a:cs typeface="Calibri Light"/>
            </a:endParaRPr>
          </a:p>
          <a:p>
            <a:pPr marL="12700" marR="5080">
              <a:lnSpc>
                <a:spcPts val="3670"/>
              </a:lnSpc>
              <a:spcBef>
                <a:spcPts val="340"/>
              </a:spcBef>
            </a:pPr>
            <a:r>
              <a:rPr sz="3600" b="0" spc="-50" dirty="0">
                <a:solidFill>
                  <a:srgbClr val="FFFFFF"/>
                </a:solidFill>
                <a:latin typeface="Calibri Light"/>
                <a:cs typeface="Calibri Light"/>
              </a:rPr>
              <a:t>Permits</a:t>
            </a:r>
            <a:r>
              <a:rPr sz="3600" b="0" spc="-160" dirty="0">
                <a:solidFill>
                  <a:srgbClr val="FFFFFF"/>
                </a:solidFill>
                <a:latin typeface="Calibri Light"/>
                <a:cs typeface="Calibri Light"/>
              </a:rPr>
              <a:t> </a:t>
            </a:r>
            <a:r>
              <a:rPr sz="3600" b="0" spc="-114" dirty="0">
                <a:solidFill>
                  <a:srgbClr val="FFFFFF"/>
                </a:solidFill>
                <a:latin typeface="Calibri Light"/>
                <a:cs typeface="Calibri Light"/>
              </a:rPr>
              <a:t>Transfer </a:t>
            </a:r>
            <a:r>
              <a:rPr sz="3600" b="0" spc="-50" dirty="0">
                <a:solidFill>
                  <a:srgbClr val="FFFFFF"/>
                </a:solidFill>
                <a:latin typeface="Calibri Light"/>
                <a:cs typeface="Calibri Light"/>
              </a:rPr>
              <a:t>from</a:t>
            </a:r>
            <a:r>
              <a:rPr sz="3600" b="0" spc="-160" dirty="0">
                <a:solidFill>
                  <a:srgbClr val="FFFFFF"/>
                </a:solidFill>
                <a:latin typeface="Calibri Light"/>
                <a:cs typeface="Calibri Light"/>
              </a:rPr>
              <a:t> </a:t>
            </a:r>
            <a:r>
              <a:rPr sz="3600" b="0" spc="-20" dirty="0">
                <a:solidFill>
                  <a:srgbClr val="FFFFFF"/>
                </a:solidFill>
                <a:latin typeface="Calibri Light"/>
                <a:cs typeface="Calibri Light"/>
              </a:rPr>
              <a:t>IHS</a:t>
            </a:r>
            <a:r>
              <a:rPr sz="3600" b="0" spc="-150" dirty="0">
                <a:solidFill>
                  <a:srgbClr val="FFFFFF"/>
                </a:solidFill>
                <a:latin typeface="Calibri Light"/>
                <a:cs typeface="Calibri Light"/>
              </a:rPr>
              <a:t> </a:t>
            </a:r>
            <a:r>
              <a:rPr sz="3600" b="0" spc="-25" dirty="0">
                <a:solidFill>
                  <a:srgbClr val="FFFFFF"/>
                </a:solidFill>
                <a:latin typeface="Calibri Light"/>
                <a:cs typeface="Calibri Light"/>
              </a:rPr>
              <a:t>to </a:t>
            </a:r>
            <a:r>
              <a:rPr sz="3600" b="0" spc="-10" dirty="0">
                <a:solidFill>
                  <a:srgbClr val="FFFFFF"/>
                </a:solidFill>
                <a:latin typeface="Calibri Light"/>
                <a:cs typeface="Calibri Light"/>
              </a:rPr>
              <a:t>Tribes</a:t>
            </a:r>
            <a:endParaRPr sz="3600">
              <a:latin typeface="Calibri Light"/>
              <a:cs typeface="Calibri Light"/>
            </a:endParaRPr>
          </a:p>
        </p:txBody>
      </p:sp>
      <p:sp>
        <p:nvSpPr>
          <p:cNvPr id="4" name="object 4"/>
          <p:cNvSpPr/>
          <p:nvPr/>
        </p:nvSpPr>
        <p:spPr>
          <a:xfrm>
            <a:off x="4040123" y="0"/>
            <a:ext cx="64135" cy="6858000"/>
          </a:xfrm>
          <a:custGeom>
            <a:avLst/>
            <a:gdLst/>
            <a:ahLst/>
            <a:cxnLst/>
            <a:rect l="l" t="t" r="r" b="b"/>
            <a:pathLst>
              <a:path w="64135" h="6858000">
                <a:moveTo>
                  <a:pt x="64008" y="0"/>
                </a:moveTo>
                <a:lnTo>
                  <a:pt x="0" y="0"/>
                </a:lnTo>
                <a:lnTo>
                  <a:pt x="0" y="6858000"/>
                </a:lnTo>
                <a:lnTo>
                  <a:pt x="64008" y="6858000"/>
                </a:lnTo>
                <a:lnTo>
                  <a:pt x="64008" y="0"/>
                </a:lnTo>
                <a:close/>
              </a:path>
            </a:pathLst>
          </a:custGeom>
          <a:solidFill>
            <a:srgbClr val="0F4B76"/>
          </a:solidFill>
        </p:spPr>
        <p:txBody>
          <a:bodyPr wrap="square" lIns="0" tIns="0" rIns="0" bIns="0" rtlCol="0"/>
          <a:lstStyle/>
          <a:p>
            <a:endParaRPr/>
          </a:p>
        </p:txBody>
      </p:sp>
      <p:pic>
        <p:nvPicPr>
          <p:cNvPr id="5" name="object 5"/>
          <p:cNvPicPr/>
          <p:nvPr/>
        </p:nvPicPr>
        <p:blipFill>
          <a:blip r:embed="rId2" cstate="print"/>
          <a:stretch>
            <a:fillRect/>
          </a:stretch>
        </p:blipFill>
        <p:spPr>
          <a:xfrm>
            <a:off x="4164329" y="1114044"/>
            <a:ext cx="7847074" cy="4762499"/>
          </a:xfrm>
          <a:prstGeom prst="rect">
            <a:avLst/>
          </a:prstGeom>
        </p:spPr>
      </p:pic>
      <p:pic>
        <p:nvPicPr>
          <p:cNvPr id="7" name="object 3"/>
          <p:cNvPicPr/>
          <p:nvPr/>
        </p:nvPicPr>
        <p:blipFill>
          <a:blip r:embed="rId3" cstate="print"/>
          <a:stretch>
            <a:fillRect/>
          </a:stretch>
        </p:blipFill>
        <p:spPr>
          <a:xfrm>
            <a:off x="10141847" y="6119623"/>
            <a:ext cx="1661633" cy="496061"/>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1523" y="4953000"/>
            <a:ext cx="12189460" cy="1905000"/>
          </a:xfrm>
          <a:custGeom>
            <a:avLst/>
            <a:gdLst/>
            <a:ahLst/>
            <a:cxnLst/>
            <a:rect l="l" t="t" r="r" b="b"/>
            <a:pathLst>
              <a:path w="12189460" h="1905000">
                <a:moveTo>
                  <a:pt x="12188952" y="0"/>
                </a:moveTo>
                <a:lnTo>
                  <a:pt x="0" y="0"/>
                </a:lnTo>
                <a:lnTo>
                  <a:pt x="0" y="1905000"/>
                </a:lnTo>
                <a:lnTo>
                  <a:pt x="12188952" y="1905000"/>
                </a:lnTo>
                <a:lnTo>
                  <a:pt x="12188952" y="0"/>
                </a:lnTo>
                <a:close/>
              </a:path>
            </a:pathLst>
          </a:custGeom>
          <a:solidFill>
            <a:srgbClr val="0F4B76"/>
          </a:solidFill>
        </p:spPr>
        <p:txBody>
          <a:bodyPr wrap="square" lIns="0" tIns="0" rIns="0" bIns="0" rtlCol="0"/>
          <a:lstStyle/>
          <a:p>
            <a:endParaRPr/>
          </a:p>
        </p:txBody>
      </p:sp>
      <p:sp>
        <p:nvSpPr>
          <p:cNvPr id="3" name="object 3"/>
          <p:cNvSpPr txBox="1"/>
          <p:nvPr/>
        </p:nvSpPr>
        <p:spPr>
          <a:xfrm>
            <a:off x="2245010" y="5452722"/>
            <a:ext cx="7706995" cy="756920"/>
          </a:xfrm>
          <a:prstGeom prst="rect">
            <a:avLst/>
          </a:prstGeom>
        </p:spPr>
        <p:txBody>
          <a:bodyPr vert="horz" wrap="square" lIns="0" tIns="12700" rIns="0" bIns="0" rtlCol="0">
            <a:spAutoFit/>
          </a:bodyPr>
          <a:lstStyle/>
          <a:p>
            <a:pPr marL="12700">
              <a:lnSpc>
                <a:spcPct val="100000"/>
              </a:lnSpc>
              <a:spcBef>
                <a:spcPts val="100"/>
              </a:spcBef>
            </a:pPr>
            <a:r>
              <a:rPr sz="4800" b="0" spc="-105" dirty="0">
                <a:solidFill>
                  <a:srgbClr val="FFFFFF"/>
                </a:solidFill>
                <a:latin typeface="Calibri Light"/>
                <a:cs typeface="Calibri Light"/>
              </a:rPr>
              <a:t>Transferrable</a:t>
            </a:r>
            <a:r>
              <a:rPr sz="4800" b="0" spc="-130" dirty="0">
                <a:solidFill>
                  <a:srgbClr val="FFFFFF"/>
                </a:solidFill>
                <a:latin typeface="Calibri Light"/>
                <a:cs typeface="Calibri Light"/>
              </a:rPr>
              <a:t> </a:t>
            </a:r>
            <a:r>
              <a:rPr sz="4800" b="0" spc="-50" dirty="0">
                <a:solidFill>
                  <a:srgbClr val="FFFFFF"/>
                </a:solidFill>
                <a:latin typeface="Calibri Light"/>
                <a:cs typeface="Calibri Light"/>
              </a:rPr>
              <a:t>Categories</a:t>
            </a:r>
            <a:r>
              <a:rPr sz="4800" b="0" spc="-125" dirty="0">
                <a:solidFill>
                  <a:srgbClr val="FFFFFF"/>
                </a:solidFill>
                <a:latin typeface="Calibri Light"/>
                <a:cs typeface="Calibri Light"/>
              </a:rPr>
              <a:t> </a:t>
            </a:r>
            <a:r>
              <a:rPr sz="4800" b="0" dirty="0">
                <a:solidFill>
                  <a:srgbClr val="FFFFFF"/>
                </a:solidFill>
                <a:latin typeface="Calibri Light"/>
                <a:cs typeface="Calibri Light"/>
              </a:rPr>
              <a:t>of</a:t>
            </a:r>
            <a:r>
              <a:rPr sz="4800" b="0" spc="-125" dirty="0">
                <a:solidFill>
                  <a:srgbClr val="FFFFFF"/>
                </a:solidFill>
                <a:latin typeface="Calibri Light"/>
                <a:cs typeface="Calibri Light"/>
              </a:rPr>
              <a:t> </a:t>
            </a:r>
            <a:r>
              <a:rPr sz="4800" b="0" spc="-80" dirty="0">
                <a:solidFill>
                  <a:srgbClr val="FFFFFF"/>
                </a:solidFill>
                <a:latin typeface="Calibri Light"/>
                <a:cs typeface="Calibri Light"/>
              </a:rPr>
              <a:t>PSFA</a:t>
            </a:r>
            <a:endParaRPr sz="4800" dirty="0">
              <a:latin typeface="Calibri Light"/>
              <a:cs typeface="Calibri Light"/>
            </a:endParaRPr>
          </a:p>
        </p:txBody>
      </p:sp>
      <p:sp>
        <p:nvSpPr>
          <p:cNvPr id="4" name="object 4"/>
          <p:cNvSpPr/>
          <p:nvPr/>
        </p:nvSpPr>
        <p:spPr>
          <a:xfrm>
            <a:off x="1523" y="4906517"/>
            <a:ext cx="12189460" cy="64135"/>
          </a:xfrm>
          <a:custGeom>
            <a:avLst/>
            <a:gdLst/>
            <a:ahLst/>
            <a:cxnLst/>
            <a:rect l="l" t="t" r="r" b="b"/>
            <a:pathLst>
              <a:path w="12189460" h="64135">
                <a:moveTo>
                  <a:pt x="12188952" y="0"/>
                </a:moveTo>
                <a:lnTo>
                  <a:pt x="0" y="0"/>
                </a:lnTo>
                <a:lnTo>
                  <a:pt x="0" y="64007"/>
                </a:lnTo>
                <a:lnTo>
                  <a:pt x="12188952" y="64007"/>
                </a:lnTo>
                <a:lnTo>
                  <a:pt x="12188952" y="0"/>
                </a:lnTo>
                <a:close/>
              </a:path>
            </a:pathLst>
          </a:custGeom>
          <a:solidFill>
            <a:srgbClr val="0F4B76"/>
          </a:solidFill>
        </p:spPr>
        <p:txBody>
          <a:bodyPr wrap="square" lIns="0" tIns="0" rIns="0" bIns="0" rtlCol="0"/>
          <a:lstStyle/>
          <a:p>
            <a:endParaRPr/>
          </a:p>
        </p:txBody>
      </p:sp>
      <p:grpSp>
        <p:nvGrpSpPr>
          <p:cNvPr id="5" name="object 5"/>
          <p:cNvGrpSpPr/>
          <p:nvPr/>
        </p:nvGrpSpPr>
        <p:grpSpPr>
          <a:xfrm>
            <a:off x="4518786" y="758318"/>
            <a:ext cx="4641215" cy="2637790"/>
            <a:chOff x="4518786" y="758318"/>
            <a:chExt cx="4641215" cy="2637790"/>
          </a:xfrm>
        </p:grpSpPr>
        <p:pic>
          <p:nvPicPr>
            <p:cNvPr id="6" name="object 6"/>
            <p:cNvPicPr/>
            <p:nvPr/>
          </p:nvPicPr>
          <p:blipFill>
            <a:blip r:embed="rId2" cstate="print"/>
            <a:stretch>
              <a:fillRect/>
            </a:stretch>
          </p:blipFill>
          <p:spPr>
            <a:xfrm>
              <a:off x="4525136" y="764672"/>
              <a:ext cx="3881628" cy="2625089"/>
            </a:xfrm>
            <a:prstGeom prst="rect">
              <a:avLst/>
            </a:prstGeom>
          </p:spPr>
        </p:pic>
        <p:sp>
          <p:nvSpPr>
            <p:cNvPr id="7" name="object 7"/>
            <p:cNvSpPr/>
            <p:nvPr/>
          </p:nvSpPr>
          <p:spPr>
            <a:xfrm>
              <a:off x="4525136" y="764672"/>
              <a:ext cx="3881754" cy="2625090"/>
            </a:xfrm>
            <a:custGeom>
              <a:avLst/>
              <a:gdLst/>
              <a:ahLst/>
              <a:cxnLst/>
              <a:rect l="l" t="t" r="r" b="b"/>
              <a:pathLst>
                <a:path w="3881754" h="2625090">
                  <a:moveTo>
                    <a:pt x="0" y="166611"/>
                  </a:moveTo>
                  <a:lnTo>
                    <a:pt x="5951" y="122316"/>
                  </a:lnTo>
                  <a:lnTo>
                    <a:pt x="22748" y="82516"/>
                  </a:lnTo>
                  <a:lnTo>
                    <a:pt x="48801" y="48796"/>
                  </a:lnTo>
                  <a:lnTo>
                    <a:pt x="82521" y="22745"/>
                  </a:lnTo>
                  <a:lnTo>
                    <a:pt x="122321" y="5951"/>
                  </a:lnTo>
                  <a:lnTo>
                    <a:pt x="166611" y="0"/>
                  </a:lnTo>
                  <a:lnTo>
                    <a:pt x="3715016" y="0"/>
                  </a:lnTo>
                  <a:lnTo>
                    <a:pt x="3759306" y="5951"/>
                  </a:lnTo>
                  <a:lnTo>
                    <a:pt x="3799106" y="22745"/>
                  </a:lnTo>
                  <a:lnTo>
                    <a:pt x="3832826" y="48796"/>
                  </a:lnTo>
                  <a:lnTo>
                    <a:pt x="3858879" y="82516"/>
                  </a:lnTo>
                  <a:lnTo>
                    <a:pt x="3875676" y="122316"/>
                  </a:lnTo>
                  <a:lnTo>
                    <a:pt x="3881628" y="166611"/>
                  </a:lnTo>
                  <a:lnTo>
                    <a:pt x="3881628" y="2458466"/>
                  </a:lnTo>
                  <a:lnTo>
                    <a:pt x="3875676" y="2502761"/>
                  </a:lnTo>
                  <a:lnTo>
                    <a:pt x="3858879" y="2542564"/>
                  </a:lnTo>
                  <a:lnTo>
                    <a:pt x="3832826" y="2576287"/>
                  </a:lnTo>
                  <a:lnTo>
                    <a:pt x="3799106" y="2602341"/>
                  </a:lnTo>
                  <a:lnTo>
                    <a:pt x="3759306" y="2619138"/>
                  </a:lnTo>
                  <a:lnTo>
                    <a:pt x="3715016" y="2625089"/>
                  </a:lnTo>
                  <a:lnTo>
                    <a:pt x="166611" y="2625089"/>
                  </a:lnTo>
                  <a:lnTo>
                    <a:pt x="122321" y="2619138"/>
                  </a:lnTo>
                  <a:lnTo>
                    <a:pt x="82521" y="2602341"/>
                  </a:lnTo>
                  <a:lnTo>
                    <a:pt x="48801" y="2576287"/>
                  </a:lnTo>
                  <a:lnTo>
                    <a:pt x="22748" y="2542564"/>
                  </a:lnTo>
                  <a:lnTo>
                    <a:pt x="5951" y="2502761"/>
                  </a:lnTo>
                  <a:lnTo>
                    <a:pt x="0" y="2458466"/>
                  </a:lnTo>
                  <a:lnTo>
                    <a:pt x="0" y="166611"/>
                  </a:lnTo>
                  <a:close/>
                </a:path>
              </a:pathLst>
            </a:custGeom>
            <a:ln w="12700">
              <a:solidFill>
                <a:srgbClr val="0F4B76"/>
              </a:solidFill>
            </a:ln>
          </p:spPr>
          <p:txBody>
            <a:bodyPr wrap="square" lIns="0" tIns="0" rIns="0" bIns="0" rtlCol="0"/>
            <a:lstStyle/>
            <a:p>
              <a:endParaRPr/>
            </a:p>
          </p:txBody>
        </p:sp>
        <p:sp>
          <p:nvSpPr>
            <p:cNvPr id="8" name="object 8"/>
            <p:cNvSpPr/>
            <p:nvPr/>
          </p:nvSpPr>
          <p:spPr>
            <a:xfrm>
              <a:off x="5722238" y="786766"/>
              <a:ext cx="1238250" cy="200025"/>
            </a:xfrm>
            <a:custGeom>
              <a:avLst/>
              <a:gdLst/>
              <a:ahLst/>
              <a:cxnLst/>
              <a:rect l="l" t="t" r="r" b="b"/>
              <a:pathLst>
                <a:path w="1238250" h="200025">
                  <a:moveTo>
                    <a:pt x="1204976" y="0"/>
                  </a:moveTo>
                  <a:lnTo>
                    <a:pt x="33274" y="0"/>
                  </a:lnTo>
                  <a:lnTo>
                    <a:pt x="20322" y="2614"/>
                  </a:lnTo>
                  <a:lnTo>
                    <a:pt x="9745" y="9745"/>
                  </a:lnTo>
                  <a:lnTo>
                    <a:pt x="2614" y="20322"/>
                  </a:lnTo>
                  <a:lnTo>
                    <a:pt x="0" y="33274"/>
                  </a:lnTo>
                  <a:lnTo>
                    <a:pt x="0" y="166370"/>
                  </a:lnTo>
                  <a:lnTo>
                    <a:pt x="2614" y="179321"/>
                  </a:lnTo>
                  <a:lnTo>
                    <a:pt x="9745" y="189898"/>
                  </a:lnTo>
                  <a:lnTo>
                    <a:pt x="20322" y="197029"/>
                  </a:lnTo>
                  <a:lnTo>
                    <a:pt x="33274" y="199644"/>
                  </a:lnTo>
                  <a:lnTo>
                    <a:pt x="1204976" y="199644"/>
                  </a:lnTo>
                  <a:lnTo>
                    <a:pt x="1217927" y="197029"/>
                  </a:lnTo>
                  <a:lnTo>
                    <a:pt x="1228504" y="189898"/>
                  </a:lnTo>
                  <a:lnTo>
                    <a:pt x="1235635" y="179321"/>
                  </a:lnTo>
                  <a:lnTo>
                    <a:pt x="1238250" y="166370"/>
                  </a:lnTo>
                  <a:lnTo>
                    <a:pt x="1238250" y="33274"/>
                  </a:lnTo>
                  <a:lnTo>
                    <a:pt x="1235635" y="20322"/>
                  </a:lnTo>
                  <a:lnTo>
                    <a:pt x="1228504" y="9745"/>
                  </a:lnTo>
                  <a:lnTo>
                    <a:pt x="1217927" y="2614"/>
                  </a:lnTo>
                  <a:lnTo>
                    <a:pt x="1204976" y="0"/>
                  </a:lnTo>
                  <a:close/>
                </a:path>
              </a:pathLst>
            </a:custGeom>
            <a:solidFill>
              <a:srgbClr val="6E7A62"/>
            </a:solidFill>
          </p:spPr>
          <p:txBody>
            <a:bodyPr wrap="square" lIns="0" tIns="0" rIns="0" bIns="0" rtlCol="0"/>
            <a:lstStyle/>
            <a:p>
              <a:endParaRPr/>
            </a:p>
          </p:txBody>
        </p:sp>
        <p:sp>
          <p:nvSpPr>
            <p:cNvPr id="9" name="object 9"/>
            <p:cNvSpPr/>
            <p:nvPr/>
          </p:nvSpPr>
          <p:spPr>
            <a:xfrm>
              <a:off x="5722238" y="786766"/>
              <a:ext cx="1238250" cy="200025"/>
            </a:xfrm>
            <a:custGeom>
              <a:avLst/>
              <a:gdLst/>
              <a:ahLst/>
              <a:cxnLst/>
              <a:rect l="l" t="t" r="r" b="b"/>
              <a:pathLst>
                <a:path w="1238250" h="200025">
                  <a:moveTo>
                    <a:pt x="0" y="33274"/>
                  </a:moveTo>
                  <a:lnTo>
                    <a:pt x="2614" y="20322"/>
                  </a:lnTo>
                  <a:lnTo>
                    <a:pt x="9745" y="9745"/>
                  </a:lnTo>
                  <a:lnTo>
                    <a:pt x="20322" y="2614"/>
                  </a:lnTo>
                  <a:lnTo>
                    <a:pt x="33274" y="0"/>
                  </a:lnTo>
                  <a:lnTo>
                    <a:pt x="1204976" y="0"/>
                  </a:lnTo>
                  <a:lnTo>
                    <a:pt x="1217927" y="2614"/>
                  </a:lnTo>
                  <a:lnTo>
                    <a:pt x="1228504" y="9745"/>
                  </a:lnTo>
                  <a:lnTo>
                    <a:pt x="1235635" y="20322"/>
                  </a:lnTo>
                  <a:lnTo>
                    <a:pt x="1238250" y="33274"/>
                  </a:lnTo>
                  <a:lnTo>
                    <a:pt x="1238250" y="166370"/>
                  </a:lnTo>
                  <a:lnTo>
                    <a:pt x="1235635" y="179321"/>
                  </a:lnTo>
                  <a:lnTo>
                    <a:pt x="1228504" y="189898"/>
                  </a:lnTo>
                  <a:lnTo>
                    <a:pt x="1217927" y="197029"/>
                  </a:lnTo>
                  <a:lnTo>
                    <a:pt x="1204976" y="199644"/>
                  </a:lnTo>
                  <a:lnTo>
                    <a:pt x="33274" y="199644"/>
                  </a:lnTo>
                  <a:lnTo>
                    <a:pt x="20322" y="197029"/>
                  </a:lnTo>
                  <a:lnTo>
                    <a:pt x="9745" y="189898"/>
                  </a:lnTo>
                  <a:lnTo>
                    <a:pt x="2614" y="179321"/>
                  </a:lnTo>
                  <a:lnTo>
                    <a:pt x="0" y="166370"/>
                  </a:lnTo>
                  <a:lnTo>
                    <a:pt x="0" y="33274"/>
                  </a:lnTo>
                  <a:close/>
                </a:path>
              </a:pathLst>
            </a:custGeom>
            <a:ln w="9525">
              <a:solidFill>
                <a:srgbClr val="000000"/>
              </a:solidFill>
            </a:ln>
          </p:spPr>
          <p:txBody>
            <a:bodyPr wrap="square" lIns="0" tIns="0" rIns="0" bIns="0" rtlCol="0"/>
            <a:lstStyle/>
            <a:p>
              <a:endParaRPr/>
            </a:p>
          </p:txBody>
        </p:sp>
        <p:pic>
          <p:nvPicPr>
            <p:cNvPr id="10" name="object 10"/>
            <p:cNvPicPr/>
            <p:nvPr/>
          </p:nvPicPr>
          <p:blipFill>
            <a:blip r:embed="rId3" cstate="print"/>
            <a:stretch>
              <a:fillRect/>
            </a:stretch>
          </p:blipFill>
          <p:spPr>
            <a:xfrm>
              <a:off x="8415146" y="764668"/>
              <a:ext cx="738377" cy="2625090"/>
            </a:xfrm>
            <a:prstGeom prst="rect">
              <a:avLst/>
            </a:prstGeom>
          </p:spPr>
        </p:pic>
        <p:sp>
          <p:nvSpPr>
            <p:cNvPr id="11" name="object 11"/>
            <p:cNvSpPr/>
            <p:nvPr/>
          </p:nvSpPr>
          <p:spPr>
            <a:xfrm>
              <a:off x="8415146" y="764668"/>
              <a:ext cx="738505" cy="2625090"/>
            </a:xfrm>
            <a:custGeom>
              <a:avLst/>
              <a:gdLst/>
              <a:ahLst/>
              <a:cxnLst/>
              <a:rect l="l" t="t" r="r" b="b"/>
              <a:pathLst>
                <a:path w="738504" h="2625090">
                  <a:moveTo>
                    <a:pt x="0" y="123062"/>
                  </a:moveTo>
                  <a:lnTo>
                    <a:pt x="9670" y="75159"/>
                  </a:lnTo>
                  <a:lnTo>
                    <a:pt x="36042" y="36042"/>
                  </a:lnTo>
                  <a:lnTo>
                    <a:pt x="75159" y="9670"/>
                  </a:lnTo>
                  <a:lnTo>
                    <a:pt x="123063" y="0"/>
                  </a:lnTo>
                  <a:lnTo>
                    <a:pt x="615315" y="0"/>
                  </a:lnTo>
                  <a:lnTo>
                    <a:pt x="663218" y="9670"/>
                  </a:lnTo>
                  <a:lnTo>
                    <a:pt x="702335" y="36042"/>
                  </a:lnTo>
                  <a:lnTo>
                    <a:pt x="728707" y="75159"/>
                  </a:lnTo>
                  <a:lnTo>
                    <a:pt x="738378" y="123062"/>
                  </a:lnTo>
                  <a:lnTo>
                    <a:pt x="738378" y="2502027"/>
                  </a:lnTo>
                  <a:lnTo>
                    <a:pt x="728707" y="2549930"/>
                  </a:lnTo>
                  <a:lnTo>
                    <a:pt x="702335" y="2589047"/>
                  </a:lnTo>
                  <a:lnTo>
                    <a:pt x="663218" y="2615419"/>
                  </a:lnTo>
                  <a:lnTo>
                    <a:pt x="615315" y="2625090"/>
                  </a:lnTo>
                  <a:lnTo>
                    <a:pt x="123063" y="2625090"/>
                  </a:lnTo>
                  <a:lnTo>
                    <a:pt x="75159" y="2615419"/>
                  </a:lnTo>
                  <a:lnTo>
                    <a:pt x="36042" y="2589047"/>
                  </a:lnTo>
                  <a:lnTo>
                    <a:pt x="9670" y="2549930"/>
                  </a:lnTo>
                  <a:lnTo>
                    <a:pt x="0" y="2502027"/>
                  </a:lnTo>
                  <a:lnTo>
                    <a:pt x="0" y="123062"/>
                  </a:lnTo>
                  <a:close/>
                </a:path>
              </a:pathLst>
            </a:custGeom>
            <a:ln w="12700">
              <a:solidFill>
                <a:srgbClr val="0F4B76"/>
              </a:solidFill>
            </a:ln>
          </p:spPr>
          <p:txBody>
            <a:bodyPr wrap="square" lIns="0" tIns="0" rIns="0" bIns="0" rtlCol="0"/>
            <a:lstStyle/>
            <a:p>
              <a:endParaRPr/>
            </a:p>
          </p:txBody>
        </p:sp>
        <p:sp>
          <p:nvSpPr>
            <p:cNvPr id="12" name="object 12"/>
            <p:cNvSpPr/>
            <p:nvPr/>
          </p:nvSpPr>
          <p:spPr>
            <a:xfrm>
              <a:off x="8632316" y="786766"/>
              <a:ext cx="363855" cy="200025"/>
            </a:xfrm>
            <a:custGeom>
              <a:avLst/>
              <a:gdLst/>
              <a:ahLst/>
              <a:cxnLst/>
              <a:rect l="l" t="t" r="r" b="b"/>
              <a:pathLst>
                <a:path w="363854" h="200025">
                  <a:moveTo>
                    <a:pt x="330200" y="0"/>
                  </a:moveTo>
                  <a:lnTo>
                    <a:pt x="33274" y="0"/>
                  </a:lnTo>
                  <a:lnTo>
                    <a:pt x="20322" y="2614"/>
                  </a:lnTo>
                  <a:lnTo>
                    <a:pt x="9745" y="9745"/>
                  </a:lnTo>
                  <a:lnTo>
                    <a:pt x="2614" y="20322"/>
                  </a:lnTo>
                  <a:lnTo>
                    <a:pt x="0" y="33274"/>
                  </a:lnTo>
                  <a:lnTo>
                    <a:pt x="0" y="166370"/>
                  </a:lnTo>
                  <a:lnTo>
                    <a:pt x="2614" y="179321"/>
                  </a:lnTo>
                  <a:lnTo>
                    <a:pt x="9745" y="189898"/>
                  </a:lnTo>
                  <a:lnTo>
                    <a:pt x="20322" y="197029"/>
                  </a:lnTo>
                  <a:lnTo>
                    <a:pt x="33274" y="199644"/>
                  </a:lnTo>
                  <a:lnTo>
                    <a:pt x="330200" y="199644"/>
                  </a:lnTo>
                  <a:lnTo>
                    <a:pt x="343151" y="197029"/>
                  </a:lnTo>
                  <a:lnTo>
                    <a:pt x="353728" y="189898"/>
                  </a:lnTo>
                  <a:lnTo>
                    <a:pt x="360859" y="179321"/>
                  </a:lnTo>
                  <a:lnTo>
                    <a:pt x="363474" y="166370"/>
                  </a:lnTo>
                  <a:lnTo>
                    <a:pt x="363474" y="33274"/>
                  </a:lnTo>
                  <a:lnTo>
                    <a:pt x="360859" y="20322"/>
                  </a:lnTo>
                  <a:lnTo>
                    <a:pt x="353728" y="9745"/>
                  </a:lnTo>
                  <a:lnTo>
                    <a:pt x="343151" y="2614"/>
                  </a:lnTo>
                  <a:lnTo>
                    <a:pt x="330200" y="0"/>
                  </a:lnTo>
                  <a:close/>
                </a:path>
              </a:pathLst>
            </a:custGeom>
            <a:solidFill>
              <a:srgbClr val="6E7A62"/>
            </a:solidFill>
          </p:spPr>
          <p:txBody>
            <a:bodyPr wrap="square" lIns="0" tIns="0" rIns="0" bIns="0" rtlCol="0"/>
            <a:lstStyle/>
            <a:p>
              <a:endParaRPr/>
            </a:p>
          </p:txBody>
        </p:sp>
        <p:sp>
          <p:nvSpPr>
            <p:cNvPr id="13" name="object 13"/>
            <p:cNvSpPr/>
            <p:nvPr/>
          </p:nvSpPr>
          <p:spPr>
            <a:xfrm>
              <a:off x="8632316" y="786766"/>
              <a:ext cx="363855" cy="200025"/>
            </a:xfrm>
            <a:custGeom>
              <a:avLst/>
              <a:gdLst/>
              <a:ahLst/>
              <a:cxnLst/>
              <a:rect l="l" t="t" r="r" b="b"/>
              <a:pathLst>
                <a:path w="363854" h="200025">
                  <a:moveTo>
                    <a:pt x="0" y="33274"/>
                  </a:moveTo>
                  <a:lnTo>
                    <a:pt x="2614" y="20322"/>
                  </a:lnTo>
                  <a:lnTo>
                    <a:pt x="9745" y="9745"/>
                  </a:lnTo>
                  <a:lnTo>
                    <a:pt x="20322" y="2614"/>
                  </a:lnTo>
                  <a:lnTo>
                    <a:pt x="33274" y="0"/>
                  </a:lnTo>
                  <a:lnTo>
                    <a:pt x="330200" y="0"/>
                  </a:lnTo>
                  <a:lnTo>
                    <a:pt x="343151" y="2614"/>
                  </a:lnTo>
                  <a:lnTo>
                    <a:pt x="353728" y="9745"/>
                  </a:lnTo>
                  <a:lnTo>
                    <a:pt x="360859" y="20322"/>
                  </a:lnTo>
                  <a:lnTo>
                    <a:pt x="363474" y="33274"/>
                  </a:lnTo>
                  <a:lnTo>
                    <a:pt x="363474" y="166370"/>
                  </a:lnTo>
                  <a:lnTo>
                    <a:pt x="360859" y="179321"/>
                  </a:lnTo>
                  <a:lnTo>
                    <a:pt x="353728" y="189898"/>
                  </a:lnTo>
                  <a:lnTo>
                    <a:pt x="343151" y="197029"/>
                  </a:lnTo>
                  <a:lnTo>
                    <a:pt x="330200" y="199644"/>
                  </a:lnTo>
                  <a:lnTo>
                    <a:pt x="33274" y="199644"/>
                  </a:lnTo>
                  <a:lnTo>
                    <a:pt x="20322" y="197029"/>
                  </a:lnTo>
                  <a:lnTo>
                    <a:pt x="9745" y="189898"/>
                  </a:lnTo>
                  <a:lnTo>
                    <a:pt x="2614" y="179321"/>
                  </a:lnTo>
                  <a:lnTo>
                    <a:pt x="0" y="166370"/>
                  </a:lnTo>
                  <a:lnTo>
                    <a:pt x="0" y="33274"/>
                  </a:lnTo>
                  <a:close/>
                </a:path>
              </a:pathLst>
            </a:custGeom>
            <a:ln w="9525">
              <a:solidFill>
                <a:srgbClr val="000000"/>
              </a:solidFill>
            </a:ln>
          </p:spPr>
          <p:txBody>
            <a:bodyPr wrap="square" lIns="0" tIns="0" rIns="0" bIns="0" rtlCol="0"/>
            <a:lstStyle/>
            <a:p>
              <a:endParaRPr/>
            </a:p>
          </p:txBody>
        </p:sp>
      </p:grpSp>
      <p:grpSp>
        <p:nvGrpSpPr>
          <p:cNvPr id="14" name="object 14"/>
          <p:cNvGrpSpPr/>
          <p:nvPr/>
        </p:nvGrpSpPr>
        <p:grpSpPr>
          <a:xfrm>
            <a:off x="9338691" y="759904"/>
            <a:ext cx="866140" cy="2634615"/>
            <a:chOff x="9338691" y="759904"/>
            <a:chExt cx="866140" cy="2634615"/>
          </a:xfrm>
        </p:grpSpPr>
        <p:sp>
          <p:nvSpPr>
            <p:cNvPr id="15" name="object 15"/>
            <p:cNvSpPr/>
            <p:nvPr/>
          </p:nvSpPr>
          <p:spPr>
            <a:xfrm>
              <a:off x="9612249" y="764666"/>
              <a:ext cx="521970" cy="2625725"/>
            </a:xfrm>
            <a:custGeom>
              <a:avLst/>
              <a:gdLst/>
              <a:ahLst/>
              <a:cxnLst/>
              <a:rect l="l" t="t" r="r" b="b"/>
              <a:pathLst>
                <a:path w="521970" h="2625725">
                  <a:moveTo>
                    <a:pt x="267462" y="44589"/>
                  </a:moveTo>
                  <a:lnTo>
                    <a:pt x="263956" y="27228"/>
                  </a:lnTo>
                  <a:lnTo>
                    <a:pt x="254393" y="13055"/>
                  </a:lnTo>
                  <a:lnTo>
                    <a:pt x="240233" y="3505"/>
                  </a:lnTo>
                  <a:lnTo>
                    <a:pt x="222885" y="12"/>
                  </a:lnTo>
                  <a:lnTo>
                    <a:pt x="44577" y="12"/>
                  </a:lnTo>
                  <a:lnTo>
                    <a:pt x="27216" y="3505"/>
                  </a:lnTo>
                  <a:lnTo>
                    <a:pt x="13055" y="13055"/>
                  </a:lnTo>
                  <a:lnTo>
                    <a:pt x="3492" y="27228"/>
                  </a:lnTo>
                  <a:lnTo>
                    <a:pt x="0" y="44589"/>
                  </a:lnTo>
                  <a:lnTo>
                    <a:pt x="0" y="2580525"/>
                  </a:lnTo>
                  <a:lnTo>
                    <a:pt x="3492" y="2597874"/>
                  </a:lnTo>
                  <a:lnTo>
                    <a:pt x="13055" y="2612034"/>
                  </a:lnTo>
                  <a:lnTo>
                    <a:pt x="27216" y="2621597"/>
                  </a:lnTo>
                  <a:lnTo>
                    <a:pt x="44577" y="2625102"/>
                  </a:lnTo>
                  <a:lnTo>
                    <a:pt x="222885" y="2625102"/>
                  </a:lnTo>
                  <a:lnTo>
                    <a:pt x="240233" y="2621597"/>
                  </a:lnTo>
                  <a:lnTo>
                    <a:pt x="254393" y="2612034"/>
                  </a:lnTo>
                  <a:lnTo>
                    <a:pt x="263956" y="2597874"/>
                  </a:lnTo>
                  <a:lnTo>
                    <a:pt x="267462" y="2580525"/>
                  </a:lnTo>
                  <a:lnTo>
                    <a:pt x="267462" y="44589"/>
                  </a:lnTo>
                  <a:close/>
                </a:path>
                <a:path w="521970" h="2625725">
                  <a:moveTo>
                    <a:pt x="396240" y="19177"/>
                  </a:moveTo>
                  <a:lnTo>
                    <a:pt x="394728" y="11722"/>
                  </a:lnTo>
                  <a:lnTo>
                    <a:pt x="390613" y="5626"/>
                  </a:lnTo>
                  <a:lnTo>
                    <a:pt x="384517" y="1511"/>
                  </a:lnTo>
                  <a:lnTo>
                    <a:pt x="377063" y="0"/>
                  </a:lnTo>
                  <a:lnTo>
                    <a:pt x="300355" y="0"/>
                  </a:lnTo>
                  <a:lnTo>
                    <a:pt x="292887" y="1511"/>
                  </a:lnTo>
                  <a:lnTo>
                    <a:pt x="286791" y="5626"/>
                  </a:lnTo>
                  <a:lnTo>
                    <a:pt x="282676" y="11722"/>
                  </a:lnTo>
                  <a:lnTo>
                    <a:pt x="281178" y="19177"/>
                  </a:lnTo>
                  <a:lnTo>
                    <a:pt x="281178" y="2605913"/>
                  </a:lnTo>
                  <a:lnTo>
                    <a:pt x="282676" y="2613380"/>
                  </a:lnTo>
                  <a:lnTo>
                    <a:pt x="286791" y="2619476"/>
                  </a:lnTo>
                  <a:lnTo>
                    <a:pt x="292887" y="2623591"/>
                  </a:lnTo>
                  <a:lnTo>
                    <a:pt x="300355" y="2625090"/>
                  </a:lnTo>
                  <a:lnTo>
                    <a:pt x="377063" y="2625090"/>
                  </a:lnTo>
                  <a:lnTo>
                    <a:pt x="384517" y="2623591"/>
                  </a:lnTo>
                  <a:lnTo>
                    <a:pt x="390613" y="2619476"/>
                  </a:lnTo>
                  <a:lnTo>
                    <a:pt x="394728" y="2613380"/>
                  </a:lnTo>
                  <a:lnTo>
                    <a:pt x="396240" y="2605913"/>
                  </a:lnTo>
                  <a:lnTo>
                    <a:pt x="396240" y="19177"/>
                  </a:lnTo>
                  <a:close/>
                </a:path>
                <a:path w="521970" h="2625725">
                  <a:moveTo>
                    <a:pt x="521970" y="18669"/>
                  </a:moveTo>
                  <a:lnTo>
                    <a:pt x="520496" y="11404"/>
                  </a:lnTo>
                  <a:lnTo>
                    <a:pt x="516496" y="5473"/>
                  </a:lnTo>
                  <a:lnTo>
                    <a:pt x="510565" y="1473"/>
                  </a:lnTo>
                  <a:lnTo>
                    <a:pt x="503301" y="0"/>
                  </a:lnTo>
                  <a:lnTo>
                    <a:pt x="428625" y="0"/>
                  </a:lnTo>
                  <a:lnTo>
                    <a:pt x="421347" y="1473"/>
                  </a:lnTo>
                  <a:lnTo>
                    <a:pt x="415417" y="5473"/>
                  </a:lnTo>
                  <a:lnTo>
                    <a:pt x="411416" y="11404"/>
                  </a:lnTo>
                  <a:lnTo>
                    <a:pt x="409956" y="18669"/>
                  </a:lnTo>
                  <a:lnTo>
                    <a:pt x="409956" y="2606421"/>
                  </a:lnTo>
                  <a:lnTo>
                    <a:pt x="411416" y="2613698"/>
                  </a:lnTo>
                  <a:lnTo>
                    <a:pt x="415417" y="2619629"/>
                  </a:lnTo>
                  <a:lnTo>
                    <a:pt x="421347" y="2623629"/>
                  </a:lnTo>
                  <a:lnTo>
                    <a:pt x="428625" y="2625090"/>
                  </a:lnTo>
                  <a:lnTo>
                    <a:pt x="503301" y="2625090"/>
                  </a:lnTo>
                  <a:lnTo>
                    <a:pt x="510565" y="2623629"/>
                  </a:lnTo>
                  <a:lnTo>
                    <a:pt x="516496" y="2619629"/>
                  </a:lnTo>
                  <a:lnTo>
                    <a:pt x="520496" y="2613698"/>
                  </a:lnTo>
                  <a:lnTo>
                    <a:pt x="521970" y="2606421"/>
                  </a:lnTo>
                  <a:lnTo>
                    <a:pt x="521970" y="18669"/>
                  </a:lnTo>
                  <a:close/>
                </a:path>
              </a:pathLst>
            </a:custGeom>
            <a:solidFill>
              <a:srgbClr val="E7DFD3"/>
            </a:solidFill>
          </p:spPr>
          <p:txBody>
            <a:bodyPr wrap="square" lIns="0" tIns="0" rIns="0" bIns="0" rtlCol="0"/>
            <a:lstStyle/>
            <a:p>
              <a:endParaRPr/>
            </a:p>
          </p:txBody>
        </p:sp>
        <p:sp>
          <p:nvSpPr>
            <p:cNvPr id="16" name="object 16"/>
            <p:cNvSpPr/>
            <p:nvPr/>
          </p:nvSpPr>
          <p:spPr>
            <a:xfrm>
              <a:off x="10022205" y="764666"/>
              <a:ext cx="112395" cy="2625090"/>
            </a:xfrm>
            <a:custGeom>
              <a:avLst/>
              <a:gdLst/>
              <a:ahLst/>
              <a:cxnLst/>
              <a:rect l="l" t="t" r="r" b="b"/>
              <a:pathLst>
                <a:path w="112395" h="2625090">
                  <a:moveTo>
                    <a:pt x="0" y="18669"/>
                  </a:moveTo>
                  <a:lnTo>
                    <a:pt x="1466" y="11401"/>
                  </a:lnTo>
                  <a:lnTo>
                    <a:pt x="5467" y="5467"/>
                  </a:lnTo>
                  <a:lnTo>
                    <a:pt x="11401" y="1466"/>
                  </a:lnTo>
                  <a:lnTo>
                    <a:pt x="18669" y="0"/>
                  </a:lnTo>
                  <a:lnTo>
                    <a:pt x="93345" y="0"/>
                  </a:lnTo>
                  <a:lnTo>
                    <a:pt x="100612" y="1466"/>
                  </a:lnTo>
                  <a:lnTo>
                    <a:pt x="106546" y="5467"/>
                  </a:lnTo>
                  <a:lnTo>
                    <a:pt x="110547" y="11401"/>
                  </a:lnTo>
                  <a:lnTo>
                    <a:pt x="112014" y="18669"/>
                  </a:lnTo>
                  <a:lnTo>
                    <a:pt x="112014" y="2606421"/>
                  </a:lnTo>
                  <a:lnTo>
                    <a:pt x="110547" y="2613688"/>
                  </a:lnTo>
                  <a:lnTo>
                    <a:pt x="106546" y="2619622"/>
                  </a:lnTo>
                  <a:lnTo>
                    <a:pt x="100612" y="2623623"/>
                  </a:lnTo>
                  <a:lnTo>
                    <a:pt x="93345" y="2625090"/>
                  </a:lnTo>
                  <a:lnTo>
                    <a:pt x="18669" y="2625090"/>
                  </a:lnTo>
                  <a:lnTo>
                    <a:pt x="11401" y="2623623"/>
                  </a:lnTo>
                  <a:lnTo>
                    <a:pt x="5467" y="2619622"/>
                  </a:lnTo>
                  <a:lnTo>
                    <a:pt x="1466" y="2613688"/>
                  </a:lnTo>
                  <a:lnTo>
                    <a:pt x="0" y="2606421"/>
                  </a:lnTo>
                  <a:lnTo>
                    <a:pt x="0" y="18669"/>
                  </a:lnTo>
                  <a:close/>
                </a:path>
              </a:pathLst>
            </a:custGeom>
            <a:ln w="9525">
              <a:solidFill>
                <a:srgbClr val="000000"/>
              </a:solidFill>
            </a:ln>
          </p:spPr>
          <p:txBody>
            <a:bodyPr wrap="square" lIns="0" tIns="0" rIns="0" bIns="0" rtlCol="0"/>
            <a:lstStyle/>
            <a:p>
              <a:endParaRPr/>
            </a:p>
          </p:txBody>
        </p:sp>
        <p:sp>
          <p:nvSpPr>
            <p:cNvPr id="17" name="object 17"/>
            <p:cNvSpPr/>
            <p:nvPr/>
          </p:nvSpPr>
          <p:spPr>
            <a:xfrm>
              <a:off x="10148697" y="764666"/>
              <a:ext cx="51435" cy="2625090"/>
            </a:xfrm>
            <a:custGeom>
              <a:avLst/>
              <a:gdLst/>
              <a:ahLst/>
              <a:cxnLst/>
              <a:rect l="l" t="t" r="r" b="b"/>
              <a:pathLst>
                <a:path w="51434" h="2625090">
                  <a:moveTo>
                    <a:pt x="47244" y="0"/>
                  </a:moveTo>
                  <a:lnTo>
                    <a:pt x="3810" y="0"/>
                  </a:lnTo>
                  <a:lnTo>
                    <a:pt x="0" y="3810"/>
                  </a:lnTo>
                  <a:lnTo>
                    <a:pt x="0" y="8509"/>
                  </a:lnTo>
                  <a:lnTo>
                    <a:pt x="0" y="2621280"/>
                  </a:lnTo>
                  <a:lnTo>
                    <a:pt x="3810" y="2625090"/>
                  </a:lnTo>
                  <a:lnTo>
                    <a:pt x="47244" y="2625090"/>
                  </a:lnTo>
                  <a:lnTo>
                    <a:pt x="51053" y="2621280"/>
                  </a:lnTo>
                  <a:lnTo>
                    <a:pt x="51053" y="3810"/>
                  </a:lnTo>
                  <a:lnTo>
                    <a:pt x="47244" y="0"/>
                  </a:lnTo>
                  <a:close/>
                </a:path>
              </a:pathLst>
            </a:custGeom>
            <a:solidFill>
              <a:srgbClr val="E7DFD3"/>
            </a:solidFill>
          </p:spPr>
          <p:txBody>
            <a:bodyPr wrap="square" lIns="0" tIns="0" rIns="0" bIns="0" rtlCol="0"/>
            <a:lstStyle/>
            <a:p>
              <a:endParaRPr/>
            </a:p>
          </p:txBody>
        </p:sp>
        <p:sp>
          <p:nvSpPr>
            <p:cNvPr id="18" name="object 18"/>
            <p:cNvSpPr/>
            <p:nvPr/>
          </p:nvSpPr>
          <p:spPr>
            <a:xfrm>
              <a:off x="10148697" y="764666"/>
              <a:ext cx="51435" cy="2625090"/>
            </a:xfrm>
            <a:custGeom>
              <a:avLst/>
              <a:gdLst/>
              <a:ahLst/>
              <a:cxnLst/>
              <a:rect l="l" t="t" r="r" b="b"/>
              <a:pathLst>
                <a:path w="51434" h="2625090">
                  <a:moveTo>
                    <a:pt x="0" y="8509"/>
                  </a:moveTo>
                  <a:lnTo>
                    <a:pt x="0" y="3810"/>
                  </a:lnTo>
                  <a:lnTo>
                    <a:pt x="3810" y="0"/>
                  </a:lnTo>
                  <a:lnTo>
                    <a:pt x="8509" y="0"/>
                  </a:lnTo>
                  <a:lnTo>
                    <a:pt x="42545" y="0"/>
                  </a:lnTo>
                  <a:lnTo>
                    <a:pt x="47244" y="0"/>
                  </a:lnTo>
                  <a:lnTo>
                    <a:pt x="51053" y="3810"/>
                  </a:lnTo>
                  <a:lnTo>
                    <a:pt x="51053" y="8509"/>
                  </a:lnTo>
                  <a:lnTo>
                    <a:pt x="51053" y="2616581"/>
                  </a:lnTo>
                  <a:lnTo>
                    <a:pt x="51053" y="2621280"/>
                  </a:lnTo>
                  <a:lnTo>
                    <a:pt x="47244" y="2625090"/>
                  </a:lnTo>
                  <a:lnTo>
                    <a:pt x="42545" y="2625090"/>
                  </a:lnTo>
                  <a:lnTo>
                    <a:pt x="8509" y="2625090"/>
                  </a:lnTo>
                  <a:lnTo>
                    <a:pt x="3810" y="2625090"/>
                  </a:lnTo>
                  <a:lnTo>
                    <a:pt x="0" y="2621280"/>
                  </a:lnTo>
                  <a:lnTo>
                    <a:pt x="0" y="2616581"/>
                  </a:lnTo>
                  <a:lnTo>
                    <a:pt x="0" y="8509"/>
                  </a:lnTo>
                  <a:close/>
                </a:path>
              </a:pathLst>
            </a:custGeom>
            <a:ln w="9525">
              <a:solidFill>
                <a:srgbClr val="000000"/>
              </a:solidFill>
            </a:ln>
          </p:spPr>
          <p:txBody>
            <a:bodyPr wrap="square" lIns="0" tIns="0" rIns="0" bIns="0" rtlCol="0"/>
            <a:lstStyle/>
            <a:p>
              <a:endParaRPr/>
            </a:p>
          </p:txBody>
        </p:sp>
        <p:sp>
          <p:nvSpPr>
            <p:cNvPr id="19" name="object 19"/>
            <p:cNvSpPr/>
            <p:nvPr/>
          </p:nvSpPr>
          <p:spPr>
            <a:xfrm>
              <a:off x="9338691" y="764666"/>
              <a:ext cx="259079" cy="2625090"/>
            </a:xfrm>
            <a:custGeom>
              <a:avLst/>
              <a:gdLst/>
              <a:ahLst/>
              <a:cxnLst/>
              <a:rect l="l" t="t" r="r" b="b"/>
              <a:pathLst>
                <a:path w="259079" h="2625090">
                  <a:moveTo>
                    <a:pt x="215900" y="0"/>
                  </a:moveTo>
                  <a:lnTo>
                    <a:pt x="43180" y="0"/>
                  </a:lnTo>
                  <a:lnTo>
                    <a:pt x="26371" y="3392"/>
                  </a:lnTo>
                  <a:lnTo>
                    <a:pt x="12646" y="12646"/>
                  </a:lnTo>
                  <a:lnTo>
                    <a:pt x="3392" y="26371"/>
                  </a:lnTo>
                  <a:lnTo>
                    <a:pt x="0" y="43179"/>
                  </a:lnTo>
                  <a:lnTo>
                    <a:pt x="0" y="2581910"/>
                  </a:lnTo>
                  <a:lnTo>
                    <a:pt x="3392" y="2598718"/>
                  </a:lnTo>
                  <a:lnTo>
                    <a:pt x="12646" y="2612443"/>
                  </a:lnTo>
                  <a:lnTo>
                    <a:pt x="26371" y="2621697"/>
                  </a:lnTo>
                  <a:lnTo>
                    <a:pt x="43180" y="2625090"/>
                  </a:lnTo>
                  <a:lnTo>
                    <a:pt x="215900" y="2625090"/>
                  </a:lnTo>
                  <a:lnTo>
                    <a:pt x="232708" y="2621697"/>
                  </a:lnTo>
                  <a:lnTo>
                    <a:pt x="246433" y="2612443"/>
                  </a:lnTo>
                  <a:lnTo>
                    <a:pt x="255687" y="2598718"/>
                  </a:lnTo>
                  <a:lnTo>
                    <a:pt x="259079" y="2581910"/>
                  </a:lnTo>
                  <a:lnTo>
                    <a:pt x="259079" y="43179"/>
                  </a:lnTo>
                  <a:lnTo>
                    <a:pt x="255687" y="26371"/>
                  </a:lnTo>
                  <a:lnTo>
                    <a:pt x="246433" y="12646"/>
                  </a:lnTo>
                  <a:lnTo>
                    <a:pt x="232708" y="3392"/>
                  </a:lnTo>
                  <a:lnTo>
                    <a:pt x="215900" y="0"/>
                  </a:lnTo>
                  <a:close/>
                </a:path>
              </a:pathLst>
            </a:custGeom>
            <a:solidFill>
              <a:srgbClr val="E7DFD3"/>
            </a:solidFill>
          </p:spPr>
          <p:txBody>
            <a:bodyPr wrap="square" lIns="0" tIns="0" rIns="0" bIns="0" rtlCol="0"/>
            <a:lstStyle/>
            <a:p>
              <a:endParaRPr/>
            </a:p>
          </p:txBody>
        </p:sp>
      </p:grpSp>
      <p:grpSp>
        <p:nvGrpSpPr>
          <p:cNvPr id="20" name="object 20"/>
          <p:cNvGrpSpPr/>
          <p:nvPr/>
        </p:nvGrpSpPr>
        <p:grpSpPr>
          <a:xfrm>
            <a:off x="9333928" y="759904"/>
            <a:ext cx="550545" cy="2634615"/>
            <a:chOff x="9333928" y="759904"/>
            <a:chExt cx="550545" cy="2634615"/>
          </a:xfrm>
        </p:grpSpPr>
        <p:sp>
          <p:nvSpPr>
            <p:cNvPr id="21" name="object 21"/>
            <p:cNvSpPr/>
            <p:nvPr/>
          </p:nvSpPr>
          <p:spPr>
            <a:xfrm>
              <a:off x="9612249" y="764668"/>
              <a:ext cx="267970" cy="2625090"/>
            </a:xfrm>
            <a:custGeom>
              <a:avLst/>
              <a:gdLst/>
              <a:ahLst/>
              <a:cxnLst/>
              <a:rect l="l" t="t" r="r" b="b"/>
              <a:pathLst>
                <a:path w="267970" h="2625090">
                  <a:moveTo>
                    <a:pt x="0" y="44576"/>
                  </a:moveTo>
                  <a:lnTo>
                    <a:pt x="3504" y="27223"/>
                  </a:lnTo>
                  <a:lnTo>
                    <a:pt x="13058" y="13054"/>
                  </a:lnTo>
                  <a:lnTo>
                    <a:pt x="27228" y="3502"/>
                  </a:lnTo>
                  <a:lnTo>
                    <a:pt x="44577" y="0"/>
                  </a:lnTo>
                  <a:lnTo>
                    <a:pt x="222885" y="0"/>
                  </a:lnTo>
                  <a:lnTo>
                    <a:pt x="240233" y="3502"/>
                  </a:lnTo>
                  <a:lnTo>
                    <a:pt x="254403" y="13054"/>
                  </a:lnTo>
                  <a:lnTo>
                    <a:pt x="263957" y="27223"/>
                  </a:lnTo>
                  <a:lnTo>
                    <a:pt x="267462" y="44576"/>
                  </a:lnTo>
                  <a:lnTo>
                    <a:pt x="267462" y="2580513"/>
                  </a:lnTo>
                  <a:lnTo>
                    <a:pt x="263957" y="2597861"/>
                  </a:lnTo>
                  <a:lnTo>
                    <a:pt x="254403" y="2612031"/>
                  </a:lnTo>
                  <a:lnTo>
                    <a:pt x="240233" y="2621585"/>
                  </a:lnTo>
                  <a:lnTo>
                    <a:pt x="222885" y="2625090"/>
                  </a:lnTo>
                  <a:lnTo>
                    <a:pt x="44577" y="2625090"/>
                  </a:lnTo>
                  <a:lnTo>
                    <a:pt x="27228" y="2621585"/>
                  </a:lnTo>
                  <a:lnTo>
                    <a:pt x="13058" y="2612031"/>
                  </a:lnTo>
                  <a:lnTo>
                    <a:pt x="3504" y="2597861"/>
                  </a:lnTo>
                  <a:lnTo>
                    <a:pt x="0" y="2580513"/>
                  </a:lnTo>
                  <a:lnTo>
                    <a:pt x="0" y="44576"/>
                  </a:lnTo>
                  <a:close/>
                </a:path>
              </a:pathLst>
            </a:custGeom>
            <a:ln w="9525">
              <a:solidFill>
                <a:srgbClr val="000000"/>
              </a:solidFill>
            </a:ln>
          </p:spPr>
          <p:txBody>
            <a:bodyPr wrap="square" lIns="0" tIns="0" rIns="0" bIns="0" rtlCol="0"/>
            <a:lstStyle/>
            <a:p>
              <a:endParaRPr/>
            </a:p>
          </p:txBody>
        </p:sp>
        <p:sp>
          <p:nvSpPr>
            <p:cNvPr id="22" name="object 22"/>
            <p:cNvSpPr/>
            <p:nvPr/>
          </p:nvSpPr>
          <p:spPr>
            <a:xfrm>
              <a:off x="9338691" y="764666"/>
              <a:ext cx="259079" cy="2625090"/>
            </a:xfrm>
            <a:custGeom>
              <a:avLst/>
              <a:gdLst/>
              <a:ahLst/>
              <a:cxnLst/>
              <a:rect l="l" t="t" r="r" b="b"/>
              <a:pathLst>
                <a:path w="259079" h="2625090">
                  <a:moveTo>
                    <a:pt x="0" y="43179"/>
                  </a:moveTo>
                  <a:lnTo>
                    <a:pt x="3392" y="26371"/>
                  </a:lnTo>
                  <a:lnTo>
                    <a:pt x="12646" y="12646"/>
                  </a:lnTo>
                  <a:lnTo>
                    <a:pt x="26371" y="3392"/>
                  </a:lnTo>
                  <a:lnTo>
                    <a:pt x="43180" y="0"/>
                  </a:lnTo>
                  <a:lnTo>
                    <a:pt x="215900" y="0"/>
                  </a:lnTo>
                  <a:lnTo>
                    <a:pt x="232708" y="3392"/>
                  </a:lnTo>
                  <a:lnTo>
                    <a:pt x="246433" y="12646"/>
                  </a:lnTo>
                  <a:lnTo>
                    <a:pt x="255687" y="26371"/>
                  </a:lnTo>
                  <a:lnTo>
                    <a:pt x="259079" y="43179"/>
                  </a:lnTo>
                  <a:lnTo>
                    <a:pt x="259079" y="2581910"/>
                  </a:lnTo>
                  <a:lnTo>
                    <a:pt x="255687" y="2598718"/>
                  </a:lnTo>
                  <a:lnTo>
                    <a:pt x="246433" y="2612443"/>
                  </a:lnTo>
                  <a:lnTo>
                    <a:pt x="232708" y="2621697"/>
                  </a:lnTo>
                  <a:lnTo>
                    <a:pt x="215900" y="2625090"/>
                  </a:lnTo>
                  <a:lnTo>
                    <a:pt x="43180" y="2625090"/>
                  </a:lnTo>
                  <a:lnTo>
                    <a:pt x="26371" y="2621697"/>
                  </a:lnTo>
                  <a:lnTo>
                    <a:pt x="12646" y="2612443"/>
                  </a:lnTo>
                  <a:lnTo>
                    <a:pt x="3392" y="2598718"/>
                  </a:lnTo>
                  <a:lnTo>
                    <a:pt x="0" y="2581910"/>
                  </a:lnTo>
                  <a:lnTo>
                    <a:pt x="0" y="43179"/>
                  </a:lnTo>
                  <a:close/>
                </a:path>
              </a:pathLst>
            </a:custGeom>
            <a:ln w="9524">
              <a:solidFill>
                <a:srgbClr val="000000"/>
              </a:solidFill>
            </a:ln>
          </p:spPr>
          <p:txBody>
            <a:bodyPr wrap="square" lIns="0" tIns="0" rIns="0" bIns="0" rtlCol="0"/>
            <a:lstStyle/>
            <a:p>
              <a:endParaRPr/>
            </a:p>
          </p:txBody>
        </p:sp>
      </p:grpSp>
      <p:sp>
        <p:nvSpPr>
          <p:cNvPr id="23" name="object 23"/>
          <p:cNvSpPr txBox="1"/>
          <p:nvPr/>
        </p:nvSpPr>
        <p:spPr>
          <a:xfrm>
            <a:off x="5364459" y="1874132"/>
            <a:ext cx="2207260" cy="484505"/>
          </a:xfrm>
          <a:prstGeom prst="rect">
            <a:avLst/>
          </a:prstGeom>
        </p:spPr>
        <p:txBody>
          <a:bodyPr vert="horz" wrap="square" lIns="0" tIns="13335" rIns="0" bIns="0" rtlCol="0">
            <a:spAutoFit/>
          </a:bodyPr>
          <a:lstStyle/>
          <a:p>
            <a:pPr marL="271780" marR="5080" indent="-259715">
              <a:lnSpc>
                <a:spcPct val="100000"/>
              </a:lnSpc>
              <a:spcBef>
                <a:spcPts val="105"/>
              </a:spcBef>
            </a:pPr>
            <a:r>
              <a:rPr sz="1500" dirty="0">
                <a:latin typeface="Arial Black"/>
                <a:cs typeface="Arial Black"/>
              </a:rPr>
              <a:t>Clinical</a:t>
            </a:r>
            <a:r>
              <a:rPr sz="1500" spc="-25" dirty="0">
                <a:latin typeface="Arial Black"/>
                <a:cs typeface="Arial Black"/>
              </a:rPr>
              <a:t> </a:t>
            </a:r>
            <a:r>
              <a:rPr sz="1500" dirty="0">
                <a:latin typeface="Arial Black"/>
                <a:cs typeface="Arial Black"/>
              </a:rPr>
              <a:t>&amp;</a:t>
            </a:r>
            <a:r>
              <a:rPr sz="1500" spc="-15" dirty="0">
                <a:latin typeface="Arial Black"/>
                <a:cs typeface="Arial Black"/>
              </a:rPr>
              <a:t> </a:t>
            </a:r>
            <a:r>
              <a:rPr sz="1500" spc="-10" dirty="0">
                <a:latin typeface="Arial Black"/>
                <a:cs typeface="Arial Black"/>
              </a:rPr>
              <a:t>Preventive </a:t>
            </a:r>
            <a:r>
              <a:rPr sz="1500" dirty="0">
                <a:latin typeface="Arial Black"/>
                <a:cs typeface="Arial Black"/>
              </a:rPr>
              <a:t>Health</a:t>
            </a:r>
            <a:r>
              <a:rPr sz="1500" spc="-45" dirty="0">
                <a:latin typeface="Arial Black"/>
                <a:cs typeface="Arial Black"/>
              </a:rPr>
              <a:t> </a:t>
            </a:r>
            <a:r>
              <a:rPr sz="1500" spc="-10" dirty="0">
                <a:latin typeface="Arial Black"/>
                <a:cs typeface="Arial Black"/>
              </a:rPr>
              <a:t>Services</a:t>
            </a:r>
            <a:endParaRPr sz="1500" dirty="0">
              <a:latin typeface="Arial Black"/>
              <a:cs typeface="Arial Black"/>
            </a:endParaRPr>
          </a:p>
        </p:txBody>
      </p:sp>
      <p:sp>
        <p:nvSpPr>
          <p:cNvPr id="24" name="object 24"/>
          <p:cNvSpPr txBox="1"/>
          <p:nvPr/>
        </p:nvSpPr>
        <p:spPr>
          <a:xfrm>
            <a:off x="8501921" y="1904160"/>
            <a:ext cx="593725" cy="484505"/>
          </a:xfrm>
          <a:prstGeom prst="rect">
            <a:avLst/>
          </a:prstGeom>
        </p:spPr>
        <p:txBody>
          <a:bodyPr vert="horz" wrap="square" lIns="0" tIns="13335" rIns="0" bIns="0" rtlCol="0">
            <a:spAutoFit/>
          </a:bodyPr>
          <a:lstStyle/>
          <a:p>
            <a:pPr marL="68580" marR="5080" indent="-56515">
              <a:lnSpc>
                <a:spcPct val="100000"/>
              </a:lnSpc>
              <a:spcBef>
                <a:spcPts val="105"/>
              </a:spcBef>
            </a:pPr>
            <a:r>
              <a:rPr sz="1500" spc="-10" dirty="0">
                <a:latin typeface="Arial Black"/>
                <a:cs typeface="Arial Black"/>
              </a:rPr>
              <a:t>Facil- ities</a:t>
            </a:r>
            <a:endParaRPr sz="1500" dirty="0">
              <a:latin typeface="Arial Black"/>
              <a:cs typeface="Arial Black"/>
            </a:endParaRPr>
          </a:p>
        </p:txBody>
      </p:sp>
      <p:sp>
        <p:nvSpPr>
          <p:cNvPr id="25" name="object 25"/>
          <p:cNvSpPr txBox="1"/>
          <p:nvPr/>
        </p:nvSpPr>
        <p:spPr>
          <a:xfrm>
            <a:off x="9372500" y="3441880"/>
            <a:ext cx="755015" cy="498475"/>
          </a:xfrm>
          <a:prstGeom prst="rect">
            <a:avLst/>
          </a:prstGeom>
        </p:spPr>
        <p:txBody>
          <a:bodyPr vert="horz" wrap="square" lIns="0" tIns="11430" rIns="0" bIns="0" rtlCol="0">
            <a:spAutoFit/>
          </a:bodyPr>
          <a:lstStyle/>
          <a:p>
            <a:pPr marL="12700" marR="5080" algn="ctr">
              <a:lnSpc>
                <a:spcPct val="103499"/>
              </a:lnSpc>
              <a:spcBef>
                <a:spcPts val="90"/>
              </a:spcBef>
            </a:pPr>
            <a:r>
              <a:rPr sz="1000" spc="-10" dirty="0">
                <a:latin typeface="Arial Black"/>
                <a:cs typeface="Arial Black"/>
              </a:rPr>
              <a:t>Additional </a:t>
            </a:r>
            <a:r>
              <a:rPr sz="1000" dirty="0">
                <a:latin typeface="Arial Black"/>
                <a:cs typeface="Arial Black"/>
              </a:rPr>
              <a:t>laws</a:t>
            </a:r>
            <a:r>
              <a:rPr sz="1000" spc="95" dirty="0">
                <a:latin typeface="Arial Black"/>
                <a:cs typeface="Arial Black"/>
              </a:rPr>
              <a:t> </a:t>
            </a:r>
            <a:r>
              <a:rPr sz="1000" spc="-20" dirty="0">
                <a:latin typeface="Arial Black"/>
                <a:cs typeface="Arial Black"/>
              </a:rPr>
              <a:t>also </a:t>
            </a:r>
            <a:r>
              <a:rPr sz="1000" spc="-10" dirty="0">
                <a:latin typeface="Arial Black"/>
                <a:cs typeface="Arial Black"/>
              </a:rPr>
              <a:t>apply</a:t>
            </a:r>
            <a:endParaRPr sz="1000" dirty="0">
              <a:latin typeface="Arial Black"/>
              <a:cs typeface="Arial Black"/>
            </a:endParaRPr>
          </a:p>
        </p:txBody>
      </p:sp>
      <p:sp>
        <p:nvSpPr>
          <p:cNvPr id="26" name="object 26"/>
          <p:cNvSpPr txBox="1"/>
          <p:nvPr/>
        </p:nvSpPr>
        <p:spPr>
          <a:xfrm>
            <a:off x="2139497" y="905732"/>
            <a:ext cx="1889125" cy="396240"/>
          </a:xfrm>
          <a:prstGeom prst="rect">
            <a:avLst/>
          </a:prstGeom>
        </p:spPr>
        <p:txBody>
          <a:bodyPr vert="horz" wrap="square" lIns="0" tIns="7620" rIns="0" bIns="0" rtlCol="0">
            <a:spAutoFit/>
          </a:bodyPr>
          <a:lstStyle/>
          <a:p>
            <a:pPr marL="206375" marR="5080" indent="-194310">
              <a:lnSpc>
                <a:spcPct val="102499"/>
              </a:lnSpc>
              <a:spcBef>
                <a:spcPts val="60"/>
              </a:spcBef>
            </a:pPr>
            <a:r>
              <a:rPr sz="1200" spc="-35" dirty="0">
                <a:latin typeface="Arial Black"/>
                <a:cs typeface="Arial Black"/>
              </a:rPr>
              <a:t>PSFA:</a:t>
            </a:r>
            <a:r>
              <a:rPr sz="1200" spc="-125" dirty="0">
                <a:latin typeface="Arial Black"/>
                <a:cs typeface="Arial Black"/>
              </a:rPr>
              <a:t> </a:t>
            </a:r>
            <a:r>
              <a:rPr sz="1200" dirty="0">
                <a:latin typeface="Arial Narrow"/>
                <a:cs typeface="Arial Narrow"/>
              </a:rPr>
              <a:t>activities</a:t>
            </a:r>
            <a:r>
              <a:rPr sz="1200" spc="-20" dirty="0">
                <a:latin typeface="Arial Narrow"/>
                <a:cs typeface="Arial Narrow"/>
              </a:rPr>
              <a:t> </a:t>
            </a:r>
            <a:r>
              <a:rPr sz="1200" dirty="0">
                <a:latin typeface="Arial Narrow"/>
                <a:cs typeface="Arial Narrow"/>
              </a:rPr>
              <a:t>and</a:t>
            </a:r>
            <a:r>
              <a:rPr sz="1200" spc="5" dirty="0">
                <a:latin typeface="Arial Narrow"/>
                <a:cs typeface="Arial Narrow"/>
              </a:rPr>
              <a:t> </a:t>
            </a:r>
            <a:r>
              <a:rPr sz="1200" spc="-10" dirty="0">
                <a:latin typeface="Arial Narrow"/>
                <a:cs typeface="Arial Narrow"/>
              </a:rPr>
              <a:t>associated </a:t>
            </a:r>
            <a:r>
              <a:rPr sz="1200" dirty="0">
                <a:latin typeface="Arial Narrow"/>
                <a:cs typeface="Arial Narrow"/>
              </a:rPr>
              <a:t>funds</a:t>
            </a:r>
            <a:r>
              <a:rPr sz="1200" spc="-15" dirty="0">
                <a:latin typeface="Arial Narrow"/>
                <a:cs typeface="Arial Narrow"/>
              </a:rPr>
              <a:t> </a:t>
            </a:r>
            <a:r>
              <a:rPr sz="1200" dirty="0">
                <a:latin typeface="Arial Narrow"/>
                <a:cs typeface="Arial Narrow"/>
              </a:rPr>
              <a:t>are</a:t>
            </a:r>
            <a:r>
              <a:rPr sz="1200" spc="-10" dirty="0">
                <a:latin typeface="Arial Narrow"/>
                <a:cs typeface="Arial Narrow"/>
              </a:rPr>
              <a:t> </a:t>
            </a:r>
            <a:r>
              <a:rPr sz="1200" dirty="0">
                <a:latin typeface="Arial Narrow"/>
                <a:cs typeface="Arial Narrow"/>
              </a:rPr>
              <a:t>available</a:t>
            </a:r>
            <a:r>
              <a:rPr sz="1200" spc="-15" dirty="0">
                <a:latin typeface="Arial Narrow"/>
                <a:cs typeface="Arial Narrow"/>
              </a:rPr>
              <a:t> </a:t>
            </a:r>
            <a:r>
              <a:rPr sz="1200" dirty="0">
                <a:latin typeface="Arial Narrow"/>
                <a:cs typeface="Arial Narrow"/>
              </a:rPr>
              <a:t>to</a:t>
            </a:r>
            <a:r>
              <a:rPr sz="1200" spc="-10" dirty="0">
                <a:latin typeface="Arial Narrow"/>
                <a:cs typeface="Arial Narrow"/>
              </a:rPr>
              <a:t> contract</a:t>
            </a:r>
            <a:endParaRPr sz="1200" dirty="0">
              <a:latin typeface="Arial Narrow"/>
              <a:cs typeface="Arial Narrow"/>
            </a:endParaRPr>
          </a:p>
        </p:txBody>
      </p:sp>
      <p:sp>
        <p:nvSpPr>
          <p:cNvPr id="27" name="object 27"/>
          <p:cNvSpPr txBox="1"/>
          <p:nvPr/>
        </p:nvSpPr>
        <p:spPr>
          <a:xfrm>
            <a:off x="2147879" y="1544288"/>
            <a:ext cx="1880870" cy="946150"/>
          </a:xfrm>
          <a:prstGeom prst="rect">
            <a:avLst/>
          </a:prstGeom>
        </p:spPr>
        <p:txBody>
          <a:bodyPr vert="horz" wrap="square" lIns="0" tIns="10795" rIns="0" bIns="0" rtlCol="0">
            <a:spAutoFit/>
          </a:bodyPr>
          <a:lstStyle/>
          <a:p>
            <a:pPr marL="12700" marR="5080" indent="474980" algn="r">
              <a:lnSpc>
                <a:spcPct val="100800"/>
              </a:lnSpc>
              <a:spcBef>
                <a:spcPts val="85"/>
              </a:spcBef>
            </a:pPr>
            <a:r>
              <a:rPr sz="1200" dirty="0">
                <a:latin typeface="Arial Black"/>
                <a:cs typeface="Arial Black"/>
              </a:rPr>
              <a:t>Inherent</a:t>
            </a:r>
            <a:r>
              <a:rPr sz="1200" spc="5" dirty="0">
                <a:latin typeface="Arial Black"/>
                <a:cs typeface="Arial Black"/>
              </a:rPr>
              <a:t> </a:t>
            </a:r>
            <a:r>
              <a:rPr sz="1200" spc="-10" dirty="0">
                <a:latin typeface="Arial Black"/>
                <a:cs typeface="Arial Black"/>
              </a:rPr>
              <a:t>Federal Functions:</a:t>
            </a:r>
            <a:r>
              <a:rPr sz="1200" spc="-90" dirty="0">
                <a:latin typeface="Arial Black"/>
                <a:cs typeface="Arial Black"/>
              </a:rPr>
              <a:t> </a:t>
            </a:r>
            <a:r>
              <a:rPr sz="1200" dirty="0">
                <a:latin typeface="Arial Narrow"/>
                <a:cs typeface="Arial Narrow"/>
              </a:rPr>
              <a:t>are</a:t>
            </a:r>
            <a:r>
              <a:rPr sz="1200" spc="15" dirty="0">
                <a:latin typeface="Arial Narrow"/>
                <a:cs typeface="Arial Narrow"/>
              </a:rPr>
              <a:t> </a:t>
            </a:r>
            <a:r>
              <a:rPr sz="1200" b="1" u="sng" dirty="0">
                <a:uFill>
                  <a:solidFill>
                    <a:srgbClr val="000000"/>
                  </a:solidFill>
                </a:uFill>
                <a:latin typeface="Arial Narrow"/>
                <a:cs typeface="Arial Narrow"/>
              </a:rPr>
              <a:t>not</a:t>
            </a:r>
            <a:r>
              <a:rPr sz="1200" b="1" spc="20" dirty="0">
                <a:latin typeface="Arial Narrow"/>
                <a:cs typeface="Arial Narrow"/>
              </a:rPr>
              <a:t> </a:t>
            </a:r>
            <a:r>
              <a:rPr sz="1200" spc="-10" dirty="0">
                <a:latin typeface="Arial Narrow"/>
                <a:cs typeface="Arial Narrow"/>
              </a:rPr>
              <a:t>legally </a:t>
            </a:r>
            <a:r>
              <a:rPr sz="1200" dirty="0">
                <a:latin typeface="Arial Narrow"/>
                <a:cs typeface="Arial Narrow"/>
              </a:rPr>
              <a:t>contractible</a:t>
            </a:r>
            <a:r>
              <a:rPr sz="1200" spc="-35" dirty="0">
                <a:latin typeface="Arial Narrow"/>
                <a:cs typeface="Arial Narrow"/>
              </a:rPr>
              <a:t> </a:t>
            </a:r>
            <a:r>
              <a:rPr sz="1200" dirty="0">
                <a:latin typeface="Arial Narrow"/>
                <a:cs typeface="Arial Narrow"/>
              </a:rPr>
              <a:t>and</a:t>
            </a:r>
            <a:r>
              <a:rPr sz="1200" spc="-25" dirty="0">
                <a:latin typeface="Arial Narrow"/>
                <a:cs typeface="Arial Narrow"/>
              </a:rPr>
              <a:t> </a:t>
            </a:r>
            <a:r>
              <a:rPr sz="1200" dirty="0">
                <a:latin typeface="Arial Narrow"/>
                <a:cs typeface="Arial Narrow"/>
              </a:rPr>
              <a:t>associated</a:t>
            </a:r>
            <a:r>
              <a:rPr sz="1200" spc="-25" dirty="0">
                <a:latin typeface="Arial Narrow"/>
                <a:cs typeface="Arial Narrow"/>
              </a:rPr>
              <a:t> </a:t>
            </a:r>
            <a:r>
              <a:rPr sz="1200" spc="-10" dirty="0">
                <a:latin typeface="Arial Narrow"/>
                <a:cs typeface="Arial Narrow"/>
              </a:rPr>
              <a:t>funds </a:t>
            </a:r>
            <a:r>
              <a:rPr sz="1200" dirty="0">
                <a:latin typeface="Arial Narrow"/>
                <a:cs typeface="Arial Narrow"/>
              </a:rPr>
              <a:t>are</a:t>
            </a:r>
            <a:r>
              <a:rPr sz="1200" spc="-15" dirty="0">
                <a:latin typeface="Arial Narrow"/>
                <a:cs typeface="Arial Narrow"/>
              </a:rPr>
              <a:t> </a:t>
            </a:r>
            <a:r>
              <a:rPr sz="1200" dirty="0">
                <a:latin typeface="Arial Narrow"/>
                <a:cs typeface="Arial Narrow"/>
              </a:rPr>
              <a:t>not</a:t>
            </a:r>
            <a:r>
              <a:rPr sz="1200" spc="-5" dirty="0">
                <a:latin typeface="Arial Narrow"/>
                <a:cs typeface="Arial Narrow"/>
              </a:rPr>
              <a:t> </a:t>
            </a:r>
            <a:r>
              <a:rPr sz="1200" dirty="0">
                <a:latin typeface="Arial Narrow"/>
                <a:cs typeface="Arial Narrow"/>
              </a:rPr>
              <a:t>available</a:t>
            </a:r>
            <a:r>
              <a:rPr sz="1200" spc="-5" dirty="0">
                <a:latin typeface="Arial Narrow"/>
                <a:cs typeface="Arial Narrow"/>
              </a:rPr>
              <a:t> </a:t>
            </a:r>
            <a:r>
              <a:rPr sz="1200" dirty="0">
                <a:latin typeface="Arial Narrow"/>
                <a:cs typeface="Arial Narrow"/>
              </a:rPr>
              <a:t>(a</a:t>
            </a:r>
            <a:r>
              <a:rPr sz="1200" spc="-15" dirty="0">
                <a:latin typeface="Arial Narrow"/>
                <a:cs typeface="Arial Narrow"/>
              </a:rPr>
              <a:t> </a:t>
            </a:r>
            <a:r>
              <a:rPr sz="1200" dirty="0">
                <a:latin typeface="Arial Narrow"/>
                <a:cs typeface="Arial Narrow"/>
              </a:rPr>
              <a:t>very</a:t>
            </a:r>
            <a:r>
              <a:rPr sz="1200" spc="-20" dirty="0">
                <a:latin typeface="Arial Narrow"/>
                <a:cs typeface="Arial Narrow"/>
              </a:rPr>
              <a:t> </a:t>
            </a:r>
            <a:r>
              <a:rPr sz="1200" spc="-10" dirty="0">
                <a:latin typeface="Arial Narrow"/>
                <a:cs typeface="Arial Narrow"/>
              </a:rPr>
              <a:t>small </a:t>
            </a:r>
            <a:r>
              <a:rPr sz="1200" dirty="0">
                <a:latin typeface="Arial Narrow"/>
                <a:cs typeface="Arial Narrow"/>
              </a:rPr>
              <a:t>fraction</a:t>
            </a:r>
            <a:r>
              <a:rPr sz="1200" spc="-15" dirty="0">
                <a:latin typeface="Arial Narrow"/>
                <a:cs typeface="Arial Narrow"/>
              </a:rPr>
              <a:t> </a:t>
            </a:r>
            <a:r>
              <a:rPr sz="1200" dirty="0">
                <a:latin typeface="Arial Narrow"/>
                <a:cs typeface="Arial Narrow"/>
              </a:rPr>
              <a:t>of IHS </a:t>
            </a:r>
            <a:r>
              <a:rPr sz="1200" spc="-10" dirty="0">
                <a:latin typeface="Arial Narrow"/>
                <a:cs typeface="Arial Narrow"/>
              </a:rPr>
              <a:t>funds)</a:t>
            </a:r>
            <a:endParaRPr sz="1200">
              <a:latin typeface="Arial Narrow"/>
              <a:cs typeface="Arial Narrow"/>
            </a:endParaRPr>
          </a:p>
        </p:txBody>
      </p:sp>
      <p:sp>
        <p:nvSpPr>
          <p:cNvPr id="28" name="object 28"/>
          <p:cNvSpPr txBox="1"/>
          <p:nvPr/>
        </p:nvSpPr>
        <p:spPr>
          <a:xfrm>
            <a:off x="2125781" y="2734532"/>
            <a:ext cx="1902460" cy="579120"/>
          </a:xfrm>
          <a:prstGeom prst="rect">
            <a:avLst/>
          </a:prstGeom>
        </p:spPr>
        <p:txBody>
          <a:bodyPr vert="horz" wrap="square" lIns="0" tIns="12700" rIns="0" bIns="0" rtlCol="0">
            <a:spAutoFit/>
          </a:bodyPr>
          <a:lstStyle/>
          <a:p>
            <a:pPr marL="414020">
              <a:lnSpc>
                <a:spcPct val="100000"/>
              </a:lnSpc>
              <a:spcBef>
                <a:spcPts val="100"/>
              </a:spcBef>
            </a:pPr>
            <a:r>
              <a:rPr sz="1200" dirty="0">
                <a:latin typeface="Arial Black"/>
                <a:cs typeface="Arial Black"/>
              </a:rPr>
              <a:t>Other</a:t>
            </a:r>
            <a:r>
              <a:rPr sz="1200" spc="-15" dirty="0">
                <a:latin typeface="Arial Black"/>
                <a:cs typeface="Arial Black"/>
              </a:rPr>
              <a:t> </a:t>
            </a:r>
            <a:r>
              <a:rPr sz="1200" spc="-10" dirty="0">
                <a:latin typeface="Arial Black"/>
                <a:cs typeface="Arial Black"/>
              </a:rPr>
              <a:t>Categories:</a:t>
            </a:r>
            <a:endParaRPr sz="1200">
              <a:latin typeface="Arial Black"/>
              <a:cs typeface="Arial Black"/>
            </a:endParaRPr>
          </a:p>
          <a:p>
            <a:pPr marL="12700">
              <a:lnSpc>
                <a:spcPct val="100000"/>
              </a:lnSpc>
              <a:spcBef>
                <a:spcPts val="35"/>
              </a:spcBef>
            </a:pPr>
            <a:r>
              <a:rPr sz="1200" dirty="0">
                <a:latin typeface="Arial Narrow"/>
                <a:cs typeface="Arial Narrow"/>
              </a:rPr>
              <a:t>additional</a:t>
            </a:r>
            <a:r>
              <a:rPr sz="1200" spc="-15" dirty="0">
                <a:latin typeface="Arial Narrow"/>
                <a:cs typeface="Arial Narrow"/>
              </a:rPr>
              <a:t> </a:t>
            </a:r>
            <a:r>
              <a:rPr sz="1200" dirty="0">
                <a:latin typeface="Arial Narrow"/>
                <a:cs typeface="Arial Narrow"/>
              </a:rPr>
              <a:t>laws</a:t>
            </a:r>
            <a:r>
              <a:rPr sz="1200" spc="-20" dirty="0">
                <a:latin typeface="Arial Narrow"/>
                <a:cs typeface="Arial Narrow"/>
              </a:rPr>
              <a:t> </a:t>
            </a:r>
            <a:r>
              <a:rPr sz="1200" dirty="0">
                <a:latin typeface="Arial Narrow"/>
                <a:cs typeface="Arial Narrow"/>
              </a:rPr>
              <a:t>govern</a:t>
            </a:r>
            <a:r>
              <a:rPr sz="1200" spc="-15" dirty="0">
                <a:latin typeface="Arial Narrow"/>
                <a:cs typeface="Arial Narrow"/>
              </a:rPr>
              <a:t> </a:t>
            </a:r>
            <a:r>
              <a:rPr sz="1200" dirty="0">
                <a:latin typeface="Arial Narrow"/>
                <a:cs typeface="Arial Narrow"/>
              </a:rPr>
              <a:t>how</a:t>
            </a:r>
            <a:r>
              <a:rPr sz="1200" spc="-30" dirty="0">
                <a:latin typeface="Arial Narrow"/>
                <a:cs typeface="Arial Narrow"/>
              </a:rPr>
              <a:t> </a:t>
            </a:r>
            <a:r>
              <a:rPr sz="1200" spc="-10" dirty="0">
                <a:latin typeface="Arial Narrow"/>
                <a:cs typeface="Arial Narrow"/>
              </a:rPr>
              <a:t>Tribes</a:t>
            </a:r>
            <a:endParaRPr sz="1200">
              <a:latin typeface="Arial Narrow"/>
              <a:cs typeface="Arial Narrow"/>
            </a:endParaRPr>
          </a:p>
          <a:p>
            <a:pPr marL="1242695">
              <a:lnSpc>
                <a:spcPct val="100000"/>
              </a:lnSpc>
            </a:pPr>
            <a:r>
              <a:rPr sz="1200" spc="-10" dirty="0">
                <a:latin typeface="Arial Narrow"/>
                <a:cs typeface="Arial Narrow"/>
              </a:rPr>
              <a:t>participate</a:t>
            </a:r>
            <a:endParaRPr sz="1200">
              <a:latin typeface="Arial Narrow"/>
              <a:cs typeface="Arial Narrow"/>
            </a:endParaRPr>
          </a:p>
        </p:txBody>
      </p:sp>
      <p:sp>
        <p:nvSpPr>
          <p:cNvPr id="29" name="object 29"/>
          <p:cNvSpPr txBox="1"/>
          <p:nvPr/>
        </p:nvSpPr>
        <p:spPr>
          <a:xfrm>
            <a:off x="2939285" y="4140715"/>
            <a:ext cx="3390265" cy="197485"/>
          </a:xfrm>
          <a:prstGeom prst="rect">
            <a:avLst/>
          </a:prstGeom>
        </p:spPr>
        <p:txBody>
          <a:bodyPr vert="horz" wrap="square" lIns="0" tIns="15875" rIns="0" bIns="0" rtlCol="0">
            <a:spAutoFit/>
          </a:bodyPr>
          <a:lstStyle/>
          <a:p>
            <a:pPr marL="12700">
              <a:lnSpc>
                <a:spcPct val="100000"/>
              </a:lnSpc>
              <a:spcBef>
                <a:spcPts val="125"/>
              </a:spcBef>
            </a:pPr>
            <a:r>
              <a:rPr sz="1100" b="1" i="1" dirty="0">
                <a:latin typeface="Arial Narrow"/>
                <a:cs typeface="Arial Narrow"/>
              </a:rPr>
              <a:t>Figures</a:t>
            </a:r>
            <a:r>
              <a:rPr sz="1100" b="1" i="1" spc="35" dirty="0">
                <a:latin typeface="Arial Narrow"/>
                <a:cs typeface="Arial Narrow"/>
              </a:rPr>
              <a:t> </a:t>
            </a:r>
            <a:r>
              <a:rPr sz="1100" b="1" i="1" dirty="0">
                <a:latin typeface="Arial Narrow"/>
                <a:cs typeface="Arial Narrow"/>
              </a:rPr>
              <a:t>are</a:t>
            </a:r>
            <a:r>
              <a:rPr sz="1100" b="1" i="1" spc="40" dirty="0">
                <a:latin typeface="Arial Narrow"/>
                <a:cs typeface="Arial Narrow"/>
              </a:rPr>
              <a:t> </a:t>
            </a:r>
            <a:r>
              <a:rPr sz="1100" b="1" i="1" dirty="0">
                <a:latin typeface="Arial Narrow"/>
                <a:cs typeface="Arial Narrow"/>
              </a:rPr>
              <a:t>suggestive</a:t>
            </a:r>
            <a:r>
              <a:rPr sz="1100" b="1" i="1" spc="30" dirty="0">
                <a:latin typeface="Arial Narrow"/>
                <a:cs typeface="Arial Narrow"/>
              </a:rPr>
              <a:t> </a:t>
            </a:r>
            <a:r>
              <a:rPr sz="1100" b="1" i="1" dirty="0">
                <a:latin typeface="Arial Narrow"/>
                <a:cs typeface="Arial Narrow"/>
              </a:rPr>
              <a:t>of</a:t>
            </a:r>
            <a:r>
              <a:rPr sz="1100" b="1" i="1" spc="50" dirty="0">
                <a:latin typeface="Arial Narrow"/>
                <a:cs typeface="Arial Narrow"/>
              </a:rPr>
              <a:t> </a:t>
            </a:r>
            <a:r>
              <a:rPr sz="1100" b="1" i="1" dirty="0">
                <a:latin typeface="Arial Narrow"/>
                <a:cs typeface="Arial Narrow"/>
              </a:rPr>
              <a:t>the</a:t>
            </a:r>
            <a:r>
              <a:rPr sz="1100" b="1" i="1" spc="45" dirty="0">
                <a:latin typeface="Arial Narrow"/>
                <a:cs typeface="Arial Narrow"/>
              </a:rPr>
              <a:t> </a:t>
            </a:r>
            <a:r>
              <a:rPr sz="1100" b="1" i="1" dirty="0">
                <a:latin typeface="Arial Narrow"/>
                <a:cs typeface="Arial Narrow"/>
              </a:rPr>
              <a:t>proportions</a:t>
            </a:r>
            <a:r>
              <a:rPr sz="1100" b="1" i="1" spc="45" dirty="0">
                <a:latin typeface="Arial Narrow"/>
                <a:cs typeface="Arial Narrow"/>
              </a:rPr>
              <a:t> </a:t>
            </a:r>
            <a:r>
              <a:rPr sz="1100" b="1" i="1" dirty="0">
                <a:latin typeface="Arial Narrow"/>
                <a:cs typeface="Arial Narrow"/>
              </a:rPr>
              <a:t>of</a:t>
            </a:r>
            <a:r>
              <a:rPr sz="1100" b="1" i="1" spc="40" dirty="0">
                <a:latin typeface="Arial Narrow"/>
                <a:cs typeface="Arial Narrow"/>
              </a:rPr>
              <a:t> </a:t>
            </a:r>
            <a:r>
              <a:rPr sz="1100" b="1" i="1" dirty="0">
                <a:latin typeface="Arial Narrow"/>
                <a:cs typeface="Arial Narrow"/>
              </a:rPr>
              <a:t>the</a:t>
            </a:r>
            <a:r>
              <a:rPr sz="1100" b="1" i="1" spc="45" dirty="0">
                <a:latin typeface="Arial Narrow"/>
                <a:cs typeface="Arial Narrow"/>
              </a:rPr>
              <a:t> </a:t>
            </a:r>
            <a:r>
              <a:rPr sz="1100" b="1" i="1" dirty="0">
                <a:latin typeface="Arial Narrow"/>
                <a:cs typeface="Arial Narrow"/>
              </a:rPr>
              <a:t>IHS</a:t>
            </a:r>
            <a:r>
              <a:rPr sz="1100" b="1" i="1" spc="40" dirty="0">
                <a:latin typeface="Arial Narrow"/>
                <a:cs typeface="Arial Narrow"/>
              </a:rPr>
              <a:t> </a:t>
            </a:r>
            <a:r>
              <a:rPr sz="1100" b="1" i="1" spc="-10" dirty="0">
                <a:latin typeface="Arial Narrow"/>
                <a:cs typeface="Arial Narrow"/>
              </a:rPr>
              <a:t>budget.</a:t>
            </a:r>
            <a:endParaRPr sz="1100">
              <a:latin typeface="Arial Narrow"/>
              <a:cs typeface="Arial Narrow"/>
            </a:endParaRPr>
          </a:p>
        </p:txBody>
      </p:sp>
      <p:sp>
        <p:nvSpPr>
          <p:cNvPr id="30" name="object 30"/>
          <p:cNvSpPr txBox="1"/>
          <p:nvPr/>
        </p:nvSpPr>
        <p:spPr>
          <a:xfrm>
            <a:off x="10015683" y="372486"/>
            <a:ext cx="153888" cy="3003292"/>
          </a:xfrm>
          <a:prstGeom prst="rect">
            <a:avLst/>
          </a:prstGeom>
        </p:spPr>
        <p:txBody>
          <a:bodyPr vert="vert270" wrap="square" lIns="0" tIns="16510" rIns="0" bIns="0" rtlCol="0">
            <a:spAutoFit/>
          </a:bodyPr>
          <a:lstStyle/>
          <a:p>
            <a:pPr>
              <a:lnSpc>
                <a:spcPct val="100000"/>
              </a:lnSpc>
              <a:spcBef>
                <a:spcPts val="130"/>
              </a:spcBef>
              <a:tabLst>
                <a:tab pos="2623185" algn="l"/>
              </a:tabLst>
            </a:pPr>
            <a:r>
              <a:rPr sz="1000" b="1" u="heavy" spc="290" dirty="0">
                <a:uFill>
                  <a:solidFill>
                    <a:srgbClr val="000000"/>
                  </a:solidFill>
                </a:uFill>
                <a:latin typeface="Arial Narrow"/>
                <a:cs typeface="Arial Narrow"/>
              </a:rPr>
              <a:t> </a:t>
            </a:r>
            <a:r>
              <a:rPr lang="en-US" sz="1000" b="1" u="heavy" spc="290" dirty="0">
                <a:uFill>
                  <a:solidFill>
                    <a:srgbClr val="000000"/>
                  </a:solidFill>
                </a:uFill>
                <a:latin typeface="Arial Narrow"/>
                <a:cs typeface="Arial Narrow"/>
              </a:rPr>
              <a:t>  </a:t>
            </a:r>
            <a:r>
              <a:rPr sz="1000" b="1" dirty="0">
                <a:uFill>
                  <a:solidFill>
                    <a:srgbClr val="000000"/>
                  </a:solidFill>
                </a:uFill>
                <a:latin typeface="Arial Narrow"/>
                <a:cs typeface="Arial Narrow"/>
              </a:rPr>
              <a:t>Urban</a:t>
            </a:r>
            <a:r>
              <a:rPr sz="1000" b="1" spc="15" dirty="0">
                <a:uFill>
                  <a:solidFill>
                    <a:srgbClr val="000000"/>
                  </a:solidFill>
                </a:uFill>
                <a:latin typeface="Arial Narrow"/>
                <a:cs typeface="Arial Narrow"/>
              </a:rPr>
              <a:t> </a:t>
            </a:r>
            <a:r>
              <a:rPr sz="1000" b="1" spc="-10" dirty="0">
                <a:uFill>
                  <a:solidFill>
                    <a:srgbClr val="000000"/>
                  </a:solidFill>
                </a:uFill>
                <a:latin typeface="Arial Narrow"/>
                <a:cs typeface="Arial Narrow"/>
              </a:rPr>
              <a:t>I.H</a:t>
            </a:r>
            <a:r>
              <a:rPr lang="en-US" sz="1000" b="1" spc="-10" dirty="0">
                <a:uFill>
                  <a:solidFill>
                    <a:srgbClr val="000000"/>
                  </a:solidFill>
                </a:uFill>
                <a:latin typeface="Arial Narrow"/>
                <a:cs typeface="Arial Narrow"/>
              </a:rPr>
              <a:t>.</a:t>
            </a:r>
            <a:r>
              <a:rPr sz="1000" b="1" spc="-10" dirty="0">
                <a:uFill>
                  <a:solidFill>
                    <a:srgbClr val="000000"/>
                  </a:solidFill>
                </a:uFill>
                <a:latin typeface="Arial Narrow"/>
                <a:cs typeface="Arial Narrow"/>
              </a:rPr>
              <a:t>P</a:t>
            </a:r>
            <a:r>
              <a:rPr sz="1000" b="1" u="heavy" spc="-10" dirty="0">
                <a:uFill>
                  <a:solidFill>
                    <a:srgbClr val="000000"/>
                  </a:solidFill>
                </a:uFill>
                <a:latin typeface="Arial Narrow"/>
                <a:cs typeface="Arial Narrow"/>
              </a:rPr>
              <a:t>.</a:t>
            </a:r>
            <a:r>
              <a:rPr sz="1000" b="1" u="heavy" dirty="0">
                <a:uFill>
                  <a:solidFill>
                    <a:srgbClr val="000000"/>
                  </a:solidFill>
                </a:uFill>
                <a:latin typeface="Arial Narrow"/>
                <a:cs typeface="Arial Narrow"/>
              </a:rPr>
              <a:t>	</a:t>
            </a:r>
            <a:endParaRPr sz="1000" dirty="0">
              <a:latin typeface="Arial Narrow"/>
              <a:cs typeface="Arial Narrow"/>
            </a:endParaRPr>
          </a:p>
        </p:txBody>
      </p:sp>
      <p:sp>
        <p:nvSpPr>
          <p:cNvPr id="31" name="object 31"/>
          <p:cNvSpPr txBox="1"/>
          <p:nvPr/>
        </p:nvSpPr>
        <p:spPr>
          <a:xfrm>
            <a:off x="9390882" y="-517785"/>
            <a:ext cx="630942" cy="3807333"/>
          </a:xfrm>
          <a:prstGeom prst="rect">
            <a:avLst/>
          </a:prstGeom>
          <a:ln>
            <a:noFill/>
          </a:ln>
        </p:spPr>
        <p:txBody>
          <a:bodyPr vert="vert270" wrap="square" lIns="0" tIns="16510" rIns="0" bIns="0" rtlCol="0" anchor="b">
            <a:spAutoFit/>
          </a:bodyPr>
          <a:lstStyle/>
          <a:p>
            <a:pPr marL="121285">
              <a:lnSpc>
                <a:spcPct val="100000"/>
              </a:lnSpc>
              <a:spcBef>
                <a:spcPts val="130"/>
              </a:spcBef>
            </a:pPr>
            <a:r>
              <a:rPr sz="1000" b="1" dirty="0">
                <a:latin typeface="Arial Narrow"/>
                <a:cs typeface="Arial Narrow"/>
              </a:rPr>
              <a:t>Diabetes</a:t>
            </a:r>
            <a:r>
              <a:rPr sz="1000" b="1" spc="335" dirty="0">
                <a:latin typeface="Arial Narrow"/>
                <a:cs typeface="Arial Narrow"/>
              </a:rPr>
              <a:t> </a:t>
            </a:r>
            <a:r>
              <a:rPr sz="1000" b="1" dirty="0">
                <a:latin typeface="Arial Narrow"/>
                <a:cs typeface="Arial Narrow"/>
              </a:rPr>
              <a:t>--</a:t>
            </a:r>
            <a:r>
              <a:rPr sz="1000" b="1" spc="45" dirty="0">
                <a:latin typeface="Arial Narrow"/>
                <a:cs typeface="Arial Narrow"/>
              </a:rPr>
              <a:t> </a:t>
            </a:r>
            <a:r>
              <a:rPr sz="1000" b="1" spc="-10" dirty="0">
                <a:latin typeface="Arial Narrow"/>
                <a:cs typeface="Arial Narrow"/>
              </a:rPr>
              <a:t>S.D.P.I.</a:t>
            </a:r>
            <a:endParaRPr sz="1000" dirty="0">
              <a:latin typeface="Arial Narrow"/>
              <a:cs typeface="Arial Narrow"/>
            </a:endParaRPr>
          </a:p>
          <a:p>
            <a:pPr marL="113664">
              <a:lnSpc>
                <a:spcPct val="100000"/>
              </a:lnSpc>
              <a:spcBef>
                <a:spcPts val="944"/>
              </a:spcBef>
            </a:pPr>
            <a:r>
              <a:rPr sz="1100" b="1" dirty="0">
                <a:latin typeface="Arial Narrow"/>
                <a:cs typeface="Arial Narrow"/>
              </a:rPr>
              <a:t>Contract</a:t>
            </a:r>
            <a:r>
              <a:rPr sz="1100" b="1" spc="60" dirty="0">
                <a:latin typeface="Arial Narrow"/>
                <a:cs typeface="Arial Narrow"/>
              </a:rPr>
              <a:t> </a:t>
            </a:r>
            <a:r>
              <a:rPr sz="1100" b="1" dirty="0">
                <a:latin typeface="Arial Narrow"/>
                <a:cs typeface="Arial Narrow"/>
              </a:rPr>
              <a:t>Support</a:t>
            </a:r>
            <a:r>
              <a:rPr sz="1100" b="1" spc="55" dirty="0">
                <a:latin typeface="Arial Narrow"/>
                <a:cs typeface="Arial Narrow"/>
              </a:rPr>
              <a:t> </a:t>
            </a:r>
            <a:r>
              <a:rPr sz="1100" b="1" spc="-20" dirty="0">
                <a:latin typeface="Arial Narrow"/>
                <a:cs typeface="Arial Narrow"/>
              </a:rPr>
              <a:t>Costs</a:t>
            </a:r>
            <a:endParaRPr sz="1100" dirty="0">
              <a:latin typeface="Arial Narrow"/>
              <a:cs typeface="Arial Narrow"/>
            </a:endParaRPr>
          </a:p>
          <a:p>
            <a:pPr>
              <a:lnSpc>
                <a:spcPct val="100000"/>
              </a:lnSpc>
              <a:spcBef>
                <a:spcPts val="259"/>
              </a:spcBef>
              <a:tabLst>
                <a:tab pos="2621915" algn="l"/>
              </a:tabLst>
            </a:pPr>
            <a:r>
              <a:rPr sz="1000" b="1" u="heavy" spc="300" dirty="0">
                <a:uFill>
                  <a:solidFill>
                    <a:srgbClr val="000000"/>
                  </a:solidFill>
                </a:uFill>
                <a:latin typeface="Arial Narrow"/>
                <a:cs typeface="Arial Narrow"/>
              </a:rPr>
              <a:t>  </a:t>
            </a:r>
            <a:r>
              <a:rPr sz="1000" b="1" u="heavy" dirty="0">
                <a:uFill>
                  <a:solidFill>
                    <a:srgbClr val="000000"/>
                  </a:solidFill>
                </a:uFill>
                <a:latin typeface="Arial Narrow"/>
                <a:cs typeface="Arial Narrow"/>
              </a:rPr>
              <a:t>I.H.</a:t>
            </a:r>
            <a:r>
              <a:rPr lang="en-US" sz="1000" b="1" u="heavy" dirty="0">
                <a:uFill>
                  <a:solidFill>
                    <a:srgbClr val="000000"/>
                  </a:solidFill>
                </a:uFill>
                <a:latin typeface="Arial Narrow"/>
                <a:cs typeface="Arial Narrow"/>
              </a:rPr>
              <a:t>S. </a:t>
            </a:r>
            <a:r>
              <a:rPr sz="1000" b="1" u="heavy" spc="35" dirty="0">
                <a:uFill>
                  <a:solidFill>
                    <a:srgbClr val="000000"/>
                  </a:solidFill>
                </a:uFill>
                <a:latin typeface="Arial Narrow"/>
                <a:cs typeface="Arial Narrow"/>
              </a:rPr>
              <a:t> </a:t>
            </a:r>
            <a:r>
              <a:rPr sz="1000" b="1" u="heavy" dirty="0">
                <a:uFill>
                  <a:solidFill>
                    <a:srgbClr val="000000"/>
                  </a:solidFill>
                </a:uFill>
                <a:latin typeface="Arial Narrow"/>
                <a:cs typeface="Arial Narrow"/>
              </a:rPr>
              <a:t>Scholarships,</a:t>
            </a:r>
            <a:r>
              <a:rPr sz="1000" b="1" u="heavy" spc="50" dirty="0">
                <a:uFill>
                  <a:solidFill>
                    <a:srgbClr val="000000"/>
                  </a:solidFill>
                </a:uFill>
                <a:latin typeface="Arial Narrow"/>
                <a:cs typeface="Arial Narrow"/>
              </a:rPr>
              <a:t> </a:t>
            </a:r>
            <a:r>
              <a:rPr sz="1000" b="1" u="heavy" spc="-10" dirty="0">
                <a:uFill>
                  <a:solidFill>
                    <a:srgbClr val="000000"/>
                  </a:solidFill>
                </a:uFill>
                <a:latin typeface="Arial Narrow"/>
                <a:cs typeface="Arial Narrow"/>
              </a:rPr>
              <a:t>Loans</a:t>
            </a:r>
            <a:r>
              <a:rPr sz="1000" b="1" u="heavy" dirty="0">
                <a:uFill>
                  <a:solidFill>
                    <a:srgbClr val="000000"/>
                  </a:solidFill>
                </a:uFill>
                <a:latin typeface="Arial Narrow"/>
                <a:cs typeface="Arial Narrow"/>
              </a:rPr>
              <a:t>	</a:t>
            </a:r>
            <a:endParaRPr sz="1000" dirty="0">
              <a:latin typeface="Arial Narrow"/>
              <a:cs typeface="Arial Narrow"/>
            </a:endParaRPr>
          </a:p>
        </p:txBody>
      </p:sp>
      <p:grpSp>
        <p:nvGrpSpPr>
          <p:cNvPr id="32" name="object 32"/>
          <p:cNvGrpSpPr/>
          <p:nvPr/>
        </p:nvGrpSpPr>
        <p:grpSpPr>
          <a:xfrm>
            <a:off x="4095178" y="1612583"/>
            <a:ext cx="274320" cy="186055"/>
            <a:chOff x="4095178" y="1612583"/>
            <a:chExt cx="274320" cy="186055"/>
          </a:xfrm>
        </p:grpSpPr>
        <p:sp>
          <p:nvSpPr>
            <p:cNvPr id="33" name="object 33"/>
            <p:cNvSpPr/>
            <p:nvPr/>
          </p:nvSpPr>
          <p:spPr>
            <a:xfrm>
              <a:off x="4099940" y="1617346"/>
              <a:ext cx="264795" cy="176530"/>
            </a:xfrm>
            <a:custGeom>
              <a:avLst/>
              <a:gdLst/>
              <a:ahLst/>
              <a:cxnLst/>
              <a:rect l="l" t="t" r="r" b="b"/>
              <a:pathLst>
                <a:path w="264795" h="176530">
                  <a:moveTo>
                    <a:pt x="235077" y="0"/>
                  </a:moveTo>
                  <a:lnTo>
                    <a:pt x="29337" y="0"/>
                  </a:lnTo>
                  <a:lnTo>
                    <a:pt x="17916" y="2305"/>
                  </a:lnTo>
                  <a:lnTo>
                    <a:pt x="8591" y="8591"/>
                  </a:lnTo>
                  <a:lnTo>
                    <a:pt x="2305" y="17916"/>
                  </a:lnTo>
                  <a:lnTo>
                    <a:pt x="0" y="29337"/>
                  </a:lnTo>
                  <a:lnTo>
                    <a:pt x="0" y="146685"/>
                  </a:lnTo>
                  <a:lnTo>
                    <a:pt x="2305" y="158105"/>
                  </a:lnTo>
                  <a:lnTo>
                    <a:pt x="8591" y="167430"/>
                  </a:lnTo>
                  <a:lnTo>
                    <a:pt x="17916" y="173716"/>
                  </a:lnTo>
                  <a:lnTo>
                    <a:pt x="29337" y="176022"/>
                  </a:lnTo>
                  <a:lnTo>
                    <a:pt x="235077" y="176022"/>
                  </a:lnTo>
                  <a:lnTo>
                    <a:pt x="246497" y="173716"/>
                  </a:lnTo>
                  <a:lnTo>
                    <a:pt x="255822" y="167430"/>
                  </a:lnTo>
                  <a:lnTo>
                    <a:pt x="262108" y="158105"/>
                  </a:lnTo>
                  <a:lnTo>
                    <a:pt x="264414" y="146685"/>
                  </a:lnTo>
                  <a:lnTo>
                    <a:pt x="264414" y="29337"/>
                  </a:lnTo>
                  <a:lnTo>
                    <a:pt x="262108" y="17916"/>
                  </a:lnTo>
                  <a:lnTo>
                    <a:pt x="255822" y="8591"/>
                  </a:lnTo>
                  <a:lnTo>
                    <a:pt x="246497" y="2305"/>
                  </a:lnTo>
                  <a:lnTo>
                    <a:pt x="235077" y="0"/>
                  </a:lnTo>
                  <a:close/>
                </a:path>
              </a:pathLst>
            </a:custGeom>
            <a:solidFill>
              <a:srgbClr val="6E7A62"/>
            </a:solidFill>
          </p:spPr>
          <p:txBody>
            <a:bodyPr wrap="square" lIns="0" tIns="0" rIns="0" bIns="0" rtlCol="0"/>
            <a:lstStyle/>
            <a:p>
              <a:endParaRPr/>
            </a:p>
          </p:txBody>
        </p:sp>
        <p:sp>
          <p:nvSpPr>
            <p:cNvPr id="34" name="object 34"/>
            <p:cNvSpPr/>
            <p:nvPr/>
          </p:nvSpPr>
          <p:spPr>
            <a:xfrm>
              <a:off x="4099940" y="1617346"/>
              <a:ext cx="264795" cy="176530"/>
            </a:xfrm>
            <a:custGeom>
              <a:avLst/>
              <a:gdLst/>
              <a:ahLst/>
              <a:cxnLst/>
              <a:rect l="l" t="t" r="r" b="b"/>
              <a:pathLst>
                <a:path w="264795" h="176530">
                  <a:moveTo>
                    <a:pt x="0" y="29337"/>
                  </a:moveTo>
                  <a:lnTo>
                    <a:pt x="2305" y="17916"/>
                  </a:lnTo>
                  <a:lnTo>
                    <a:pt x="8591" y="8591"/>
                  </a:lnTo>
                  <a:lnTo>
                    <a:pt x="17916" y="2305"/>
                  </a:lnTo>
                  <a:lnTo>
                    <a:pt x="29337" y="0"/>
                  </a:lnTo>
                  <a:lnTo>
                    <a:pt x="235077" y="0"/>
                  </a:lnTo>
                  <a:lnTo>
                    <a:pt x="246497" y="2305"/>
                  </a:lnTo>
                  <a:lnTo>
                    <a:pt x="255822" y="8591"/>
                  </a:lnTo>
                  <a:lnTo>
                    <a:pt x="262108" y="17916"/>
                  </a:lnTo>
                  <a:lnTo>
                    <a:pt x="264414" y="29337"/>
                  </a:lnTo>
                  <a:lnTo>
                    <a:pt x="264414" y="146685"/>
                  </a:lnTo>
                  <a:lnTo>
                    <a:pt x="262108" y="158105"/>
                  </a:lnTo>
                  <a:lnTo>
                    <a:pt x="255822" y="167430"/>
                  </a:lnTo>
                  <a:lnTo>
                    <a:pt x="246497" y="173716"/>
                  </a:lnTo>
                  <a:lnTo>
                    <a:pt x="235077" y="176022"/>
                  </a:lnTo>
                  <a:lnTo>
                    <a:pt x="29337" y="176022"/>
                  </a:lnTo>
                  <a:lnTo>
                    <a:pt x="17916" y="173716"/>
                  </a:lnTo>
                  <a:lnTo>
                    <a:pt x="8591" y="167430"/>
                  </a:lnTo>
                  <a:lnTo>
                    <a:pt x="2305" y="158105"/>
                  </a:lnTo>
                  <a:lnTo>
                    <a:pt x="0" y="146685"/>
                  </a:lnTo>
                  <a:lnTo>
                    <a:pt x="0" y="29337"/>
                  </a:lnTo>
                  <a:close/>
                </a:path>
              </a:pathLst>
            </a:custGeom>
            <a:ln w="9525">
              <a:solidFill>
                <a:srgbClr val="000000"/>
              </a:solidFill>
            </a:ln>
          </p:spPr>
          <p:txBody>
            <a:bodyPr wrap="square" lIns="0" tIns="0" rIns="0" bIns="0" rtlCol="0"/>
            <a:lstStyle/>
            <a:p>
              <a:endParaRPr/>
            </a:p>
          </p:txBody>
        </p:sp>
      </p:grpSp>
      <p:grpSp>
        <p:nvGrpSpPr>
          <p:cNvPr id="35" name="object 35"/>
          <p:cNvGrpSpPr/>
          <p:nvPr/>
        </p:nvGrpSpPr>
        <p:grpSpPr>
          <a:xfrm>
            <a:off x="4102734" y="900055"/>
            <a:ext cx="267970" cy="181610"/>
            <a:chOff x="4102734" y="900055"/>
            <a:chExt cx="267970" cy="181610"/>
          </a:xfrm>
        </p:grpSpPr>
        <p:pic>
          <p:nvPicPr>
            <p:cNvPr id="36" name="object 36"/>
            <p:cNvPicPr/>
            <p:nvPr/>
          </p:nvPicPr>
          <p:blipFill>
            <a:blip r:embed="rId4" cstate="print"/>
            <a:stretch>
              <a:fillRect/>
            </a:stretch>
          </p:blipFill>
          <p:spPr>
            <a:xfrm>
              <a:off x="4109084" y="906405"/>
              <a:ext cx="255270" cy="168401"/>
            </a:xfrm>
            <a:prstGeom prst="rect">
              <a:avLst/>
            </a:prstGeom>
          </p:spPr>
        </p:pic>
        <p:sp>
          <p:nvSpPr>
            <p:cNvPr id="37" name="object 37"/>
            <p:cNvSpPr/>
            <p:nvPr/>
          </p:nvSpPr>
          <p:spPr>
            <a:xfrm>
              <a:off x="4109084" y="906405"/>
              <a:ext cx="255270" cy="168910"/>
            </a:xfrm>
            <a:custGeom>
              <a:avLst/>
              <a:gdLst/>
              <a:ahLst/>
              <a:cxnLst/>
              <a:rect l="l" t="t" r="r" b="b"/>
              <a:pathLst>
                <a:path w="255270" h="168909">
                  <a:moveTo>
                    <a:pt x="0" y="34582"/>
                  </a:moveTo>
                  <a:lnTo>
                    <a:pt x="2717" y="21120"/>
                  </a:lnTo>
                  <a:lnTo>
                    <a:pt x="10128" y="10128"/>
                  </a:lnTo>
                  <a:lnTo>
                    <a:pt x="21120" y="2717"/>
                  </a:lnTo>
                  <a:lnTo>
                    <a:pt x="34582" y="0"/>
                  </a:lnTo>
                  <a:lnTo>
                    <a:pt x="220687" y="0"/>
                  </a:lnTo>
                  <a:lnTo>
                    <a:pt x="234149" y="2717"/>
                  </a:lnTo>
                  <a:lnTo>
                    <a:pt x="245141" y="10128"/>
                  </a:lnTo>
                  <a:lnTo>
                    <a:pt x="252552" y="21120"/>
                  </a:lnTo>
                  <a:lnTo>
                    <a:pt x="255270" y="34582"/>
                  </a:lnTo>
                  <a:lnTo>
                    <a:pt x="255270" y="133807"/>
                  </a:lnTo>
                  <a:lnTo>
                    <a:pt x="252552" y="147270"/>
                  </a:lnTo>
                  <a:lnTo>
                    <a:pt x="245141" y="158267"/>
                  </a:lnTo>
                  <a:lnTo>
                    <a:pt x="234149" y="165682"/>
                  </a:lnTo>
                  <a:lnTo>
                    <a:pt x="220687" y="168402"/>
                  </a:lnTo>
                  <a:lnTo>
                    <a:pt x="34582" y="168402"/>
                  </a:lnTo>
                  <a:lnTo>
                    <a:pt x="21120" y="165682"/>
                  </a:lnTo>
                  <a:lnTo>
                    <a:pt x="10128" y="158267"/>
                  </a:lnTo>
                  <a:lnTo>
                    <a:pt x="2717" y="147270"/>
                  </a:lnTo>
                  <a:lnTo>
                    <a:pt x="0" y="133807"/>
                  </a:lnTo>
                  <a:lnTo>
                    <a:pt x="0" y="34582"/>
                  </a:lnTo>
                  <a:close/>
                </a:path>
              </a:pathLst>
            </a:custGeom>
            <a:ln w="12700">
              <a:solidFill>
                <a:srgbClr val="0F4B76"/>
              </a:solidFill>
            </a:ln>
          </p:spPr>
          <p:txBody>
            <a:bodyPr wrap="square" lIns="0" tIns="0" rIns="0" bIns="0" rtlCol="0"/>
            <a:lstStyle/>
            <a:p>
              <a:endParaRPr/>
            </a:p>
          </p:txBody>
        </p:sp>
      </p:grpSp>
      <p:sp>
        <p:nvSpPr>
          <p:cNvPr id="38" name="object 38"/>
          <p:cNvSpPr txBox="1"/>
          <p:nvPr/>
        </p:nvSpPr>
        <p:spPr>
          <a:xfrm>
            <a:off x="8699498" y="782304"/>
            <a:ext cx="275590" cy="226060"/>
          </a:xfrm>
          <a:prstGeom prst="rect">
            <a:avLst/>
          </a:prstGeom>
        </p:spPr>
        <p:txBody>
          <a:bodyPr vert="horz" wrap="square" lIns="0" tIns="13970" rIns="0" bIns="0" rtlCol="0">
            <a:spAutoFit/>
          </a:bodyPr>
          <a:lstStyle/>
          <a:p>
            <a:pPr marL="12700">
              <a:lnSpc>
                <a:spcPct val="100000"/>
              </a:lnSpc>
              <a:spcBef>
                <a:spcPts val="110"/>
              </a:spcBef>
            </a:pPr>
            <a:r>
              <a:rPr sz="1300" spc="-25" dirty="0">
                <a:latin typeface="Arial Black"/>
                <a:cs typeface="Arial Black"/>
              </a:rPr>
              <a:t>No</a:t>
            </a:r>
            <a:endParaRPr sz="1300">
              <a:latin typeface="Arial Black"/>
              <a:cs typeface="Arial Black"/>
            </a:endParaRPr>
          </a:p>
        </p:txBody>
      </p:sp>
      <p:sp>
        <p:nvSpPr>
          <p:cNvPr id="39" name="object 39"/>
          <p:cNvSpPr txBox="1"/>
          <p:nvPr/>
        </p:nvSpPr>
        <p:spPr>
          <a:xfrm>
            <a:off x="6222027" y="775462"/>
            <a:ext cx="275590" cy="226060"/>
          </a:xfrm>
          <a:prstGeom prst="rect">
            <a:avLst/>
          </a:prstGeom>
        </p:spPr>
        <p:txBody>
          <a:bodyPr vert="horz" wrap="square" lIns="0" tIns="13970" rIns="0" bIns="0" rtlCol="0">
            <a:spAutoFit/>
          </a:bodyPr>
          <a:lstStyle/>
          <a:p>
            <a:pPr marL="12700">
              <a:lnSpc>
                <a:spcPct val="100000"/>
              </a:lnSpc>
              <a:spcBef>
                <a:spcPts val="110"/>
              </a:spcBef>
            </a:pPr>
            <a:r>
              <a:rPr sz="1300" spc="-25" dirty="0">
                <a:latin typeface="Arial Black"/>
                <a:cs typeface="Arial Black"/>
              </a:rPr>
              <a:t>No</a:t>
            </a:r>
            <a:endParaRPr sz="1300">
              <a:latin typeface="Arial Black"/>
              <a:cs typeface="Arial Black"/>
            </a:endParaRPr>
          </a:p>
        </p:txBody>
      </p:sp>
      <p:sp>
        <p:nvSpPr>
          <p:cNvPr id="40" name="object 40"/>
          <p:cNvSpPr txBox="1"/>
          <p:nvPr/>
        </p:nvSpPr>
        <p:spPr>
          <a:xfrm>
            <a:off x="6276430" y="2912669"/>
            <a:ext cx="352425" cy="226060"/>
          </a:xfrm>
          <a:prstGeom prst="rect">
            <a:avLst/>
          </a:prstGeom>
        </p:spPr>
        <p:txBody>
          <a:bodyPr vert="horz" wrap="square" lIns="0" tIns="13970" rIns="0" bIns="0" rtlCol="0">
            <a:spAutoFit/>
          </a:bodyPr>
          <a:lstStyle/>
          <a:p>
            <a:pPr marL="12700">
              <a:lnSpc>
                <a:spcPct val="100000"/>
              </a:lnSpc>
              <a:spcBef>
                <a:spcPts val="110"/>
              </a:spcBef>
            </a:pPr>
            <a:r>
              <a:rPr sz="1300" spc="-25" dirty="0">
                <a:latin typeface="Arial Black"/>
                <a:cs typeface="Arial Black"/>
              </a:rPr>
              <a:t>Yes</a:t>
            </a:r>
            <a:endParaRPr sz="1300">
              <a:latin typeface="Arial Black"/>
              <a:cs typeface="Arial Black"/>
            </a:endParaRPr>
          </a:p>
        </p:txBody>
      </p:sp>
      <p:sp>
        <p:nvSpPr>
          <p:cNvPr id="41" name="object 41"/>
          <p:cNvSpPr txBox="1"/>
          <p:nvPr/>
        </p:nvSpPr>
        <p:spPr>
          <a:xfrm>
            <a:off x="8601541" y="2862939"/>
            <a:ext cx="352425" cy="226060"/>
          </a:xfrm>
          <a:prstGeom prst="rect">
            <a:avLst/>
          </a:prstGeom>
        </p:spPr>
        <p:txBody>
          <a:bodyPr vert="horz" wrap="square" lIns="0" tIns="13970" rIns="0" bIns="0" rtlCol="0">
            <a:spAutoFit/>
          </a:bodyPr>
          <a:lstStyle/>
          <a:p>
            <a:pPr marL="12700">
              <a:lnSpc>
                <a:spcPct val="100000"/>
              </a:lnSpc>
              <a:spcBef>
                <a:spcPts val="110"/>
              </a:spcBef>
            </a:pPr>
            <a:r>
              <a:rPr sz="1300" spc="-25" dirty="0">
                <a:latin typeface="Arial Black"/>
                <a:cs typeface="Arial Black"/>
              </a:rPr>
              <a:t>Yes</a:t>
            </a:r>
            <a:endParaRPr sz="1300">
              <a:latin typeface="Arial Black"/>
              <a:cs typeface="Arial Black"/>
            </a:endParaRPr>
          </a:p>
        </p:txBody>
      </p:sp>
      <p:grpSp>
        <p:nvGrpSpPr>
          <p:cNvPr id="42" name="object 42"/>
          <p:cNvGrpSpPr/>
          <p:nvPr/>
        </p:nvGrpSpPr>
        <p:grpSpPr>
          <a:xfrm>
            <a:off x="4095178" y="2858449"/>
            <a:ext cx="266065" cy="179070"/>
            <a:chOff x="4095178" y="2858449"/>
            <a:chExt cx="266065" cy="179070"/>
          </a:xfrm>
        </p:grpSpPr>
        <p:sp>
          <p:nvSpPr>
            <p:cNvPr id="43" name="object 43"/>
            <p:cNvSpPr/>
            <p:nvPr/>
          </p:nvSpPr>
          <p:spPr>
            <a:xfrm>
              <a:off x="4099940" y="2863212"/>
              <a:ext cx="256540" cy="169545"/>
            </a:xfrm>
            <a:custGeom>
              <a:avLst/>
              <a:gdLst/>
              <a:ahLst/>
              <a:cxnLst/>
              <a:rect l="l" t="t" r="r" b="b"/>
              <a:pathLst>
                <a:path w="256539" h="169544">
                  <a:moveTo>
                    <a:pt x="221284" y="0"/>
                  </a:moveTo>
                  <a:lnTo>
                    <a:pt x="34747" y="0"/>
                  </a:lnTo>
                  <a:lnTo>
                    <a:pt x="21222" y="2730"/>
                  </a:lnTo>
                  <a:lnTo>
                    <a:pt x="10177" y="10177"/>
                  </a:lnTo>
                  <a:lnTo>
                    <a:pt x="2730" y="21222"/>
                  </a:lnTo>
                  <a:lnTo>
                    <a:pt x="0" y="34747"/>
                  </a:lnTo>
                  <a:lnTo>
                    <a:pt x="0" y="134416"/>
                  </a:lnTo>
                  <a:lnTo>
                    <a:pt x="2730" y="147941"/>
                  </a:lnTo>
                  <a:lnTo>
                    <a:pt x="10177" y="158986"/>
                  </a:lnTo>
                  <a:lnTo>
                    <a:pt x="21222" y="166433"/>
                  </a:lnTo>
                  <a:lnTo>
                    <a:pt x="34747" y="169163"/>
                  </a:lnTo>
                  <a:lnTo>
                    <a:pt x="221284" y="169163"/>
                  </a:lnTo>
                  <a:lnTo>
                    <a:pt x="234809" y="166433"/>
                  </a:lnTo>
                  <a:lnTo>
                    <a:pt x="245854" y="158986"/>
                  </a:lnTo>
                  <a:lnTo>
                    <a:pt x="253301" y="147941"/>
                  </a:lnTo>
                  <a:lnTo>
                    <a:pt x="256032" y="134416"/>
                  </a:lnTo>
                  <a:lnTo>
                    <a:pt x="256032" y="34747"/>
                  </a:lnTo>
                  <a:lnTo>
                    <a:pt x="253301" y="21222"/>
                  </a:lnTo>
                  <a:lnTo>
                    <a:pt x="245854" y="10177"/>
                  </a:lnTo>
                  <a:lnTo>
                    <a:pt x="234809" y="2730"/>
                  </a:lnTo>
                  <a:lnTo>
                    <a:pt x="221284" y="0"/>
                  </a:lnTo>
                  <a:close/>
                </a:path>
              </a:pathLst>
            </a:custGeom>
            <a:solidFill>
              <a:srgbClr val="E8DFD3"/>
            </a:solidFill>
          </p:spPr>
          <p:txBody>
            <a:bodyPr wrap="square" lIns="0" tIns="0" rIns="0" bIns="0" rtlCol="0"/>
            <a:lstStyle/>
            <a:p>
              <a:endParaRPr/>
            </a:p>
          </p:txBody>
        </p:sp>
        <p:sp>
          <p:nvSpPr>
            <p:cNvPr id="44" name="object 44"/>
            <p:cNvSpPr/>
            <p:nvPr/>
          </p:nvSpPr>
          <p:spPr>
            <a:xfrm>
              <a:off x="4099940" y="2863212"/>
              <a:ext cx="256540" cy="169545"/>
            </a:xfrm>
            <a:custGeom>
              <a:avLst/>
              <a:gdLst/>
              <a:ahLst/>
              <a:cxnLst/>
              <a:rect l="l" t="t" r="r" b="b"/>
              <a:pathLst>
                <a:path w="256539" h="169544">
                  <a:moveTo>
                    <a:pt x="0" y="34747"/>
                  </a:moveTo>
                  <a:lnTo>
                    <a:pt x="2730" y="21222"/>
                  </a:lnTo>
                  <a:lnTo>
                    <a:pt x="10177" y="10177"/>
                  </a:lnTo>
                  <a:lnTo>
                    <a:pt x="21222" y="2730"/>
                  </a:lnTo>
                  <a:lnTo>
                    <a:pt x="34747" y="0"/>
                  </a:lnTo>
                  <a:lnTo>
                    <a:pt x="221284" y="0"/>
                  </a:lnTo>
                  <a:lnTo>
                    <a:pt x="234809" y="2730"/>
                  </a:lnTo>
                  <a:lnTo>
                    <a:pt x="245854" y="10177"/>
                  </a:lnTo>
                  <a:lnTo>
                    <a:pt x="253301" y="21222"/>
                  </a:lnTo>
                  <a:lnTo>
                    <a:pt x="256032" y="34747"/>
                  </a:lnTo>
                  <a:lnTo>
                    <a:pt x="256032" y="134416"/>
                  </a:lnTo>
                  <a:lnTo>
                    <a:pt x="253301" y="147941"/>
                  </a:lnTo>
                  <a:lnTo>
                    <a:pt x="245854" y="158986"/>
                  </a:lnTo>
                  <a:lnTo>
                    <a:pt x="234809" y="166433"/>
                  </a:lnTo>
                  <a:lnTo>
                    <a:pt x="221284" y="169163"/>
                  </a:lnTo>
                  <a:lnTo>
                    <a:pt x="34747" y="169163"/>
                  </a:lnTo>
                  <a:lnTo>
                    <a:pt x="21222" y="166433"/>
                  </a:lnTo>
                  <a:lnTo>
                    <a:pt x="10177" y="158986"/>
                  </a:lnTo>
                  <a:lnTo>
                    <a:pt x="2730" y="147941"/>
                  </a:lnTo>
                  <a:lnTo>
                    <a:pt x="0" y="134416"/>
                  </a:lnTo>
                  <a:lnTo>
                    <a:pt x="0" y="34747"/>
                  </a:lnTo>
                  <a:close/>
                </a:path>
              </a:pathLst>
            </a:custGeom>
            <a:ln w="9525">
              <a:solidFill>
                <a:srgbClr val="000000"/>
              </a:solidFill>
            </a:ln>
          </p:spPr>
          <p:txBody>
            <a:bodyPr wrap="square" lIns="0" tIns="0" rIns="0" bIns="0" rtlCol="0"/>
            <a:lstStyle/>
            <a:p>
              <a:endParaRPr/>
            </a:p>
          </p:txBody>
        </p:sp>
      </p:gr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prstGeom prst="rect">
            <a:avLst/>
          </a:prstGeom>
        </p:spPr>
        <p:txBody>
          <a:bodyPr vert="horz" wrap="square" lIns="0" tIns="124460" rIns="0" bIns="0" rtlCol="0">
            <a:spAutoFit/>
          </a:bodyPr>
          <a:lstStyle/>
          <a:p>
            <a:pPr marL="12700" marR="5080">
              <a:lnSpc>
                <a:spcPts val="4900"/>
              </a:lnSpc>
              <a:spcBef>
                <a:spcPts val="980"/>
              </a:spcBef>
            </a:pPr>
            <a:r>
              <a:rPr spc="-30" dirty="0"/>
              <a:t>Extent</a:t>
            </a:r>
            <a:r>
              <a:rPr spc="-180" dirty="0"/>
              <a:t> </a:t>
            </a:r>
            <a:r>
              <a:rPr dirty="0"/>
              <a:t>of</a:t>
            </a:r>
            <a:r>
              <a:rPr spc="-180" dirty="0"/>
              <a:t> </a:t>
            </a:r>
            <a:r>
              <a:rPr spc="-60" dirty="0"/>
              <a:t>Self-</a:t>
            </a:r>
            <a:r>
              <a:rPr spc="-50" dirty="0"/>
              <a:t>Determination</a:t>
            </a:r>
            <a:r>
              <a:rPr spc="-185" dirty="0"/>
              <a:t> </a:t>
            </a:r>
            <a:r>
              <a:rPr spc="-50" dirty="0"/>
              <a:t>Contracts</a:t>
            </a:r>
            <a:r>
              <a:rPr spc="-190" dirty="0"/>
              <a:t> </a:t>
            </a:r>
            <a:r>
              <a:rPr spc="-50" dirty="0"/>
              <a:t>– Current</a:t>
            </a:r>
            <a:r>
              <a:rPr spc="-195" dirty="0"/>
              <a:t> </a:t>
            </a:r>
            <a:r>
              <a:rPr dirty="0"/>
              <a:t>and</a:t>
            </a:r>
            <a:r>
              <a:rPr spc="-175" dirty="0"/>
              <a:t> </a:t>
            </a:r>
            <a:r>
              <a:rPr spc="-10" dirty="0"/>
              <a:t>Hypothetical</a:t>
            </a:r>
          </a:p>
        </p:txBody>
      </p:sp>
      <p:sp>
        <p:nvSpPr>
          <p:cNvPr id="3" name="object 3"/>
          <p:cNvSpPr txBox="1"/>
          <p:nvPr/>
        </p:nvSpPr>
        <p:spPr>
          <a:xfrm>
            <a:off x="1887865" y="2932893"/>
            <a:ext cx="808355" cy="391160"/>
          </a:xfrm>
          <a:prstGeom prst="rect">
            <a:avLst/>
          </a:prstGeom>
        </p:spPr>
        <p:txBody>
          <a:bodyPr vert="horz" wrap="square" lIns="0" tIns="12700" rIns="0" bIns="0" rtlCol="0">
            <a:spAutoFit/>
          </a:bodyPr>
          <a:lstStyle/>
          <a:p>
            <a:pPr marL="12700">
              <a:lnSpc>
                <a:spcPct val="100000"/>
              </a:lnSpc>
              <a:spcBef>
                <a:spcPts val="100"/>
              </a:spcBef>
            </a:pPr>
            <a:r>
              <a:rPr sz="2400" b="1" spc="-25" dirty="0">
                <a:solidFill>
                  <a:srgbClr val="404040"/>
                </a:solidFill>
                <a:latin typeface="Tahoma"/>
                <a:cs typeface="Tahoma"/>
              </a:rPr>
              <a:t>NOW</a:t>
            </a:r>
            <a:endParaRPr sz="2400">
              <a:latin typeface="Tahoma"/>
              <a:cs typeface="Tahoma"/>
            </a:endParaRPr>
          </a:p>
        </p:txBody>
      </p:sp>
      <p:grpSp>
        <p:nvGrpSpPr>
          <p:cNvPr id="4" name="object 4"/>
          <p:cNvGrpSpPr/>
          <p:nvPr/>
        </p:nvGrpSpPr>
        <p:grpSpPr>
          <a:xfrm>
            <a:off x="3527425" y="2785236"/>
            <a:ext cx="769620" cy="654050"/>
            <a:chOff x="3527425" y="2785236"/>
            <a:chExt cx="769620" cy="654050"/>
          </a:xfrm>
        </p:grpSpPr>
        <p:pic>
          <p:nvPicPr>
            <p:cNvPr id="5" name="object 5"/>
            <p:cNvPicPr/>
            <p:nvPr/>
          </p:nvPicPr>
          <p:blipFill>
            <a:blip r:embed="rId2" cstate="print"/>
            <a:stretch>
              <a:fillRect/>
            </a:stretch>
          </p:blipFill>
          <p:spPr>
            <a:xfrm>
              <a:off x="3533775" y="2791586"/>
              <a:ext cx="756665" cy="640841"/>
            </a:xfrm>
            <a:prstGeom prst="rect">
              <a:avLst/>
            </a:prstGeom>
          </p:spPr>
        </p:pic>
        <p:sp>
          <p:nvSpPr>
            <p:cNvPr id="6" name="object 6"/>
            <p:cNvSpPr/>
            <p:nvPr/>
          </p:nvSpPr>
          <p:spPr>
            <a:xfrm>
              <a:off x="3533775" y="2791586"/>
              <a:ext cx="756920" cy="641350"/>
            </a:xfrm>
            <a:custGeom>
              <a:avLst/>
              <a:gdLst/>
              <a:ahLst/>
              <a:cxnLst/>
              <a:rect l="l" t="t" r="r" b="b"/>
              <a:pathLst>
                <a:path w="756920" h="641350">
                  <a:moveTo>
                    <a:pt x="0" y="0"/>
                  </a:moveTo>
                  <a:lnTo>
                    <a:pt x="756665" y="0"/>
                  </a:lnTo>
                  <a:lnTo>
                    <a:pt x="756665" y="640841"/>
                  </a:lnTo>
                  <a:lnTo>
                    <a:pt x="0" y="640841"/>
                  </a:lnTo>
                  <a:lnTo>
                    <a:pt x="0" y="0"/>
                  </a:lnTo>
                  <a:close/>
                </a:path>
              </a:pathLst>
            </a:custGeom>
            <a:ln w="12700">
              <a:solidFill>
                <a:srgbClr val="0F4B76"/>
              </a:solidFill>
            </a:ln>
          </p:spPr>
          <p:txBody>
            <a:bodyPr wrap="square" lIns="0" tIns="0" rIns="0" bIns="0" rtlCol="0"/>
            <a:lstStyle/>
            <a:p>
              <a:endParaRPr/>
            </a:p>
          </p:txBody>
        </p:sp>
      </p:grpSp>
      <p:sp>
        <p:nvSpPr>
          <p:cNvPr id="7" name="object 7"/>
          <p:cNvSpPr txBox="1"/>
          <p:nvPr/>
        </p:nvSpPr>
        <p:spPr>
          <a:xfrm>
            <a:off x="3540125" y="2775144"/>
            <a:ext cx="765175" cy="665480"/>
          </a:xfrm>
          <a:prstGeom prst="rect">
            <a:avLst/>
          </a:prstGeom>
        </p:spPr>
        <p:txBody>
          <a:bodyPr vert="horz" wrap="square" lIns="0" tIns="12065" rIns="0" bIns="0" rtlCol="0">
            <a:spAutoFit/>
          </a:bodyPr>
          <a:lstStyle/>
          <a:p>
            <a:pPr marL="107314" marR="88900" indent="-78105" algn="just">
              <a:lnSpc>
                <a:spcPct val="100000"/>
              </a:lnSpc>
              <a:spcBef>
                <a:spcPts val="95"/>
              </a:spcBef>
            </a:pPr>
            <a:r>
              <a:rPr sz="1400" spc="-10" dirty="0">
                <a:latin typeface="Arial Narrow"/>
                <a:cs typeface="Arial Narrow"/>
              </a:rPr>
              <a:t>Inherently Govern- mental</a:t>
            </a:r>
            <a:endParaRPr sz="1400">
              <a:latin typeface="Arial Narrow"/>
              <a:cs typeface="Arial Narrow"/>
            </a:endParaRPr>
          </a:p>
        </p:txBody>
      </p:sp>
      <p:pic>
        <p:nvPicPr>
          <p:cNvPr id="8" name="object 8"/>
          <p:cNvPicPr/>
          <p:nvPr/>
        </p:nvPicPr>
        <p:blipFill>
          <a:blip r:embed="rId3" cstate="print"/>
          <a:stretch>
            <a:fillRect/>
          </a:stretch>
        </p:blipFill>
        <p:spPr>
          <a:xfrm>
            <a:off x="7373493" y="2791586"/>
            <a:ext cx="3246881" cy="640841"/>
          </a:xfrm>
          <a:prstGeom prst="rect">
            <a:avLst/>
          </a:prstGeom>
        </p:spPr>
      </p:pic>
      <p:sp>
        <p:nvSpPr>
          <p:cNvPr id="9" name="object 9"/>
          <p:cNvSpPr txBox="1"/>
          <p:nvPr/>
        </p:nvSpPr>
        <p:spPr>
          <a:xfrm>
            <a:off x="8258792" y="2956500"/>
            <a:ext cx="1476375" cy="299720"/>
          </a:xfrm>
          <a:prstGeom prst="rect">
            <a:avLst/>
          </a:prstGeom>
        </p:spPr>
        <p:txBody>
          <a:bodyPr vert="horz" wrap="square" lIns="0" tIns="12700" rIns="0" bIns="0" rtlCol="0">
            <a:spAutoFit/>
          </a:bodyPr>
          <a:lstStyle/>
          <a:p>
            <a:pPr marL="12700">
              <a:lnSpc>
                <a:spcPct val="100000"/>
              </a:lnSpc>
              <a:spcBef>
                <a:spcPts val="100"/>
              </a:spcBef>
            </a:pPr>
            <a:r>
              <a:rPr sz="1800" dirty="0">
                <a:latin typeface="Arial Narrow"/>
                <a:cs typeface="Arial Narrow"/>
              </a:rPr>
              <a:t>Contracted</a:t>
            </a:r>
            <a:r>
              <a:rPr sz="1800" spc="-10" dirty="0">
                <a:latin typeface="Arial Narrow"/>
                <a:cs typeface="Arial Narrow"/>
              </a:rPr>
              <a:t> </a:t>
            </a:r>
            <a:r>
              <a:rPr sz="1800" spc="-20" dirty="0">
                <a:latin typeface="Arial Narrow"/>
                <a:cs typeface="Arial Narrow"/>
              </a:rPr>
              <a:t>PSFA</a:t>
            </a:r>
            <a:endParaRPr sz="1800">
              <a:latin typeface="Arial Narrow"/>
              <a:cs typeface="Arial Narrow"/>
            </a:endParaRPr>
          </a:p>
        </p:txBody>
      </p:sp>
      <p:grpSp>
        <p:nvGrpSpPr>
          <p:cNvPr id="10" name="object 10"/>
          <p:cNvGrpSpPr/>
          <p:nvPr/>
        </p:nvGrpSpPr>
        <p:grpSpPr>
          <a:xfrm>
            <a:off x="4326001" y="2785236"/>
            <a:ext cx="3001010" cy="654050"/>
            <a:chOff x="4326001" y="2785236"/>
            <a:chExt cx="3001010" cy="654050"/>
          </a:xfrm>
        </p:grpSpPr>
        <p:pic>
          <p:nvPicPr>
            <p:cNvPr id="11" name="object 11"/>
            <p:cNvPicPr/>
            <p:nvPr/>
          </p:nvPicPr>
          <p:blipFill>
            <a:blip r:embed="rId4" cstate="print"/>
            <a:stretch>
              <a:fillRect/>
            </a:stretch>
          </p:blipFill>
          <p:spPr>
            <a:xfrm>
              <a:off x="4332351" y="2791586"/>
              <a:ext cx="2987802" cy="640841"/>
            </a:xfrm>
            <a:prstGeom prst="rect">
              <a:avLst/>
            </a:prstGeom>
          </p:spPr>
        </p:pic>
        <p:sp>
          <p:nvSpPr>
            <p:cNvPr id="12" name="object 12"/>
            <p:cNvSpPr/>
            <p:nvPr/>
          </p:nvSpPr>
          <p:spPr>
            <a:xfrm>
              <a:off x="4332351" y="2791586"/>
              <a:ext cx="2988310" cy="641350"/>
            </a:xfrm>
            <a:custGeom>
              <a:avLst/>
              <a:gdLst/>
              <a:ahLst/>
              <a:cxnLst/>
              <a:rect l="l" t="t" r="r" b="b"/>
              <a:pathLst>
                <a:path w="2988309" h="641350">
                  <a:moveTo>
                    <a:pt x="0" y="0"/>
                  </a:moveTo>
                  <a:lnTo>
                    <a:pt x="2987802" y="0"/>
                  </a:lnTo>
                  <a:lnTo>
                    <a:pt x="2987802" y="640841"/>
                  </a:lnTo>
                  <a:lnTo>
                    <a:pt x="0" y="640841"/>
                  </a:lnTo>
                  <a:lnTo>
                    <a:pt x="0" y="0"/>
                  </a:lnTo>
                  <a:close/>
                </a:path>
              </a:pathLst>
            </a:custGeom>
            <a:ln w="12700">
              <a:solidFill>
                <a:srgbClr val="939F87"/>
              </a:solidFill>
            </a:ln>
          </p:spPr>
          <p:txBody>
            <a:bodyPr wrap="square" lIns="0" tIns="0" rIns="0" bIns="0" rtlCol="0"/>
            <a:lstStyle/>
            <a:p>
              <a:endParaRPr/>
            </a:p>
          </p:txBody>
        </p:sp>
      </p:grpSp>
      <p:sp>
        <p:nvSpPr>
          <p:cNvPr id="13" name="object 13"/>
          <p:cNvSpPr txBox="1"/>
          <p:nvPr/>
        </p:nvSpPr>
        <p:spPr>
          <a:xfrm>
            <a:off x="4317746" y="2956500"/>
            <a:ext cx="2996565" cy="299720"/>
          </a:xfrm>
          <a:prstGeom prst="rect">
            <a:avLst/>
          </a:prstGeom>
        </p:spPr>
        <p:txBody>
          <a:bodyPr vert="horz" wrap="square" lIns="0" tIns="12700" rIns="0" bIns="0" rtlCol="0">
            <a:spAutoFit/>
          </a:bodyPr>
          <a:lstStyle/>
          <a:p>
            <a:pPr marL="281305">
              <a:lnSpc>
                <a:spcPct val="100000"/>
              </a:lnSpc>
              <a:spcBef>
                <a:spcPts val="100"/>
              </a:spcBef>
            </a:pPr>
            <a:r>
              <a:rPr sz="1800" dirty="0">
                <a:latin typeface="Arial Narrow"/>
                <a:cs typeface="Arial Narrow"/>
              </a:rPr>
              <a:t>Potentially</a:t>
            </a:r>
            <a:r>
              <a:rPr sz="1800" spc="-10" dirty="0">
                <a:latin typeface="Arial Narrow"/>
                <a:cs typeface="Arial Narrow"/>
              </a:rPr>
              <a:t> </a:t>
            </a:r>
            <a:r>
              <a:rPr sz="1800" dirty="0">
                <a:latin typeface="Arial Narrow"/>
                <a:cs typeface="Arial Narrow"/>
              </a:rPr>
              <a:t>Contractible</a:t>
            </a:r>
            <a:r>
              <a:rPr sz="1800" spc="-5" dirty="0">
                <a:latin typeface="Arial Narrow"/>
                <a:cs typeface="Arial Narrow"/>
              </a:rPr>
              <a:t> </a:t>
            </a:r>
            <a:r>
              <a:rPr sz="1800" spc="-20" dirty="0">
                <a:latin typeface="Arial Narrow"/>
                <a:cs typeface="Arial Narrow"/>
              </a:rPr>
              <a:t>PSFA</a:t>
            </a:r>
            <a:endParaRPr sz="1800">
              <a:latin typeface="Arial Narrow"/>
              <a:cs typeface="Arial Narrow"/>
            </a:endParaRPr>
          </a:p>
        </p:txBody>
      </p:sp>
      <p:sp>
        <p:nvSpPr>
          <p:cNvPr id="14" name="object 14"/>
          <p:cNvSpPr/>
          <p:nvPr/>
        </p:nvSpPr>
        <p:spPr>
          <a:xfrm>
            <a:off x="3609975" y="2486786"/>
            <a:ext cx="3768090" cy="226060"/>
          </a:xfrm>
          <a:custGeom>
            <a:avLst/>
            <a:gdLst/>
            <a:ahLst/>
            <a:cxnLst/>
            <a:rect l="l" t="t" r="r" b="b"/>
            <a:pathLst>
              <a:path w="3768090" h="226060">
                <a:moveTo>
                  <a:pt x="0" y="225551"/>
                </a:moveTo>
                <a:lnTo>
                  <a:pt x="25173" y="181656"/>
                </a:lnTo>
                <a:lnTo>
                  <a:pt x="93826" y="145808"/>
                </a:lnTo>
                <a:lnTo>
                  <a:pt x="141236" y="132037"/>
                </a:lnTo>
                <a:lnTo>
                  <a:pt x="195651" y="121639"/>
                </a:lnTo>
                <a:lnTo>
                  <a:pt x="255783" y="115067"/>
                </a:lnTo>
                <a:lnTo>
                  <a:pt x="320344" y="112775"/>
                </a:lnTo>
                <a:lnTo>
                  <a:pt x="1563700" y="112775"/>
                </a:lnTo>
                <a:lnTo>
                  <a:pt x="1628261" y="110484"/>
                </a:lnTo>
                <a:lnTo>
                  <a:pt x="1688393" y="103912"/>
                </a:lnTo>
                <a:lnTo>
                  <a:pt x="1742808" y="93514"/>
                </a:lnTo>
                <a:lnTo>
                  <a:pt x="1790218" y="79743"/>
                </a:lnTo>
                <a:lnTo>
                  <a:pt x="1829335" y="63052"/>
                </a:lnTo>
                <a:lnTo>
                  <a:pt x="1877536" y="22727"/>
                </a:lnTo>
                <a:lnTo>
                  <a:pt x="1884045" y="0"/>
                </a:lnTo>
                <a:lnTo>
                  <a:pt x="1890553" y="22727"/>
                </a:lnTo>
                <a:lnTo>
                  <a:pt x="1938754" y="63052"/>
                </a:lnTo>
                <a:lnTo>
                  <a:pt x="1977871" y="79743"/>
                </a:lnTo>
                <a:lnTo>
                  <a:pt x="2025281" y="93514"/>
                </a:lnTo>
                <a:lnTo>
                  <a:pt x="2079696" y="103912"/>
                </a:lnTo>
                <a:lnTo>
                  <a:pt x="2139828" y="110484"/>
                </a:lnTo>
                <a:lnTo>
                  <a:pt x="2204389" y="112775"/>
                </a:lnTo>
                <a:lnTo>
                  <a:pt x="3447745" y="112775"/>
                </a:lnTo>
                <a:lnTo>
                  <a:pt x="3512306" y="115067"/>
                </a:lnTo>
                <a:lnTo>
                  <a:pt x="3572438" y="121639"/>
                </a:lnTo>
                <a:lnTo>
                  <a:pt x="3626853" y="132037"/>
                </a:lnTo>
                <a:lnTo>
                  <a:pt x="3674263" y="145808"/>
                </a:lnTo>
                <a:lnTo>
                  <a:pt x="3713380" y="162499"/>
                </a:lnTo>
                <a:lnTo>
                  <a:pt x="3761581" y="202824"/>
                </a:lnTo>
                <a:lnTo>
                  <a:pt x="3768090" y="225551"/>
                </a:lnTo>
              </a:path>
            </a:pathLst>
          </a:custGeom>
          <a:ln w="9525">
            <a:solidFill>
              <a:srgbClr val="000000"/>
            </a:solidFill>
          </a:ln>
        </p:spPr>
        <p:txBody>
          <a:bodyPr wrap="square" lIns="0" tIns="0" rIns="0" bIns="0" rtlCol="0"/>
          <a:lstStyle/>
          <a:p>
            <a:endParaRPr/>
          </a:p>
        </p:txBody>
      </p:sp>
      <p:sp>
        <p:nvSpPr>
          <p:cNvPr id="15" name="object 15"/>
          <p:cNvSpPr/>
          <p:nvPr/>
        </p:nvSpPr>
        <p:spPr>
          <a:xfrm>
            <a:off x="7433691" y="2486786"/>
            <a:ext cx="3187065" cy="203200"/>
          </a:xfrm>
          <a:custGeom>
            <a:avLst/>
            <a:gdLst/>
            <a:ahLst/>
            <a:cxnLst/>
            <a:rect l="l" t="t" r="r" b="b"/>
            <a:pathLst>
              <a:path w="3187065" h="203200">
                <a:moveTo>
                  <a:pt x="0" y="202691"/>
                </a:moveTo>
                <a:lnTo>
                  <a:pt x="29289" y="151542"/>
                </a:lnTo>
                <a:lnTo>
                  <a:pt x="62834" y="131030"/>
                </a:lnTo>
                <a:lnTo>
                  <a:pt x="106252" y="115183"/>
                </a:lnTo>
                <a:lnTo>
                  <a:pt x="157499" y="104966"/>
                </a:lnTo>
                <a:lnTo>
                  <a:pt x="214528" y="101345"/>
                </a:lnTo>
                <a:lnTo>
                  <a:pt x="1378813" y="101345"/>
                </a:lnTo>
                <a:lnTo>
                  <a:pt x="1435842" y="97725"/>
                </a:lnTo>
                <a:lnTo>
                  <a:pt x="1487089" y="87508"/>
                </a:lnTo>
                <a:lnTo>
                  <a:pt x="1530507" y="71661"/>
                </a:lnTo>
                <a:lnTo>
                  <a:pt x="1564052" y="51149"/>
                </a:lnTo>
                <a:lnTo>
                  <a:pt x="1593342" y="0"/>
                </a:lnTo>
                <a:lnTo>
                  <a:pt x="1601005" y="26940"/>
                </a:lnTo>
                <a:lnTo>
                  <a:pt x="1656176" y="71661"/>
                </a:lnTo>
                <a:lnTo>
                  <a:pt x="1699594" y="87508"/>
                </a:lnTo>
                <a:lnTo>
                  <a:pt x="1750841" y="97725"/>
                </a:lnTo>
                <a:lnTo>
                  <a:pt x="1807870" y="101345"/>
                </a:lnTo>
                <a:lnTo>
                  <a:pt x="2972155" y="101345"/>
                </a:lnTo>
                <a:lnTo>
                  <a:pt x="3029184" y="104966"/>
                </a:lnTo>
                <a:lnTo>
                  <a:pt x="3080431" y="115183"/>
                </a:lnTo>
                <a:lnTo>
                  <a:pt x="3123849" y="131030"/>
                </a:lnTo>
                <a:lnTo>
                  <a:pt x="3157394" y="151542"/>
                </a:lnTo>
                <a:lnTo>
                  <a:pt x="3179020" y="175751"/>
                </a:lnTo>
                <a:lnTo>
                  <a:pt x="3186684" y="202691"/>
                </a:lnTo>
              </a:path>
            </a:pathLst>
          </a:custGeom>
          <a:ln w="9525">
            <a:solidFill>
              <a:srgbClr val="000000"/>
            </a:solidFill>
          </a:ln>
        </p:spPr>
        <p:txBody>
          <a:bodyPr wrap="square" lIns="0" tIns="0" rIns="0" bIns="0" rtlCol="0"/>
          <a:lstStyle/>
          <a:p>
            <a:endParaRPr/>
          </a:p>
        </p:txBody>
      </p:sp>
      <p:sp>
        <p:nvSpPr>
          <p:cNvPr id="16" name="object 16"/>
          <p:cNvSpPr txBox="1"/>
          <p:nvPr/>
        </p:nvSpPr>
        <p:spPr>
          <a:xfrm>
            <a:off x="4704017" y="2100012"/>
            <a:ext cx="1657985" cy="330200"/>
          </a:xfrm>
          <a:prstGeom prst="rect">
            <a:avLst/>
          </a:prstGeom>
        </p:spPr>
        <p:txBody>
          <a:bodyPr vert="horz" wrap="square" lIns="0" tIns="12065" rIns="0" bIns="0" rtlCol="0">
            <a:spAutoFit/>
          </a:bodyPr>
          <a:lstStyle/>
          <a:p>
            <a:pPr marL="12700">
              <a:lnSpc>
                <a:spcPct val="100000"/>
              </a:lnSpc>
              <a:spcBef>
                <a:spcPts val="95"/>
              </a:spcBef>
            </a:pPr>
            <a:r>
              <a:rPr sz="2000" b="1" dirty="0">
                <a:latin typeface="Calibri"/>
                <a:cs typeface="Calibri"/>
              </a:rPr>
              <a:t>½</a:t>
            </a:r>
            <a:r>
              <a:rPr sz="2000" b="1" spc="-25" dirty="0">
                <a:latin typeface="Calibri"/>
                <a:cs typeface="Calibri"/>
              </a:rPr>
              <a:t> </a:t>
            </a:r>
            <a:r>
              <a:rPr sz="2000" b="1" dirty="0">
                <a:latin typeface="Calibri"/>
                <a:cs typeface="Calibri"/>
              </a:rPr>
              <a:t>IHS</a:t>
            </a:r>
            <a:r>
              <a:rPr sz="2000" b="1" spc="-15" dirty="0">
                <a:latin typeface="Calibri"/>
                <a:cs typeface="Calibri"/>
              </a:rPr>
              <a:t> </a:t>
            </a:r>
            <a:r>
              <a:rPr sz="2000" b="1" spc="-10" dirty="0">
                <a:latin typeface="Calibri"/>
                <a:cs typeface="Calibri"/>
              </a:rPr>
              <a:t>Operated</a:t>
            </a:r>
            <a:endParaRPr sz="2000">
              <a:latin typeface="Calibri"/>
              <a:cs typeface="Calibri"/>
            </a:endParaRPr>
          </a:p>
        </p:txBody>
      </p:sp>
      <p:sp>
        <p:nvSpPr>
          <p:cNvPr id="17" name="object 17"/>
          <p:cNvSpPr txBox="1"/>
          <p:nvPr/>
        </p:nvSpPr>
        <p:spPr>
          <a:xfrm>
            <a:off x="7885485" y="2122341"/>
            <a:ext cx="1896745" cy="330200"/>
          </a:xfrm>
          <a:prstGeom prst="rect">
            <a:avLst/>
          </a:prstGeom>
        </p:spPr>
        <p:txBody>
          <a:bodyPr vert="horz" wrap="square" lIns="0" tIns="12065" rIns="0" bIns="0" rtlCol="0">
            <a:spAutoFit/>
          </a:bodyPr>
          <a:lstStyle/>
          <a:p>
            <a:pPr marL="12700">
              <a:lnSpc>
                <a:spcPct val="100000"/>
              </a:lnSpc>
              <a:spcBef>
                <a:spcPts val="95"/>
              </a:spcBef>
            </a:pPr>
            <a:r>
              <a:rPr sz="2000" b="1" dirty="0">
                <a:latin typeface="Calibri"/>
                <a:cs typeface="Calibri"/>
              </a:rPr>
              <a:t>½</a:t>
            </a:r>
            <a:r>
              <a:rPr sz="2000" b="1" spc="-30" dirty="0">
                <a:latin typeface="Calibri"/>
                <a:cs typeface="Calibri"/>
              </a:rPr>
              <a:t> </a:t>
            </a:r>
            <a:r>
              <a:rPr sz="2000" b="1" spc="-20" dirty="0">
                <a:latin typeface="Calibri"/>
                <a:cs typeface="Calibri"/>
              </a:rPr>
              <a:t>Tribal</a:t>
            </a:r>
            <a:r>
              <a:rPr sz="2000" b="1" spc="-35" dirty="0">
                <a:latin typeface="Calibri"/>
                <a:cs typeface="Calibri"/>
              </a:rPr>
              <a:t> </a:t>
            </a:r>
            <a:r>
              <a:rPr sz="2000" b="1" spc="-10" dirty="0">
                <a:latin typeface="Calibri"/>
                <a:cs typeface="Calibri"/>
              </a:rPr>
              <a:t>Operated</a:t>
            </a:r>
            <a:endParaRPr sz="2000">
              <a:latin typeface="Calibri"/>
              <a:cs typeface="Calibri"/>
            </a:endParaRPr>
          </a:p>
        </p:txBody>
      </p:sp>
      <p:grpSp>
        <p:nvGrpSpPr>
          <p:cNvPr id="18" name="object 18"/>
          <p:cNvGrpSpPr/>
          <p:nvPr/>
        </p:nvGrpSpPr>
        <p:grpSpPr>
          <a:xfrm>
            <a:off x="3507613" y="4364101"/>
            <a:ext cx="193675" cy="572770"/>
            <a:chOff x="3507613" y="4364101"/>
            <a:chExt cx="193675" cy="572770"/>
          </a:xfrm>
        </p:grpSpPr>
        <p:pic>
          <p:nvPicPr>
            <p:cNvPr id="19" name="object 19"/>
            <p:cNvPicPr/>
            <p:nvPr/>
          </p:nvPicPr>
          <p:blipFill>
            <a:blip r:embed="rId5" cstate="print"/>
            <a:stretch>
              <a:fillRect/>
            </a:stretch>
          </p:blipFill>
          <p:spPr>
            <a:xfrm>
              <a:off x="3513963" y="4370451"/>
              <a:ext cx="180594" cy="560069"/>
            </a:xfrm>
            <a:prstGeom prst="rect">
              <a:avLst/>
            </a:prstGeom>
          </p:spPr>
        </p:pic>
        <p:sp>
          <p:nvSpPr>
            <p:cNvPr id="20" name="object 20"/>
            <p:cNvSpPr/>
            <p:nvPr/>
          </p:nvSpPr>
          <p:spPr>
            <a:xfrm>
              <a:off x="3513963" y="4370451"/>
              <a:ext cx="180975" cy="560070"/>
            </a:xfrm>
            <a:custGeom>
              <a:avLst/>
              <a:gdLst/>
              <a:ahLst/>
              <a:cxnLst/>
              <a:rect l="l" t="t" r="r" b="b"/>
              <a:pathLst>
                <a:path w="180975" h="560070">
                  <a:moveTo>
                    <a:pt x="0" y="0"/>
                  </a:moveTo>
                  <a:lnTo>
                    <a:pt x="180594" y="0"/>
                  </a:lnTo>
                  <a:lnTo>
                    <a:pt x="180594" y="560069"/>
                  </a:lnTo>
                  <a:lnTo>
                    <a:pt x="0" y="560069"/>
                  </a:lnTo>
                  <a:lnTo>
                    <a:pt x="0" y="0"/>
                  </a:lnTo>
                  <a:close/>
                </a:path>
              </a:pathLst>
            </a:custGeom>
            <a:ln w="12699">
              <a:solidFill>
                <a:srgbClr val="0F4B76"/>
              </a:solidFill>
            </a:ln>
          </p:spPr>
          <p:txBody>
            <a:bodyPr wrap="square" lIns="0" tIns="0" rIns="0" bIns="0" rtlCol="0"/>
            <a:lstStyle/>
            <a:p>
              <a:endParaRPr/>
            </a:p>
          </p:txBody>
        </p:sp>
      </p:grpSp>
      <p:pic>
        <p:nvPicPr>
          <p:cNvPr id="21" name="object 21"/>
          <p:cNvPicPr/>
          <p:nvPr/>
        </p:nvPicPr>
        <p:blipFill>
          <a:blip r:embed="rId6" cstate="print"/>
          <a:stretch>
            <a:fillRect/>
          </a:stretch>
        </p:blipFill>
        <p:spPr>
          <a:xfrm>
            <a:off x="3757803" y="4370451"/>
            <a:ext cx="6780276" cy="560069"/>
          </a:xfrm>
          <a:prstGeom prst="rect">
            <a:avLst/>
          </a:prstGeom>
        </p:spPr>
      </p:pic>
      <p:sp>
        <p:nvSpPr>
          <p:cNvPr id="22" name="object 22"/>
          <p:cNvSpPr txBox="1"/>
          <p:nvPr/>
        </p:nvSpPr>
        <p:spPr>
          <a:xfrm>
            <a:off x="6409280" y="4495151"/>
            <a:ext cx="1476375" cy="299720"/>
          </a:xfrm>
          <a:prstGeom prst="rect">
            <a:avLst/>
          </a:prstGeom>
        </p:spPr>
        <p:txBody>
          <a:bodyPr vert="horz" wrap="square" lIns="0" tIns="12700" rIns="0" bIns="0" rtlCol="0">
            <a:spAutoFit/>
          </a:bodyPr>
          <a:lstStyle/>
          <a:p>
            <a:pPr marL="12700">
              <a:lnSpc>
                <a:spcPct val="100000"/>
              </a:lnSpc>
              <a:spcBef>
                <a:spcPts val="100"/>
              </a:spcBef>
            </a:pPr>
            <a:r>
              <a:rPr sz="1800" dirty="0">
                <a:latin typeface="Arial Narrow"/>
                <a:cs typeface="Arial Narrow"/>
              </a:rPr>
              <a:t>Contracted</a:t>
            </a:r>
            <a:r>
              <a:rPr sz="1800" spc="-10" dirty="0">
                <a:latin typeface="Arial Narrow"/>
                <a:cs typeface="Arial Narrow"/>
              </a:rPr>
              <a:t> </a:t>
            </a:r>
            <a:r>
              <a:rPr sz="1800" spc="-20" dirty="0">
                <a:latin typeface="Arial Narrow"/>
                <a:cs typeface="Arial Narrow"/>
              </a:rPr>
              <a:t>PSFA</a:t>
            </a:r>
            <a:endParaRPr sz="1800">
              <a:latin typeface="Arial Narrow"/>
              <a:cs typeface="Arial Narrow"/>
            </a:endParaRPr>
          </a:p>
        </p:txBody>
      </p:sp>
      <p:sp>
        <p:nvSpPr>
          <p:cNvPr id="23" name="object 23"/>
          <p:cNvSpPr txBox="1"/>
          <p:nvPr/>
        </p:nvSpPr>
        <p:spPr>
          <a:xfrm>
            <a:off x="1667941" y="4362467"/>
            <a:ext cx="1248410" cy="391160"/>
          </a:xfrm>
          <a:prstGeom prst="rect">
            <a:avLst/>
          </a:prstGeom>
        </p:spPr>
        <p:txBody>
          <a:bodyPr vert="horz" wrap="square" lIns="0" tIns="12700" rIns="0" bIns="0" rtlCol="0">
            <a:spAutoFit/>
          </a:bodyPr>
          <a:lstStyle/>
          <a:p>
            <a:pPr marL="12700">
              <a:lnSpc>
                <a:spcPct val="100000"/>
              </a:lnSpc>
              <a:spcBef>
                <a:spcPts val="100"/>
              </a:spcBef>
            </a:pPr>
            <a:r>
              <a:rPr sz="2400" b="1" spc="-10" dirty="0">
                <a:solidFill>
                  <a:srgbClr val="404040"/>
                </a:solidFill>
                <a:latin typeface="Tahoma"/>
                <a:cs typeface="Tahoma"/>
              </a:rPr>
              <a:t>FUTURE</a:t>
            </a:r>
            <a:endParaRPr sz="2400">
              <a:latin typeface="Tahoma"/>
              <a:cs typeface="Tahoma"/>
            </a:endParaRPr>
          </a:p>
        </p:txBody>
      </p:sp>
      <p:sp>
        <p:nvSpPr>
          <p:cNvPr id="24" name="object 24"/>
          <p:cNvSpPr txBox="1"/>
          <p:nvPr/>
        </p:nvSpPr>
        <p:spPr>
          <a:xfrm>
            <a:off x="2647015" y="5220934"/>
            <a:ext cx="785495" cy="269875"/>
          </a:xfrm>
          <a:prstGeom prst="rect">
            <a:avLst/>
          </a:prstGeom>
        </p:spPr>
        <p:txBody>
          <a:bodyPr vert="horz" wrap="square" lIns="0" tIns="12700" rIns="0" bIns="0" rtlCol="0">
            <a:spAutoFit/>
          </a:bodyPr>
          <a:lstStyle/>
          <a:p>
            <a:pPr marL="12700">
              <a:lnSpc>
                <a:spcPct val="100000"/>
              </a:lnSpc>
              <a:spcBef>
                <a:spcPts val="100"/>
              </a:spcBef>
            </a:pPr>
            <a:r>
              <a:rPr sz="1600" spc="-10" dirty="0">
                <a:latin typeface="Arial Narrow"/>
                <a:cs typeface="Arial Narrow"/>
              </a:rPr>
              <a:t>“Residual”</a:t>
            </a:r>
            <a:endParaRPr sz="1600">
              <a:latin typeface="Arial Narrow"/>
              <a:cs typeface="Arial Narrow"/>
            </a:endParaRPr>
          </a:p>
        </p:txBody>
      </p:sp>
      <p:sp>
        <p:nvSpPr>
          <p:cNvPr id="25" name="object 25"/>
          <p:cNvSpPr/>
          <p:nvPr/>
        </p:nvSpPr>
        <p:spPr>
          <a:xfrm>
            <a:off x="3815715" y="4104513"/>
            <a:ext cx="6722745" cy="200025"/>
          </a:xfrm>
          <a:custGeom>
            <a:avLst/>
            <a:gdLst/>
            <a:ahLst/>
            <a:cxnLst/>
            <a:rect l="l" t="t" r="r" b="b"/>
            <a:pathLst>
              <a:path w="6722745" h="200025">
                <a:moveTo>
                  <a:pt x="0" y="199644"/>
                </a:moveTo>
                <a:lnTo>
                  <a:pt x="44853" y="157561"/>
                </a:lnTo>
                <a:lnTo>
                  <a:pt x="118371" y="134153"/>
                </a:lnTo>
                <a:lnTo>
                  <a:pt x="165975" y="124306"/>
                </a:lnTo>
                <a:lnTo>
                  <a:pt x="219814" y="115903"/>
                </a:lnTo>
                <a:lnTo>
                  <a:pt x="279142" y="109099"/>
                </a:lnTo>
                <a:lnTo>
                  <a:pt x="343210" y="104048"/>
                </a:lnTo>
                <a:lnTo>
                  <a:pt x="411274" y="100904"/>
                </a:lnTo>
                <a:lnTo>
                  <a:pt x="482587" y="99821"/>
                </a:lnTo>
                <a:lnTo>
                  <a:pt x="2878594" y="99821"/>
                </a:lnTo>
                <a:lnTo>
                  <a:pt x="2949907" y="98739"/>
                </a:lnTo>
                <a:lnTo>
                  <a:pt x="3017971" y="95595"/>
                </a:lnTo>
                <a:lnTo>
                  <a:pt x="3082039" y="90544"/>
                </a:lnTo>
                <a:lnTo>
                  <a:pt x="3141367" y="83740"/>
                </a:lnTo>
                <a:lnTo>
                  <a:pt x="3195206" y="75337"/>
                </a:lnTo>
                <a:lnTo>
                  <a:pt x="3242810" y="65490"/>
                </a:lnTo>
                <a:lnTo>
                  <a:pt x="3283433" y="54354"/>
                </a:lnTo>
                <a:lnTo>
                  <a:pt x="3340749" y="28830"/>
                </a:lnTo>
                <a:lnTo>
                  <a:pt x="3361182" y="0"/>
                </a:lnTo>
                <a:lnTo>
                  <a:pt x="3366414" y="14751"/>
                </a:lnTo>
                <a:lnTo>
                  <a:pt x="3406035" y="42082"/>
                </a:lnTo>
                <a:lnTo>
                  <a:pt x="3479553" y="65490"/>
                </a:lnTo>
                <a:lnTo>
                  <a:pt x="3527157" y="75337"/>
                </a:lnTo>
                <a:lnTo>
                  <a:pt x="3580996" y="83740"/>
                </a:lnTo>
                <a:lnTo>
                  <a:pt x="3640324" y="90544"/>
                </a:lnTo>
                <a:lnTo>
                  <a:pt x="3704392" y="95595"/>
                </a:lnTo>
                <a:lnTo>
                  <a:pt x="3772456" y="98739"/>
                </a:lnTo>
                <a:lnTo>
                  <a:pt x="3843769" y="99821"/>
                </a:lnTo>
                <a:lnTo>
                  <a:pt x="6239776" y="99821"/>
                </a:lnTo>
                <a:lnTo>
                  <a:pt x="6311089" y="100904"/>
                </a:lnTo>
                <a:lnTo>
                  <a:pt x="6379153" y="104048"/>
                </a:lnTo>
                <a:lnTo>
                  <a:pt x="6443221" y="109099"/>
                </a:lnTo>
                <a:lnTo>
                  <a:pt x="6502549" y="115903"/>
                </a:lnTo>
                <a:lnTo>
                  <a:pt x="6556388" y="124306"/>
                </a:lnTo>
                <a:lnTo>
                  <a:pt x="6603992" y="134153"/>
                </a:lnTo>
                <a:lnTo>
                  <a:pt x="6644615" y="145289"/>
                </a:lnTo>
                <a:lnTo>
                  <a:pt x="6701931" y="170813"/>
                </a:lnTo>
                <a:lnTo>
                  <a:pt x="6717131" y="184892"/>
                </a:lnTo>
                <a:lnTo>
                  <a:pt x="6722364" y="199644"/>
                </a:lnTo>
              </a:path>
            </a:pathLst>
          </a:custGeom>
          <a:ln w="9525">
            <a:solidFill>
              <a:srgbClr val="000000"/>
            </a:solidFill>
          </a:ln>
        </p:spPr>
        <p:txBody>
          <a:bodyPr wrap="square" lIns="0" tIns="0" rIns="0" bIns="0" rtlCol="0"/>
          <a:lstStyle/>
          <a:p>
            <a:endParaRPr/>
          </a:p>
        </p:txBody>
      </p:sp>
      <p:sp>
        <p:nvSpPr>
          <p:cNvPr id="26" name="object 26"/>
          <p:cNvSpPr txBox="1"/>
          <p:nvPr/>
        </p:nvSpPr>
        <p:spPr>
          <a:xfrm>
            <a:off x="5678595" y="3778582"/>
            <a:ext cx="2292350" cy="330200"/>
          </a:xfrm>
          <a:prstGeom prst="rect">
            <a:avLst/>
          </a:prstGeom>
        </p:spPr>
        <p:txBody>
          <a:bodyPr vert="horz" wrap="square" lIns="0" tIns="12065" rIns="0" bIns="0" rtlCol="0">
            <a:spAutoFit/>
          </a:bodyPr>
          <a:lstStyle/>
          <a:p>
            <a:pPr marL="12700">
              <a:lnSpc>
                <a:spcPct val="100000"/>
              </a:lnSpc>
              <a:spcBef>
                <a:spcPts val="95"/>
              </a:spcBef>
            </a:pPr>
            <a:r>
              <a:rPr sz="2000" b="1" dirty="0">
                <a:latin typeface="Calibri"/>
                <a:cs typeface="Calibri"/>
              </a:rPr>
              <a:t>100%</a:t>
            </a:r>
            <a:r>
              <a:rPr sz="2000" b="1" spc="-50" dirty="0">
                <a:latin typeface="Calibri"/>
                <a:cs typeface="Calibri"/>
              </a:rPr>
              <a:t> </a:t>
            </a:r>
            <a:r>
              <a:rPr sz="2000" b="1" spc="-20" dirty="0">
                <a:latin typeface="Calibri"/>
                <a:cs typeface="Calibri"/>
              </a:rPr>
              <a:t>Tribal</a:t>
            </a:r>
            <a:r>
              <a:rPr sz="2000" b="1" spc="-50" dirty="0">
                <a:latin typeface="Calibri"/>
                <a:cs typeface="Calibri"/>
              </a:rPr>
              <a:t> </a:t>
            </a:r>
            <a:r>
              <a:rPr sz="2000" b="1" spc="-10" dirty="0">
                <a:latin typeface="Calibri"/>
                <a:cs typeface="Calibri"/>
              </a:rPr>
              <a:t>Operated</a:t>
            </a:r>
            <a:endParaRPr sz="2000">
              <a:latin typeface="Calibri"/>
              <a:cs typeface="Calibri"/>
            </a:endParaRPr>
          </a:p>
        </p:txBody>
      </p:sp>
      <p:sp>
        <p:nvSpPr>
          <p:cNvPr id="27" name="object 27"/>
          <p:cNvSpPr/>
          <p:nvPr/>
        </p:nvSpPr>
        <p:spPr>
          <a:xfrm>
            <a:off x="3459098" y="5021960"/>
            <a:ext cx="130810" cy="329565"/>
          </a:xfrm>
          <a:custGeom>
            <a:avLst/>
            <a:gdLst/>
            <a:ahLst/>
            <a:cxnLst/>
            <a:rect l="l" t="t" r="r" b="b"/>
            <a:pathLst>
              <a:path w="130810" h="329564">
                <a:moveTo>
                  <a:pt x="130301" y="0"/>
                </a:moveTo>
                <a:lnTo>
                  <a:pt x="0" y="329184"/>
                </a:lnTo>
              </a:path>
            </a:pathLst>
          </a:custGeom>
          <a:ln w="9525">
            <a:solidFill>
              <a:srgbClr val="000000"/>
            </a:solidFill>
          </a:ln>
        </p:spPr>
        <p:txBody>
          <a:bodyPr wrap="square" lIns="0" tIns="0" rIns="0" bIns="0" rtlCol="0"/>
          <a:lstStyle/>
          <a:p>
            <a:endParaRPr/>
          </a:p>
        </p:txBody>
      </p:sp>
      <p:sp>
        <p:nvSpPr>
          <p:cNvPr id="28" name="object 28"/>
          <p:cNvSpPr txBox="1"/>
          <p:nvPr/>
        </p:nvSpPr>
        <p:spPr>
          <a:xfrm>
            <a:off x="700298" y="5887927"/>
            <a:ext cx="2113915" cy="193040"/>
          </a:xfrm>
          <a:prstGeom prst="rect">
            <a:avLst/>
          </a:prstGeom>
        </p:spPr>
        <p:txBody>
          <a:bodyPr vert="horz" wrap="square" lIns="0" tIns="12065" rIns="0" bIns="0" rtlCol="0">
            <a:spAutoFit/>
          </a:bodyPr>
          <a:lstStyle/>
          <a:p>
            <a:pPr marL="12700">
              <a:lnSpc>
                <a:spcPct val="100000"/>
              </a:lnSpc>
              <a:spcBef>
                <a:spcPts val="95"/>
              </a:spcBef>
            </a:pPr>
            <a:r>
              <a:rPr sz="1100" spc="-10" dirty="0">
                <a:latin typeface="Arial Narrow"/>
                <a:cs typeface="Arial Narrow"/>
              </a:rPr>
              <a:t>*Illustration</a:t>
            </a:r>
            <a:r>
              <a:rPr sz="1100" spc="-15" dirty="0">
                <a:latin typeface="Arial Narrow"/>
                <a:cs typeface="Arial Narrow"/>
              </a:rPr>
              <a:t> </a:t>
            </a:r>
            <a:r>
              <a:rPr sz="1100" dirty="0">
                <a:latin typeface="Arial Narrow"/>
                <a:cs typeface="Arial Narrow"/>
              </a:rPr>
              <a:t>only,</a:t>
            </a:r>
            <a:r>
              <a:rPr sz="1100" spc="-10" dirty="0">
                <a:latin typeface="Arial Narrow"/>
                <a:cs typeface="Arial Narrow"/>
              </a:rPr>
              <a:t> </a:t>
            </a:r>
            <a:r>
              <a:rPr sz="1100" dirty="0">
                <a:latin typeface="Arial Narrow"/>
                <a:cs typeface="Arial Narrow"/>
              </a:rPr>
              <a:t>bar</a:t>
            </a:r>
            <a:r>
              <a:rPr sz="1100" spc="-15" dirty="0">
                <a:latin typeface="Arial Narrow"/>
                <a:cs typeface="Arial Narrow"/>
              </a:rPr>
              <a:t> </a:t>
            </a:r>
            <a:r>
              <a:rPr sz="1100" dirty="0">
                <a:latin typeface="Arial Narrow"/>
                <a:cs typeface="Arial Narrow"/>
              </a:rPr>
              <a:t>scale</a:t>
            </a:r>
            <a:r>
              <a:rPr sz="1100" spc="-15" dirty="0">
                <a:latin typeface="Arial Narrow"/>
                <a:cs typeface="Arial Narrow"/>
              </a:rPr>
              <a:t> </a:t>
            </a:r>
            <a:r>
              <a:rPr sz="1100" dirty="0">
                <a:latin typeface="Arial Narrow"/>
                <a:cs typeface="Arial Narrow"/>
              </a:rPr>
              <a:t>is</a:t>
            </a:r>
            <a:r>
              <a:rPr sz="1100" spc="-10" dirty="0">
                <a:latin typeface="Arial Narrow"/>
                <a:cs typeface="Arial Narrow"/>
              </a:rPr>
              <a:t> hypothetical</a:t>
            </a:r>
            <a:endParaRPr sz="1100">
              <a:latin typeface="Arial Narrow"/>
              <a:cs typeface="Arial Narrow"/>
            </a:endParaRPr>
          </a:p>
        </p:txBody>
      </p:sp>
      <p:sp>
        <p:nvSpPr>
          <p:cNvPr id="29" name="object 29"/>
          <p:cNvSpPr txBox="1"/>
          <p:nvPr/>
        </p:nvSpPr>
        <p:spPr>
          <a:xfrm>
            <a:off x="5063725" y="5139772"/>
            <a:ext cx="5190490" cy="513715"/>
          </a:xfrm>
          <a:prstGeom prst="rect">
            <a:avLst/>
          </a:prstGeom>
        </p:spPr>
        <p:txBody>
          <a:bodyPr vert="horz" wrap="square" lIns="0" tIns="12700" rIns="0" bIns="0" rtlCol="0">
            <a:spAutoFit/>
          </a:bodyPr>
          <a:lstStyle/>
          <a:p>
            <a:pPr marL="696595" marR="5080" indent="-684530">
              <a:lnSpc>
                <a:spcPct val="100000"/>
              </a:lnSpc>
              <a:spcBef>
                <a:spcPts val="100"/>
              </a:spcBef>
            </a:pPr>
            <a:r>
              <a:rPr sz="1600" dirty="0">
                <a:latin typeface="Berlin Sans FB"/>
                <a:cs typeface="Berlin Sans FB"/>
              </a:rPr>
              <a:t>ISDEAA</a:t>
            </a:r>
            <a:r>
              <a:rPr sz="1600" spc="-45" dirty="0">
                <a:latin typeface="Berlin Sans FB"/>
                <a:cs typeface="Berlin Sans FB"/>
              </a:rPr>
              <a:t> </a:t>
            </a:r>
            <a:r>
              <a:rPr sz="1600" dirty="0">
                <a:latin typeface="Berlin Sans FB"/>
                <a:cs typeface="Berlin Sans FB"/>
              </a:rPr>
              <a:t>anticipates</a:t>
            </a:r>
            <a:r>
              <a:rPr sz="1600" spc="-20" dirty="0">
                <a:latin typeface="Berlin Sans FB"/>
                <a:cs typeface="Berlin Sans FB"/>
              </a:rPr>
              <a:t> </a:t>
            </a:r>
            <a:r>
              <a:rPr sz="1600" dirty="0">
                <a:latin typeface="Berlin Sans FB"/>
                <a:cs typeface="Berlin Sans FB"/>
              </a:rPr>
              <a:t>that</a:t>
            </a:r>
            <a:r>
              <a:rPr sz="1600" spc="-5" dirty="0">
                <a:latin typeface="Berlin Sans FB"/>
                <a:cs typeface="Berlin Sans FB"/>
              </a:rPr>
              <a:t> </a:t>
            </a:r>
            <a:r>
              <a:rPr sz="1600" dirty="0">
                <a:latin typeface="Berlin Sans FB"/>
                <a:cs typeface="Berlin Sans FB"/>
              </a:rPr>
              <a:t>direct</a:t>
            </a:r>
            <a:r>
              <a:rPr sz="1600" spc="-5" dirty="0">
                <a:latin typeface="Berlin Sans FB"/>
                <a:cs typeface="Berlin Sans FB"/>
              </a:rPr>
              <a:t> </a:t>
            </a:r>
            <a:r>
              <a:rPr sz="1600" dirty="0">
                <a:latin typeface="Berlin Sans FB"/>
                <a:cs typeface="Berlin Sans FB"/>
              </a:rPr>
              <a:t>Federal</a:t>
            </a:r>
            <a:r>
              <a:rPr sz="1600" spc="-15" dirty="0">
                <a:latin typeface="Berlin Sans FB"/>
                <a:cs typeface="Berlin Sans FB"/>
              </a:rPr>
              <a:t> </a:t>
            </a:r>
            <a:r>
              <a:rPr sz="1600" dirty="0">
                <a:latin typeface="Berlin Sans FB"/>
                <a:cs typeface="Berlin Sans FB"/>
              </a:rPr>
              <a:t>spending</a:t>
            </a:r>
            <a:r>
              <a:rPr sz="1600" spc="-20" dirty="0">
                <a:latin typeface="Berlin Sans FB"/>
                <a:cs typeface="Berlin Sans FB"/>
              </a:rPr>
              <a:t> </a:t>
            </a:r>
            <a:r>
              <a:rPr sz="1600" dirty="0">
                <a:latin typeface="Berlin Sans FB"/>
                <a:cs typeface="Berlin Sans FB"/>
              </a:rPr>
              <a:t>will</a:t>
            </a:r>
            <a:r>
              <a:rPr sz="1600" spc="-20" dirty="0">
                <a:latin typeface="Berlin Sans FB"/>
                <a:cs typeface="Berlin Sans FB"/>
              </a:rPr>
              <a:t> </a:t>
            </a:r>
            <a:r>
              <a:rPr sz="1600" spc="-10" dirty="0">
                <a:latin typeface="Berlin Sans FB"/>
                <a:cs typeface="Berlin Sans FB"/>
              </a:rPr>
              <a:t>decrease </a:t>
            </a:r>
            <a:r>
              <a:rPr sz="1600" dirty="0">
                <a:latin typeface="Berlin Sans FB"/>
                <a:cs typeface="Berlin Sans FB"/>
              </a:rPr>
              <a:t>commensurately</a:t>
            </a:r>
            <a:r>
              <a:rPr sz="1600" spc="-30" dirty="0">
                <a:latin typeface="Berlin Sans FB"/>
                <a:cs typeface="Berlin Sans FB"/>
              </a:rPr>
              <a:t> </a:t>
            </a:r>
            <a:r>
              <a:rPr sz="1600" dirty="0">
                <a:latin typeface="Berlin Sans FB"/>
                <a:cs typeface="Berlin Sans FB"/>
              </a:rPr>
              <a:t>as</a:t>
            </a:r>
            <a:r>
              <a:rPr sz="1600" spc="-20" dirty="0">
                <a:latin typeface="Berlin Sans FB"/>
                <a:cs typeface="Berlin Sans FB"/>
              </a:rPr>
              <a:t> </a:t>
            </a:r>
            <a:r>
              <a:rPr sz="1600" dirty="0">
                <a:latin typeface="Berlin Sans FB"/>
                <a:cs typeface="Berlin Sans FB"/>
              </a:rPr>
              <a:t>functions</a:t>
            </a:r>
            <a:r>
              <a:rPr sz="1600" spc="-25" dirty="0">
                <a:latin typeface="Berlin Sans FB"/>
                <a:cs typeface="Berlin Sans FB"/>
              </a:rPr>
              <a:t> </a:t>
            </a:r>
            <a:r>
              <a:rPr sz="1600" dirty="0">
                <a:latin typeface="Berlin Sans FB"/>
                <a:cs typeface="Berlin Sans FB"/>
              </a:rPr>
              <a:t>are</a:t>
            </a:r>
            <a:r>
              <a:rPr sz="1600" spc="-10" dirty="0">
                <a:latin typeface="Berlin Sans FB"/>
                <a:cs typeface="Berlin Sans FB"/>
              </a:rPr>
              <a:t> </a:t>
            </a:r>
            <a:r>
              <a:rPr sz="1600" dirty="0">
                <a:latin typeface="Berlin Sans FB"/>
                <a:cs typeface="Berlin Sans FB"/>
              </a:rPr>
              <a:t>transferred</a:t>
            </a:r>
            <a:r>
              <a:rPr sz="1600" spc="-5" dirty="0">
                <a:latin typeface="Berlin Sans FB"/>
                <a:cs typeface="Berlin Sans FB"/>
              </a:rPr>
              <a:t> </a:t>
            </a:r>
            <a:r>
              <a:rPr sz="1600" dirty="0">
                <a:latin typeface="Berlin Sans FB"/>
                <a:cs typeface="Berlin Sans FB"/>
              </a:rPr>
              <a:t>to</a:t>
            </a:r>
            <a:r>
              <a:rPr sz="1600" spc="-15" dirty="0">
                <a:latin typeface="Berlin Sans FB"/>
                <a:cs typeface="Berlin Sans FB"/>
              </a:rPr>
              <a:t> </a:t>
            </a:r>
            <a:r>
              <a:rPr sz="1600" spc="-10" dirty="0">
                <a:latin typeface="Berlin Sans FB"/>
                <a:cs typeface="Berlin Sans FB"/>
              </a:rPr>
              <a:t>Tribes</a:t>
            </a:r>
            <a:endParaRPr sz="1600">
              <a:latin typeface="Berlin Sans FB"/>
              <a:cs typeface="Berlin Sans FB"/>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176019" y="908430"/>
            <a:ext cx="5089525" cy="756920"/>
          </a:xfrm>
          <a:prstGeom prst="rect">
            <a:avLst/>
          </a:prstGeom>
        </p:spPr>
        <p:txBody>
          <a:bodyPr vert="horz" wrap="square" lIns="0" tIns="12700" rIns="0" bIns="0" rtlCol="0">
            <a:spAutoFit/>
          </a:bodyPr>
          <a:lstStyle/>
          <a:p>
            <a:pPr marL="12700">
              <a:lnSpc>
                <a:spcPct val="100000"/>
              </a:lnSpc>
              <a:spcBef>
                <a:spcPts val="100"/>
              </a:spcBef>
            </a:pPr>
            <a:r>
              <a:rPr spc="-80" dirty="0"/>
              <a:t>PSFAs</a:t>
            </a:r>
            <a:r>
              <a:rPr spc="-150" dirty="0"/>
              <a:t> </a:t>
            </a:r>
            <a:r>
              <a:rPr dirty="0"/>
              <a:t>&amp;</a:t>
            </a:r>
            <a:r>
              <a:rPr spc="-150" dirty="0"/>
              <a:t> </a:t>
            </a:r>
            <a:r>
              <a:rPr spc="-85" dirty="0"/>
              <a:t>Tribal</a:t>
            </a:r>
            <a:r>
              <a:rPr spc="-145" dirty="0"/>
              <a:t> </a:t>
            </a:r>
            <a:r>
              <a:rPr spc="-45" dirty="0"/>
              <a:t>Shares</a:t>
            </a:r>
          </a:p>
        </p:txBody>
      </p:sp>
      <p:grpSp>
        <p:nvGrpSpPr>
          <p:cNvPr id="3" name="object 3"/>
          <p:cNvGrpSpPr/>
          <p:nvPr/>
        </p:nvGrpSpPr>
        <p:grpSpPr>
          <a:xfrm>
            <a:off x="3787521" y="1853625"/>
            <a:ext cx="4862830" cy="4269105"/>
            <a:chOff x="3776853" y="1908429"/>
            <a:chExt cx="4862830" cy="4269105"/>
          </a:xfrm>
        </p:grpSpPr>
        <p:pic>
          <p:nvPicPr>
            <p:cNvPr id="4" name="object 4"/>
            <p:cNvPicPr/>
            <p:nvPr/>
          </p:nvPicPr>
          <p:blipFill>
            <a:blip r:embed="rId2" cstate="print"/>
            <a:stretch>
              <a:fillRect/>
            </a:stretch>
          </p:blipFill>
          <p:spPr>
            <a:xfrm>
              <a:off x="3776853" y="1908429"/>
              <a:ext cx="4268723" cy="4268723"/>
            </a:xfrm>
            <a:prstGeom prst="rect">
              <a:avLst/>
            </a:prstGeom>
          </p:spPr>
        </p:pic>
        <p:sp>
          <p:nvSpPr>
            <p:cNvPr id="5" name="object 5"/>
            <p:cNvSpPr/>
            <p:nvPr/>
          </p:nvSpPr>
          <p:spPr>
            <a:xfrm>
              <a:off x="5857113" y="2237616"/>
              <a:ext cx="2774950" cy="1010919"/>
            </a:xfrm>
            <a:custGeom>
              <a:avLst/>
              <a:gdLst/>
              <a:ahLst/>
              <a:cxnLst/>
              <a:rect l="l" t="t" r="r" b="b"/>
              <a:pathLst>
                <a:path w="2774950" h="1010919">
                  <a:moveTo>
                    <a:pt x="2606040" y="0"/>
                  </a:moveTo>
                  <a:lnTo>
                    <a:pt x="168402" y="0"/>
                  </a:lnTo>
                  <a:lnTo>
                    <a:pt x="123635" y="6015"/>
                  </a:lnTo>
                  <a:lnTo>
                    <a:pt x="83407" y="22992"/>
                  </a:lnTo>
                  <a:lnTo>
                    <a:pt x="49325" y="49325"/>
                  </a:lnTo>
                  <a:lnTo>
                    <a:pt x="22992" y="83407"/>
                  </a:lnTo>
                  <a:lnTo>
                    <a:pt x="6015" y="123635"/>
                  </a:lnTo>
                  <a:lnTo>
                    <a:pt x="0" y="168401"/>
                  </a:lnTo>
                  <a:lnTo>
                    <a:pt x="0" y="841997"/>
                  </a:lnTo>
                  <a:lnTo>
                    <a:pt x="6015" y="886769"/>
                  </a:lnTo>
                  <a:lnTo>
                    <a:pt x="22992" y="927000"/>
                  </a:lnTo>
                  <a:lnTo>
                    <a:pt x="49325" y="961085"/>
                  </a:lnTo>
                  <a:lnTo>
                    <a:pt x="83407" y="987418"/>
                  </a:lnTo>
                  <a:lnTo>
                    <a:pt x="123635" y="1004396"/>
                  </a:lnTo>
                  <a:lnTo>
                    <a:pt x="168402" y="1010411"/>
                  </a:lnTo>
                  <a:lnTo>
                    <a:pt x="2606040" y="1010411"/>
                  </a:lnTo>
                  <a:lnTo>
                    <a:pt x="2650806" y="1004396"/>
                  </a:lnTo>
                  <a:lnTo>
                    <a:pt x="2691034" y="987418"/>
                  </a:lnTo>
                  <a:lnTo>
                    <a:pt x="2725116" y="961085"/>
                  </a:lnTo>
                  <a:lnTo>
                    <a:pt x="2751449" y="927000"/>
                  </a:lnTo>
                  <a:lnTo>
                    <a:pt x="2768426" y="886769"/>
                  </a:lnTo>
                  <a:lnTo>
                    <a:pt x="2774442" y="841997"/>
                  </a:lnTo>
                  <a:lnTo>
                    <a:pt x="2774442" y="168401"/>
                  </a:lnTo>
                  <a:lnTo>
                    <a:pt x="2768426" y="123635"/>
                  </a:lnTo>
                  <a:lnTo>
                    <a:pt x="2751449" y="83407"/>
                  </a:lnTo>
                  <a:lnTo>
                    <a:pt x="2725116" y="49325"/>
                  </a:lnTo>
                  <a:lnTo>
                    <a:pt x="2691034" y="22992"/>
                  </a:lnTo>
                  <a:lnTo>
                    <a:pt x="2650806" y="6015"/>
                  </a:lnTo>
                  <a:lnTo>
                    <a:pt x="2606040" y="0"/>
                  </a:lnTo>
                  <a:close/>
                </a:path>
              </a:pathLst>
            </a:custGeom>
            <a:solidFill>
              <a:srgbClr val="FFFFFF">
                <a:alpha val="90194"/>
              </a:srgbClr>
            </a:solidFill>
          </p:spPr>
          <p:txBody>
            <a:bodyPr wrap="square" lIns="0" tIns="0" rIns="0" bIns="0" rtlCol="0"/>
            <a:lstStyle/>
            <a:p>
              <a:endParaRPr/>
            </a:p>
          </p:txBody>
        </p:sp>
        <p:sp>
          <p:nvSpPr>
            <p:cNvPr id="6" name="object 6"/>
            <p:cNvSpPr/>
            <p:nvPr/>
          </p:nvSpPr>
          <p:spPr>
            <a:xfrm>
              <a:off x="5857113" y="2237616"/>
              <a:ext cx="2774950" cy="1010919"/>
            </a:xfrm>
            <a:custGeom>
              <a:avLst/>
              <a:gdLst/>
              <a:ahLst/>
              <a:cxnLst/>
              <a:rect l="l" t="t" r="r" b="b"/>
              <a:pathLst>
                <a:path w="2774950" h="1010919">
                  <a:moveTo>
                    <a:pt x="0" y="168401"/>
                  </a:moveTo>
                  <a:lnTo>
                    <a:pt x="6015" y="123635"/>
                  </a:lnTo>
                  <a:lnTo>
                    <a:pt x="22992" y="83407"/>
                  </a:lnTo>
                  <a:lnTo>
                    <a:pt x="49325" y="49325"/>
                  </a:lnTo>
                  <a:lnTo>
                    <a:pt x="83407" y="22992"/>
                  </a:lnTo>
                  <a:lnTo>
                    <a:pt x="123635" y="6015"/>
                  </a:lnTo>
                  <a:lnTo>
                    <a:pt x="168402" y="0"/>
                  </a:lnTo>
                  <a:lnTo>
                    <a:pt x="2606040" y="0"/>
                  </a:lnTo>
                  <a:lnTo>
                    <a:pt x="2650806" y="6015"/>
                  </a:lnTo>
                  <a:lnTo>
                    <a:pt x="2691034" y="22992"/>
                  </a:lnTo>
                  <a:lnTo>
                    <a:pt x="2725116" y="49325"/>
                  </a:lnTo>
                  <a:lnTo>
                    <a:pt x="2751449" y="83407"/>
                  </a:lnTo>
                  <a:lnTo>
                    <a:pt x="2768426" y="123635"/>
                  </a:lnTo>
                  <a:lnTo>
                    <a:pt x="2774442" y="168401"/>
                  </a:lnTo>
                  <a:lnTo>
                    <a:pt x="2774442" y="841997"/>
                  </a:lnTo>
                  <a:lnTo>
                    <a:pt x="2768426" y="886769"/>
                  </a:lnTo>
                  <a:lnTo>
                    <a:pt x="2751449" y="927000"/>
                  </a:lnTo>
                  <a:lnTo>
                    <a:pt x="2725116" y="961085"/>
                  </a:lnTo>
                  <a:lnTo>
                    <a:pt x="2691034" y="987418"/>
                  </a:lnTo>
                  <a:lnTo>
                    <a:pt x="2650806" y="1004396"/>
                  </a:lnTo>
                  <a:lnTo>
                    <a:pt x="2606040" y="1010411"/>
                  </a:lnTo>
                  <a:lnTo>
                    <a:pt x="168402" y="1010411"/>
                  </a:lnTo>
                  <a:lnTo>
                    <a:pt x="123635" y="1004396"/>
                  </a:lnTo>
                  <a:lnTo>
                    <a:pt x="83407" y="987418"/>
                  </a:lnTo>
                  <a:lnTo>
                    <a:pt x="49325" y="961085"/>
                  </a:lnTo>
                  <a:lnTo>
                    <a:pt x="22992" y="927000"/>
                  </a:lnTo>
                  <a:lnTo>
                    <a:pt x="6015" y="886769"/>
                  </a:lnTo>
                  <a:lnTo>
                    <a:pt x="0" y="841997"/>
                  </a:lnTo>
                  <a:lnTo>
                    <a:pt x="0" y="168401"/>
                  </a:lnTo>
                  <a:close/>
                </a:path>
              </a:pathLst>
            </a:custGeom>
            <a:ln w="15875">
              <a:solidFill>
                <a:srgbClr val="6E7A62"/>
              </a:solidFill>
            </a:ln>
          </p:spPr>
          <p:txBody>
            <a:bodyPr wrap="square" lIns="0" tIns="0" rIns="0" bIns="0" rtlCol="0"/>
            <a:lstStyle/>
            <a:p>
              <a:endParaRPr/>
            </a:p>
          </p:txBody>
        </p:sp>
      </p:grpSp>
      <p:sp>
        <p:nvSpPr>
          <p:cNvPr id="7" name="object 7"/>
          <p:cNvSpPr txBox="1"/>
          <p:nvPr/>
        </p:nvSpPr>
        <p:spPr>
          <a:xfrm>
            <a:off x="6022863" y="2346009"/>
            <a:ext cx="2442845" cy="671830"/>
          </a:xfrm>
          <a:prstGeom prst="rect">
            <a:avLst/>
          </a:prstGeom>
        </p:spPr>
        <p:txBody>
          <a:bodyPr vert="horz" wrap="square" lIns="0" tIns="80010" rIns="0" bIns="0" rtlCol="0">
            <a:spAutoFit/>
          </a:bodyPr>
          <a:lstStyle/>
          <a:p>
            <a:pPr marL="12700">
              <a:lnSpc>
                <a:spcPct val="100000"/>
              </a:lnSpc>
              <a:spcBef>
                <a:spcPts val="630"/>
              </a:spcBef>
            </a:pPr>
            <a:r>
              <a:rPr sz="1800" b="1" spc="-10" dirty="0">
                <a:latin typeface="Arial Rounded MT Bold"/>
                <a:cs typeface="Arial Rounded MT Bold"/>
              </a:rPr>
              <a:t>IHS-</a:t>
            </a:r>
            <a:r>
              <a:rPr sz="1800" b="1" dirty="0">
                <a:latin typeface="Arial Rounded MT Bold"/>
                <a:cs typeface="Arial Rounded MT Bold"/>
              </a:rPr>
              <a:t>wide</a:t>
            </a:r>
            <a:r>
              <a:rPr sz="1800" b="1" spc="-50" dirty="0">
                <a:latin typeface="Arial Rounded MT Bold"/>
                <a:cs typeface="Arial Rounded MT Bold"/>
              </a:rPr>
              <a:t> </a:t>
            </a:r>
            <a:r>
              <a:rPr sz="1800" b="1" dirty="0">
                <a:latin typeface="Arial Rounded MT Bold"/>
                <a:cs typeface="Arial Rounded MT Bold"/>
              </a:rPr>
              <a:t>(HQ)</a:t>
            </a:r>
            <a:r>
              <a:rPr sz="1800" b="1" spc="-40" dirty="0">
                <a:latin typeface="Arial Rounded MT Bold"/>
                <a:cs typeface="Arial Rounded MT Bold"/>
              </a:rPr>
              <a:t> </a:t>
            </a:r>
            <a:r>
              <a:rPr sz="1800" b="1" spc="-10" dirty="0">
                <a:latin typeface="Arial Rounded MT Bold"/>
                <a:cs typeface="Arial Rounded MT Bold"/>
              </a:rPr>
              <a:t>Shares</a:t>
            </a:r>
            <a:endParaRPr sz="1800">
              <a:latin typeface="Arial Rounded MT Bold"/>
              <a:cs typeface="Arial Rounded MT Bold"/>
            </a:endParaRPr>
          </a:p>
          <a:p>
            <a:pPr marL="26670">
              <a:lnSpc>
                <a:spcPct val="100000"/>
              </a:lnSpc>
              <a:spcBef>
                <a:spcPts val="475"/>
              </a:spcBef>
            </a:pPr>
            <a:r>
              <a:rPr sz="1600" dirty="0">
                <a:latin typeface="Calibri"/>
                <a:cs typeface="Calibri"/>
              </a:rPr>
              <a:t>Portion</a:t>
            </a:r>
            <a:r>
              <a:rPr sz="1600" spc="-50" dirty="0">
                <a:latin typeface="Calibri"/>
                <a:cs typeface="Calibri"/>
              </a:rPr>
              <a:t> </a:t>
            </a:r>
            <a:r>
              <a:rPr sz="1600" dirty="0">
                <a:latin typeface="Calibri"/>
                <a:cs typeface="Calibri"/>
              </a:rPr>
              <a:t>benefiting</a:t>
            </a:r>
            <a:r>
              <a:rPr sz="1600" spc="-40" dirty="0">
                <a:latin typeface="Calibri"/>
                <a:cs typeface="Calibri"/>
              </a:rPr>
              <a:t> </a:t>
            </a:r>
            <a:r>
              <a:rPr sz="1600" dirty="0">
                <a:latin typeface="Calibri"/>
                <a:cs typeface="Calibri"/>
              </a:rPr>
              <a:t>each</a:t>
            </a:r>
            <a:r>
              <a:rPr sz="1600" spc="-45" dirty="0">
                <a:latin typeface="Calibri"/>
                <a:cs typeface="Calibri"/>
              </a:rPr>
              <a:t> </a:t>
            </a:r>
            <a:r>
              <a:rPr sz="1600" spc="-10" dirty="0">
                <a:latin typeface="Calibri"/>
                <a:cs typeface="Calibri"/>
              </a:rPr>
              <a:t>Tribe</a:t>
            </a:r>
            <a:endParaRPr sz="1600">
              <a:latin typeface="Calibri"/>
              <a:cs typeface="Calibri"/>
            </a:endParaRPr>
          </a:p>
        </p:txBody>
      </p:sp>
      <p:grpSp>
        <p:nvGrpSpPr>
          <p:cNvPr id="8" name="object 8"/>
          <p:cNvGrpSpPr/>
          <p:nvPr/>
        </p:nvGrpSpPr>
        <p:grpSpPr>
          <a:xfrm>
            <a:off x="5867463" y="3666811"/>
            <a:ext cx="2790825" cy="1026794"/>
            <a:chOff x="5867463" y="3666811"/>
            <a:chExt cx="2790825" cy="1026794"/>
          </a:xfrm>
        </p:grpSpPr>
        <p:sp>
          <p:nvSpPr>
            <p:cNvPr id="9" name="object 9"/>
            <p:cNvSpPr/>
            <p:nvPr/>
          </p:nvSpPr>
          <p:spPr>
            <a:xfrm>
              <a:off x="5875401" y="3674748"/>
              <a:ext cx="2774950" cy="1010919"/>
            </a:xfrm>
            <a:custGeom>
              <a:avLst/>
              <a:gdLst/>
              <a:ahLst/>
              <a:cxnLst/>
              <a:rect l="l" t="t" r="r" b="b"/>
              <a:pathLst>
                <a:path w="2774950" h="1010920">
                  <a:moveTo>
                    <a:pt x="2606040" y="0"/>
                  </a:moveTo>
                  <a:lnTo>
                    <a:pt x="168402" y="0"/>
                  </a:lnTo>
                  <a:lnTo>
                    <a:pt x="123635" y="6015"/>
                  </a:lnTo>
                  <a:lnTo>
                    <a:pt x="83407" y="22992"/>
                  </a:lnTo>
                  <a:lnTo>
                    <a:pt x="49325" y="49325"/>
                  </a:lnTo>
                  <a:lnTo>
                    <a:pt x="22992" y="83407"/>
                  </a:lnTo>
                  <a:lnTo>
                    <a:pt x="6015" y="123635"/>
                  </a:lnTo>
                  <a:lnTo>
                    <a:pt x="0" y="168401"/>
                  </a:lnTo>
                  <a:lnTo>
                    <a:pt x="0" y="841997"/>
                  </a:lnTo>
                  <a:lnTo>
                    <a:pt x="6015" y="886769"/>
                  </a:lnTo>
                  <a:lnTo>
                    <a:pt x="22992" y="927000"/>
                  </a:lnTo>
                  <a:lnTo>
                    <a:pt x="49325" y="961085"/>
                  </a:lnTo>
                  <a:lnTo>
                    <a:pt x="83407" y="987418"/>
                  </a:lnTo>
                  <a:lnTo>
                    <a:pt x="123635" y="1004396"/>
                  </a:lnTo>
                  <a:lnTo>
                    <a:pt x="168402" y="1010411"/>
                  </a:lnTo>
                  <a:lnTo>
                    <a:pt x="2606040" y="1010411"/>
                  </a:lnTo>
                  <a:lnTo>
                    <a:pt x="2650806" y="1004396"/>
                  </a:lnTo>
                  <a:lnTo>
                    <a:pt x="2691034" y="987418"/>
                  </a:lnTo>
                  <a:lnTo>
                    <a:pt x="2725116" y="961085"/>
                  </a:lnTo>
                  <a:lnTo>
                    <a:pt x="2751449" y="927000"/>
                  </a:lnTo>
                  <a:lnTo>
                    <a:pt x="2768426" y="886769"/>
                  </a:lnTo>
                  <a:lnTo>
                    <a:pt x="2774442" y="841997"/>
                  </a:lnTo>
                  <a:lnTo>
                    <a:pt x="2774442" y="168401"/>
                  </a:lnTo>
                  <a:lnTo>
                    <a:pt x="2768426" y="123635"/>
                  </a:lnTo>
                  <a:lnTo>
                    <a:pt x="2751449" y="83407"/>
                  </a:lnTo>
                  <a:lnTo>
                    <a:pt x="2725116" y="49325"/>
                  </a:lnTo>
                  <a:lnTo>
                    <a:pt x="2691034" y="22992"/>
                  </a:lnTo>
                  <a:lnTo>
                    <a:pt x="2650806" y="6015"/>
                  </a:lnTo>
                  <a:lnTo>
                    <a:pt x="2606040" y="0"/>
                  </a:lnTo>
                  <a:close/>
                </a:path>
              </a:pathLst>
            </a:custGeom>
            <a:solidFill>
              <a:srgbClr val="FFFFFF">
                <a:alpha val="90194"/>
              </a:srgbClr>
            </a:solidFill>
          </p:spPr>
          <p:txBody>
            <a:bodyPr wrap="square" lIns="0" tIns="0" rIns="0" bIns="0" rtlCol="0"/>
            <a:lstStyle/>
            <a:p>
              <a:endParaRPr/>
            </a:p>
          </p:txBody>
        </p:sp>
        <p:sp>
          <p:nvSpPr>
            <p:cNvPr id="10" name="object 10"/>
            <p:cNvSpPr/>
            <p:nvPr/>
          </p:nvSpPr>
          <p:spPr>
            <a:xfrm>
              <a:off x="5875401" y="3674748"/>
              <a:ext cx="2774950" cy="1010919"/>
            </a:xfrm>
            <a:custGeom>
              <a:avLst/>
              <a:gdLst/>
              <a:ahLst/>
              <a:cxnLst/>
              <a:rect l="l" t="t" r="r" b="b"/>
              <a:pathLst>
                <a:path w="2774950" h="1010920">
                  <a:moveTo>
                    <a:pt x="0" y="168401"/>
                  </a:moveTo>
                  <a:lnTo>
                    <a:pt x="6015" y="123635"/>
                  </a:lnTo>
                  <a:lnTo>
                    <a:pt x="22992" y="83407"/>
                  </a:lnTo>
                  <a:lnTo>
                    <a:pt x="49325" y="49325"/>
                  </a:lnTo>
                  <a:lnTo>
                    <a:pt x="83407" y="22992"/>
                  </a:lnTo>
                  <a:lnTo>
                    <a:pt x="123635" y="6015"/>
                  </a:lnTo>
                  <a:lnTo>
                    <a:pt x="168402" y="0"/>
                  </a:lnTo>
                  <a:lnTo>
                    <a:pt x="2606040" y="0"/>
                  </a:lnTo>
                  <a:lnTo>
                    <a:pt x="2650806" y="6015"/>
                  </a:lnTo>
                  <a:lnTo>
                    <a:pt x="2691034" y="22992"/>
                  </a:lnTo>
                  <a:lnTo>
                    <a:pt x="2725116" y="49325"/>
                  </a:lnTo>
                  <a:lnTo>
                    <a:pt x="2751449" y="83407"/>
                  </a:lnTo>
                  <a:lnTo>
                    <a:pt x="2768426" y="123635"/>
                  </a:lnTo>
                  <a:lnTo>
                    <a:pt x="2774442" y="168401"/>
                  </a:lnTo>
                  <a:lnTo>
                    <a:pt x="2774442" y="841997"/>
                  </a:lnTo>
                  <a:lnTo>
                    <a:pt x="2768426" y="886769"/>
                  </a:lnTo>
                  <a:lnTo>
                    <a:pt x="2751449" y="927000"/>
                  </a:lnTo>
                  <a:lnTo>
                    <a:pt x="2725116" y="961085"/>
                  </a:lnTo>
                  <a:lnTo>
                    <a:pt x="2691034" y="987418"/>
                  </a:lnTo>
                  <a:lnTo>
                    <a:pt x="2650806" y="1004396"/>
                  </a:lnTo>
                  <a:lnTo>
                    <a:pt x="2606040" y="1010411"/>
                  </a:lnTo>
                  <a:lnTo>
                    <a:pt x="168402" y="1010411"/>
                  </a:lnTo>
                  <a:lnTo>
                    <a:pt x="123635" y="1004396"/>
                  </a:lnTo>
                  <a:lnTo>
                    <a:pt x="83407" y="987418"/>
                  </a:lnTo>
                  <a:lnTo>
                    <a:pt x="49325" y="961085"/>
                  </a:lnTo>
                  <a:lnTo>
                    <a:pt x="22992" y="927000"/>
                  </a:lnTo>
                  <a:lnTo>
                    <a:pt x="6015" y="886769"/>
                  </a:lnTo>
                  <a:lnTo>
                    <a:pt x="0" y="841997"/>
                  </a:lnTo>
                  <a:lnTo>
                    <a:pt x="0" y="168401"/>
                  </a:lnTo>
                  <a:close/>
                </a:path>
              </a:pathLst>
            </a:custGeom>
            <a:ln w="15875">
              <a:solidFill>
                <a:srgbClr val="6E7A62"/>
              </a:solidFill>
            </a:ln>
          </p:spPr>
          <p:txBody>
            <a:bodyPr wrap="square" lIns="0" tIns="0" rIns="0" bIns="0" rtlCol="0"/>
            <a:lstStyle/>
            <a:p>
              <a:endParaRPr/>
            </a:p>
          </p:txBody>
        </p:sp>
      </p:grpSp>
      <p:sp>
        <p:nvSpPr>
          <p:cNvPr id="11" name="object 11"/>
          <p:cNvSpPr txBox="1"/>
          <p:nvPr/>
        </p:nvSpPr>
        <p:spPr>
          <a:xfrm>
            <a:off x="6055682" y="3783661"/>
            <a:ext cx="2411730" cy="671830"/>
          </a:xfrm>
          <a:prstGeom prst="rect">
            <a:avLst/>
          </a:prstGeom>
        </p:spPr>
        <p:txBody>
          <a:bodyPr vert="horz" wrap="square" lIns="0" tIns="80010" rIns="0" bIns="0" rtlCol="0">
            <a:spAutoFit/>
          </a:bodyPr>
          <a:lstStyle/>
          <a:p>
            <a:pPr marL="635" algn="ctr">
              <a:lnSpc>
                <a:spcPct val="100000"/>
              </a:lnSpc>
              <a:spcBef>
                <a:spcPts val="630"/>
              </a:spcBef>
            </a:pPr>
            <a:r>
              <a:rPr sz="1800" b="1" dirty="0">
                <a:latin typeface="Arial Rounded MT Bold"/>
                <a:cs typeface="Arial Rounded MT Bold"/>
              </a:rPr>
              <a:t>Area</a:t>
            </a:r>
            <a:r>
              <a:rPr sz="1800" b="1" spc="345" dirty="0">
                <a:latin typeface="Arial Rounded MT Bold"/>
                <a:cs typeface="Arial Rounded MT Bold"/>
              </a:rPr>
              <a:t> </a:t>
            </a:r>
            <a:r>
              <a:rPr sz="1800" b="1" spc="-10" dirty="0">
                <a:latin typeface="Arial Rounded MT Bold"/>
                <a:cs typeface="Arial Rounded MT Bold"/>
              </a:rPr>
              <a:t>Level</a:t>
            </a:r>
            <a:r>
              <a:rPr sz="1800" b="1" spc="-70" dirty="0">
                <a:latin typeface="Arial Rounded MT Bold"/>
                <a:cs typeface="Arial Rounded MT Bold"/>
              </a:rPr>
              <a:t> </a:t>
            </a:r>
            <a:r>
              <a:rPr sz="1800" b="1" spc="-10" dirty="0">
                <a:latin typeface="Arial Rounded MT Bold"/>
                <a:cs typeface="Arial Rounded MT Bold"/>
              </a:rPr>
              <a:t>Shares</a:t>
            </a:r>
            <a:endParaRPr sz="1800">
              <a:latin typeface="Arial Rounded MT Bold"/>
              <a:cs typeface="Arial Rounded MT Bold"/>
            </a:endParaRPr>
          </a:p>
          <a:p>
            <a:pPr algn="ctr">
              <a:lnSpc>
                <a:spcPct val="100000"/>
              </a:lnSpc>
              <a:spcBef>
                <a:spcPts val="475"/>
              </a:spcBef>
            </a:pPr>
            <a:r>
              <a:rPr sz="1600" dirty="0">
                <a:latin typeface="Calibri"/>
                <a:cs typeface="Calibri"/>
              </a:rPr>
              <a:t>Portion</a:t>
            </a:r>
            <a:r>
              <a:rPr sz="1600" spc="-50" dirty="0">
                <a:latin typeface="Calibri"/>
                <a:cs typeface="Calibri"/>
              </a:rPr>
              <a:t> </a:t>
            </a:r>
            <a:r>
              <a:rPr sz="1600" dirty="0">
                <a:latin typeface="Calibri"/>
                <a:cs typeface="Calibri"/>
              </a:rPr>
              <a:t>benefiting</a:t>
            </a:r>
            <a:r>
              <a:rPr sz="1600" spc="-40" dirty="0">
                <a:latin typeface="Calibri"/>
                <a:cs typeface="Calibri"/>
              </a:rPr>
              <a:t> </a:t>
            </a:r>
            <a:r>
              <a:rPr sz="1600" dirty="0">
                <a:latin typeface="Calibri"/>
                <a:cs typeface="Calibri"/>
              </a:rPr>
              <a:t>each</a:t>
            </a:r>
            <a:r>
              <a:rPr sz="1600" spc="-45" dirty="0">
                <a:latin typeface="Calibri"/>
                <a:cs typeface="Calibri"/>
              </a:rPr>
              <a:t> </a:t>
            </a:r>
            <a:r>
              <a:rPr sz="1600" spc="-10" dirty="0">
                <a:latin typeface="Calibri"/>
                <a:cs typeface="Calibri"/>
              </a:rPr>
              <a:t>Tribe</a:t>
            </a:r>
            <a:endParaRPr sz="1600">
              <a:latin typeface="Calibri"/>
              <a:cs typeface="Calibri"/>
            </a:endParaRPr>
          </a:p>
        </p:txBody>
      </p:sp>
      <p:grpSp>
        <p:nvGrpSpPr>
          <p:cNvPr id="12" name="object 12"/>
          <p:cNvGrpSpPr/>
          <p:nvPr/>
        </p:nvGrpSpPr>
        <p:grpSpPr>
          <a:xfrm>
            <a:off x="5838507" y="5110801"/>
            <a:ext cx="2791460" cy="1026794"/>
            <a:chOff x="5838507" y="5110801"/>
            <a:chExt cx="2791460" cy="1026794"/>
          </a:xfrm>
        </p:grpSpPr>
        <p:sp>
          <p:nvSpPr>
            <p:cNvPr id="13" name="object 13"/>
            <p:cNvSpPr/>
            <p:nvPr/>
          </p:nvSpPr>
          <p:spPr>
            <a:xfrm>
              <a:off x="5846445" y="5118738"/>
              <a:ext cx="2775585" cy="1010919"/>
            </a:xfrm>
            <a:custGeom>
              <a:avLst/>
              <a:gdLst/>
              <a:ahLst/>
              <a:cxnLst/>
              <a:rect l="l" t="t" r="r" b="b"/>
              <a:pathLst>
                <a:path w="2775584" h="1010920">
                  <a:moveTo>
                    <a:pt x="2606802" y="0"/>
                  </a:moveTo>
                  <a:lnTo>
                    <a:pt x="168402" y="0"/>
                  </a:lnTo>
                  <a:lnTo>
                    <a:pt x="123635" y="6014"/>
                  </a:lnTo>
                  <a:lnTo>
                    <a:pt x="83407" y="22989"/>
                  </a:lnTo>
                  <a:lnTo>
                    <a:pt x="49325" y="49320"/>
                  </a:lnTo>
                  <a:lnTo>
                    <a:pt x="22992" y="83402"/>
                  </a:lnTo>
                  <a:lnTo>
                    <a:pt x="6015" y="123630"/>
                  </a:lnTo>
                  <a:lnTo>
                    <a:pt x="0" y="168402"/>
                  </a:lnTo>
                  <a:lnTo>
                    <a:pt x="0" y="841997"/>
                  </a:lnTo>
                  <a:lnTo>
                    <a:pt x="6015" y="886769"/>
                  </a:lnTo>
                  <a:lnTo>
                    <a:pt x="22992" y="927000"/>
                  </a:lnTo>
                  <a:lnTo>
                    <a:pt x="49325" y="961085"/>
                  </a:lnTo>
                  <a:lnTo>
                    <a:pt x="83407" y="987418"/>
                  </a:lnTo>
                  <a:lnTo>
                    <a:pt x="123635" y="1004396"/>
                  </a:lnTo>
                  <a:lnTo>
                    <a:pt x="168402" y="1010412"/>
                  </a:lnTo>
                  <a:lnTo>
                    <a:pt x="2606802" y="1010412"/>
                  </a:lnTo>
                  <a:lnTo>
                    <a:pt x="2651568" y="1004396"/>
                  </a:lnTo>
                  <a:lnTo>
                    <a:pt x="2691796" y="987418"/>
                  </a:lnTo>
                  <a:lnTo>
                    <a:pt x="2725878" y="961085"/>
                  </a:lnTo>
                  <a:lnTo>
                    <a:pt x="2752211" y="927000"/>
                  </a:lnTo>
                  <a:lnTo>
                    <a:pt x="2769188" y="886769"/>
                  </a:lnTo>
                  <a:lnTo>
                    <a:pt x="2775204" y="841997"/>
                  </a:lnTo>
                  <a:lnTo>
                    <a:pt x="2775204" y="168402"/>
                  </a:lnTo>
                  <a:lnTo>
                    <a:pt x="2769188" y="123630"/>
                  </a:lnTo>
                  <a:lnTo>
                    <a:pt x="2752211" y="83402"/>
                  </a:lnTo>
                  <a:lnTo>
                    <a:pt x="2725878" y="49320"/>
                  </a:lnTo>
                  <a:lnTo>
                    <a:pt x="2691796" y="22989"/>
                  </a:lnTo>
                  <a:lnTo>
                    <a:pt x="2651568" y="6014"/>
                  </a:lnTo>
                  <a:lnTo>
                    <a:pt x="2606802" y="0"/>
                  </a:lnTo>
                  <a:close/>
                </a:path>
              </a:pathLst>
            </a:custGeom>
            <a:solidFill>
              <a:srgbClr val="FFFFFF">
                <a:alpha val="90194"/>
              </a:srgbClr>
            </a:solidFill>
          </p:spPr>
          <p:txBody>
            <a:bodyPr wrap="square" lIns="0" tIns="0" rIns="0" bIns="0" rtlCol="0"/>
            <a:lstStyle/>
            <a:p>
              <a:endParaRPr/>
            </a:p>
          </p:txBody>
        </p:sp>
        <p:sp>
          <p:nvSpPr>
            <p:cNvPr id="14" name="object 14"/>
            <p:cNvSpPr/>
            <p:nvPr/>
          </p:nvSpPr>
          <p:spPr>
            <a:xfrm>
              <a:off x="5846445" y="5118738"/>
              <a:ext cx="2775585" cy="1010919"/>
            </a:xfrm>
            <a:custGeom>
              <a:avLst/>
              <a:gdLst/>
              <a:ahLst/>
              <a:cxnLst/>
              <a:rect l="l" t="t" r="r" b="b"/>
              <a:pathLst>
                <a:path w="2775584" h="1010920">
                  <a:moveTo>
                    <a:pt x="0" y="168402"/>
                  </a:moveTo>
                  <a:lnTo>
                    <a:pt x="6015" y="123630"/>
                  </a:lnTo>
                  <a:lnTo>
                    <a:pt x="22992" y="83402"/>
                  </a:lnTo>
                  <a:lnTo>
                    <a:pt x="49325" y="49320"/>
                  </a:lnTo>
                  <a:lnTo>
                    <a:pt x="83407" y="22989"/>
                  </a:lnTo>
                  <a:lnTo>
                    <a:pt x="123635" y="6014"/>
                  </a:lnTo>
                  <a:lnTo>
                    <a:pt x="168402" y="0"/>
                  </a:lnTo>
                  <a:lnTo>
                    <a:pt x="2606802" y="0"/>
                  </a:lnTo>
                  <a:lnTo>
                    <a:pt x="2651568" y="6014"/>
                  </a:lnTo>
                  <a:lnTo>
                    <a:pt x="2691796" y="22989"/>
                  </a:lnTo>
                  <a:lnTo>
                    <a:pt x="2725878" y="49320"/>
                  </a:lnTo>
                  <a:lnTo>
                    <a:pt x="2752211" y="83402"/>
                  </a:lnTo>
                  <a:lnTo>
                    <a:pt x="2769188" y="123630"/>
                  </a:lnTo>
                  <a:lnTo>
                    <a:pt x="2775204" y="168402"/>
                  </a:lnTo>
                  <a:lnTo>
                    <a:pt x="2775204" y="841997"/>
                  </a:lnTo>
                  <a:lnTo>
                    <a:pt x="2769188" y="886769"/>
                  </a:lnTo>
                  <a:lnTo>
                    <a:pt x="2752211" y="927000"/>
                  </a:lnTo>
                  <a:lnTo>
                    <a:pt x="2725878" y="961085"/>
                  </a:lnTo>
                  <a:lnTo>
                    <a:pt x="2691796" y="987418"/>
                  </a:lnTo>
                  <a:lnTo>
                    <a:pt x="2651568" y="1004396"/>
                  </a:lnTo>
                  <a:lnTo>
                    <a:pt x="2606802" y="1010412"/>
                  </a:lnTo>
                  <a:lnTo>
                    <a:pt x="168402" y="1010412"/>
                  </a:lnTo>
                  <a:lnTo>
                    <a:pt x="123635" y="1004396"/>
                  </a:lnTo>
                  <a:lnTo>
                    <a:pt x="83407" y="987418"/>
                  </a:lnTo>
                  <a:lnTo>
                    <a:pt x="49325" y="961085"/>
                  </a:lnTo>
                  <a:lnTo>
                    <a:pt x="22992" y="927000"/>
                  </a:lnTo>
                  <a:lnTo>
                    <a:pt x="6015" y="886769"/>
                  </a:lnTo>
                  <a:lnTo>
                    <a:pt x="0" y="841997"/>
                  </a:lnTo>
                  <a:lnTo>
                    <a:pt x="0" y="168402"/>
                  </a:lnTo>
                  <a:close/>
                </a:path>
              </a:pathLst>
            </a:custGeom>
            <a:ln w="15875">
              <a:solidFill>
                <a:srgbClr val="6E7A62"/>
              </a:solidFill>
            </a:ln>
          </p:spPr>
          <p:txBody>
            <a:bodyPr wrap="square" lIns="0" tIns="0" rIns="0" bIns="0" rtlCol="0"/>
            <a:lstStyle/>
            <a:p>
              <a:endParaRPr/>
            </a:p>
          </p:txBody>
        </p:sp>
      </p:grpSp>
      <p:sp>
        <p:nvSpPr>
          <p:cNvPr id="15" name="object 15"/>
          <p:cNvSpPr txBox="1"/>
          <p:nvPr/>
        </p:nvSpPr>
        <p:spPr>
          <a:xfrm>
            <a:off x="6027075" y="5227768"/>
            <a:ext cx="2411730" cy="671830"/>
          </a:xfrm>
          <a:prstGeom prst="rect">
            <a:avLst/>
          </a:prstGeom>
        </p:spPr>
        <p:txBody>
          <a:bodyPr vert="horz" wrap="square" lIns="0" tIns="80010" rIns="0" bIns="0" rtlCol="0">
            <a:spAutoFit/>
          </a:bodyPr>
          <a:lstStyle/>
          <a:p>
            <a:pPr marL="1270" algn="ctr">
              <a:lnSpc>
                <a:spcPct val="100000"/>
              </a:lnSpc>
              <a:spcBef>
                <a:spcPts val="630"/>
              </a:spcBef>
            </a:pPr>
            <a:r>
              <a:rPr sz="1800" b="1" dirty="0">
                <a:latin typeface="Arial Rounded MT Bold"/>
                <a:cs typeface="Arial Rounded MT Bold"/>
              </a:rPr>
              <a:t>Local</a:t>
            </a:r>
            <a:r>
              <a:rPr sz="1800" b="1" spc="-85" dirty="0">
                <a:latin typeface="Arial Rounded MT Bold"/>
                <a:cs typeface="Arial Rounded MT Bold"/>
              </a:rPr>
              <a:t> </a:t>
            </a:r>
            <a:r>
              <a:rPr sz="1800" b="1" spc="-10" dirty="0">
                <a:latin typeface="Arial Rounded MT Bold"/>
                <a:cs typeface="Arial Rounded MT Bold"/>
              </a:rPr>
              <a:t>Level</a:t>
            </a:r>
            <a:r>
              <a:rPr sz="1800" b="1" spc="-75" dirty="0">
                <a:latin typeface="Arial Rounded MT Bold"/>
                <a:cs typeface="Arial Rounded MT Bold"/>
              </a:rPr>
              <a:t> </a:t>
            </a:r>
            <a:r>
              <a:rPr sz="1800" b="1" spc="-10" dirty="0">
                <a:latin typeface="Arial Rounded MT Bold"/>
                <a:cs typeface="Arial Rounded MT Bold"/>
              </a:rPr>
              <a:t>Shares</a:t>
            </a:r>
            <a:endParaRPr sz="1800">
              <a:latin typeface="Arial Rounded MT Bold"/>
              <a:cs typeface="Arial Rounded MT Bold"/>
            </a:endParaRPr>
          </a:p>
          <a:p>
            <a:pPr algn="ctr">
              <a:lnSpc>
                <a:spcPct val="100000"/>
              </a:lnSpc>
              <a:spcBef>
                <a:spcPts val="475"/>
              </a:spcBef>
            </a:pPr>
            <a:r>
              <a:rPr sz="1600" dirty="0">
                <a:latin typeface="Calibri"/>
                <a:cs typeface="Calibri"/>
              </a:rPr>
              <a:t>Portion</a:t>
            </a:r>
            <a:r>
              <a:rPr sz="1600" spc="-50" dirty="0">
                <a:latin typeface="Calibri"/>
                <a:cs typeface="Calibri"/>
              </a:rPr>
              <a:t> </a:t>
            </a:r>
            <a:r>
              <a:rPr sz="1600" dirty="0">
                <a:latin typeface="Calibri"/>
                <a:cs typeface="Calibri"/>
              </a:rPr>
              <a:t>benefiting</a:t>
            </a:r>
            <a:r>
              <a:rPr sz="1600" spc="-40" dirty="0">
                <a:latin typeface="Calibri"/>
                <a:cs typeface="Calibri"/>
              </a:rPr>
              <a:t> </a:t>
            </a:r>
            <a:r>
              <a:rPr sz="1600" dirty="0">
                <a:latin typeface="Calibri"/>
                <a:cs typeface="Calibri"/>
              </a:rPr>
              <a:t>each</a:t>
            </a:r>
            <a:r>
              <a:rPr sz="1600" spc="-45" dirty="0">
                <a:latin typeface="Calibri"/>
                <a:cs typeface="Calibri"/>
              </a:rPr>
              <a:t> </a:t>
            </a:r>
            <a:r>
              <a:rPr sz="1600" spc="-10" dirty="0">
                <a:latin typeface="Calibri"/>
                <a:cs typeface="Calibri"/>
              </a:rPr>
              <a:t>Tribe</a:t>
            </a:r>
            <a:endParaRPr sz="1600">
              <a:latin typeface="Calibri"/>
              <a:cs typeface="Calibri"/>
            </a:endParaRPr>
          </a:p>
        </p:txBody>
      </p:sp>
      <p:sp>
        <p:nvSpPr>
          <p:cNvPr id="16" name="object 16"/>
          <p:cNvSpPr txBox="1"/>
          <p:nvPr/>
        </p:nvSpPr>
        <p:spPr>
          <a:xfrm>
            <a:off x="1607563" y="2179844"/>
            <a:ext cx="2315845" cy="2463165"/>
          </a:xfrm>
          <a:prstGeom prst="rect">
            <a:avLst/>
          </a:prstGeom>
        </p:spPr>
        <p:txBody>
          <a:bodyPr vert="horz" wrap="square" lIns="0" tIns="12065" rIns="0" bIns="0" rtlCol="0">
            <a:spAutoFit/>
          </a:bodyPr>
          <a:lstStyle/>
          <a:p>
            <a:pPr marL="12700" marR="5080">
              <a:lnSpc>
                <a:spcPct val="100000"/>
              </a:lnSpc>
              <a:spcBef>
                <a:spcPts val="95"/>
              </a:spcBef>
            </a:pPr>
            <a:r>
              <a:rPr sz="2000" spc="-10" dirty="0">
                <a:latin typeface="Calibri"/>
                <a:cs typeface="Calibri"/>
              </a:rPr>
              <a:t>PSFAs</a:t>
            </a:r>
            <a:r>
              <a:rPr sz="2000" spc="-55" dirty="0">
                <a:latin typeface="Calibri"/>
                <a:cs typeface="Calibri"/>
              </a:rPr>
              <a:t> </a:t>
            </a:r>
            <a:r>
              <a:rPr sz="2000" dirty="0">
                <a:latin typeface="Calibri"/>
                <a:cs typeface="Calibri"/>
              </a:rPr>
              <a:t>and</a:t>
            </a:r>
            <a:r>
              <a:rPr sz="2000" spc="-80" dirty="0">
                <a:latin typeface="Calibri"/>
                <a:cs typeface="Calibri"/>
              </a:rPr>
              <a:t> </a:t>
            </a:r>
            <a:r>
              <a:rPr sz="2000" spc="-10" dirty="0">
                <a:latin typeface="Calibri"/>
                <a:cs typeface="Calibri"/>
              </a:rPr>
              <a:t>associated </a:t>
            </a:r>
            <a:r>
              <a:rPr sz="2000" dirty="0">
                <a:latin typeface="Calibri"/>
                <a:cs typeface="Calibri"/>
              </a:rPr>
              <a:t>funds</a:t>
            </a:r>
            <a:r>
              <a:rPr sz="2000" spc="-50" dirty="0">
                <a:latin typeface="Calibri"/>
                <a:cs typeface="Calibri"/>
              </a:rPr>
              <a:t> </a:t>
            </a:r>
            <a:r>
              <a:rPr sz="2000" dirty="0">
                <a:latin typeface="Calibri"/>
                <a:cs typeface="Calibri"/>
              </a:rPr>
              <a:t>are</a:t>
            </a:r>
            <a:r>
              <a:rPr sz="2000" spc="-40" dirty="0">
                <a:latin typeface="Calibri"/>
                <a:cs typeface="Calibri"/>
              </a:rPr>
              <a:t> </a:t>
            </a:r>
            <a:r>
              <a:rPr sz="2000" spc="-10" dirty="0">
                <a:latin typeface="Calibri"/>
                <a:cs typeface="Calibri"/>
              </a:rPr>
              <a:t>available </a:t>
            </a:r>
            <a:r>
              <a:rPr sz="2000" dirty="0">
                <a:latin typeface="Calibri"/>
                <a:cs typeface="Calibri"/>
              </a:rPr>
              <a:t>from</a:t>
            </a:r>
            <a:r>
              <a:rPr sz="2000" spc="-50" dirty="0">
                <a:latin typeface="Calibri"/>
                <a:cs typeface="Calibri"/>
              </a:rPr>
              <a:t> </a:t>
            </a:r>
            <a:r>
              <a:rPr sz="2000" dirty="0">
                <a:latin typeface="Calibri"/>
                <a:cs typeface="Calibri"/>
              </a:rPr>
              <a:t>all</a:t>
            </a:r>
            <a:r>
              <a:rPr sz="2000" spc="-35" dirty="0">
                <a:latin typeface="Calibri"/>
                <a:cs typeface="Calibri"/>
              </a:rPr>
              <a:t> </a:t>
            </a:r>
            <a:r>
              <a:rPr sz="2000" dirty="0">
                <a:latin typeface="Calibri"/>
                <a:cs typeface="Calibri"/>
              </a:rPr>
              <a:t>3</a:t>
            </a:r>
            <a:r>
              <a:rPr sz="2000" spc="-55" dirty="0">
                <a:latin typeface="Calibri"/>
                <a:cs typeface="Calibri"/>
              </a:rPr>
              <a:t> </a:t>
            </a:r>
            <a:r>
              <a:rPr sz="2000" dirty="0">
                <a:latin typeface="Calibri"/>
                <a:cs typeface="Calibri"/>
              </a:rPr>
              <a:t>levels</a:t>
            </a:r>
            <a:r>
              <a:rPr sz="2000" spc="-20" dirty="0">
                <a:latin typeface="Calibri"/>
                <a:cs typeface="Calibri"/>
              </a:rPr>
              <a:t> </a:t>
            </a:r>
            <a:r>
              <a:rPr sz="2000" dirty="0">
                <a:latin typeface="Calibri"/>
                <a:cs typeface="Calibri"/>
              </a:rPr>
              <a:t>of</a:t>
            </a:r>
            <a:r>
              <a:rPr sz="2000" spc="-55" dirty="0">
                <a:latin typeface="Calibri"/>
                <a:cs typeface="Calibri"/>
              </a:rPr>
              <a:t> </a:t>
            </a:r>
            <a:r>
              <a:rPr sz="2000" spc="-25" dirty="0">
                <a:latin typeface="Calibri"/>
                <a:cs typeface="Calibri"/>
              </a:rPr>
              <a:t>the </a:t>
            </a:r>
            <a:r>
              <a:rPr sz="2000" dirty="0">
                <a:latin typeface="Calibri"/>
                <a:cs typeface="Calibri"/>
              </a:rPr>
              <a:t>IHS.</a:t>
            </a:r>
            <a:r>
              <a:rPr sz="2000" spc="-45" dirty="0">
                <a:latin typeface="Calibri"/>
                <a:cs typeface="Calibri"/>
              </a:rPr>
              <a:t> </a:t>
            </a:r>
            <a:r>
              <a:rPr sz="2000" spc="-10" dirty="0">
                <a:latin typeface="Calibri"/>
                <a:cs typeface="Calibri"/>
              </a:rPr>
              <a:t>Location</a:t>
            </a:r>
            <a:r>
              <a:rPr sz="2000" spc="-40" dirty="0">
                <a:latin typeface="Calibri"/>
                <a:cs typeface="Calibri"/>
              </a:rPr>
              <a:t> </a:t>
            </a:r>
            <a:r>
              <a:rPr sz="2000" spc="-25" dirty="0">
                <a:latin typeface="Calibri"/>
                <a:cs typeface="Calibri"/>
              </a:rPr>
              <a:t>and </a:t>
            </a:r>
            <a:r>
              <a:rPr sz="2000" spc="-10" dirty="0">
                <a:latin typeface="Calibri"/>
                <a:cs typeface="Calibri"/>
              </a:rPr>
              <a:t>dispersion</a:t>
            </a:r>
            <a:r>
              <a:rPr sz="2000" spc="-20" dirty="0">
                <a:latin typeface="Calibri"/>
                <a:cs typeface="Calibri"/>
              </a:rPr>
              <a:t> </a:t>
            </a:r>
            <a:r>
              <a:rPr sz="2000" dirty="0">
                <a:latin typeface="Calibri"/>
                <a:cs typeface="Calibri"/>
              </a:rPr>
              <a:t>does</a:t>
            </a:r>
            <a:r>
              <a:rPr sz="2000" spc="-40" dirty="0">
                <a:latin typeface="Calibri"/>
                <a:cs typeface="Calibri"/>
              </a:rPr>
              <a:t> </a:t>
            </a:r>
            <a:r>
              <a:rPr sz="2000" spc="-25" dirty="0">
                <a:latin typeface="Calibri"/>
                <a:cs typeface="Calibri"/>
              </a:rPr>
              <a:t>not </a:t>
            </a:r>
            <a:r>
              <a:rPr sz="2000" spc="-10" dirty="0">
                <a:latin typeface="Calibri"/>
                <a:cs typeface="Calibri"/>
              </a:rPr>
              <a:t>affect</a:t>
            </a:r>
            <a:r>
              <a:rPr sz="2000" spc="-60" dirty="0">
                <a:latin typeface="Calibri"/>
                <a:cs typeface="Calibri"/>
              </a:rPr>
              <a:t> </a:t>
            </a:r>
            <a:r>
              <a:rPr sz="2000" spc="-10" dirty="0">
                <a:latin typeface="Calibri"/>
                <a:cs typeface="Calibri"/>
              </a:rPr>
              <a:t>amounts available</a:t>
            </a:r>
            <a:r>
              <a:rPr sz="2000" spc="-40" dirty="0">
                <a:latin typeface="Calibri"/>
                <a:cs typeface="Calibri"/>
              </a:rPr>
              <a:t> </a:t>
            </a:r>
            <a:r>
              <a:rPr sz="2000" spc="-25" dirty="0">
                <a:latin typeface="Calibri"/>
                <a:cs typeface="Calibri"/>
              </a:rPr>
              <a:t>for</a:t>
            </a:r>
            <a:endParaRPr sz="2000">
              <a:latin typeface="Calibri"/>
              <a:cs typeface="Calibri"/>
            </a:endParaRPr>
          </a:p>
          <a:p>
            <a:pPr marL="12700">
              <a:lnSpc>
                <a:spcPts val="2395"/>
              </a:lnSpc>
            </a:pPr>
            <a:r>
              <a:rPr sz="2000" spc="-10" dirty="0">
                <a:latin typeface="Calibri"/>
                <a:cs typeface="Calibri"/>
              </a:rPr>
              <a:t>contract.</a:t>
            </a:r>
            <a:endParaRPr sz="2000">
              <a:latin typeface="Calibri"/>
              <a:cs typeface="Calibri"/>
            </a:endParaRP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69DEF66683F1904A9D18C86F600002D8" ma:contentTypeVersion="18" ma:contentTypeDescription="Create a new document." ma:contentTypeScope="" ma:versionID="bbdac320460c27aa7a24f68483c77f33">
  <xsd:schema xmlns:xsd="http://www.w3.org/2001/XMLSchema" xmlns:xs="http://www.w3.org/2001/XMLSchema" xmlns:p="http://schemas.microsoft.com/office/2006/metadata/properties" xmlns:ns2="c3e7fb3a-f61c-4241-9fbd-03f77e035e59" xmlns:ns3="b37bbeab-e64e-43e9-894e-e09b3b82ea91" targetNamespace="http://schemas.microsoft.com/office/2006/metadata/properties" ma:root="true" ma:fieldsID="325511f9f3ba21235ae59dbe486452a2" ns2:_="" ns3:_="">
    <xsd:import namespace="c3e7fb3a-f61c-4241-9fbd-03f77e035e59"/>
    <xsd:import namespace="b37bbeab-e64e-43e9-894e-e09b3b82ea91"/>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GenerationTime" minOccurs="0"/>
                <xsd:element ref="ns2:MediaServiceEventHashCode" minOccurs="0"/>
                <xsd:element ref="ns2:MediaServiceOCR" minOccurs="0"/>
                <xsd:element ref="ns2:MediaServiceLocation" minOccurs="0"/>
                <xsd:element ref="ns2:MediaServiceAutoKeyPoints" minOccurs="0"/>
                <xsd:element ref="ns2:MediaServiceKeyPoints" minOccurs="0"/>
                <xsd:element ref="ns3:SharedWithUsers" minOccurs="0"/>
                <xsd:element ref="ns3:SharedWithDetails" minOccurs="0"/>
                <xsd:element ref="ns2:MediaLengthInSeconds" minOccurs="0"/>
                <xsd:element ref="ns2:lcf76f155ced4ddcb4097134ff3c332f" minOccurs="0"/>
                <xsd:element ref="ns3:TaxCatchAll"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3e7fb3a-f61c-4241-9fbd-03f77e035e59"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GenerationTime" ma:index="11" nillable="true" ma:displayName="MediaServiceGenerationTime" ma:hidden="true" ma:internalName="MediaServiceGenerationTime"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Location" ma:index="14" nillable="true" ma:displayName="Location" ma:internalName="MediaServiceLocation" ma:readOnly="true">
      <xsd:simpleType>
        <xsd:restriction base="dms:Text"/>
      </xsd:simpleType>
    </xsd:element>
    <xsd:element name="MediaServiceAutoKeyPoints" ma:index="15" nillable="true" ma:displayName="MediaServiceAutoKeyPoints" ma:hidden="true" ma:internalName="MediaServiceAutoKeyPoints" ma:readOnly="true">
      <xsd:simpleType>
        <xsd:restriction base="dms:Note"/>
      </xsd:simpleType>
    </xsd:element>
    <xsd:element name="MediaServiceKeyPoints" ma:index="16" nillable="true" ma:displayName="KeyPoints" ma:internalName="MediaServiceKeyPoints" ma:readOnly="true">
      <xsd:simpleType>
        <xsd:restriction base="dms:Note">
          <xsd:maxLength value="255"/>
        </xsd:restriction>
      </xsd:simpleType>
    </xsd:element>
    <xsd:element name="MediaLengthInSeconds" ma:index="19" nillable="true" ma:displayName="Length (seconds)" ma:internalName="MediaLengthInSeconds" ma:readOnly="true">
      <xsd:simpleType>
        <xsd:restriction base="dms:Unknown"/>
      </xsd:simpleType>
    </xsd:element>
    <xsd:element name="lcf76f155ced4ddcb4097134ff3c332f" ma:index="21" nillable="true" ma:taxonomy="true" ma:internalName="lcf76f155ced4ddcb4097134ff3c332f" ma:taxonomyFieldName="MediaServiceImageTags" ma:displayName="Image Tags" ma:readOnly="false" ma:fieldId="{5cf76f15-5ced-4ddc-b409-7134ff3c332f}" ma:taxonomyMulti="true" ma:sspId="dd666a43-d96d-4f4b-b12f-397f8ab1e325"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3"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4"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b37bbeab-e64e-43e9-894e-e09b3b82ea91" elementFormDefault="qualified">
    <xsd:import namespace="http://schemas.microsoft.com/office/2006/documentManagement/types"/>
    <xsd:import namespace="http://schemas.microsoft.com/office/infopath/2007/PartnerControls"/>
    <xsd:element name="SharedWithUsers" ma:index="17"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8" nillable="true" ma:displayName="Shared With Details" ma:internalName="SharedWithDetails" ma:readOnly="true">
      <xsd:simpleType>
        <xsd:restriction base="dms:Note">
          <xsd:maxLength value="255"/>
        </xsd:restriction>
      </xsd:simpleType>
    </xsd:element>
    <xsd:element name="TaxCatchAll" ma:index="22" nillable="true" ma:displayName="Taxonomy Catch All Column" ma:hidden="true" ma:list="{a2c23464-064b-4240-ab2a-a8d730b63fa3}" ma:internalName="TaxCatchAll" ma:showField="CatchAllData" ma:web="b37bbeab-e64e-43e9-894e-e09b3b82ea91">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axCatchAll xmlns="b37bbeab-e64e-43e9-894e-e09b3b82ea91" xsi:nil="true"/>
    <lcf76f155ced4ddcb4097134ff3c332f xmlns="c3e7fb3a-f61c-4241-9fbd-03f77e035e59">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7C7A47B1-BE5B-465F-9146-BF4C9E70FAF9}"/>
</file>

<file path=customXml/itemProps2.xml><?xml version="1.0" encoding="utf-8"?>
<ds:datastoreItem xmlns:ds="http://schemas.openxmlformats.org/officeDocument/2006/customXml" ds:itemID="{DC6E4F53-F5FE-4F80-AE64-E30634E1E0AF}"/>
</file>

<file path=customXml/itemProps3.xml><?xml version="1.0" encoding="utf-8"?>
<ds:datastoreItem xmlns:ds="http://schemas.openxmlformats.org/officeDocument/2006/customXml" ds:itemID="{0E9F3B9D-20EA-41FC-9986-54D9F64409EE}"/>
</file>

<file path=docProps/app.xml><?xml version="1.0" encoding="utf-8"?>
<Properties xmlns="http://schemas.openxmlformats.org/officeDocument/2006/extended-properties" xmlns:vt="http://schemas.openxmlformats.org/officeDocument/2006/docPropsVTypes">
  <Template/>
  <TotalTime>648</TotalTime>
  <Words>1142</Words>
  <Application>Microsoft Office PowerPoint</Application>
  <PresentationFormat>Widescreen</PresentationFormat>
  <Paragraphs>154</Paragraphs>
  <Slides>19</Slides>
  <Notes>1</Notes>
  <HiddenSlides>0</HiddenSlides>
  <MMClips>0</MMClips>
  <ScaleCrop>false</ScaleCrop>
  <HeadingPairs>
    <vt:vector size="6" baseType="variant">
      <vt:variant>
        <vt:lpstr>Fonts Used</vt:lpstr>
      </vt:variant>
      <vt:variant>
        <vt:i4>13</vt:i4>
      </vt:variant>
      <vt:variant>
        <vt:lpstr>Theme</vt:lpstr>
      </vt:variant>
      <vt:variant>
        <vt:i4>1</vt:i4>
      </vt:variant>
      <vt:variant>
        <vt:lpstr>Slide Titles</vt:lpstr>
      </vt:variant>
      <vt:variant>
        <vt:i4>19</vt:i4>
      </vt:variant>
    </vt:vector>
  </HeadingPairs>
  <TitlesOfParts>
    <vt:vector size="33" baseType="lpstr">
      <vt:lpstr>Arial</vt:lpstr>
      <vt:lpstr>Arial Black</vt:lpstr>
      <vt:lpstr>Arial Narrow</vt:lpstr>
      <vt:lpstr>Arial Rounded MT Bold</vt:lpstr>
      <vt:lpstr>Berlin Sans FB</vt:lpstr>
      <vt:lpstr>Calibri</vt:lpstr>
      <vt:lpstr>Calibri Light</vt:lpstr>
      <vt:lpstr>Franklin Gothic Medium Cond</vt:lpstr>
      <vt:lpstr>Gill Sans Ultra Bold Condensed</vt:lpstr>
      <vt:lpstr>Rockwell Extra Bold</vt:lpstr>
      <vt:lpstr>Tahoma</vt:lpstr>
      <vt:lpstr>Times New Roman</vt:lpstr>
      <vt:lpstr>Wingdings</vt:lpstr>
      <vt:lpstr>Office Theme</vt:lpstr>
      <vt:lpstr>PowerPoint Presentation</vt:lpstr>
      <vt:lpstr>History of IHS Tribal Shares</vt:lpstr>
      <vt:lpstr>Activities IHS carries out</vt:lpstr>
      <vt:lpstr>Inherent Federal Function Examples–   A few examples of inherent federal functions may include: •Personnel management –appointment, oversight, control, and direction of Federal employees •Accounts payable –control and determinations in accordance with Federal appropriations law •Financial management –oversight and control of Federal financial transactions and records •Budget &amp; planning –budget formulation, execution, and alignment with agency program goals </vt:lpstr>
      <vt:lpstr>Inherent Federal Functions Examples–   •Property oversight –control of acquisition, use and disposition of US property •Monitoring &amp; evaluation –control over reviews, inspections, compliance policies for agency authorized programs, etc.  •Contracting –control and oversight over all agency pre-award and post-award contract functions •Program policy –control and oversight for agency administrative and program policies •Legal counsel and legislative affairs –legal advice and related services  https://www.acquisition.gov/far/part-7#FAR_Subpart_7_5    </vt:lpstr>
      <vt:lpstr>PowerPoint Presentation</vt:lpstr>
      <vt:lpstr>PowerPoint Presentation</vt:lpstr>
      <vt:lpstr>Extent of Self-Determination Contracts – Current and Hypothetical</vt:lpstr>
      <vt:lpstr>PSFAs &amp; Tribal Shares</vt:lpstr>
      <vt:lpstr>“Transferred” vs. “Retained”</vt:lpstr>
      <vt:lpstr>FUNDING FORMULAS</vt:lpstr>
      <vt:lpstr>How Are Tribal Shares Determined?</vt:lpstr>
      <vt:lpstr>Direct Financial Measure Example: 1 IHS Site Serving Only 1 Tribe</vt:lpstr>
      <vt:lpstr>Program Measure Formula Example: Fiscal Intermediary (FI) PSFA (IHS-wide)</vt:lpstr>
      <vt:lpstr>Proxy Formula Example: Tribal Size Adjustment Formula</vt:lpstr>
      <vt:lpstr>Shares are determined when a PSFA is initially contracted. The amount is recurring thereafter.</vt:lpstr>
      <vt:lpstr>PowerPoint Presentation</vt:lpstr>
      <vt:lpstr>IHS Funding Opportunities -</vt:lpstr>
      <vt:lpstr>Questions –   Office of Tribal Self-Governance : http://www.ihs.gov/SelfGovernance  Contact Information :  Carla Mayo – Carla.Mayo@ihs.gov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Indian Health Service Briefing</dc:title>
  <dc:subject>Health Information Technology Modernization Program</dc:subject>
  <dc:creator>Eisenman, Theresa (IHS/HQ)</dc:creator>
  <cp:lastModifiedBy>Rental-1053-03</cp:lastModifiedBy>
  <cp:revision>16</cp:revision>
  <dcterms:created xsi:type="dcterms:W3CDTF">2023-06-27T08:49:20Z</dcterms:created>
  <dcterms:modified xsi:type="dcterms:W3CDTF">2024-04-18T23:26:42Z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2023-06-27T00:00:00Z</vt:filetime>
  </property>
  <property fmtid="{D5CDD505-2E9C-101B-9397-08002B2CF9AE}" pid="3" name="Creator">
    <vt:lpwstr>Acrobat PDFMaker 23 for PowerPoint</vt:lpwstr>
  </property>
  <property fmtid="{D5CDD505-2E9C-101B-9397-08002B2CF9AE}" pid="4" name="LastSaved">
    <vt:filetime>2023-06-27T00:00:00Z</vt:filetime>
  </property>
  <property fmtid="{D5CDD505-2E9C-101B-9397-08002B2CF9AE}" pid="5" name="Producer">
    <vt:lpwstr>Adobe PDF Library 23.1.175</vt:lpwstr>
  </property>
  <property fmtid="{D5CDD505-2E9C-101B-9397-08002B2CF9AE}" pid="6" name="ContentTypeId">
    <vt:lpwstr>0x01010069DEF66683F1904A9D18C86F600002D8</vt:lpwstr>
  </property>
</Properties>
</file>