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7"/>
  </p:notesMasterIdLst>
  <p:handoutMasterIdLst>
    <p:handoutMasterId r:id="rId18"/>
  </p:handoutMasterIdLst>
  <p:sldIdLst>
    <p:sldId id="617" r:id="rId2"/>
    <p:sldId id="618" r:id="rId3"/>
    <p:sldId id="689" r:id="rId4"/>
    <p:sldId id="690" r:id="rId5"/>
    <p:sldId id="694" r:id="rId6"/>
    <p:sldId id="692" r:id="rId7"/>
    <p:sldId id="693" r:id="rId8"/>
    <p:sldId id="695" r:id="rId9"/>
    <p:sldId id="696" r:id="rId10"/>
    <p:sldId id="697" r:id="rId11"/>
    <p:sldId id="698" r:id="rId12"/>
    <p:sldId id="699" r:id="rId13"/>
    <p:sldId id="691" r:id="rId14"/>
    <p:sldId id="700" r:id="rId15"/>
    <p:sldId id="624" r:id="rId16"/>
  </p:sldIdLst>
  <p:sldSz cx="9144000" cy="6858000" type="screen4x3"/>
  <p:notesSz cx="7010400" cy="9296400"/>
  <p:custDataLst>
    <p:tags r:id="rId19"/>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9F0553-B174-45A7-AB38-B84DC68AE581}" v="6" dt="2024-04-15T13:16:48.0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07" autoAdjust="0"/>
    <p:restoredTop sz="94368" autoAdjust="0"/>
  </p:normalViewPr>
  <p:slideViewPr>
    <p:cSldViewPr>
      <p:cViewPr varScale="1">
        <p:scale>
          <a:sx n="87" d="100"/>
          <a:sy n="87" d="100"/>
        </p:scale>
        <p:origin x="1325" y="58"/>
      </p:cViewPr>
      <p:guideLst>
        <p:guide orient="horz" pos="2160"/>
        <p:guide pos="2880"/>
      </p:guideLst>
    </p:cSldViewPr>
  </p:slideViewPr>
  <p:outlineViewPr>
    <p:cViewPr>
      <p:scale>
        <a:sx n="33" d="100"/>
        <a:sy n="33" d="100"/>
      </p:scale>
      <p:origin x="48" y="1177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38"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 Id="rId27"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A498387-473F-4834-B50D-CF4416384E8F}"/>
              </a:ext>
            </a:extLst>
          </p:cNvPr>
          <p:cNvSpPr>
            <a:spLocks noGrp="1"/>
          </p:cNvSpPr>
          <p:nvPr>
            <p:ph type="hdr" sz="quarter"/>
          </p:nvPr>
        </p:nvSpPr>
        <p:spPr>
          <a:xfrm>
            <a:off x="0" y="0"/>
            <a:ext cx="3038475" cy="463550"/>
          </a:xfrm>
          <a:prstGeom prst="rect">
            <a:avLst/>
          </a:prstGeom>
        </p:spPr>
        <p:txBody>
          <a:bodyPr vert="horz" lIns="92300" tIns="46150" rIns="92300" bIns="4615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CF4B3D60-A006-4974-BB01-457BA64B2656}"/>
              </a:ext>
            </a:extLst>
          </p:cNvPr>
          <p:cNvSpPr>
            <a:spLocks noGrp="1"/>
          </p:cNvSpPr>
          <p:nvPr>
            <p:ph type="dt" sz="quarter" idx="1"/>
          </p:nvPr>
        </p:nvSpPr>
        <p:spPr>
          <a:xfrm>
            <a:off x="3970338" y="0"/>
            <a:ext cx="3038475" cy="463550"/>
          </a:xfrm>
          <a:prstGeom prst="rect">
            <a:avLst/>
          </a:prstGeom>
        </p:spPr>
        <p:txBody>
          <a:bodyPr vert="horz" lIns="92300" tIns="46150" rIns="92300" bIns="46150" rtlCol="0"/>
          <a:lstStyle>
            <a:lvl1pPr algn="r" eaLnBrk="1" fontAlgn="auto" hangingPunct="1">
              <a:spcBef>
                <a:spcPts val="0"/>
              </a:spcBef>
              <a:spcAft>
                <a:spcPts val="0"/>
              </a:spcAft>
              <a:defRPr sz="1200">
                <a:latin typeface="+mn-lt"/>
                <a:cs typeface="+mn-cs"/>
              </a:defRPr>
            </a:lvl1pPr>
          </a:lstStyle>
          <a:p>
            <a:pPr>
              <a:defRPr/>
            </a:pPr>
            <a:fld id="{29E907A9-D006-4DA6-B7C7-128D76DA5525}" type="datetimeFigureOut">
              <a:rPr lang="en-US"/>
              <a:pPr>
                <a:defRPr/>
              </a:pPr>
              <a:t>4/15/2024</a:t>
            </a:fld>
            <a:endParaRPr lang="en-US" dirty="0"/>
          </a:p>
        </p:txBody>
      </p:sp>
      <p:sp>
        <p:nvSpPr>
          <p:cNvPr id="4" name="Footer Placeholder 3">
            <a:extLst>
              <a:ext uri="{FF2B5EF4-FFF2-40B4-BE49-F238E27FC236}">
                <a16:creationId xmlns:a16="http://schemas.microsoft.com/office/drawing/2014/main" id="{FD7F59EE-333A-4919-86C1-BEA5A7B1E812}"/>
              </a:ext>
            </a:extLst>
          </p:cNvPr>
          <p:cNvSpPr>
            <a:spLocks noGrp="1"/>
          </p:cNvSpPr>
          <p:nvPr>
            <p:ph type="ftr" sz="quarter" idx="2"/>
          </p:nvPr>
        </p:nvSpPr>
        <p:spPr>
          <a:xfrm>
            <a:off x="0" y="8831263"/>
            <a:ext cx="3038475" cy="463550"/>
          </a:xfrm>
          <a:prstGeom prst="rect">
            <a:avLst/>
          </a:prstGeom>
        </p:spPr>
        <p:txBody>
          <a:bodyPr vert="horz" lIns="92300" tIns="46150" rIns="92300" bIns="4615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5" name="Slide Number Placeholder 4">
            <a:extLst>
              <a:ext uri="{FF2B5EF4-FFF2-40B4-BE49-F238E27FC236}">
                <a16:creationId xmlns:a16="http://schemas.microsoft.com/office/drawing/2014/main" id="{2C25143E-3B89-4CFB-985F-CFC7C98060B8}"/>
              </a:ext>
            </a:extLst>
          </p:cNvPr>
          <p:cNvSpPr>
            <a:spLocks noGrp="1"/>
          </p:cNvSpPr>
          <p:nvPr>
            <p:ph type="sldNum" sz="quarter" idx="3"/>
          </p:nvPr>
        </p:nvSpPr>
        <p:spPr>
          <a:xfrm>
            <a:off x="3970338" y="8831263"/>
            <a:ext cx="3038475" cy="463550"/>
          </a:xfrm>
          <a:prstGeom prst="rect">
            <a:avLst/>
          </a:prstGeom>
        </p:spPr>
        <p:txBody>
          <a:bodyPr vert="horz" wrap="square" lIns="92300" tIns="46150" rIns="92300" bIns="46150" numCol="1" anchor="b" anchorCtr="0" compatLnSpc="1">
            <a:prstTxWarp prst="textNoShape">
              <a:avLst/>
            </a:prstTxWarp>
          </a:bodyPr>
          <a:lstStyle>
            <a:lvl1pPr algn="r" eaLnBrk="1" hangingPunct="1">
              <a:defRPr sz="1200">
                <a:latin typeface="Calibri" panose="020F0502020204030204" pitchFamily="34" charset="0"/>
              </a:defRPr>
            </a:lvl1pPr>
          </a:lstStyle>
          <a:p>
            <a:fld id="{76BB2CB1-6CD6-4AF0-9000-444BAF33F493}"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4A6C0B3-2A25-4922-83A5-5A0FF331E056}"/>
              </a:ext>
            </a:extLst>
          </p:cNvPr>
          <p:cNvSpPr>
            <a:spLocks noGrp="1"/>
          </p:cNvSpPr>
          <p:nvPr>
            <p:ph type="hdr" sz="quarter"/>
          </p:nvPr>
        </p:nvSpPr>
        <p:spPr>
          <a:xfrm>
            <a:off x="0" y="0"/>
            <a:ext cx="3038475" cy="465138"/>
          </a:xfrm>
          <a:prstGeom prst="rect">
            <a:avLst/>
          </a:prstGeom>
        </p:spPr>
        <p:txBody>
          <a:bodyPr vert="horz" lIns="93177" tIns="46588" rIns="93177" bIns="46588"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910C2C0A-31AD-4EEA-91C5-C101AD396D66}"/>
              </a:ext>
            </a:extLst>
          </p:cNvPr>
          <p:cNvSpPr>
            <a:spLocks noGrp="1"/>
          </p:cNvSpPr>
          <p:nvPr>
            <p:ph type="dt" idx="1"/>
          </p:nvPr>
        </p:nvSpPr>
        <p:spPr>
          <a:xfrm>
            <a:off x="3970338" y="0"/>
            <a:ext cx="3038475" cy="465138"/>
          </a:xfrm>
          <a:prstGeom prst="rect">
            <a:avLst/>
          </a:prstGeom>
        </p:spPr>
        <p:txBody>
          <a:bodyPr vert="horz" lIns="93177" tIns="46588" rIns="93177" bIns="46588" rtlCol="0"/>
          <a:lstStyle>
            <a:lvl1pPr algn="r" eaLnBrk="1" fontAlgn="auto" hangingPunct="1">
              <a:spcBef>
                <a:spcPts val="0"/>
              </a:spcBef>
              <a:spcAft>
                <a:spcPts val="0"/>
              </a:spcAft>
              <a:defRPr sz="1200">
                <a:latin typeface="+mn-lt"/>
                <a:cs typeface="+mn-cs"/>
              </a:defRPr>
            </a:lvl1pPr>
          </a:lstStyle>
          <a:p>
            <a:pPr>
              <a:defRPr/>
            </a:pPr>
            <a:fld id="{E655F1DD-FAEF-4C64-9200-AC11536F2359}" type="datetimeFigureOut">
              <a:rPr lang="en-US"/>
              <a:pPr>
                <a:defRPr/>
              </a:pPr>
              <a:t>4/15/2024</a:t>
            </a:fld>
            <a:endParaRPr lang="en-US" dirty="0"/>
          </a:p>
        </p:txBody>
      </p:sp>
      <p:sp>
        <p:nvSpPr>
          <p:cNvPr id="4" name="Slide Image Placeholder 3">
            <a:extLst>
              <a:ext uri="{FF2B5EF4-FFF2-40B4-BE49-F238E27FC236}">
                <a16:creationId xmlns:a16="http://schemas.microsoft.com/office/drawing/2014/main" id="{E785EC3B-F77F-4638-9953-3B628261907F}"/>
              </a:ext>
            </a:extLst>
          </p:cNvPr>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7" tIns="46588" rIns="93177" bIns="46588" rtlCol="0" anchor="ctr"/>
          <a:lstStyle/>
          <a:p>
            <a:pPr lvl="0"/>
            <a:endParaRPr lang="en-US" noProof="0" dirty="0"/>
          </a:p>
        </p:txBody>
      </p:sp>
      <p:sp>
        <p:nvSpPr>
          <p:cNvPr id="5" name="Notes Placeholder 4">
            <a:extLst>
              <a:ext uri="{FF2B5EF4-FFF2-40B4-BE49-F238E27FC236}">
                <a16:creationId xmlns:a16="http://schemas.microsoft.com/office/drawing/2014/main" id="{56329011-EE70-475B-AEC5-A9609F51D3AA}"/>
              </a:ext>
            </a:extLst>
          </p:cNvPr>
          <p:cNvSpPr>
            <a:spLocks noGrp="1"/>
          </p:cNvSpPr>
          <p:nvPr>
            <p:ph type="body" sz="quarter" idx="3"/>
          </p:nvPr>
        </p:nvSpPr>
        <p:spPr>
          <a:xfrm>
            <a:off x="701675" y="4416425"/>
            <a:ext cx="5607050" cy="4183063"/>
          </a:xfrm>
          <a:prstGeom prst="rect">
            <a:avLst/>
          </a:prstGeom>
        </p:spPr>
        <p:txBody>
          <a:bodyPr vert="horz" lIns="93177" tIns="46588" rIns="93177" bIns="46588"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F83A39C-E033-4EAB-850C-9B72347EFF37}"/>
              </a:ext>
            </a:extLst>
          </p:cNvPr>
          <p:cNvSpPr>
            <a:spLocks noGrp="1"/>
          </p:cNvSpPr>
          <p:nvPr>
            <p:ph type="ftr" sz="quarter" idx="4"/>
          </p:nvPr>
        </p:nvSpPr>
        <p:spPr>
          <a:xfrm>
            <a:off x="0" y="8829675"/>
            <a:ext cx="3038475" cy="465138"/>
          </a:xfrm>
          <a:prstGeom prst="rect">
            <a:avLst/>
          </a:prstGeom>
        </p:spPr>
        <p:txBody>
          <a:bodyPr vert="horz" lIns="93177" tIns="46588" rIns="93177" bIns="46588"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0B64EFFE-F8BE-4A47-8B93-67B847CA71B8}"/>
              </a:ext>
            </a:extLst>
          </p:cNvPr>
          <p:cNvSpPr>
            <a:spLocks noGrp="1"/>
          </p:cNvSpPr>
          <p:nvPr>
            <p:ph type="sldNum" sz="quarter" idx="5"/>
          </p:nvPr>
        </p:nvSpPr>
        <p:spPr>
          <a:xfrm>
            <a:off x="3970338" y="8829675"/>
            <a:ext cx="3038475" cy="465138"/>
          </a:xfrm>
          <a:prstGeom prst="rect">
            <a:avLst/>
          </a:prstGeom>
        </p:spPr>
        <p:txBody>
          <a:bodyPr vert="horz" wrap="square" lIns="93177" tIns="46588" rIns="93177" bIns="46588" numCol="1" anchor="b" anchorCtr="0" compatLnSpc="1">
            <a:prstTxWarp prst="textNoShape">
              <a:avLst/>
            </a:prstTxWarp>
          </a:bodyPr>
          <a:lstStyle>
            <a:lvl1pPr algn="r" eaLnBrk="1" hangingPunct="1">
              <a:defRPr sz="1200">
                <a:latin typeface="Calibri" panose="020F0502020204030204" pitchFamily="34" charset="0"/>
              </a:defRPr>
            </a:lvl1pPr>
          </a:lstStyle>
          <a:p>
            <a:fld id="{47CDC786-699E-4BC3-9319-6C2696C708B7}"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30F9F43F-B0CD-658B-2F23-EFBBAB9ADCF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9EC38DD3-0ABC-0DCE-E6F9-3877BEEDC87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4" name="Slide Number Placeholder 3">
            <a:extLst>
              <a:ext uri="{FF2B5EF4-FFF2-40B4-BE49-F238E27FC236}">
                <a16:creationId xmlns:a16="http://schemas.microsoft.com/office/drawing/2014/main" id="{ED741356-6538-3C74-DF1F-C9841C6F72E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BE0F684-551E-4C38-8DCB-56526A3B43F7}" type="slidenum">
              <a:rPr lang="en-US" altLang="en-US"/>
              <a:pPr>
                <a:spcBef>
                  <a:spcPct val="0"/>
                </a:spcBef>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28DAC988-F9F9-D852-100D-86EC5E76A0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DDAF9AC4-1068-6AC4-63CC-96433A1508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a:extLst>
              <a:ext uri="{FF2B5EF4-FFF2-40B4-BE49-F238E27FC236}">
                <a16:creationId xmlns:a16="http://schemas.microsoft.com/office/drawing/2014/main" id="{892D1F66-36D2-7260-CC1B-D9FA5633818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8012642-6BCA-4B60-895E-6F3A3A4595AC}" type="slidenum">
              <a:rPr lang="en-US" altLang="en-US"/>
              <a:pPr>
                <a:spcBef>
                  <a:spcPct val="0"/>
                </a:spcBef>
              </a:pPr>
              <a:t>10</a:t>
            </a:fld>
            <a:endParaRPr lang="en-US" altLang="en-US"/>
          </a:p>
        </p:txBody>
      </p:sp>
    </p:spTree>
    <p:extLst>
      <p:ext uri="{BB962C8B-B14F-4D97-AF65-F5344CB8AC3E}">
        <p14:creationId xmlns:p14="http://schemas.microsoft.com/office/powerpoint/2010/main" val="37728157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28DAC988-F9F9-D852-100D-86EC5E76A0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DDAF9AC4-1068-6AC4-63CC-96433A1508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a:extLst>
              <a:ext uri="{FF2B5EF4-FFF2-40B4-BE49-F238E27FC236}">
                <a16:creationId xmlns:a16="http://schemas.microsoft.com/office/drawing/2014/main" id="{892D1F66-36D2-7260-CC1B-D9FA5633818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8012642-6BCA-4B60-895E-6F3A3A4595AC}" type="slidenum">
              <a:rPr lang="en-US" altLang="en-US"/>
              <a:pPr>
                <a:spcBef>
                  <a:spcPct val="0"/>
                </a:spcBef>
              </a:pPr>
              <a:t>11</a:t>
            </a:fld>
            <a:endParaRPr lang="en-US" altLang="en-US"/>
          </a:p>
        </p:txBody>
      </p:sp>
    </p:spTree>
    <p:extLst>
      <p:ext uri="{BB962C8B-B14F-4D97-AF65-F5344CB8AC3E}">
        <p14:creationId xmlns:p14="http://schemas.microsoft.com/office/powerpoint/2010/main" val="27698830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28DAC988-F9F9-D852-100D-86EC5E76A0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DDAF9AC4-1068-6AC4-63CC-96433A1508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a:extLst>
              <a:ext uri="{FF2B5EF4-FFF2-40B4-BE49-F238E27FC236}">
                <a16:creationId xmlns:a16="http://schemas.microsoft.com/office/drawing/2014/main" id="{892D1F66-36D2-7260-CC1B-D9FA5633818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8012642-6BCA-4B60-895E-6F3A3A4595AC}" type="slidenum">
              <a:rPr lang="en-US" altLang="en-US"/>
              <a:pPr>
                <a:spcBef>
                  <a:spcPct val="0"/>
                </a:spcBef>
              </a:pPr>
              <a:t>12</a:t>
            </a:fld>
            <a:endParaRPr lang="en-US" altLang="en-US"/>
          </a:p>
        </p:txBody>
      </p:sp>
    </p:spTree>
    <p:extLst>
      <p:ext uri="{BB962C8B-B14F-4D97-AF65-F5344CB8AC3E}">
        <p14:creationId xmlns:p14="http://schemas.microsoft.com/office/powerpoint/2010/main" val="39006257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28DAC988-F9F9-D852-100D-86EC5E76A0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DDAF9AC4-1068-6AC4-63CC-96433A1508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a:extLst>
              <a:ext uri="{FF2B5EF4-FFF2-40B4-BE49-F238E27FC236}">
                <a16:creationId xmlns:a16="http://schemas.microsoft.com/office/drawing/2014/main" id="{892D1F66-36D2-7260-CC1B-D9FA5633818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8012642-6BCA-4B60-895E-6F3A3A4595AC}" type="slidenum">
              <a:rPr lang="en-US" altLang="en-US"/>
              <a:pPr>
                <a:spcBef>
                  <a:spcPct val="0"/>
                </a:spcBef>
              </a:pPr>
              <a:t>13</a:t>
            </a:fld>
            <a:endParaRPr lang="en-US" altLang="en-US"/>
          </a:p>
        </p:txBody>
      </p:sp>
    </p:spTree>
    <p:extLst>
      <p:ext uri="{BB962C8B-B14F-4D97-AF65-F5344CB8AC3E}">
        <p14:creationId xmlns:p14="http://schemas.microsoft.com/office/powerpoint/2010/main" val="320740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28DAC988-F9F9-D852-100D-86EC5E76A0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DDAF9AC4-1068-6AC4-63CC-96433A1508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a:extLst>
              <a:ext uri="{FF2B5EF4-FFF2-40B4-BE49-F238E27FC236}">
                <a16:creationId xmlns:a16="http://schemas.microsoft.com/office/drawing/2014/main" id="{892D1F66-36D2-7260-CC1B-D9FA5633818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8012642-6BCA-4B60-895E-6F3A3A4595AC}" type="slidenum">
              <a:rPr lang="en-US" altLang="en-US"/>
              <a:pPr>
                <a:spcBef>
                  <a:spcPct val="0"/>
                </a:spcBef>
              </a:pPr>
              <a:t>14</a:t>
            </a:fld>
            <a:endParaRPr lang="en-US" altLang="en-US"/>
          </a:p>
        </p:txBody>
      </p:sp>
    </p:spTree>
    <p:extLst>
      <p:ext uri="{BB962C8B-B14F-4D97-AF65-F5344CB8AC3E}">
        <p14:creationId xmlns:p14="http://schemas.microsoft.com/office/powerpoint/2010/main" val="14869162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BA5FC5CB-8D08-78DD-AA16-A17456D8E7B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1967D22E-B689-C90B-D72D-245259D96AA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8173B1A4-6821-328C-9880-249B8A3D42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F828DA-6E9F-457D-A569-CA73FBAE7052}" type="slidenum">
              <a:rPr lang="en-US" altLang="en-US"/>
              <a:pPr>
                <a:spcBef>
                  <a:spcPct val="0"/>
                </a:spcBef>
              </a:pPr>
              <a:t>15</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28DAC988-F9F9-D852-100D-86EC5E76A0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DDAF9AC4-1068-6AC4-63CC-96433A1508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a:extLst>
              <a:ext uri="{FF2B5EF4-FFF2-40B4-BE49-F238E27FC236}">
                <a16:creationId xmlns:a16="http://schemas.microsoft.com/office/drawing/2014/main" id="{892D1F66-36D2-7260-CC1B-D9FA5633818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8012642-6BCA-4B60-895E-6F3A3A4595AC}" type="slidenum">
              <a:rPr lang="en-US" altLang="en-US"/>
              <a:pPr>
                <a:spcBef>
                  <a:spcPct val="0"/>
                </a:spcBef>
              </a:pPr>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28DAC988-F9F9-D852-100D-86EC5E76A0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DDAF9AC4-1068-6AC4-63CC-96433A1508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a:extLst>
              <a:ext uri="{FF2B5EF4-FFF2-40B4-BE49-F238E27FC236}">
                <a16:creationId xmlns:a16="http://schemas.microsoft.com/office/drawing/2014/main" id="{892D1F66-36D2-7260-CC1B-D9FA5633818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8012642-6BCA-4B60-895E-6F3A3A4595AC}" type="slidenum">
              <a:rPr lang="en-US" altLang="en-US"/>
              <a:pPr>
                <a:spcBef>
                  <a:spcPct val="0"/>
                </a:spcBef>
              </a:pPr>
              <a:t>3</a:t>
            </a:fld>
            <a:endParaRPr lang="en-US" altLang="en-US"/>
          </a:p>
        </p:txBody>
      </p:sp>
    </p:spTree>
    <p:extLst>
      <p:ext uri="{BB962C8B-B14F-4D97-AF65-F5344CB8AC3E}">
        <p14:creationId xmlns:p14="http://schemas.microsoft.com/office/powerpoint/2010/main" val="3473129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28DAC988-F9F9-D852-100D-86EC5E76A0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DDAF9AC4-1068-6AC4-63CC-96433A1508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a:extLst>
              <a:ext uri="{FF2B5EF4-FFF2-40B4-BE49-F238E27FC236}">
                <a16:creationId xmlns:a16="http://schemas.microsoft.com/office/drawing/2014/main" id="{892D1F66-36D2-7260-CC1B-D9FA5633818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8012642-6BCA-4B60-895E-6F3A3A4595AC}" type="slidenum">
              <a:rPr lang="en-US" altLang="en-US"/>
              <a:pPr>
                <a:spcBef>
                  <a:spcPct val="0"/>
                </a:spcBef>
              </a:pPr>
              <a:t>4</a:t>
            </a:fld>
            <a:endParaRPr lang="en-US" altLang="en-US"/>
          </a:p>
        </p:txBody>
      </p:sp>
    </p:spTree>
    <p:extLst>
      <p:ext uri="{BB962C8B-B14F-4D97-AF65-F5344CB8AC3E}">
        <p14:creationId xmlns:p14="http://schemas.microsoft.com/office/powerpoint/2010/main" val="21979211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28DAC988-F9F9-D852-100D-86EC5E76A0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DDAF9AC4-1068-6AC4-63CC-96433A1508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a:extLst>
              <a:ext uri="{FF2B5EF4-FFF2-40B4-BE49-F238E27FC236}">
                <a16:creationId xmlns:a16="http://schemas.microsoft.com/office/drawing/2014/main" id="{892D1F66-36D2-7260-CC1B-D9FA5633818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8012642-6BCA-4B60-895E-6F3A3A4595AC}" type="slidenum">
              <a:rPr lang="en-US" altLang="en-US"/>
              <a:pPr>
                <a:spcBef>
                  <a:spcPct val="0"/>
                </a:spcBef>
              </a:pPr>
              <a:t>5</a:t>
            </a:fld>
            <a:endParaRPr lang="en-US" altLang="en-US"/>
          </a:p>
        </p:txBody>
      </p:sp>
    </p:spTree>
    <p:extLst>
      <p:ext uri="{BB962C8B-B14F-4D97-AF65-F5344CB8AC3E}">
        <p14:creationId xmlns:p14="http://schemas.microsoft.com/office/powerpoint/2010/main" val="4329713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28DAC988-F9F9-D852-100D-86EC5E76A0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DDAF9AC4-1068-6AC4-63CC-96433A1508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a:extLst>
              <a:ext uri="{FF2B5EF4-FFF2-40B4-BE49-F238E27FC236}">
                <a16:creationId xmlns:a16="http://schemas.microsoft.com/office/drawing/2014/main" id="{892D1F66-36D2-7260-CC1B-D9FA5633818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8012642-6BCA-4B60-895E-6F3A3A4595AC}" type="slidenum">
              <a:rPr lang="en-US" altLang="en-US"/>
              <a:pPr>
                <a:spcBef>
                  <a:spcPct val="0"/>
                </a:spcBef>
              </a:pPr>
              <a:t>6</a:t>
            </a:fld>
            <a:endParaRPr lang="en-US" altLang="en-US"/>
          </a:p>
        </p:txBody>
      </p:sp>
    </p:spTree>
    <p:extLst>
      <p:ext uri="{BB962C8B-B14F-4D97-AF65-F5344CB8AC3E}">
        <p14:creationId xmlns:p14="http://schemas.microsoft.com/office/powerpoint/2010/main" val="14741437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28DAC988-F9F9-D852-100D-86EC5E76A0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DDAF9AC4-1068-6AC4-63CC-96433A1508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a:extLst>
              <a:ext uri="{FF2B5EF4-FFF2-40B4-BE49-F238E27FC236}">
                <a16:creationId xmlns:a16="http://schemas.microsoft.com/office/drawing/2014/main" id="{892D1F66-36D2-7260-CC1B-D9FA5633818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8012642-6BCA-4B60-895E-6F3A3A4595AC}" type="slidenum">
              <a:rPr lang="en-US" altLang="en-US"/>
              <a:pPr>
                <a:spcBef>
                  <a:spcPct val="0"/>
                </a:spcBef>
              </a:pPr>
              <a:t>7</a:t>
            </a:fld>
            <a:endParaRPr lang="en-US" altLang="en-US"/>
          </a:p>
        </p:txBody>
      </p:sp>
    </p:spTree>
    <p:extLst>
      <p:ext uri="{BB962C8B-B14F-4D97-AF65-F5344CB8AC3E}">
        <p14:creationId xmlns:p14="http://schemas.microsoft.com/office/powerpoint/2010/main" val="34961049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28DAC988-F9F9-D852-100D-86EC5E76A0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DDAF9AC4-1068-6AC4-63CC-96433A1508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a:extLst>
              <a:ext uri="{FF2B5EF4-FFF2-40B4-BE49-F238E27FC236}">
                <a16:creationId xmlns:a16="http://schemas.microsoft.com/office/drawing/2014/main" id="{892D1F66-36D2-7260-CC1B-D9FA5633818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8012642-6BCA-4B60-895E-6F3A3A4595AC}" type="slidenum">
              <a:rPr lang="en-US" altLang="en-US"/>
              <a:pPr>
                <a:spcBef>
                  <a:spcPct val="0"/>
                </a:spcBef>
              </a:pPr>
              <a:t>8</a:t>
            </a:fld>
            <a:endParaRPr lang="en-US" altLang="en-US"/>
          </a:p>
        </p:txBody>
      </p:sp>
    </p:spTree>
    <p:extLst>
      <p:ext uri="{BB962C8B-B14F-4D97-AF65-F5344CB8AC3E}">
        <p14:creationId xmlns:p14="http://schemas.microsoft.com/office/powerpoint/2010/main" val="40589572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28DAC988-F9F9-D852-100D-86EC5E76A0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DDAF9AC4-1068-6AC4-63CC-96433A1508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a:extLst>
              <a:ext uri="{FF2B5EF4-FFF2-40B4-BE49-F238E27FC236}">
                <a16:creationId xmlns:a16="http://schemas.microsoft.com/office/drawing/2014/main" id="{892D1F66-36D2-7260-CC1B-D9FA5633818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8012642-6BCA-4B60-895E-6F3A3A4595AC}" type="slidenum">
              <a:rPr lang="en-US" altLang="en-US"/>
              <a:pPr>
                <a:spcBef>
                  <a:spcPct val="0"/>
                </a:spcBef>
              </a:pPr>
              <a:t>9</a:t>
            </a:fld>
            <a:endParaRPr lang="en-US" altLang="en-US"/>
          </a:p>
        </p:txBody>
      </p:sp>
    </p:spTree>
    <p:extLst>
      <p:ext uri="{BB962C8B-B14F-4D97-AF65-F5344CB8AC3E}">
        <p14:creationId xmlns:p14="http://schemas.microsoft.com/office/powerpoint/2010/main" val="1369840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852EFDE3-A90C-86EC-11CD-718DCC34DAA9}"/>
              </a:ext>
            </a:extLst>
          </p:cNvPr>
          <p:cNvSpPr>
            <a:spLocks noGrp="1"/>
          </p:cNvSpPr>
          <p:nvPr>
            <p:ph type="dt" sz="half" idx="10"/>
          </p:nvPr>
        </p:nvSpPr>
        <p:spPr/>
        <p:txBody>
          <a:bodyPr/>
          <a:lstStyle>
            <a:lvl1pPr>
              <a:defRPr/>
            </a:lvl1pPr>
          </a:lstStyle>
          <a:p>
            <a:pPr>
              <a:defRPr/>
            </a:pPr>
            <a:fld id="{F213E341-2707-471E-BC75-7742FF82C62E}" type="datetime1">
              <a:rPr lang="en-US"/>
              <a:pPr>
                <a:defRPr/>
              </a:pPr>
              <a:t>4/15/2024</a:t>
            </a:fld>
            <a:endParaRPr lang="en-US" dirty="0"/>
          </a:p>
        </p:txBody>
      </p:sp>
      <p:sp>
        <p:nvSpPr>
          <p:cNvPr id="5" name="Footer Placeholder 4">
            <a:extLst>
              <a:ext uri="{FF2B5EF4-FFF2-40B4-BE49-F238E27FC236}">
                <a16:creationId xmlns:a16="http://schemas.microsoft.com/office/drawing/2014/main" id="{57317F58-DCFA-A67B-2E35-5D716AAB559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D351208-89E4-23D2-13E7-B8F5A32108EF}"/>
              </a:ext>
            </a:extLst>
          </p:cNvPr>
          <p:cNvSpPr>
            <a:spLocks noGrp="1"/>
          </p:cNvSpPr>
          <p:nvPr>
            <p:ph type="sldNum" sz="quarter" idx="12"/>
          </p:nvPr>
        </p:nvSpPr>
        <p:spPr/>
        <p:txBody>
          <a:bodyPr/>
          <a:lstStyle>
            <a:lvl1pPr>
              <a:defRPr/>
            </a:lvl1pPr>
          </a:lstStyle>
          <a:p>
            <a:fld id="{239E0BAE-456C-4BE9-AB8C-B5739A081E94}" type="slidenum">
              <a:rPr lang="en-US" altLang="en-US"/>
              <a:pPr/>
              <a:t>‹#›</a:t>
            </a:fld>
            <a:endParaRPr lang="en-US" altLang="en-US"/>
          </a:p>
        </p:txBody>
      </p:sp>
    </p:spTree>
    <p:extLst>
      <p:ext uri="{BB962C8B-B14F-4D97-AF65-F5344CB8AC3E}">
        <p14:creationId xmlns:p14="http://schemas.microsoft.com/office/powerpoint/2010/main" val="972870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DE3E7D-16E8-00FD-DBF7-BE6E6E5E5411}"/>
              </a:ext>
            </a:extLst>
          </p:cNvPr>
          <p:cNvSpPr>
            <a:spLocks noGrp="1"/>
          </p:cNvSpPr>
          <p:nvPr>
            <p:ph type="dt" sz="half" idx="10"/>
          </p:nvPr>
        </p:nvSpPr>
        <p:spPr/>
        <p:txBody>
          <a:bodyPr/>
          <a:lstStyle>
            <a:lvl1pPr>
              <a:defRPr/>
            </a:lvl1pPr>
          </a:lstStyle>
          <a:p>
            <a:pPr>
              <a:defRPr/>
            </a:pPr>
            <a:fld id="{DCB74EC1-B301-4613-A1E0-ABE99E488660}" type="datetime1">
              <a:rPr lang="en-US"/>
              <a:pPr>
                <a:defRPr/>
              </a:pPr>
              <a:t>4/15/2024</a:t>
            </a:fld>
            <a:endParaRPr lang="en-US" dirty="0"/>
          </a:p>
        </p:txBody>
      </p:sp>
      <p:sp>
        <p:nvSpPr>
          <p:cNvPr id="5" name="Footer Placeholder 4">
            <a:extLst>
              <a:ext uri="{FF2B5EF4-FFF2-40B4-BE49-F238E27FC236}">
                <a16:creationId xmlns:a16="http://schemas.microsoft.com/office/drawing/2014/main" id="{8D0F3920-2F78-EE7B-D0FC-590FF6C6A11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4072485-2C8A-830F-FBE3-8408E197E4BC}"/>
              </a:ext>
            </a:extLst>
          </p:cNvPr>
          <p:cNvSpPr>
            <a:spLocks noGrp="1"/>
          </p:cNvSpPr>
          <p:nvPr>
            <p:ph type="sldNum" sz="quarter" idx="12"/>
          </p:nvPr>
        </p:nvSpPr>
        <p:spPr/>
        <p:txBody>
          <a:bodyPr/>
          <a:lstStyle>
            <a:lvl1pPr>
              <a:defRPr/>
            </a:lvl1pPr>
          </a:lstStyle>
          <a:p>
            <a:fld id="{3D92F733-46D4-4F33-9072-7C1F117C5520}" type="slidenum">
              <a:rPr lang="en-US" altLang="en-US"/>
              <a:pPr/>
              <a:t>‹#›</a:t>
            </a:fld>
            <a:endParaRPr lang="en-US" altLang="en-US"/>
          </a:p>
        </p:txBody>
      </p:sp>
    </p:spTree>
    <p:extLst>
      <p:ext uri="{BB962C8B-B14F-4D97-AF65-F5344CB8AC3E}">
        <p14:creationId xmlns:p14="http://schemas.microsoft.com/office/powerpoint/2010/main" val="3102493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320DA7-0267-93CF-3691-3A79F0503A8D}"/>
              </a:ext>
            </a:extLst>
          </p:cNvPr>
          <p:cNvSpPr>
            <a:spLocks noGrp="1"/>
          </p:cNvSpPr>
          <p:nvPr>
            <p:ph type="dt" sz="half" idx="10"/>
          </p:nvPr>
        </p:nvSpPr>
        <p:spPr/>
        <p:txBody>
          <a:bodyPr/>
          <a:lstStyle>
            <a:lvl1pPr>
              <a:defRPr/>
            </a:lvl1pPr>
          </a:lstStyle>
          <a:p>
            <a:pPr>
              <a:defRPr/>
            </a:pPr>
            <a:fld id="{65DD3E05-1773-4392-98E2-01D613455259}" type="datetime1">
              <a:rPr lang="en-US"/>
              <a:pPr>
                <a:defRPr/>
              </a:pPr>
              <a:t>4/15/2024</a:t>
            </a:fld>
            <a:endParaRPr lang="en-US" dirty="0"/>
          </a:p>
        </p:txBody>
      </p:sp>
      <p:sp>
        <p:nvSpPr>
          <p:cNvPr id="5" name="Footer Placeholder 4">
            <a:extLst>
              <a:ext uri="{FF2B5EF4-FFF2-40B4-BE49-F238E27FC236}">
                <a16:creationId xmlns:a16="http://schemas.microsoft.com/office/drawing/2014/main" id="{00E6A967-824D-5B92-07C8-2BD63CFDDAA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7FA2957-2CA0-0B30-1EFB-91B8764C0CD3}"/>
              </a:ext>
            </a:extLst>
          </p:cNvPr>
          <p:cNvSpPr>
            <a:spLocks noGrp="1"/>
          </p:cNvSpPr>
          <p:nvPr>
            <p:ph type="sldNum" sz="quarter" idx="12"/>
          </p:nvPr>
        </p:nvSpPr>
        <p:spPr/>
        <p:txBody>
          <a:bodyPr/>
          <a:lstStyle>
            <a:lvl1pPr>
              <a:defRPr/>
            </a:lvl1pPr>
          </a:lstStyle>
          <a:p>
            <a:fld id="{A89ED1BA-485F-423F-8F0A-34E7851DC2E5}" type="slidenum">
              <a:rPr lang="en-US" altLang="en-US"/>
              <a:pPr/>
              <a:t>‹#›</a:t>
            </a:fld>
            <a:endParaRPr lang="en-US" altLang="en-US"/>
          </a:p>
        </p:txBody>
      </p:sp>
    </p:spTree>
    <p:extLst>
      <p:ext uri="{BB962C8B-B14F-4D97-AF65-F5344CB8AC3E}">
        <p14:creationId xmlns:p14="http://schemas.microsoft.com/office/powerpoint/2010/main" val="4081014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6D8910-6C18-6ED6-742F-385C01E767C4}"/>
              </a:ext>
            </a:extLst>
          </p:cNvPr>
          <p:cNvSpPr>
            <a:spLocks noGrp="1"/>
          </p:cNvSpPr>
          <p:nvPr>
            <p:ph type="dt" sz="half" idx="10"/>
          </p:nvPr>
        </p:nvSpPr>
        <p:spPr/>
        <p:txBody>
          <a:bodyPr/>
          <a:lstStyle>
            <a:lvl1pPr>
              <a:defRPr/>
            </a:lvl1pPr>
          </a:lstStyle>
          <a:p>
            <a:pPr>
              <a:defRPr/>
            </a:pPr>
            <a:fld id="{FF606493-566A-4833-ACAD-2DBB88F344F3}" type="datetime1">
              <a:rPr lang="en-US"/>
              <a:pPr>
                <a:defRPr/>
              </a:pPr>
              <a:t>4/15/2024</a:t>
            </a:fld>
            <a:endParaRPr lang="en-US" dirty="0"/>
          </a:p>
        </p:txBody>
      </p:sp>
      <p:sp>
        <p:nvSpPr>
          <p:cNvPr id="5" name="Footer Placeholder 4">
            <a:extLst>
              <a:ext uri="{FF2B5EF4-FFF2-40B4-BE49-F238E27FC236}">
                <a16:creationId xmlns:a16="http://schemas.microsoft.com/office/drawing/2014/main" id="{B02DF6BE-9E1A-8941-E28A-7CD1A577E9C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9873C93-1814-8C4A-AB86-218A73D128FA}"/>
              </a:ext>
            </a:extLst>
          </p:cNvPr>
          <p:cNvSpPr>
            <a:spLocks noGrp="1"/>
          </p:cNvSpPr>
          <p:nvPr>
            <p:ph type="sldNum" sz="quarter" idx="12"/>
          </p:nvPr>
        </p:nvSpPr>
        <p:spPr/>
        <p:txBody>
          <a:bodyPr/>
          <a:lstStyle>
            <a:lvl1pPr>
              <a:defRPr/>
            </a:lvl1pPr>
          </a:lstStyle>
          <a:p>
            <a:fld id="{06529869-0081-4419-A397-B847E8BBEFD7}" type="slidenum">
              <a:rPr lang="en-US" altLang="en-US"/>
              <a:pPr/>
              <a:t>‹#›</a:t>
            </a:fld>
            <a:endParaRPr lang="en-US" altLang="en-US"/>
          </a:p>
        </p:txBody>
      </p:sp>
    </p:spTree>
    <p:extLst>
      <p:ext uri="{BB962C8B-B14F-4D97-AF65-F5344CB8AC3E}">
        <p14:creationId xmlns:p14="http://schemas.microsoft.com/office/powerpoint/2010/main" val="2898420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D50FA7-38AA-4679-3791-2570E39A22EF}"/>
              </a:ext>
            </a:extLst>
          </p:cNvPr>
          <p:cNvSpPr>
            <a:spLocks noGrp="1"/>
          </p:cNvSpPr>
          <p:nvPr>
            <p:ph type="dt" sz="half" idx="10"/>
          </p:nvPr>
        </p:nvSpPr>
        <p:spPr/>
        <p:txBody>
          <a:bodyPr/>
          <a:lstStyle>
            <a:lvl1pPr>
              <a:defRPr/>
            </a:lvl1pPr>
          </a:lstStyle>
          <a:p>
            <a:pPr>
              <a:defRPr/>
            </a:pPr>
            <a:fld id="{AB019976-7EFF-4BF8-825E-17FB4F1EC576}" type="datetime1">
              <a:rPr lang="en-US"/>
              <a:pPr>
                <a:defRPr/>
              </a:pPr>
              <a:t>4/15/2024</a:t>
            </a:fld>
            <a:endParaRPr lang="en-US" dirty="0"/>
          </a:p>
        </p:txBody>
      </p:sp>
      <p:sp>
        <p:nvSpPr>
          <p:cNvPr id="5" name="Footer Placeholder 4">
            <a:extLst>
              <a:ext uri="{FF2B5EF4-FFF2-40B4-BE49-F238E27FC236}">
                <a16:creationId xmlns:a16="http://schemas.microsoft.com/office/drawing/2014/main" id="{B8F730A4-0760-CF73-B0E0-D86F58C1B3F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AADA2CA-CA9D-7FEA-1A94-9BF0D300CCA5}"/>
              </a:ext>
            </a:extLst>
          </p:cNvPr>
          <p:cNvSpPr>
            <a:spLocks noGrp="1"/>
          </p:cNvSpPr>
          <p:nvPr>
            <p:ph type="sldNum" sz="quarter" idx="12"/>
          </p:nvPr>
        </p:nvSpPr>
        <p:spPr/>
        <p:txBody>
          <a:bodyPr/>
          <a:lstStyle>
            <a:lvl1pPr>
              <a:defRPr/>
            </a:lvl1pPr>
          </a:lstStyle>
          <a:p>
            <a:fld id="{B0ED10D6-99F5-47D2-8288-C51F4042843F}" type="slidenum">
              <a:rPr lang="en-US" altLang="en-US"/>
              <a:pPr/>
              <a:t>‹#›</a:t>
            </a:fld>
            <a:endParaRPr lang="en-US" altLang="en-US"/>
          </a:p>
        </p:txBody>
      </p:sp>
    </p:spTree>
    <p:extLst>
      <p:ext uri="{BB962C8B-B14F-4D97-AF65-F5344CB8AC3E}">
        <p14:creationId xmlns:p14="http://schemas.microsoft.com/office/powerpoint/2010/main" val="4046813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FEE7BCA0-FB93-0E9A-5EBD-9CC50C0684DA}"/>
              </a:ext>
            </a:extLst>
          </p:cNvPr>
          <p:cNvSpPr>
            <a:spLocks noGrp="1"/>
          </p:cNvSpPr>
          <p:nvPr>
            <p:ph type="dt" sz="half" idx="10"/>
          </p:nvPr>
        </p:nvSpPr>
        <p:spPr/>
        <p:txBody>
          <a:bodyPr/>
          <a:lstStyle>
            <a:lvl1pPr>
              <a:defRPr/>
            </a:lvl1pPr>
          </a:lstStyle>
          <a:p>
            <a:pPr>
              <a:defRPr/>
            </a:pPr>
            <a:fld id="{754D794A-86D5-4C4C-A4EB-16768DCD54F8}" type="datetime1">
              <a:rPr lang="en-US"/>
              <a:pPr>
                <a:defRPr/>
              </a:pPr>
              <a:t>4/15/2024</a:t>
            </a:fld>
            <a:endParaRPr lang="en-US" dirty="0"/>
          </a:p>
        </p:txBody>
      </p:sp>
      <p:sp>
        <p:nvSpPr>
          <p:cNvPr id="6" name="Footer Placeholder 4">
            <a:extLst>
              <a:ext uri="{FF2B5EF4-FFF2-40B4-BE49-F238E27FC236}">
                <a16:creationId xmlns:a16="http://schemas.microsoft.com/office/drawing/2014/main" id="{C14A4AD7-682A-0FB1-1F54-CD30B0AF303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9359A18-005A-EAC1-CDDF-F22D236765A0}"/>
              </a:ext>
            </a:extLst>
          </p:cNvPr>
          <p:cNvSpPr>
            <a:spLocks noGrp="1"/>
          </p:cNvSpPr>
          <p:nvPr>
            <p:ph type="sldNum" sz="quarter" idx="12"/>
          </p:nvPr>
        </p:nvSpPr>
        <p:spPr/>
        <p:txBody>
          <a:bodyPr/>
          <a:lstStyle>
            <a:lvl1pPr>
              <a:defRPr/>
            </a:lvl1pPr>
          </a:lstStyle>
          <a:p>
            <a:fld id="{277B66F4-9282-4878-935F-AB8083CE31EB}" type="slidenum">
              <a:rPr lang="en-US" altLang="en-US"/>
              <a:pPr/>
              <a:t>‹#›</a:t>
            </a:fld>
            <a:endParaRPr lang="en-US" altLang="en-US"/>
          </a:p>
        </p:txBody>
      </p:sp>
    </p:spTree>
    <p:extLst>
      <p:ext uri="{BB962C8B-B14F-4D97-AF65-F5344CB8AC3E}">
        <p14:creationId xmlns:p14="http://schemas.microsoft.com/office/powerpoint/2010/main" val="1945107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AECD64D5-AE8E-45E0-CBE1-32E38740FA29}"/>
              </a:ext>
            </a:extLst>
          </p:cNvPr>
          <p:cNvSpPr>
            <a:spLocks noGrp="1"/>
          </p:cNvSpPr>
          <p:nvPr>
            <p:ph type="dt" sz="half" idx="10"/>
          </p:nvPr>
        </p:nvSpPr>
        <p:spPr/>
        <p:txBody>
          <a:bodyPr/>
          <a:lstStyle>
            <a:lvl1pPr>
              <a:defRPr/>
            </a:lvl1pPr>
          </a:lstStyle>
          <a:p>
            <a:pPr>
              <a:defRPr/>
            </a:pPr>
            <a:fld id="{F71C2391-0397-45D7-8A38-EB28EE2E39D7}" type="datetime1">
              <a:rPr lang="en-US"/>
              <a:pPr>
                <a:defRPr/>
              </a:pPr>
              <a:t>4/15/2024</a:t>
            </a:fld>
            <a:endParaRPr lang="en-US" dirty="0"/>
          </a:p>
        </p:txBody>
      </p:sp>
      <p:sp>
        <p:nvSpPr>
          <p:cNvPr id="8" name="Footer Placeholder 4">
            <a:extLst>
              <a:ext uri="{FF2B5EF4-FFF2-40B4-BE49-F238E27FC236}">
                <a16:creationId xmlns:a16="http://schemas.microsoft.com/office/drawing/2014/main" id="{4A8F080E-10E3-F303-E149-48AC6ABC11B4}"/>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0E862FCE-CF8A-51F0-B6E7-4E1F7350318D}"/>
              </a:ext>
            </a:extLst>
          </p:cNvPr>
          <p:cNvSpPr>
            <a:spLocks noGrp="1"/>
          </p:cNvSpPr>
          <p:nvPr>
            <p:ph type="sldNum" sz="quarter" idx="12"/>
          </p:nvPr>
        </p:nvSpPr>
        <p:spPr/>
        <p:txBody>
          <a:bodyPr/>
          <a:lstStyle>
            <a:lvl1pPr>
              <a:defRPr/>
            </a:lvl1pPr>
          </a:lstStyle>
          <a:p>
            <a:fld id="{FA4E3845-599D-457F-9E46-D216C658248A}" type="slidenum">
              <a:rPr lang="en-US" altLang="en-US"/>
              <a:pPr/>
              <a:t>‹#›</a:t>
            </a:fld>
            <a:endParaRPr lang="en-US" altLang="en-US"/>
          </a:p>
        </p:txBody>
      </p:sp>
    </p:spTree>
    <p:extLst>
      <p:ext uri="{BB962C8B-B14F-4D97-AF65-F5344CB8AC3E}">
        <p14:creationId xmlns:p14="http://schemas.microsoft.com/office/powerpoint/2010/main" val="1343433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574A5712-EDF3-8C75-651D-933FDDF3E1D4}"/>
              </a:ext>
            </a:extLst>
          </p:cNvPr>
          <p:cNvSpPr>
            <a:spLocks noGrp="1"/>
          </p:cNvSpPr>
          <p:nvPr>
            <p:ph type="dt" sz="half" idx="10"/>
          </p:nvPr>
        </p:nvSpPr>
        <p:spPr/>
        <p:txBody>
          <a:bodyPr/>
          <a:lstStyle>
            <a:lvl1pPr>
              <a:defRPr/>
            </a:lvl1pPr>
          </a:lstStyle>
          <a:p>
            <a:pPr>
              <a:defRPr/>
            </a:pPr>
            <a:fld id="{744458D7-8911-467D-A4D7-7B18ACD40355}" type="datetime1">
              <a:rPr lang="en-US"/>
              <a:pPr>
                <a:defRPr/>
              </a:pPr>
              <a:t>4/15/2024</a:t>
            </a:fld>
            <a:endParaRPr lang="en-US" dirty="0"/>
          </a:p>
        </p:txBody>
      </p:sp>
      <p:sp>
        <p:nvSpPr>
          <p:cNvPr id="4" name="Footer Placeholder 4">
            <a:extLst>
              <a:ext uri="{FF2B5EF4-FFF2-40B4-BE49-F238E27FC236}">
                <a16:creationId xmlns:a16="http://schemas.microsoft.com/office/drawing/2014/main" id="{1807E489-8CE9-D545-BEE2-C2459AEAE1F1}"/>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118770B0-C67C-8BFE-686B-E17CC6A2E69C}"/>
              </a:ext>
            </a:extLst>
          </p:cNvPr>
          <p:cNvSpPr>
            <a:spLocks noGrp="1"/>
          </p:cNvSpPr>
          <p:nvPr>
            <p:ph type="sldNum" sz="quarter" idx="12"/>
          </p:nvPr>
        </p:nvSpPr>
        <p:spPr/>
        <p:txBody>
          <a:bodyPr/>
          <a:lstStyle>
            <a:lvl1pPr>
              <a:defRPr/>
            </a:lvl1pPr>
          </a:lstStyle>
          <a:p>
            <a:fld id="{0A6EC8F1-4ACB-4A96-90C3-5BCA078DF380}" type="slidenum">
              <a:rPr lang="en-US" altLang="en-US"/>
              <a:pPr/>
              <a:t>‹#›</a:t>
            </a:fld>
            <a:endParaRPr lang="en-US" altLang="en-US"/>
          </a:p>
        </p:txBody>
      </p:sp>
    </p:spTree>
    <p:extLst>
      <p:ext uri="{BB962C8B-B14F-4D97-AF65-F5344CB8AC3E}">
        <p14:creationId xmlns:p14="http://schemas.microsoft.com/office/powerpoint/2010/main" val="3651438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6227D54-E953-E655-4B1B-82A5BC82E2A1}"/>
              </a:ext>
            </a:extLst>
          </p:cNvPr>
          <p:cNvSpPr>
            <a:spLocks noGrp="1"/>
          </p:cNvSpPr>
          <p:nvPr>
            <p:ph type="dt" sz="half" idx="10"/>
          </p:nvPr>
        </p:nvSpPr>
        <p:spPr/>
        <p:txBody>
          <a:bodyPr/>
          <a:lstStyle>
            <a:lvl1pPr>
              <a:defRPr/>
            </a:lvl1pPr>
          </a:lstStyle>
          <a:p>
            <a:pPr>
              <a:defRPr/>
            </a:pPr>
            <a:fld id="{B9579943-08E1-4081-8AFC-5A4A92E599AE}" type="datetime1">
              <a:rPr lang="en-US"/>
              <a:pPr>
                <a:defRPr/>
              </a:pPr>
              <a:t>4/15/2024</a:t>
            </a:fld>
            <a:endParaRPr lang="en-US" dirty="0"/>
          </a:p>
        </p:txBody>
      </p:sp>
      <p:sp>
        <p:nvSpPr>
          <p:cNvPr id="3" name="Footer Placeholder 4">
            <a:extLst>
              <a:ext uri="{FF2B5EF4-FFF2-40B4-BE49-F238E27FC236}">
                <a16:creationId xmlns:a16="http://schemas.microsoft.com/office/drawing/2014/main" id="{02589F1C-9855-41A0-3725-A7B8074D5E19}"/>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5A63E518-4BAE-FE7F-5AF2-030F760A930C}"/>
              </a:ext>
            </a:extLst>
          </p:cNvPr>
          <p:cNvSpPr>
            <a:spLocks noGrp="1"/>
          </p:cNvSpPr>
          <p:nvPr>
            <p:ph type="sldNum" sz="quarter" idx="12"/>
          </p:nvPr>
        </p:nvSpPr>
        <p:spPr/>
        <p:txBody>
          <a:bodyPr/>
          <a:lstStyle>
            <a:lvl1pPr>
              <a:defRPr/>
            </a:lvl1pPr>
          </a:lstStyle>
          <a:p>
            <a:fld id="{7A6B3606-E885-4600-B6AB-E5F56419C896}" type="slidenum">
              <a:rPr lang="en-US" altLang="en-US"/>
              <a:pPr/>
              <a:t>‹#›</a:t>
            </a:fld>
            <a:endParaRPr lang="en-US" altLang="en-US"/>
          </a:p>
        </p:txBody>
      </p:sp>
    </p:spTree>
    <p:extLst>
      <p:ext uri="{BB962C8B-B14F-4D97-AF65-F5344CB8AC3E}">
        <p14:creationId xmlns:p14="http://schemas.microsoft.com/office/powerpoint/2010/main" val="1146832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CBD2A6A9-DE86-C56A-1B75-D01DD1E8B262}"/>
              </a:ext>
            </a:extLst>
          </p:cNvPr>
          <p:cNvSpPr>
            <a:spLocks noGrp="1"/>
          </p:cNvSpPr>
          <p:nvPr>
            <p:ph type="dt" sz="half" idx="10"/>
          </p:nvPr>
        </p:nvSpPr>
        <p:spPr/>
        <p:txBody>
          <a:bodyPr/>
          <a:lstStyle>
            <a:lvl1pPr>
              <a:defRPr/>
            </a:lvl1pPr>
          </a:lstStyle>
          <a:p>
            <a:pPr>
              <a:defRPr/>
            </a:pPr>
            <a:fld id="{6688237C-2FE2-46F0-AC6F-ED2294468488}" type="datetime1">
              <a:rPr lang="en-US"/>
              <a:pPr>
                <a:defRPr/>
              </a:pPr>
              <a:t>4/15/2024</a:t>
            </a:fld>
            <a:endParaRPr lang="en-US" dirty="0"/>
          </a:p>
        </p:txBody>
      </p:sp>
      <p:sp>
        <p:nvSpPr>
          <p:cNvPr id="6" name="Footer Placeholder 4">
            <a:extLst>
              <a:ext uri="{FF2B5EF4-FFF2-40B4-BE49-F238E27FC236}">
                <a16:creationId xmlns:a16="http://schemas.microsoft.com/office/drawing/2014/main" id="{0DF303B6-B75D-B600-3C3F-37EBACEC282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4576C1D-5DCC-9079-FF92-AAD22C1E8F72}"/>
              </a:ext>
            </a:extLst>
          </p:cNvPr>
          <p:cNvSpPr>
            <a:spLocks noGrp="1"/>
          </p:cNvSpPr>
          <p:nvPr>
            <p:ph type="sldNum" sz="quarter" idx="12"/>
          </p:nvPr>
        </p:nvSpPr>
        <p:spPr/>
        <p:txBody>
          <a:bodyPr/>
          <a:lstStyle>
            <a:lvl1pPr>
              <a:defRPr/>
            </a:lvl1pPr>
          </a:lstStyle>
          <a:p>
            <a:fld id="{72E8E0EA-802F-430A-B08A-33BFF3262AE3}" type="slidenum">
              <a:rPr lang="en-US" altLang="en-US"/>
              <a:pPr/>
              <a:t>‹#›</a:t>
            </a:fld>
            <a:endParaRPr lang="en-US" altLang="en-US"/>
          </a:p>
        </p:txBody>
      </p:sp>
    </p:spTree>
    <p:extLst>
      <p:ext uri="{BB962C8B-B14F-4D97-AF65-F5344CB8AC3E}">
        <p14:creationId xmlns:p14="http://schemas.microsoft.com/office/powerpoint/2010/main" val="2206283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6D0CAF04-9E3C-CB79-DB23-D008AE9E8002}"/>
              </a:ext>
            </a:extLst>
          </p:cNvPr>
          <p:cNvSpPr>
            <a:spLocks noGrp="1"/>
          </p:cNvSpPr>
          <p:nvPr>
            <p:ph type="dt" sz="half" idx="10"/>
          </p:nvPr>
        </p:nvSpPr>
        <p:spPr/>
        <p:txBody>
          <a:bodyPr/>
          <a:lstStyle>
            <a:lvl1pPr>
              <a:defRPr/>
            </a:lvl1pPr>
          </a:lstStyle>
          <a:p>
            <a:pPr>
              <a:defRPr/>
            </a:pPr>
            <a:fld id="{9BD4D8F0-C558-43C6-9F99-8A2EAD627303}" type="datetime1">
              <a:rPr lang="en-US"/>
              <a:pPr>
                <a:defRPr/>
              </a:pPr>
              <a:t>4/15/2024</a:t>
            </a:fld>
            <a:endParaRPr lang="en-US" dirty="0"/>
          </a:p>
        </p:txBody>
      </p:sp>
      <p:sp>
        <p:nvSpPr>
          <p:cNvPr id="6" name="Footer Placeholder 4">
            <a:extLst>
              <a:ext uri="{FF2B5EF4-FFF2-40B4-BE49-F238E27FC236}">
                <a16:creationId xmlns:a16="http://schemas.microsoft.com/office/drawing/2014/main" id="{380175A3-BC20-09C4-F485-0EC09B32BD0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4178578-9441-C7D7-29D0-82D45B5F17FB}"/>
              </a:ext>
            </a:extLst>
          </p:cNvPr>
          <p:cNvSpPr>
            <a:spLocks noGrp="1"/>
          </p:cNvSpPr>
          <p:nvPr>
            <p:ph type="sldNum" sz="quarter" idx="12"/>
          </p:nvPr>
        </p:nvSpPr>
        <p:spPr/>
        <p:txBody>
          <a:bodyPr/>
          <a:lstStyle>
            <a:lvl1pPr>
              <a:defRPr/>
            </a:lvl1pPr>
          </a:lstStyle>
          <a:p>
            <a:fld id="{99989C1D-8772-4852-8712-C9021DDDE374}" type="slidenum">
              <a:rPr lang="en-US" altLang="en-US"/>
              <a:pPr/>
              <a:t>‹#›</a:t>
            </a:fld>
            <a:endParaRPr lang="en-US" altLang="en-US"/>
          </a:p>
        </p:txBody>
      </p:sp>
    </p:spTree>
    <p:extLst>
      <p:ext uri="{BB962C8B-B14F-4D97-AF65-F5344CB8AC3E}">
        <p14:creationId xmlns:p14="http://schemas.microsoft.com/office/powerpoint/2010/main" val="803487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7CCB80A7-A4C2-156E-12A7-28ADEAD09948}"/>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5AC5AE94-964E-45B2-BEC9-F34388CCFE25}"/>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B24CDAE1-CDDF-4608-A34C-F20539ED0191}"/>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E2FF47A0-225D-4D8B-B02D-9157874AC6E7}" type="datetime1">
              <a:rPr lang="en-US"/>
              <a:pPr>
                <a:defRPr/>
              </a:pPr>
              <a:t>4/15/2024</a:t>
            </a:fld>
            <a:endParaRPr lang="en-US" dirty="0"/>
          </a:p>
        </p:txBody>
      </p:sp>
      <p:sp>
        <p:nvSpPr>
          <p:cNvPr id="5" name="Footer Placeholder 4">
            <a:extLst>
              <a:ext uri="{FF2B5EF4-FFF2-40B4-BE49-F238E27FC236}">
                <a16:creationId xmlns:a16="http://schemas.microsoft.com/office/drawing/2014/main" id="{17F62998-519C-4456-A8A0-497042D90BC1}"/>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6EA0B831-54CA-4D9F-AFB0-F4BC604851F2}"/>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5ECAD690-6F83-47D1-83FC-B737605DF2B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loyd@sonosky.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hyperlink" Target="mailto:lloyd@sonosky.ne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6F99C7AD-0645-40B0-930E-E7E5A8D6E8A5}"/>
              </a:ext>
            </a:extLst>
          </p:cNvPr>
          <p:cNvSpPr>
            <a:spLocks noGrp="1" noChangeArrowheads="1"/>
          </p:cNvSpPr>
          <p:nvPr>
            <p:ph type="ctrTitle"/>
          </p:nvPr>
        </p:nvSpPr>
        <p:spPr>
          <a:xfrm>
            <a:off x="361950" y="1219200"/>
            <a:ext cx="8420100" cy="4302125"/>
          </a:xfrm>
        </p:spPr>
        <p:txBody>
          <a:bodyPr rtlCol="0">
            <a:normAutofit/>
          </a:bodyPr>
          <a:lstStyle/>
          <a:p>
            <a:pPr>
              <a:defRPr/>
            </a:pPr>
            <a:br>
              <a:rPr lang="en-US" sz="3600" b="1" dirty="0">
                <a:solidFill>
                  <a:schemeClr val="accent3">
                    <a:lumMod val="75000"/>
                  </a:schemeClr>
                </a:solidFill>
              </a:rPr>
            </a:br>
            <a:r>
              <a:rPr lang="en-US" sz="3600" b="1" dirty="0">
                <a:latin typeface="Century Schoolbook" panose="02040604050505020304" pitchFamily="18" charset="0"/>
              </a:rPr>
              <a:t>HISTORY AND OVERVIEW OF CONTRACT SUPPORT COSTS </a:t>
            </a:r>
            <a:br>
              <a:rPr lang="en-US" sz="3600" b="1" dirty="0">
                <a:latin typeface="Century Schoolbook" panose="02040604050505020304" pitchFamily="18" charset="0"/>
              </a:rPr>
            </a:br>
            <a:br>
              <a:rPr lang="en-US" sz="3600" b="1" dirty="0">
                <a:latin typeface="Century Schoolbook" panose="02040604050505020304" pitchFamily="18" charset="0"/>
              </a:rPr>
            </a:br>
            <a:r>
              <a:rPr lang="en-US" sz="2400" b="1" dirty="0">
                <a:latin typeface="Century Schoolbook" panose="02040604050505020304" pitchFamily="18" charset="0"/>
                <a:cs typeface="Times New Roman" panose="02020603050405020304" pitchFamily="18" charset="0"/>
              </a:rPr>
              <a:t>Lloyd B. Miller</a:t>
            </a:r>
            <a:br>
              <a:rPr lang="en-US" sz="2400" b="1" dirty="0">
                <a:latin typeface="Century Schoolbook" panose="02040604050505020304" pitchFamily="18" charset="0"/>
                <a:cs typeface="Times New Roman" panose="02020603050405020304" pitchFamily="18" charset="0"/>
              </a:rPr>
            </a:br>
            <a:r>
              <a:rPr lang="en-US" sz="2400" dirty="0">
                <a:latin typeface="Century Schoolbook" panose="02040604050505020304" pitchFamily="18" charset="0"/>
                <a:cs typeface="Times New Roman" panose="02020603050405020304" pitchFamily="18" charset="0"/>
              </a:rPr>
              <a:t>Sonosky, Chambers, Sachse, Miller &amp; Monkman LLP</a:t>
            </a:r>
            <a:br>
              <a:rPr lang="en-US" sz="2400" dirty="0">
                <a:latin typeface="Century Schoolbook" panose="02040604050505020304" pitchFamily="18" charset="0"/>
                <a:cs typeface="Times New Roman" panose="02020603050405020304" pitchFamily="18" charset="0"/>
              </a:rPr>
            </a:br>
            <a:r>
              <a:rPr lang="en-US" sz="2400" dirty="0">
                <a:latin typeface="Century Schoolbook" panose="020406040505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lloyd@sonosky.net</a:t>
            </a:r>
            <a:br>
              <a:rPr lang="en-US" sz="2400" dirty="0">
                <a:latin typeface="Century Schoolbook" panose="02040604050505020304" pitchFamily="18" charset="0"/>
                <a:cs typeface="Times New Roman" panose="02020603050405020304" pitchFamily="18" charset="0"/>
              </a:rPr>
            </a:br>
            <a:r>
              <a:rPr lang="en-US" sz="2400" dirty="0">
                <a:latin typeface="Century Schoolbook" panose="02040604050505020304" pitchFamily="18" charset="0"/>
                <a:cs typeface="Times New Roman" panose="02020603050405020304" pitchFamily="18" charset="0"/>
              </a:rPr>
              <a:t>907-258-6377</a:t>
            </a:r>
            <a:br>
              <a:rPr lang="en-US" sz="2400" dirty="0">
                <a:latin typeface="Century Schoolbook" panose="02040604050505020304" pitchFamily="18" charset="0"/>
                <a:cs typeface="Times New Roman" panose="02020603050405020304" pitchFamily="18" charset="0"/>
              </a:rPr>
            </a:br>
            <a:endParaRPr lang="en-US" sz="2000" b="1" dirty="0">
              <a:latin typeface="Century Schoolbook" panose="02040604050505020304" pitchFamily="18" charset="0"/>
            </a:endParaRPr>
          </a:p>
        </p:txBody>
      </p:sp>
      <p:sp>
        <p:nvSpPr>
          <p:cNvPr id="4099" name="Rectangle 5">
            <a:extLst>
              <a:ext uri="{FF2B5EF4-FFF2-40B4-BE49-F238E27FC236}">
                <a16:creationId xmlns:a16="http://schemas.microsoft.com/office/drawing/2014/main" id="{57048936-CE6D-6FE2-64F2-62EE228A7D23}"/>
              </a:ext>
            </a:extLst>
          </p:cNvPr>
          <p:cNvSpPr>
            <a:spLocks noChangeArrowheads="1"/>
          </p:cNvSpPr>
          <p:nvPr/>
        </p:nvSpPr>
        <p:spPr bwMode="auto">
          <a:xfrm>
            <a:off x="4572000" y="8604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4100" name="Rectangle 7">
            <a:extLst>
              <a:ext uri="{FF2B5EF4-FFF2-40B4-BE49-F238E27FC236}">
                <a16:creationId xmlns:a16="http://schemas.microsoft.com/office/drawing/2014/main" id="{F8DAC421-8E62-8FD8-DE12-B55B94BA5D9D}"/>
              </a:ext>
            </a:extLst>
          </p:cNvPr>
          <p:cNvSpPr>
            <a:spLocks noChangeArrowheads="1"/>
          </p:cNvSpPr>
          <p:nvPr/>
        </p:nvSpPr>
        <p:spPr bwMode="auto">
          <a:xfrm>
            <a:off x="2508250" y="14827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4101" name="Rectangle 9">
            <a:extLst>
              <a:ext uri="{FF2B5EF4-FFF2-40B4-BE49-F238E27FC236}">
                <a16:creationId xmlns:a16="http://schemas.microsoft.com/office/drawing/2014/main" id="{D04741FC-F782-E756-2C2F-2C11014B2D65}"/>
              </a:ext>
            </a:extLst>
          </p:cNvPr>
          <p:cNvSpPr>
            <a:spLocks noChangeArrowheads="1"/>
          </p:cNvSpPr>
          <p:nvPr/>
        </p:nvSpPr>
        <p:spPr bwMode="auto">
          <a:xfrm>
            <a:off x="1870075" y="63595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pic>
        <p:nvPicPr>
          <p:cNvPr id="4102" name="Picture 8">
            <a:extLst>
              <a:ext uri="{FF2B5EF4-FFF2-40B4-BE49-F238E27FC236}">
                <a16:creationId xmlns:a16="http://schemas.microsoft.com/office/drawing/2014/main" id="{6DDD64B5-2B5B-975C-8191-7F7109E656F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10001" r="12500"/>
          <a:stretch>
            <a:fillRect/>
          </a:stretch>
        </p:blipFill>
        <p:spPr bwMode="auto">
          <a:xfrm>
            <a:off x="0" y="5757863"/>
            <a:ext cx="9144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Text Box 19">
            <a:extLst>
              <a:ext uri="{FF2B5EF4-FFF2-40B4-BE49-F238E27FC236}">
                <a16:creationId xmlns:a16="http://schemas.microsoft.com/office/drawing/2014/main" id="{F542E26A-25D9-9D5E-5FF1-69B00232050B}"/>
              </a:ext>
            </a:extLst>
          </p:cNvPr>
          <p:cNvSpPr txBox="1">
            <a:spLocks noChangeArrowheads="1"/>
          </p:cNvSpPr>
          <p:nvPr/>
        </p:nvSpPr>
        <p:spPr bwMode="auto">
          <a:xfrm>
            <a:off x="0" y="6550025"/>
            <a:ext cx="9144000" cy="307975"/>
          </a:xfrm>
          <a:prstGeom prst="rect">
            <a:avLst/>
          </a:prstGeom>
          <a:solidFill>
            <a:srgbClr val="DDEFDF">
              <a:alpha val="8705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400" b="1">
                <a:solidFill>
                  <a:srgbClr val="777777"/>
                </a:solidFill>
              </a:rPr>
              <a:t>   	</a:t>
            </a:r>
          </a:p>
        </p:txBody>
      </p:sp>
      <p:sp>
        <p:nvSpPr>
          <p:cNvPr id="3082" name="Text Box 20">
            <a:extLst>
              <a:ext uri="{FF2B5EF4-FFF2-40B4-BE49-F238E27FC236}">
                <a16:creationId xmlns:a16="http://schemas.microsoft.com/office/drawing/2014/main" id="{5B972A35-4C88-4D22-BD9A-3ABFE6BF39F2}"/>
              </a:ext>
            </a:extLst>
          </p:cNvPr>
          <p:cNvSpPr txBox="1">
            <a:spLocks noChangeArrowheads="1"/>
          </p:cNvSpPr>
          <p:nvPr/>
        </p:nvSpPr>
        <p:spPr>
          <a:xfrm>
            <a:off x="0" y="-246231"/>
            <a:ext cx="9144000" cy="1446550"/>
          </a:xfrm>
          <a:prstGeom prst="rect">
            <a:avLst/>
          </a:prstGeom>
          <a:solidFill>
            <a:srgbClr val="709877"/>
          </a:solidFill>
          <a:ln w="9525">
            <a:noFill/>
            <a:miter lim="800000"/>
          </a:ln>
        </p:spPr>
        <p:txBody>
          <a:bodyPr anchor="ctr">
            <a:spAutoFit/>
          </a:bodyPr>
          <a:lstStyle/>
          <a:p>
            <a:pPr algn="ctr" eaLnBrk="1" fontAlgn="auto" hangingPunct="1">
              <a:spcBef>
                <a:spcPts val="0"/>
              </a:spcBef>
              <a:spcAft>
                <a:spcPts val="0"/>
              </a:spcAft>
              <a:defRPr/>
            </a:pPr>
            <a:r>
              <a:rPr lang="en-US" sz="3200" b="1" dirty="0">
                <a:solidFill>
                  <a:srgbClr val="F4FECE"/>
                </a:solidFill>
                <a:effectLst>
                  <a:outerShdw blurRad="38100" dist="38100" dir="2700000" algn="tl">
                    <a:srgbClr val="000000">
                      <a:alpha val="43137"/>
                    </a:srgbClr>
                  </a:outerShdw>
                </a:effectLst>
                <a:latin typeface="Century Schoolbook" panose="02040604050505020304" pitchFamily="18" charset="0"/>
                <a:cs typeface="Times New Roman" panose="02020603050405020304" pitchFamily="18" charset="0"/>
              </a:rPr>
              <a:t>NATIONAL TRIBAL SELF-GOVERNANCE CONFERENCE </a:t>
            </a:r>
          </a:p>
          <a:p>
            <a:pPr algn="ctr" eaLnBrk="1" fontAlgn="auto" hangingPunct="1">
              <a:spcBef>
                <a:spcPts val="0"/>
              </a:spcBef>
              <a:spcAft>
                <a:spcPts val="0"/>
              </a:spcAft>
              <a:defRPr/>
            </a:pPr>
            <a:r>
              <a:rPr lang="en-US" sz="2400" b="1" dirty="0">
                <a:solidFill>
                  <a:srgbClr val="F4FECE"/>
                </a:solidFill>
                <a:effectLst>
                  <a:outerShdw blurRad="38100" dist="38100" dir="2700000" algn="tl">
                    <a:srgbClr val="000000">
                      <a:alpha val="43137"/>
                    </a:srgbClr>
                  </a:outerShdw>
                </a:effectLst>
                <a:latin typeface="Century Schoolbook" panose="02040604050505020304" pitchFamily="18" charset="0"/>
                <a:cs typeface="Times New Roman" panose="02020603050405020304" pitchFamily="18" charset="0"/>
              </a:rPr>
              <a:t>APRIL 2024 WILD HORSE PASS</a:t>
            </a:r>
          </a:p>
        </p:txBody>
      </p:sp>
      <p:sp>
        <p:nvSpPr>
          <p:cNvPr id="4105" name="Text Box 6">
            <a:extLst>
              <a:ext uri="{FF2B5EF4-FFF2-40B4-BE49-F238E27FC236}">
                <a16:creationId xmlns:a16="http://schemas.microsoft.com/office/drawing/2014/main" id="{C7664052-C611-593B-1A50-A26BD461B66F}"/>
              </a:ext>
            </a:extLst>
          </p:cNvPr>
          <p:cNvSpPr txBox="1">
            <a:spLocks noChangeArrowheads="1"/>
          </p:cNvSpPr>
          <p:nvPr/>
        </p:nvSpPr>
        <p:spPr bwMode="auto">
          <a:xfrm>
            <a:off x="0" y="6519863"/>
            <a:ext cx="9144000" cy="338137"/>
          </a:xfrm>
          <a:prstGeom prst="rect">
            <a:avLst/>
          </a:prstGeom>
          <a:gradFill rotWithShape="1">
            <a:gsLst>
              <a:gs pos="0">
                <a:srgbClr val="5B816A"/>
              </a:gs>
              <a:gs pos="50000">
                <a:srgbClr val="6A967B"/>
              </a:gs>
              <a:gs pos="100000">
                <a:srgbClr val="5B816A"/>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800" b="1">
              <a:solidFill>
                <a:srgbClr val="000000"/>
              </a:solidFill>
            </a:endParaRPr>
          </a:p>
          <a:p>
            <a:pPr algn="ctr" eaLnBrk="1" hangingPunct="1">
              <a:spcBef>
                <a:spcPct val="0"/>
              </a:spcBef>
              <a:buFontTx/>
              <a:buNone/>
            </a:pPr>
            <a:endParaRPr lang="en-US" altLang="en-US" sz="800" b="1">
              <a:solidFill>
                <a:srgbClr val="000000"/>
              </a:solidFill>
            </a:endParaRPr>
          </a:p>
        </p:txBody>
      </p:sp>
      <p:graphicFrame>
        <p:nvGraphicFramePr>
          <p:cNvPr id="2" name="Table 2">
            <a:extLst>
              <a:ext uri="{FF2B5EF4-FFF2-40B4-BE49-F238E27FC236}">
                <a16:creationId xmlns:a16="http://schemas.microsoft.com/office/drawing/2014/main" id="{032641CB-F784-F71A-43EE-EB4D3D4A9A08}"/>
              </a:ext>
            </a:extLst>
          </p:cNvPr>
          <p:cNvGraphicFramePr>
            <a:graphicFrameLocks noGrp="1"/>
          </p:cNvGraphicFramePr>
          <p:nvPr>
            <p:extLst>
              <p:ext uri="{D42A27DB-BD31-4B8C-83A1-F6EECF244321}">
                <p14:modId xmlns:p14="http://schemas.microsoft.com/office/powerpoint/2010/main" val="3525020388"/>
              </p:ext>
            </p:extLst>
          </p:nvPr>
        </p:nvGraphicFramePr>
        <p:xfrm>
          <a:off x="2508250" y="4811871"/>
          <a:ext cx="4197350" cy="365760"/>
        </p:xfrm>
        <a:graphic>
          <a:graphicData uri="http://schemas.openxmlformats.org/drawingml/2006/table">
            <a:tbl>
              <a:tblPr firstRow="1" bandRow="1">
                <a:tableStyleId>{5C22544A-7EE6-4342-B048-85BDC9FD1C3A}</a:tableStyleId>
              </a:tblPr>
              <a:tblGrid>
                <a:gridCol w="1928512">
                  <a:extLst>
                    <a:ext uri="{9D8B030D-6E8A-4147-A177-3AD203B41FA5}">
                      <a16:colId xmlns:a16="http://schemas.microsoft.com/office/drawing/2014/main" val="1143086314"/>
                    </a:ext>
                  </a:extLst>
                </a:gridCol>
                <a:gridCol w="2268838">
                  <a:extLst>
                    <a:ext uri="{9D8B030D-6E8A-4147-A177-3AD203B41FA5}">
                      <a16:colId xmlns:a16="http://schemas.microsoft.com/office/drawing/2014/main" val="1756237858"/>
                    </a:ext>
                  </a:extLst>
                </a:gridCol>
              </a:tblGrid>
              <a:tr h="224631">
                <a:tc>
                  <a:txBody>
                    <a:bodyPr/>
                    <a:lstStyle/>
                    <a:p>
                      <a:pPr algn="ctr"/>
                      <a:endParaRPr lang="en-US" sz="1800" dirty="0">
                        <a:latin typeface="Times New Roman" panose="02020603050405020304" pitchFamily="18" charset="0"/>
                        <a:cs typeface="Times New Roman" panose="02020603050405020304" pitchFamily="18" charset="0"/>
                      </a:endParaRPr>
                    </a:p>
                  </a:txBody>
                  <a:tcPr>
                    <a:noFill/>
                  </a:tcPr>
                </a:tc>
                <a:tc>
                  <a:txBody>
                    <a:bodyPr/>
                    <a:lstStyle/>
                    <a:p>
                      <a:pPr algn="ctr"/>
                      <a:endParaRPr lang="en-US" sz="1400" dirty="0"/>
                    </a:p>
                  </a:txBody>
                  <a:tcPr>
                    <a:noFill/>
                  </a:tcPr>
                </a:tc>
                <a:extLst>
                  <a:ext uri="{0D108BD9-81ED-4DB2-BD59-A6C34878D82A}">
                    <a16:rowId xmlns:a16="http://schemas.microsoft.com/office/drawing/2014/main" val="1412309527"/>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B7718992-06EC-4A2C-A750-19DB0E16A83E}"/>
              </a:ext>
            </a:extLst>
          </p:cNvPr>
          <p:cNvSpPr>
            <a:spLocks noGrp="1" noChangeArrowheads="1"/>
          </p:cNvSpPr>
          <p:nvPr>
            <p:ph type="ctrTitle"/>
          </p:nvPr>
        </p:nvSpPr>
        <p:spPr>
          <a:xfrm>
            <a:off x="0" y="0"/>
            <a:ext cx="9144000" cy="1219200"/>
          </a:xfrm>
          <a:solidFill>
            <a:srgbClr val="709877">
              <a:alpha val="87059"/>
            </a:srgbClr>
          </a:solidFill>
          <a:ln>
            <a:solidFill>
              <a:schemeClr val="accent3">
                <a:lumMod val="50000"/>
              </a:schemeClr>
            </a:solidFill>
          </a:ln>
        </p:spPr>
        <p:txBody>
          <a:bodyPr tIns="0" rtlCol="0" anchorCtr="1">
            <a:noAutofit/>
          </a:bodyPr>
          <a:lstStyle/>
          <a:p>
            <a:pPr eaLnBrk="1" fontAlgn="auto" hangingPunct="1">
              <a:lnSpc>
                <a:spcPts val="3000"/>
              </a:lnSpc>
              <a:spcBef>
                <a:spcPts val="2400"/>
              </a:spcBef>
              <a:spcAft>
                <a:spcPts val="0"/>
              </a:spcAft>
              <a:defRPr/>
            </a:pPr>
            <a:r>
              <a:rPr lang="en-US" sz="2400" b="1" dirty="0">
                <a:effectLst/>
                <a:latin typeface="Century Schoolbook" panose="02040604050505020304" pitchFamily="18" charset="0"/>
                <a:ea typeface="Aptos" panose="020B0004020202020204" pitchFamily="34" charset="0"/>
                <a:cs typeface="Times New Roman" panose="02020603050405020304" pitchFamily="18" charset="0"/>
              </a:rPr>
              <a:t>Contract Support Costs on Program Income Spending</a:t>
            </a:r>
            <a:endParaRPr lang="en-US" sz="2400" b="1" dirty="0">
              <a:solidFill>
                <a:srgbClr val="000000"/>
              </a:solidFill>
              <a:effectLst>
                <a:outerShdw blurRad="38100" dist="38100" dir="2700000" algn="tl">
                  <a:srgbClr val="FFFFFF"/>
                </a:outerShdw>
              </a:effectLst>
            </a:endParaRPr>
          </a:p>
        </p:txBody>
      </p:sp>
      <p:sp>
        <p:nvSpPr>
          <p:cNvPr id="16387" name="Rectangle 3">
            <a:extLst>
              <a:ext uri="{FF2B5EF4-FFF2-40B4-BE49-F238E27FC236}">
                <a16:creationId xmlns:a16="http://schemas.microsoft.com/office/drawing/2014/main" id="{ECE7D547-0156-1D65-F29A-EB25EC486E23}"/>
              </a:ext>
            </a:extLst>
          </p:cNvPr>
          <p:cNvSpPr>
            <a:spLocks noGrp="1"/>
          </p:cNvSpPr>
          <p:nvPr>
            <p:ph type="subTitle" idx="1"/>
          </p:nvPr>
        </p:nvSpPr>
        <p:spPr>
          <a:xfrm>
            <a:off x="0" y="1219200"/>
            <a:ext cx="9144000" cy="4875212"/>
          </a:xfrm>
          <a:solidFill>
            <a:srgbClr val="DDEFDF"/>
          </a:solidFill>
        </p:spPr>
        <p:txBody>
          <a:bodyPr/>
          <a:lstStyle/>
          <a:p>
            <a:pPr marL="0" marR="0">
              <a:spcBef>
                <a:spcPts val="0"/>
              </a:spcBef>
              <a:spcAft>
                <a:spcPts val="0"/>
              </a:spcAft>
            </a:pPr>
            <a:r>
              <a:rPr lang="en-US" sz="1800" b="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IHS Indian Self-Determination Memo. 87-1 [clause H.1.B(2)]</a:t>
            </a: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 </a:t>
            </a:r>
            <a:endParaRPr lang="en-US"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algn="l">
              <a:spcBef>
                <a:spcPts val="0"/>
              </a:spcBef>
              <a:spcAft>
                <a:spcPts val="0"/>
              </a:spcAft>
            </a:pP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The Contractor shall maintain records of the receipt and disposition of program income in the same manner required for contract funds which gave rise to program income as prescribed by the Contracting Officer. The Contractor shall report quarterly to the Contracting Officer all program income received and expended, showing the source of the income and the purposes for which it was expended. </a:t>
            </a:r>
            <a:r>
              <a:rPr lang="en-US" sz="1800" b="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Program income shall be used to provide additional health services or benefits within the scope of the current P. L. 93-638 contract.</a:t>
            </a:r>
            <a:endParaRPr lang="en-US"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0" marR="0">
              <a:spcBef>
                <a:spcPts val="0"/>
              </a:spcBef>
              <a:spcAft>
                <a:spcPts val="0"/>
              </a:spcAft>
            </a:pPr>
            <a:endParaRPr lang="en-US" sz="1800" b="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endParaRPr>
          </a:p>
          <a:p>
            <a:pPr marL="0" marR="0">
              <a:lnSpc>
                <a:spcPct val="107000"/>
              </a:lnSpc>
              <a:spcBef>
                <a:spcPts val="0"/>
              </a:spcBef>
              <a:spcAft>
                <a:spcPts val="0"/>
              </a:spcAft>
            </a:pPr>
            <a:r>
              <a:rPr lang="en-US" sz="1800" b="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1994 ISDA Amendment [Pub. L. 103-413, adding sec. 106(m)]</a:t>
            </a:r>
          </a:p>
          <a:p>
            <a:pPr marL="0" marR="0">
              <a:lnSpc>
                <a:spcPct val="107000"/>
              </a:lnSpc>
              <a:spcBef>
                <a:spcPts val="0"/>
              </a:spcBef>
              <a:spcAft>
                <a:spcPts val="0"/>
              </a:spcAft>
            </a:pPr>
            <a:endParaRPr lang="en-US"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342900" marR="0" algn="l">
              <a:lnSpc>
                <a:spcPct val="90000"/>
              </a:lnSpc>
              <a:spcBef>
                <a:spcPts val="0"/>
              </a:spcBef>
              <a:spcAft>
                <a:spcPts val="0"/>
              </a:spcAft>
            </a:pP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(m) The program income earned by a tribal organization in the course of carrying out a self-determination contract—</a:t>
            </a:r>
            <a:endParaRPr lang="en-US"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685800" marR="0" algn="l">
              <a:lnSpc>
                <a:spcPct val="90000"/>
              </a:lnSpc>
              <a:spcBef>
                <a:spcPts val="0"/>
              </a:spcBef>
              <a:spcAft>
                <a:spcPts val="0"/>
              </a:spcAft>
              <a:buAutoNum type="arabicParenBoth"/>
            </a:pP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 shall be used by the tribal organization to further the general purposes of the contract; and</a:t>
            </a:r>
          </a:p>
          <a:p>
            <a:pPr marL="685800" marR="0" algn="l">
              <a:lnSpc>
                <a:spcPct val="90000"/>
              </a:lnSpc>
              <a:spcBef>
                <a:spcPts val="0"/>
              </a:spcBef>
              <a:spcAft>
                <a:spcPts val="0"/>
              </a:spcAft>
              <a:buAutoNum type="arabicParenBoth"/>
            </a:pPr>
            <a:r>
              <a:rPr lang="en-US" sz="18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 shall not be a basis for reducing the amount of funds otherwise obligated to the contract.</a:t>
            </a:r>
            <a:endParaRPr lang="en-US" sz="1800" b="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endParaRPr>
          </a:p>
          <a:p>
            <a:pPr marL="114300" marR="0" algn="l">
              <a:lnSpc>
                <a:spcPct val="107000"/>
              </a:lnSpc>
              <a:spcBef>
                <a:spcPts val="0"/>
              </a:spcBef>
              <a:spcAft>
                <a:spcPts val="0"/>
              </a:spcAft>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114300" marR="0" algn="l">
              <a:lnSpc>
                <a:spcPct val="107000"/>
              </a:lnSpc>
              <a:spcBef>
                <a:spcPts val="0"/>
              </a:spcBef>
              <a:spcAft>
                <a:spcPts val="0"/>
              </a:spcAft>
            </a:pPr>
            <a:r>
              <a:rPr lang="en-US" sz="1800" kern="100" dirty="0">
                <a:effectLst/>
                <a:latin typeface="Century Schoolbook" panose="02040604050505020304" pitchFamily="18" charset="0"/>
                <a:ea typeface="Aptos" panose="020B0004020202020204" pitchFamily="34" charset="0"/>
                <a:cs typeface="Times New Roman" panose="02020603050405020304" pitchFamily="18" charset="0"/>
              </a:rPr>
              <a:t>.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indent="-342900" algn="l" eaLnBrk="1" hangingPunct="1">
              <a:buFont typeface="Arial" panose="020B0604020202020204" pitchFamily="34" charset="0"/>
              <a:buChar char="•"/>
            </a:pPr>
            <a:endParaRPr lang="en-US" altLang="en-US" sz="500" b="1" dirty="0">
              <a:solidFill>
                <a:schemeClr val="tx1"/>
              </a:solidFill>
            </a:endParaRPr>
          </a:p>
        </p:txBody>
      </p:sp>
      <p:pic>
        <p:nvPicPr>
          <p:cNvPr id="16388" name="Picture 5">
            <a:extLst>
              <a:ext uri="{FF2B5EF4-FFF2-40B4-BE49-F238E27FC236}">
                <a16:creationId xmlns:a16="http://schemas.microsoft.com/office/drawing/2014/main" id="{D2E3D6E2-0E4D-BCA1-F6F7-AAEC8506DA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0001" r="12500"/>
          <a:stretch>
            <a:fillRect/>
          </a:stretch>
        </p:blipFill>
        <p:spPr bwMode="auto">
          <a:xfrm>
            <a:off x="0" y="5943600"/>
            <a:ext cx="914400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Text Box 6">
            <a:extLst>
              <a:ext uri="{FF2B5EF4-FFF2-40B4-BE49-F238E27FC236}">
                <a16:creationId xmlns:a16="http://schemas.microsoft.com/office/drawing/2014/main" id="{997CDED4-9D5E-DE2B-2024-F9277B217D18}"/>
              </a:ext>
            </a:extLst>
          </p:cNvPr>
          <p:cNvSpPr txBox="1">
            <a:spLocks noChangeArrowheads="1"/>
          </p:cNvSpPr>
          <p:nvPr/>
        </p:nvSpPr>
        <p:spPr bwMode="auto">
          <a:xfrm>
            <a:off x="0" y="6583363"/>
            <a:ext cx="9144000" cy="276225"/>
          </a:xfrm>
          <a:prstGeom prst="rect">
            <a:avLst/>
          </a:prstGeom>
          <a:gradFill rotWithShape="1">
            <a:gsLst>
              <a:gs pos="0">
                <a:srgbClr val="5B816A"/>
              </a:gs>
              <a:gs pos="50000">
                <a:srgbClr val="6A967B"/>
              </a:gs>
              <a:gs pos="100000">
                <a:srgbClr val="5B816A"/>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1200" b="1">
              <a:solidFill>
                <a:srgbClr val="000000"/>
              </a:solidFill>
            </a:endParaRPr>
          </a:p>
        </p:txBody>
      </p:sp>
      <p:sp>
        <p:nvSpPr>
          <p:cNvPr id="16390" name="Slide Number Placeholder 7">
            <a:extLst>
              <a:ext uri="{FF2B5EF4-FFF2-40B4-BE49-F238E27FC236}">
                <a16:creationId xmlns:a16="http://schemas.microsoft.com/office/drawing/2014/main" id="{E3AFFFD9-C7B1-9822-3D97-52FCBEA7DC3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321A21C-8C74-438C-ABFB-E6F17822C332}" type="slidenum">
              <a:rPr lang="en-US" altLang="en-US" sz="1200">
                <a:solidFill>
                  <a:srgbClr val="898989"/>
                </a:solidFill>
              </a:rPr>
              <a:pPr>
                <a:spcBef>
                  <a:spcPct val="0"/>
                </a:spcBef>
                <a:buFontTx/>
                <a:buNone/>
              </a:pPr>
              <a:t>10</a:t>
            </a:fld>
            <a:endParaRPr lang="en-US" altLang="en-US" sz="1200">
              <a:solidFill>
                <a:srgbClr val="898989"/>
              </a:solidFill>
            </a:endParaRPr>
          </a:p>
        </p:txBody>
      </p:sp>
    </p:spTree>
    <p:extLst>
      <p:ext uri="{BB962C8B-B14F-4D97-AF65-F5344CB8AC3E}">
        <p14:creationId xmlns:p14="http://schemas.microsoft.com/office/powerpoint/2010/main" val="2297217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B7718992-06EC-4A2C-A750-19DB0E16A83E}"/>
              </a:ext>
            </a:extLst>
          </p:cNvPr>
          <p:cNvSpPr>
            <a:spLocks noGrp="1" noChangeArrowheads="1"/>
          </p:cNvSpPr>
          <p:nvPr>
            <p:ph type="ctrTitle"/>
          </p:nvPr>
        </p:nvSpPr>
        <p:spPr>
          <a:xfrm>
            <a:off x="0" y="0"/>
            <a:ext cx="9144000" cy="1219200"/>
          </a:xfrm>
          <a:solidFill>
            <a:srgbClr val="709877">
              <a:alpha val="87059"/>
            </a:srgbClr>
          </a:solidFill>
          <a:ln>
            <a:solidFill>
              <a:schemeClr val="accent3">
                <a:lumMod val="50000"/>
              </a:schemeClr>
            </a:solidFill>
          </a:ln>
        </p:spPr>
        <p:txBody>
          <a:bodyPr tIns="0" rtlCol="0" anchorCtr="1">
            <a:noAutofit/>
          </a:bodyPr>
          <a:lstStyle/>
          <a:p>
            <a:pPr eaLnBrk="1" fontAlgn="auto" hangingPunct="1">
              <a:lnSpc>
                <a:spcPts val="3000"/>
              </a:lnSpc>
              <a:spcBef>
                <a:spcPts val="2400"/>
              </a:spcBef>
              <a:spcAft>
                <a:spcPts val="0"/>
              </a:spcAft>
              <a:defRPr/>
            </a:pPr>
            <a:r>
              <a:rPr lang="en-US" sz="2400" b="1" dirty="0">
                <a:effectLst/>
                <a:latin typeface="Century Schoolbook" panose="02040604050505020304" pitchFamily="18" charset="0"/>
                <a:ea typeface="Aptos" panose="020B0004020202020204" pitchFamily="34" charset="0"/>
                <a:cs typeface="Times New Roman" panose="02020603050405020304" pitchFamily="18" charset="0"/>
              </a:rPr>
              <a:t>Contract Support Costs on Program Income Spending</a:t>
            </a:r>
            <a:endParaRPr lang="en-US" sz="2400" b="1" dirty="0">
              <a:solidFill>
                <a:srgbClr val="000000"/>
              </a:solidFill>
              <a:effectLst>
                <a:outerShdw blurRad="38100" dist="38100" dir="2700000" algn="tl">
                  <a:srgbClr val="FFFFFF"/>
                </a:outerShdw>
              </a:effectLst>
            </a:endParaRPr>
          </a:p>
        </p:txBody>
      </p:sp>
      <p:sp>
        <p:nvSpPr>
          <p:cNvPr id="16387" name="Rectangle 3">
            <a:extLst>
              <a:ext uri="{FF2B5EF4-FFF2-40B4-BE49-F238E27FC236}">
                <a16:creationId xmlns:a16="http://schemas.microsoft.com/office/drawing/2014/main" id="{ECE7D547-0156-1D65-F29A-EB25EC486E23}"/>
              </a:ext>
            </a:extLst>
          </p:cNvPr>
          <p:cNvSpPr>
            <a:spLocks noGrp="1"/>
          </p:cNvSpPr>
          <p:nvPr>
            <p:ph type="subTitle" idx="1"/>
          </p:nvPr>
        </p:nvSpPr>
        <p:spPr>
          <a:xfrm>
            <a:off x="0" y="1219200"/>
            <a:ext cx="9144000" cy="4875212"/>
          </a:xfrm>
          <a:solidFill>
            <a:srgbClr val="DDEFDF"/>
          </a:solidFill>
        </p:spPr>
        <p:txBody>
          <a:bodyPr/>
          <a:lstStyle/>
          <a:p>
            <a:pPr marL="0" marR="0">
              <a:lnSpc>
                <a:spcPct val="107000"/>
              </a:lnSpc>
              <a:spcBef>
                <a:spcPts val="0"/>
              </a:spcBef>
              <a:spcAft>
                <a:spcPts val="0"/>
              </a:spcAft>
            </a:pPr>
            <a:endParaRPr lang="en-US" sz="1800" b="1" i="1" kern="100" dirty="0">
              <a:effectLst/>
              <a:latin typeface="Century Schoolbook" panose="02040604050505020304" pitchFamily="18" charset="0"/>
              <a:ea typeface="Aptos" panose="020B0004020202020204" pitchFamily="34" charset="0"/>
              <a:cs typeface="Times New Roman" panose="02020603050405020304" pitchFamily="18" charset="0"/>
            </a:endParaRPr>
          </a:p>
          <a:p>
            <a:pPr marL="0" marR="0">
              <a:lnSpc>
                <a:spcPct val="107000"/>
              </a:lnSpc>
              <a:spcBef>
                <a:spcPts val="0"/>
              </a:spcBef>
              <a:spcAft>
                <a:spcPts val="0"/>
              </a:spcAft>
            </a:pPr>
            <a:r>
              <a:rPr lang="en-US" sz="1800" b="1" i="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Becerra vs. San Carlos Apache Tribe</a:t>
            </a:r>
            <a:r>
              <a:rPr lang="en-US" sz="1800" b="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 pending in the U.S. Supreme Court (argued Mar. 2024)</a:t>
            </a:r>
            <a:endParaRPr lang="en-US"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228600" marR="0" algn="l">
              <a:lnSpc>
                <a:spcPct val="107000"/>
              </a:lnSpc>
              <a:spcBef>
                <a:spcPts val="0"/>
              </a:spcBef>
              <a:spcAft>
                <a:spcPts val="0"/>
              </a:spcAft>
            </a:pP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 Issue: </a:t>
            </a:r>
            <a:endParaRPr lang="en-US"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457200" marR="0" algn="l">
              <a:lnSpc>
                <a:spcPct val="107000"/>
              </a:lnSpc>
              <a:spcBef>
                <a:spcPts val="0"/>
              </a:spcBef>
              <a:spcAft>
                <a:spcPts val="0"/>
              </a:spcAft>
            </a:pP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Does the Indian Self-Determination Act require that IHS reimburse contract support costs that support the portion of a tribe’s health programs funded by program income like Medicare, Medicaid and private insurance payments?</a:t>
            </a:r>
            <a:endParaRPr lang="en-US"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1090613" lvl="1" indent="-342900" algn="l">
              <a:lnSpc>
                <a:spcPct val="107000"/>
              </a:lnSpc>
              <a:spcBef>
                <a:spcPts val="0"/>
              </a:spcBef>
              <a:spcAft>
                <a:spcPts val="0"/>
              </a:spcAft>
              <a:buFont typeface="Symbol" panose="05050102010706020507" pitchFamily="18" charset="2"/>
              <a:buChar char=""/>
            </a:pP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This issue first arose in 2012, after the Supreme Court in the </a:t>
            </a:r>
            <a:r>
              <a:rPr lang="en-US" sz="1800" i="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Ramah</a:t>
            </a: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  case ruled that contract support costs must be reimbursed in full.</a:t>
            </a:r>
            <a:endParaRPr lang="en-US"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1090613" lvl="1" indent="-342900" algn="l">
              <a:lnSpc>
                <a:spcPct val="107000"/>
              </a:lnSpc>
              <a:spcBef>
                <a:spcPts val="0"/>
              </a:spcBef>
              <a:spcAft>
                <a:spcPts val="0"/>
              </a:spcAft>
              <a:buFont typeface="Symbol" panose="05050102010706020507" pitchFamily="18" charset="2"/>
              <a:buChar char=""/>
            </a:pP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In 2016, IHS issued a new policy noting that Tribes and IHS disagreed about this issue.</a:t>
            </a:r>
            <a:endParaRPr lang="en-US"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1090613" lvl="1" indent="-342900" algn="l">
              <a:lnSpc>
                <a:spcPct val="107000"/>
              </a:lnSpc>
              <a:spcBef>
                <a:spcPts val="0"/>
              </a:spcBef>
              <a:spcAft>
                <a:spcPts val="0"/>
              </a:spcAft>
              <a:buFont typeface="Symbol" panose="05050102010706020507" pitchFamily="18" charset="2"/>
              <a:buChar char=""/>
            </a:pP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Later in 2016, the first court case on this issue ruled against IHS. [</a:t>
            </a:r>
            <a:r>
              <a:rPr lang="en-US" sz="1800" i="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Sage Memorial Hosp.-Navajo Health Fndn. vs. IHS</a:t>
            </a:r>
            <a:r>
              <a:rPr lang="en-US" sz="1800" kern="100" dirty="0">
                <a:solidFill>
                  <a:schemeClr val="tx1"/>
                </a:solidFill>
                <a:latin typeface="Century Schoolbook" panose="02040604050505020304" pitchFamily="18" charset="0"/>
                <a:ea typeface="Aptos" panose="020B0004020202020204" pitchFamily="34" charset="0"/>
                <a:cs typeface="Times New Roman" panose="02020603050405020304" pitchFamily="18" charset="0"/>
              </a:rPr>
              <a:t>]</a:t>
            </a: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 </a:t>
            </a:r>
            <a:endParaRPr lang="en-US"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514350" marR="0" indent="-342900" algn="l">
              <a:lnSpc>
                <a:spcPct val="90000"/>
              </a:lnSpc>
              <a:spcBef>
                <a:spcPts val="0"/>
              </a:spcBef>
              <a:spcAft>
                <a:spcPts val="0"/>
              </a:spcAft>
              <a:buAutoNum type="arabicParenBoth"/>
            </a:pPr>
            <a:endParaRPr lang="en-US" sz="1800" b="1" kern="100" dirty="0">
              <a:effectLst/>
              <a:latin typeface="Century Schoolbook" panose="02040604050505020304" pitchFamily="18" charset="0"/>
              <a:ea typeface="Aptos" panose="020B0004020202020204" pitchFamily="34" charset="0"/>
              <a:cs typeface="Times New Roman" panose="02020603050405020304" pitchFamily="18" charset="0"/>
            </a:endParaRPr>
          </a:p>
          <a:p>
            <a:pPr marL="114300" marR="0" algn="l">
              <a:lnSpc>
                <a:spcPct val="107000"/>
              </a:lnSpc>
              <a:spcBef>
                <a:spcPts val="0"/>
              </a:spcBef>
              <a:spcAft>
                <a:spcPts val="0"/>
              </a:spcAft>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114300" marR="0" algn="l">
              <a:lnSpc>
                <a:spcPct val="107000"/>
              </a:lnSpc>
              <a:spcBef>
                <a:spcPts val="0"/>
              </a:spcBef>
              <a:spcAft>
                <a:spcPts val="0"/>
              </a:spcAft>
            </a:pPr>
            <a:r>
              <a:rPr lang="en-US" sz="1800" kern="100" dirty="0">
                <a:effectLst/>
                <a:latin typeface="Century Schoolbook" panose="02040604050505020304" pitchFamily="18" charset="0"/>
                <a:ea typeface="Aptos" panose="020B0004020202020204" pitchFamily="34" charset="0"/>
                <a:cs typeface="Times New Roman" panose="02020603050405020304" pitchFamily="18" charset="0"/>
              </a:rPr>
              <a:t>.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indent="-342900" algn="l" eaLnBrk="1" hangingPunct="1">
              <a:buFont typeface="Arial" panose="020B0604020202020204" pitchFamily="34" charset="0"/>
              <a:buChar char="•"/>
            </a:pPr>
            <a:endParaRPr lang="en-US" altLang="en-US" sz="500" b="1" dirty="0">
              <a:solidFill>
                <a:schemeClr val="tx1"/>
              </a:solidFill>
            </a:endParaRPr>
          </a:p>
        </p:txBody>
      </p:sp>
      <p:pic>
        <p:nvPicPr>
          <p:cNvPr id="16388" name="Picture 5">
            <a:extLst>
              <a:ext uri="{FF2B5EF4-FFF2-40B4-BE49-F238E27FC236}">
                <a16:creationId xmlns:a16="http://schemas.microsoft.com/office/drawing/2014/main" id="{D2E3D6E2-0E4D-BCA1-F6F7-AAEC8506DA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0001" r="12500"/>
          <a:stretch>
            <a:fillRect/>
          </a:stretch>
        </p:blipFill>
        <p:spPr bwMode="auto">
          <a:xfrm>
            <a:off x="0" y="5943600"/>
            <a:ext cx="914400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Text Box 6">
            <a:extLst>
              <a:ext uri="{FF2B5EF4-FFF2-40B4-BE49-F238E27FC236}">
                <a16:creationId xmlns:a16="http://schemas.microsoft.com/office/drawing/2014/main" id="{997CDED4-9D5E-DE2B-2024-F9277B217D18}"/>
              </a:ext>
            </a:extLst>
          </p:cNvPr>
          <p:cNvSpPr txBox="1">
            <a:spLocks noChangeArrowheads="1"/>
          </p:cNvSpPr>
          <p:nvPr/>
        </p:nvSpPr>
        <p:spPr bwMode="auto">
          <a:xfrm>
            <a:off x="0" y="6583363"/>
            <a:ext cx="9144000" cy="276225"/>
          </a:xfrm>
          <a:prstGeom prst="rect">
            <a:avLst/>
          </a:prstGeom>
          <a:gradFill rotWithShape="1">
            <a:gsLst>
              <a:gs pos="0">
                <a:srgbClr val="5B816A"/>
              </a:gs>
              <a:gs pos="50000">
                <a:srgbClr val="6A967B"/>
              </a:gs>
              <a:gs pos="100000">
                <a:srgbClr val="5B816A"/>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1200" b="1">
              <a:solidFill>
                <a:srgbClr val="000000"/>
              </a:solidFill>
            </a:endParaRPr>
          </a:p>
        </p:txBody>
      </p:sp>
      <p:sp>
        <p:nvSpPr>
          <p:cNvPr id="16390" name="Slide Number Placeholder 7">
            <a:extLst>
              <a:ext uri="{FF2B5EF4-FFF2-40B4-BE49-F238E27FC236}">
                <a16:creationId xmlns:a16="http://schemas.microsoft.com/office/drawing/2014/main" id="{E3AFFFD9-C7B1-9822-3D97-52FCBEA7DC3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321A21C-8C74-438C-ABFB-E6F17822C332}" type="slidenum">
              <a:rPr lang="en-US" altLang="en-US" sz="1200">
                <a:solidFill>
                  <a:srgbClr val="898989"/>
                </a:solidFill>
              </a:rPr>
              <a:pPr>
                <a:spcBef>
                  <a:spcPct val="0"/>
                </a:spcBef>
                <a:buFontTx/>
                <a:buNone/>
              </a:pPr>
              <a:t>11</a:t>
            </a:fld>
            <a:endParaRPr lang="en-US" altLang="en-US" sz="1200">
              <a:solidFill>
                <a:srgbClr val="898989"/>
              </a:solidFill>
            </a:endParaRPr>
          </a:p>
        </p:txBody>
      </p:sp>
    </p:spTree>
    <p:extLst>
      <p:ext uri="{BB962C8B-B14F-4D97-AF65-F5344CB8AC3E}">
        <p14:creationId xmlns:p14="http://schemas.microsoft.com/office/powerpoint/2010/main" val="4273311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B7718992-06EC-4A2C-A750-19DB0E16A83E}"/>
              </a:ext>
            </a:extLst>
          </p:cNvPr>
          <p:cNvSpPr>
            <a:spLocks noGrp="1" noChangeArrowheads="1"/>
          </p:cNvSpPr>
          <p:nvPr>
            <p:ph type="ctrTitle"/>
          </p:nvPr>
        </p:nvSpPr>
        <p:spPr>
          <a:xfrm>
            <a:off x="0" y="0"/>
            <a:ext cx="9144000" cy="1219200"/>
          </a:xfrm>
          <a:solidFill>
            <a:srgbClr val="709877">
              <a:alpha val="87059"/>
            </a:srgbClr>
          </a:solidFill>
          <a:ln>
            <a:solidFill>
              <a:schemeClr val="accent3">
                <a:lumMod val="50000"/>
              </a:schemeClr>
            </a:solidFill>
          </a:ln>
        </p:spPr>
        <p:txBody>
          <a:bodyPr tIns="0" rtlCol="0" anchorCtr="1">
            <a:noAutofit/>
          </a:bodyPr>
          <a:lstStyle/>
          <a:p>
            <a:pPr eaLnBrk="1" fontAlgn="auto" hangingPunct="1">
              <a:lnSpc>
                <a:spcPts val="3000"/>
              </a:lnSpc>
              <a:spcBef>
                <a:spcPts val="2400"/>
              </a:spcBef>
              <a:spcAft>
                <a:spcPts val="0"/>
              </a:spcAft>
              <a:defRPr/>
            </a:pPr>
            <a:r>
              <a:rPr lang="en-US" sz="2400" b="1" dirty="0">
                <a:effectLst/>
                <a:latin typeface="Century Schoolbook" panose="02040604050505020304" pitchFamily="18" charset="0"/>
                <a:ea typeface="Aptos" panose="020B0004020202020204" pitchFamily="34" charset="0"/>
                <a:cs typeface="Times New Roman" panose="02020603050405020304" pitchFamily="18" charset="0"/>
              </a:rPr>
              <a:t>Contract Support Costs on Program Income Spending</a:t>
            </a:r>
            <a:endParaRPr lang="en-US" sz="2400" b="1" dirty="0">
              <a:solidFill>
                <a:srgbClr val="000000"/>
              </a:solidFill>
              <a:effectLst>
                <a:outerShdw blurRad="38100" dist="38100" dir="2700000" algn="tl">
                  <a:srgbClr val="FFFFFF"/>
                </a:outerShdw>
              </a:effectLst>
            </a:endParaRPr>
          </a:p>
        </p:txBody>
      </p:sp>
      <p:sp>
        <p:nvSpPr>
          <p:cNvPr id="16387" name="Rectangle 3">
            <a:extLst>
              <a:ext uri="{FF2B5EF4-FFF2-40B4-BE49-F238E27FC236}">
                <a16:creationId xmlns:a16="http://schemas.microsoft.com/office/drawing/2014/main" id="{ECE7D547-0156-1D65-F29A-EB25EC486E23}"/>
              </a:ext>
            </a:extLst>
          </p:cNvPr>
          <p:cNvSpPr>
            <a:spLocks noGrp="1"/>
          </p:cNvSpPr>
          <p:nvPr>
            <p:ph type="subTitle" idx="1"/>
          </p:nvPr>
        </p:nvSpPr>
        <p:spPr>
          <a:xfrm>
            <a:off x="0" y="1219200"/>
            <a:ext cx="9144000" cy="4875212"/>
          </a:xfrm>
          <a:solidFill>
            <a:srgbClr val="DDEFDF"/>
          </a:solidFill>
        </p:spPr>
        <p:txBody>
          <a:bodyPr/>
          <a:lstStyle/>
          <a:p>
            <a:pPr marL="342900" marR="0" lvl="0" indent="-342900" algn="l">
              <a:lnSpc>
                <a:spcPct val="107000"/>
              </a:lnSpc>
              <a:spcBef>
                <a:spcPts val="0"/>
              </a:spcBef>
              <a:spcAft>
                <a:spcPts val="0"/>
              </a:spcAft>
              <a:buFont typeface="Symbol" panose="05050102010706020507" pitchFamily="18" charset="2"/>
              <a:buChar char=""/>
            </a:pPr>
            <a:endPar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endParaRPr>
          </a:p>
          <a:p>
            <a:pPr marL="519113" marR="0" lvl="0" indent="-342900" algn="l">
              <a:lnSpc>
                <a:spcPct val="107000"/>
              </a:lnSpc>
              <a:spcBef>
                <a:spcPts val="0"/>
              </a:spcBef>
              <a:spcAft>
                <a:spcPts val="0"/>
              </a:spcAft>
              <a:buFont typeface="Symbol" panose="05050102010706020507" pitchFamily="18" charset="2"/>
              <a:buChar char=""/>
            </a:pP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There followed 3 cases from 3 different appellate courts: </a:t>
            </a:r>
            <a:endParaRPr lang="en-US"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635000" marR="0" lvl="0" indent="-342900" algn="l">
              <a:lnSpc>
                <a:spcPct val="107000"/>
              </a:lnSpc>
              <a:spcBef>
                <a:spcPts val="0"/>
              </a:spcBef>
              <a:spcAft>
                <a:spcPts val="0"/>
              </a:spcAft>
              <a:buFont typeface="Wingdings" panose="05000000000000000000" pitchFamily="2" charset="2"/>
              <a:buChar char=""/>
            </a:pP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In </a:t>
            </a:r>
            <a:r>
              <a:rPr lang="en-US" sz="1800" i="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Swinomish Indian Tribal Community vs. Becerra</a:t>
            </a: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 (2021), the U.S. Court of Appeals for the D.C. Circuit held that Tribes are </a:t>
            </a:r>
            <a:r>
              <a:rPr lang="en-US" sz="1800" u="sng"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not</a:t>
            </a: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 entitled to be reimbursed their overhead costs associated with spending program income</a:t>
            </a:r>
            <a:endParaRPr lang="en-US"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635000" marR="0" lvl="0" indent="-342900" algn="l">
              <a:lnSpc>
                <a:spcPct val="107000"/>
              </a:lnSpc>
              <a:spcBef>
                <a:spcPts val="0"/>
              </a:spcBef>
              <a:spcAft>
                <a:spcPts val="0"/>
              </a:spcAft>
              <a:buFont typeface="Wingdings" panose="05000000000000000000" pitchFamily="2" charset="2"/>
              <a:buChar char=""/>
            </a:pP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In </a:t>
            </a:r>
            <a:r>
              <a:rPr lang="en-US" sz="1800" i="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San Carlos Apache Tribe vs. Becerra</a:t>
            </a: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 (2022), the U.S. Court of Appeals for the Ninth Circuit held that Tribes </a:t>
            </a:r>
            <a:r>
              <a:rPr lang="en-US" sz="1800" u="sng"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are</a:t>
            </a: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 entitled to be reimbursed their overhead costs associated with spending program income.</a:t>
            </a:r>
            <a:endParaRPr lang="en-US"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635000" marR="0" lvl="0" indent="-342900" algn="l">
              <a:lnSpc>
                <a:spcPct val="107000"/>
              </a:lnSpc>
              <a:spcBef>
                <a:spcPts val="0"/>
              </a:spcBef>
              <a:spcAft>
                <a:spcPts val="0"/>
              </a:spcAft>
              <a:buFont typeface="Wingdings" panose="05000000000000000000" pitchFamily="2" charset="2"/>
              <a:buChar char=""/>
            </a:pP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In </a:t>
            </a:r>
            <a:r>
              <a:rPr lang="en-US" sz="1800" i="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Northern Arapaho Tribe vs. Becerra</a:t>
            </a: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 the U.S. Court of Appeals for the Tenth Circuit agreed with the </a:t>
            </a:r>
            <a:r>
              <a:rPr lang="en-US" sz="1800" i="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San Carlos</a:t>
            </a: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 decision and held that Tribes are entitled to be reimbursed overhead associated with program income spending.</a:t>
            </a:r>
            <a:endParaRPr lang="en-US"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1092200" lvl="1" indent="-342900" algn="l">
              <a:lnSpc>
                <a:spcPct val="107000"/>
              </a:lnSpc>
              <a:spcBef>
                <a:spcPts val="0"/>
              </a:spcBef>
              <a:spcAft>
                <a:spcPts val="0"/>
              </a:spcAft>
              <a:buFont typeface="Wingdings" panose="05000000000000000000" pitchFamily="2" charset="2"/>
              <a:buChar char=""/>
              <a:tabLst>
                <a:tab pos="685800" algn="l"/>
              </a:tabLst>
            </a:pP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The new U.S. Supreme Court case consolidates the Federal Government’s appeals in </a:t>
            </a:r>
            <a:r>
              <a:rPr lang="en-US" sz="1800" i="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San Carlos</a:t>
            </a: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 and </a:t>
            </a:r>
            <a:r>
              <a:rPr lang="en-US" sz="1800" i="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Northern Arapaho</a:t>
            </a: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 cases under the name</a:t>
            </a:r>
            <a:r>
              <a:rPr lang="en-US" sz="1800" i="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 </a:t>
            </a:r>
            <a:r>
              <a:rPr lang="en-US" sz="1800" b="1" i="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Becerra vs. San Carlos Apache Tribe</a:t>
            </a: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a:t>
            </a:r>
            <a:endParaRPr lang="en-US"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algn="l"/>
            <a:r>
              <a:rPr lang="en-US" sz="18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   A decision in </a:t>
            </a:r>
            <a:r>
              <a:rPr lang="en-US" sz="1800" b="1" i="1"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Becerra vs. San Carlos Apache Tribe</a:t>
            </a:r>
            <a:r>
              <a:rPr lang="en-US" sz="18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 is expected by June 2024</a:t>
            </a:r>
            <a:endParaRPr lang="en-US" sz="1800" b="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endParaRPr>
          </a:p>
          <a:p>
            <a:pPr marL="114300" marR="0" algn="l">
              <a:lnSpc>
                <a:spcPct val="107000"/>
              </a:lnSpc>
              <a:spcBef>
                <a:spcPts val="0"/>
              </a:spcBef>
              <a:spcAft>
                <a:spcPts val="0"/>
              </a:spcAft>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114300" marR="0" algn="l">
              <a:lnSpc>
                <a:spcPct val="107000"/>
              </a:lnSpc>
              <a:spcBef>
                <a:spcPts val="0"/>
              </a:spcBef>
              <a:spcAft>
                <a:spcPts val="0"/>
              </a:spcAft>
            </a:pPr>
            <a:r>
              <a:rPr lang="en-US" sz="1800" kern="100" dirty="0">
                <a:effectLst/>
                <a:latin typeface="Century Schoolbook" panose="02040604050505020304" pitchFamily="18" charset="0"/>
                <a:ea typeface="Aptos" panose="020B0004020202020204" pitchFamily="34" charset="0"/>
                <a:cs typeface="Times New Roman" panose="02020603050405020304" pitchFamily="18" charset="0"/>
              </a:rPr>
              <a:t>.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indent="-342900" algn="l" eaLnBrk="1" hangingPunct="1">
              <a:buFont typeface="Arial" panose="020B0604020202020204" pitchFamily="34" charset="0"/>
              <a:buChar char="•"/>
            </a:pPr>
            <a:endParaRPr lang="en-US" altLang="en-US" sz="500" b="1" dirty="0">
              <a:solidFill>
                <a:schemeClr val="tx1"/>
              </a:solidFill>
            </a:endParaRPr>
          </a:p>
        </p:txBody>
      </p:sp>
      <p:pic>
        <p:nvPicPr>
          <p:cNvPr id="16388" name="Picture 5">
            <a:extLst>
              <a:ext uri="{FF2B5EF4-FFF2-40B4-BE49-F238E27FC236}">
                <a16:creationId xmlns:a16="http://schemas.microsoft.com/office/drawing/2014/main" id="{D2E3D6E2-0E4D-BCA1-F6F7-AAEC8506DA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0001" r="12500"/>
          <a:stretch>
            <a:fillRect/>
          </a:stretch>
        </p:blipFill>
        <p:spPr bwMode="auto">
          <a:xfrm>
            <a:off x="0" y="5943600"/>
            <a:ext cx="914400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Text Box 6">
            <a:extLst>
              <a:ext uri="{FF2B5EF4-FFF2-40B4-BE49-F238E27FC236}">
                <a16:creationId xmlns:a16="http://schemas.microsoft.com/office/drawing/2014/main" id="{997CDED4-9D5E-DE2B-2024-F9277B217D18}"/>
              </a:ext>
            </a:extLst>
          </p:cNvPr>
          <p:cNvSpPr txBox="1">
            <a:spLocks noChangeArrowheads="1"/>
          </p:cNvSpPr>
          <p:nvPr/>
        </p:nvSpPr>
        <p:spPr bwMode="auto">
          <a:xfrm>
            <a:off x="0" y="6583363"/>
            <a:ext cx="9144000" cy="276225"/>
          </a:xfrm>
          <a:prstGeom prst="rect">
            <a:avLst/>
          </a:prstGeom>
          <a:gradFill rotWithShape="1">
            <a:gsLst>
              <a:gs pos="0">
                <a:srgbClr val="5B816A"/>
              </a:gs>
              <a:gs pos="50000">
                <a:srgbClr val="6A967B"/>
              </a:gs>
              <a:gs pos="100000">
                <a:srgbClr val="5B816A"/>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1200" b="1">
              <a:solidFill>
                <a:srgbClr val="000000"/>
              </a:solidFill>
            </a:endParaRPr>
          </a:p>
        </p:txBody>
      </p:sp>
      <p:sp>
        <p:nvSpPr>
          <p:cNvPr id="16390" name="Slide Number Placeholder 7">
            <a:extLst>
              <a:ext uri="{FF2B5EF4-FFF2-40B4-BE49-F238E27FC236}">
                <a16:creationId xmlns:a16="http://schemas.microsoft.com/office/drawing/2014/main" id="{E3AFFFD9-C7B1-9822-3D97-52FCBEA7DC3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321A21C-8C74-438C-ABFB-E6F17822C332}" type="slidenum">
              <a:rPr lang="en-US" altLang="en-US" sz="1200">
                <a:solidFill>
                  <a:srgbClr val="898989"/>
                </a:solidFill>
              </a:rPr>
              <a:pPr>
                <a:spcBef>
                  <a:spcPct val="0"/>
                </a:spcBef>
                <a:buFontTx/>
                <a:buNone/>
              </a:pPr>
              <a:t>12</a:t>
            </a:fld>
            <a:endParaRPr lang="en-US" altLang="en-US" sz="1200">
              <a:solidFill>
                <a:srgbClr val="898989"/>
              </a:solidFill>
            </a:endParaRPr>
          </a:p>
        </p:txBody>
      </p:sp>
    </p:spTree>
    <p:extLst>
      <p:ext uri="{BB962C8B-B14F-4D97-AF65-F5344CB8AC3E}">
        <p14:creationId xmlns:p14="http://schemas.microsoft.com/office/powerpoint/2010/main" val="1168978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B7718992-06EC-4A2C-A750-19DB0E16A83E}"/>
              </a:ext>
            </a:extLst>
          </p:cNvPr>
          <p:cNvSpPr>
            <a:spLocks noGrp="1" noChangeArrowheads="1"/>
          </p:cNvSpPr>
          <p:nvPr>
            <p:ph type="ctrTitle"/>
          </p:nvPr>
        </p:nvSpPr>
        <p:spPr>
          <a:xfrm>
            <a:off x="0" y="0"/>
            <a:ext cx="9144000" cy="1219200"/>
          </a:xfrm>
          <a:solidFill>
            <a:srgbClr val="709877">
              <a:alpha val="87059"/>
            </a:srgbClr>
          </a:solidFill>
          <a:ln>
            <a:solidFill>
              <a:schemeClr val="accent3">
                <a:lumMod val="50000"/>
              </a:schemeClr>
            </a:solidFill>
          </a:ln>
        </p:spPr>
        <p:txBody>
          <a:bodyPr tIns="0" rtlCol="0" anchorCtr="1">
            <a:noAutofit/>
          </a:bodyPr>
          <a:lstStyle/>
          <a:p>
            <a:pPr eaLnBrk="1" fontAlgn="auto" hangingPunct="1">
              <a:lnSpc>
                <a:spcPts val="3000"/>
              </a:lnSpc>
              <a:spcBef>
                <a:spcPts val="2400"/>
              </a:spcBef>
              <a:spcAft>
                <a:spcPts val="0"/>
              </a:spcAft>
              <a:defRPr/>
            </a:pPr>
            <a:r>
              <a:rPr lang="en-US" sz="2400" b="1" dirty="0">
                <a:effectLst/>
                <a:latin typeface="Century Schoolbook" panose="02040604050505020304" pitchFamily="18" charset="0"/>
                <a:ea typeface="Aptos" panose="020B0004020202020204" pitchFamily="34" charset="0"/>
                <a:cs typeface="Times New Roman" panose="02020603050405020304" pitchFamily="18" charset="0"/>
              </a:rPr>
              <a:t>Four Current Issues Involving Contract Support Costs</a:t>
            </a:r>
            <a:endParaRPr lang="en-US" sz="2400" b="1" dirty="0">
              <a:solidFill>
                <a:srgbClr val="000000"/>
              </a:solidFill>
              <a:effectLst>
                <a:outerShdw blurRad="38100" dist="38100" dir="2700000" algn="tl">
                  <a:srgbClr val="FFFFFF"/>
                </a:outerShdw>
              </a:effectLst>
            </a:endParaRPr>
          </a:p>
        </p:txBody>
      </p:sp>
      <p:sp>
        <p:nvSpPr>
          <p:cNvPr id="16387" name="Rectangle 3">
            <a:extLst>
              <a:ext uri="{FF2B5EF4-FFF2-40B4-BE49-F238E27FC236}">
                <a16:creationId xmlns:a16="http://schemas.microsoft.com/office/drawing/2014/main" id="{ECE7D547-0156-1D65-F29A-EB25EC486E23}"/>
              </a:ext>
            </a:extLst>
          </p:cNvPr>
          <p:cNvSpPr>
            <a:spLocks noGrp="1"/>
          </p:cNvSpPr>
          <p:nvPr>
            <p:ph type="subTitle" idx="1"/>
          </p:nvPr>
        </p:nvSpPr>
        <p:spPr>
          <a:xfrm>
            <a:off x="0" y="1219200"/>
            <a:ext cx="9144000" cy="4800600"/>
          </a:xfrm>
          <a:solidFill>
            <a:srgbClr val="DDEFDF"/>
          </a:solidFill>
        </p:spPr>
        <p:txBody>
          <a:bodyPr/>
          <a:lstStyle/>
          <a:p>
            <a:pPr marL="0" marR="0" algn="l">
              <a:lnSpc>
                <a:spcPct val="107000"/>
              </a:lnSpc>
              <a:spcBef>
                <a:spcPts val="0"/>
              </a:spcBef>
              <a:spcAft>
                <a:spcPts val="0"/>
              </a:spcAft>
            </a:pPr>
            <a:endParaRPr lang="en-US" sz="1800" b="1" kern="100" dirty="0">
              <a:effectLst/>
              <a:latin typeface="Century Schoolbook" panose="02040604050505020304" pitchFamily="18" charset="0"/>
              <a:ea typeface="Aptos" panose="020B0004020202020204" pitchFamily="34" charset="0"/>
              <a:cs typeface="Times New Roman" panose="02020603050405020304" pitchFamily="18" charset="0"/>
            </a:endParaRPr>
          </a:p>
          <a:p>
            <a:pPr marL="176213" marR="0" algn="l">
              <a:lnSpc>
                <a:spcPct val="107000"/>
              </a:lnSpc>
              <a:spcBef>
                <a:spcPts val="0"/>
              </a:spcBef>
              <a:spcAft>
                <a:spcPts val="0"/>
              </a:spcAft>
            </a:pPr>
            <a:r>
              <a:rPr lang="en-US" sz="1800" b="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4.  What Costs are Reimbursable as Contract Support Costs?</a:t>
            </a:r>
            <a:endParaRPr lang="en-US"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0" marR="0" algn="l">
              <a:lnSpc>
                <a:spcPct val="107000"/>
              </a:lnSpc>
              <a:spcBef>
                <a:spcPts val="0"/>
              </a:spcBef>
              <a:spcAft>
                <a:spcPts val="0"/>
              </a:spcAft>
            </a:pPr>
            <a:r>
              <a:rPr lang="en-US" sz="1800" b="1" i="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 </a:t>
            </a:r>
            <a:endParaRPr lang="en-US"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457200" marR="0" algn="l">
              <a:lnSpc>
                <a:spcPct val="107000"/>
              </a:lnSpc>
              <a:spcBef>
                <a:spcPts val="0"/>
              </a:spcBef>
              <a:spcAft>
                <a:spcPts val="0"/>
              </a:spcAft>
            </a:pPr>
            <a:r>
              <a:rPr lang="en-US" sz="1800" b="1" i="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Cook Inlet Tribal Council vs. Dotomain (</a:t>
            </a:r>
            <a:r>
              <a:rPr lang="en-US" sz="1800" b="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2021) &amp; H.R. 409</a:t>
            </a:r>
            <a:endParaRPr lang="en-US"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685800" marR="0" algn="l">
              <a:lnSpc>
                <a:spcPct val="107000"/>
              </a:lnSpc>
              <a:spcBef>
                <a:spcPts val="0"/>
              </a:spcBef>
              <a:spcAft>
                <a:spcPts val="0"/>
              </a:spcAft>
            </a:pP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 </a:t>
            </a:r>
            <a:endParaRPr lang="en-US"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685800" marR="0" algn="l">
              <a:lnSpc>
                <a:spcPct val="107000"/>
              </a:lnSpc>
              <a:spcBef>
                <a:spcPts val="0"/>
              </a:spcBef>
              <a:spcAft>
                <a:spcPts val="0"/>
              </a:spcAft>
            </a:pP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Issue:</a:t>
            </a:r>
          </a:p>
          <a:p>
            <a:pPr marL="685800" marR="0" lvl="0" algn="l">
              <a:lnSpc>
                <a:spcPct val="107000"/>
              </a:lnSpc>
              <a:spcBef>
                <a:spcPts val="0"/>
              </a:spcBef>
              <a:spcAft>
                <a:spcPts val="0"/>
              </a:spcAft>
            </a:pP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Whether contract support costs are limited to costs the agency does not “normally” incur when running the contracted program—as the U.S. Court of Appeals for the D.C. Circuit ruled in the </a:t>
            </a:r>
            <a:r>
              <a:rPr lang="en-US" sz="1800" i="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Cook Inlet</a:t>
            </a: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 case.  </a:t>
            </a:r>
            <a:endParaRPr lang="en-US"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1371600" lvl="1" indent="-342900" algn="l">
              <a:lnSpc>
                <a:spcPct val="107000"/>
              </a:lnSpc>
              <a:spcBef>
                <a:spcPts val="0"/>
              </a:spcBef>
              <a:spcAft>
                <a:spcPts val="0"/>
              </a:spcAft>
              <a:buFont typeface="Wingdings" panose="05000000000000000000" pitchFamily="2" charset="2"/>
              <a:buChar char=""/>
              <a:tabLst>
                <a:tab pos="1371600" algn="l"/>
              </a:tabLst>
            </a:pP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Tribes assert that contract support costs are due when tribal costs are higher than costs the agency normally incurs, and not just when tribal costs are different.</a:t>
            </a:r>
          </a:p>
          <a:p>
            <a:pPr marL="1371600" lvl="1" indent="-342900" algn="l">
              <a:lnSpc>
                <a:spcPct val="107000"/>
              </a:lnSpc>
              <a:spcBef>
                <a:spcPts val="0"/>
              </a:spcBef>
              <a:spcAft>
                <a:spcPts val="0"/>
              </a:spcAft>
              <a:buFont typeface="Wingdings" panose="05000000000000000000" pitchFamily="2" charset="2"/>
              <a:buChar char=""/>
              <a:tabLst>
                <a:tab pos="1371600" algn="l"/>
              </a:tabLst>
            </a:pP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Historically, IHS and BIA practice has agreed with Tribes.</a:t>
            </a:r>
          </a:p>
          <a:p>
            <a:pPr marL="1371600" lvl="1" indent="-342900" algn="l">
              <a:lnSpc>
                <a:spcPct val="107000"/>
              </a:lnSpc>
              <a:spcBef>
                <a:spcPts val="0"/>
              </a:spcBef>
              <a:spcAft>
                <a:spcPts val="0"/>
              </a:spcAft>
              <a:buFont typeface="Wingdings" panose="05000000000000000000" pitchFamily="2" charset="2"/>
              <a:buChar char=""/>
              <a:tabLst>
                <a:tab pos="1371600" algn="l"/>
              </a:tabLst>
            </a:pPr>
            <a:r>
              <a:rPr lang="en-US" sz="1800" kern="100" dirty="0">
                <a:solidFill>
                  <a:schemeClr val="tx1"/>
                </a:solidFill>
                <a:latin typeface="Century Schoolbook" panose="02040604050505020304" pitchFamily="18" charset="0"/>
                <a:ea typeface="Aptos" panose="020B0004020202020204" pitchFamily="34" charset="0"/>
                <a:cs typeface="Times New Roman" panose="02020603050405020304" pitchFamily="18" charset="0"/>
              </a:rPr>
              <a:t>H.R. 409 would overturn the </a:t>
            </a:r>
            <a:r>
              <a:rPr lang="en-US" sz="1800" i="1" kern="100" dirty="0">
                <a:solidFill>
                  <a:schemeClr val="tx1"/>
                </a:solidFill>
                <a:latin typeface="Century Schoolbook" panose="02040604050505020304" pitchFamily="18" charset="0"/>
                <a:ea typeface="Aptos" panose="020B0004020202020204" pitchFamily="34" charset="0"/>
                <a:cs typeface="Times New Roman" panose="02020603050405020304" pitchFamily="18" charset="0"/>
              </a:rPr>
              <a:t>Cook Inlet</a:t>
            </a:r>
            <a:r>
              <a:rPr lang="en-US" sz="1800" kern="100" dirty="0">
                <a:solidFill>
                  <a:schemeClr val="tx1"/>
                </a:solidFill>
                <a:latin typeface="Century Schoolbook" panose="02040604050505020304" pitchFamily="18" charset="0"/>
                <a:ea typeface="Aptos" panose="020B0004020202020204" pitchFamily="34" charset="0"/>
                <a:cs typeface="Times New Roman" panose="02020603050405020304" pitchFamily="18" charset="0"/>
              </a:rPr>
              <a:t> court decision</a:t>
            </a:r>
            <a:endParaRPr lang="en-US"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algn="l"/>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 </a:t>
            </a:r>
            <a:endParaRPr lang="en-US"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342900" indent="-342900" algn="l" eaLnBrk="1" hangingPunct="1">
              <a:buFont typeface="Arial" panose="020B0604020202020204" pitchFamily="34" charset="0"/>
              <a:buChar char="•"/>
            </a:pPr>
            <a:endParaRPr lang="en-US" altLang="en-US" sz="1800" b="1" dirty="0">
              <a:solidFill>
                <a:schemeClr val="tx1"/>
              </a:solidFill>
            </a:endParaRPr>
          </a:p>
        </p:txBody>
      </p:sp>
      <p:pic>
        <p:nvPicPr>
          <p:cNvPr id="16388" name="Picture 5">
            <a:extLst>
              <a:ext uri="{FF2B5EF4-FFF2-40B4-BE49-F238E27FC236}">
                <a16:creationId xmlns:a16="http://schemas.microsoft.com/office/drawing/2014/main" id="{D2E3D6E2-0E4D-BCA1-F6F7-AAEC8506DA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0001" r="12500"/>
          <a:stretch>
            <a:fillRect/>
          </a:stretch>
        </p:blipFill>
        <p:spPr bwMode="auto">
          <a:xfrm>
            <a:off x="0" y="5943600"/>
            <a:ext cx="914400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Text Box 6">
            <a:extLst>
              <a:ext uri="{FF2B5EF4-FFF2-40B4-BE49-F238E27FC236}">
                <a16:creationId xmlns:a16="http://schemas.microsoft.com/office/drawing/2014/main" id="{997CDED4-9D5E-DE2B-2024-F9277B217D18}"/>
              </a:ext>
            </a:extLst>
          </p:cNvPr>
          <p:cNvSpPr txBox="1">
            <a:spLocks noChangeArrowheads="1"/>
          </p:cNvSpPr>
          <p:nvPr/>
        </p:nvSpPr>
        <p:spPr bwMode="auto">
          <a:xfrm>
            <a:off x="0" y="6583363"/>
            <a:ext cx="9144000" cy="276225"/>
          </a:xfrm>
          <a:prstGeom prst="rect">
            <a:avLst/>
          </a:prstGeom>
          <a:gradFill rotWithShape="1">
            <a:gsLst>
              <a:gs pos="0">
                <a:srgbClr val="5B816A"/>
              </a:gs>
              <a:gs pos="50000">
                <a:srgbClr val="6A967B"/>
              </a:gs>
              <a:gs pos="100000">
                <a:srgbClr val="5B816A"/>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1200" b="1">
              <a:solidFill>
                <a:srgbClr val="000000"/>
              </a:solidFill>
            </a:endParaRPr>
          </a:p>
        </p:txBody>
      </p:sp>
      <p:sp>
        <p:nvSpPr>
          <p:cNvPr id="16390" name="Slide Number Placeholder 7">
            <a:extLst>
              <a:ext uri="{FF2B5EF4-FFF2-40B4-BE49-F238E27FC236}">
                <a16:creationId xmlns:a16="http://schemas.microsoft.com/office/drawing/2014/main" id="{E3AFFFD9-C7B1-9822-3D97-52FCBEA7DC3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321A21C-8C74-438C-ABFB-E6F17822C332}" type="slidenum">
              <a:rPr lang="en-US" altLang="en-US" sz="1200">
                <a:solidFill>
                  <a:srgbClr val="898989"/>
                </a:solidFill>
              </a:rPr>
              <a:pPr>
                <a:spcBef>
                  <a:spcPct val="0"/>
                </a:spcBef>
                <a:buFontTx/>
                <a:buNone/>
              </a:pPr>
              <a:t>13</a:t>
            </a:fld>
            <a:endParaRPr lang="en-US" altLang="en-US" sz="1200">
              <a:solidFill>
                <a:srgbClr val="898989"/>
              </a:solidFill>
            </a:endParaRPr>
          </a:p>
        </p:txBody>
      </p:sp>
    </p:spTree>
    <p:extLst>
      <p:ext uri="{BB962C8B-B14F-4D97-AF65-F5344CB8AC3E}">
        <p14:creationId xmlns:p14="http://schemas.microsoft.com/office/powerpoint/2010/main" val="1511857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B7718992-06EC-4A2C-A750-19DB0E16A83E}"/>
              </a:ext>
            </a:extLst>
          </p:cNvPr>
          <p:cNvSpPr>
            <a:spLocks noGrp="1" noChangeArrowheads="1"/>
          </p:cNvSpPr>
          <p:nvPr>
            <p:ph type="ctrTitle"/>
          </p:nvPr>
        </p:nvSpPr>
        <p:spPr>
          <a:xfrm>
            <a:off x="0" y="0"/>
            <a:ext cx="9144000" cy="1219200"/>
          </a:xfrm>
          <a:solidFill>
            <a:srgbClr val="709877">
              <a:alpha val="87059"/>
            </a:srgbClr>
          </a:solidFill>
          <a:ln>
            <a:solidFill>
              <a:schemeClr val="accent3">
                <a:lumMod val="50000"/>
              </a:schemeClr>
            </a:solidFill>
          </a:ln>
        </p:spPr>
        <p:txBody>
          <a:bodyPr tIns="0" rtlCol="0" anchorCtr="1">
            <a:noAutofit/>
          </a:bodyPr>
          <a:lstStyle/>
          <a:p>
            <a:pPr eaLnBrk="1" fontAlgn="auto" hangingPunct="1">
              <a:lnSpc>
                <a:spcPts val="3000"/>
              </a:lnSpc>
              <a:spcBef>
                <a:spcPts val="2400"/>
              </a:spcBef>
              <a:spcAft>
                <a:spcPts val="0"/>
              </a:spcAft>
              <a:defRPr/>
            </a:pPr>
            <a:r>
              <a:rPr lang="en-US" sz="2400" b="1" dirty="0">
                <a:latin typeface="Century Schoolbook" panose="02040604050505020304" pitchFamily="18" charset="0"/>
                <a:ea typeface="Aptos" panose="020B0004020202020204" pitchFamily="34" charset="0"/>
                <a:cs typeface="Times New Roman" panose="02020603050405020304" pitchFamily="18" charset="0"/>
              </a:rPr>
              <a:t>Additional Resources</a:t>
            </a:r>
            <a:endParaRPr lang="en-US" sz="2400" b="1" dirty="0">
              <a:solidFill>
                <a:srgbClr val="000000"/>
              </a:solidFill>
              <a:effectLst>
                <a:outerShdw blurRad="38100" dist="38100" dir="2700000" algn="tl">
                  <a:srgbClr val="FFFFFF"/>
                </a:outerShdw>
              </a:effectLst>
            </a:endParaRPr>
          </a:p>
        </p:txBody>
      </p:sp>
      <p:sp>
        <p:nvSpPr>
          <p:cNvPr id="16387" name="Rectangle 3">
            <a:extLst>
              <a:ext uri="{FF2B5EF4-FFF2-40B4-BE49-F238E27FC236}">
                <a16:creationId xmlns:a16="http://schemas.microsoft.com/office/drawing/2014/main" id="{ECE7D547-0156-1D65-F29A-EB25EC486E23}"/>
              </a:ext>
            </a:extLst>
          </p:cNvPr>
          <p:cNvSpPr>
            <a:spLocks noGrp="1"/>
          </p:cNvSpPr>
          <p:nvPr>
            <p:ph type="subTitle" idx="1"/>
          </p:nvPr>
        </p:nvSpPr>
        <p:spPr>
          <a:xfrm>
            <a:off x="0" y="1219200"/>
            <a:ext cx="9144000" cy="4800600"/>
          </a:xfrm>
          <a:solidFill>
            <a:srgbClr val="DDEFDF"/>
          </a:solidFill>
        </p:spPr>
        <p:txBody>
          <a:bodyPr/>
          <a:lstStyle/>
          <a:p>
            <a:pPr marL="0" marR="0" algn="l">
              <a:lnSpc>
                <a:spcPct val="107000"/>
              </a:lnSpc>
              <a:spcBef>
                <a:spcPts val="0"/>
              </a:spcBef>
              <a:spcAft>
                <a:spcPts val="0"/>
              </a:spcAft>
            </a:pPr>
            <a:endParaRPr lang="en-US" sz="1800" b="1" kern="100" dirty="0">
              <a:effectLst/>
              <a:latin typeface="Century Schoolbook" panose="02040604050505020304" pitchFamily="18" charset="0"/>
              <a:ea typeface="Aptos" panose="020B0004020202020204" pitchFamily="34" charset="0"/>
              <a:cs typeface="Times New Roman" panose="02020603050405020304" pitchFamily="18" charset="0"/>
            </a:endParaRPr>
          </a:p>
          <a:p>
            <a:pPr marL="228600" algn="l"/>
            <a:endPar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endParaRPr>
          </a:p>
          <a:p>
            <a:pPr marL="228600" algn="l"/>
            <a:endParaRPr lang="en-US" sz="1800" kern="100" dirty="0">
              <a:solidFill>
                <a:schemeClr val="tx1"/>
              </a:solidFill>
              <a:latin typeface="Century Schoolbook" panose="02040604050505020304" pitchFamily="18" charset="0"/>
              <a:ea typeface="Aptos" panose="020B0004020202020204" pitchFamily="34" charset="0"/>
              <a:cs typeface="Times New Roman" panose="02020603050405020304" pitchFamily="18" charset="0"/>
            </a:endParaRPr>
          </a:p>
          <a:p>
            <a:pPr marL="228600" algn="l"/>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Bureau of Indian Affairs Manual:</a:t>
            </a:r>
          </a:p>
          <a:p>
            <a:pPr marL="571500" indent="-342900" algn="l"/>
            <a:endParaRPr lang="en-US" sz="1800" kern="100" dirty="0">
              <a:solidFill>
                <a:schemeClr val="tx1"/>
              </a:solidFill>
              <a:latin typeface="Century Schoolbook" panose="02040604050505020304" pitchFamily="18" charset="0"/>
              <a:ea typeface="Aptos" panose="020B0004020202020204" pitchFamily="34" charset="0"/>
              <a:cs typeface="Times New Roman" panose="02020603050405020304" pitchFamily="18" charset="0"/>
            </a:endParaRPr>
          </a:p>
          <a:p>
            <a:pPr marL="1028700" lvl="1" indent="-342900" algn="l">
              <a:spcBef>
                <a:spcPts val="0"/>
              </a:spcBef>
              <a:spcAft>
                <a:spcPts val="0"/>
              </a:spcAft>
            </a:pPr>
            <a:r>
              <a:rPr lang="en-US" sz="1800" dirty="0">
                <a:solidFill>
                  <a:schemeClr val="tx1"/>
                </a:solidFill>
                <a:effectLst/>
                <a:latin typeface="Century Schoolbook" panose="02040604050505020304" pitchFamily="18" charset="0"/>
                <a:ea typeface="Times New Roman" panose="02020603050405020304" pitchFamily="18" charset="0"/>
                <a:cs typeface="Aptos" panose="020B0004020202020204" pitchFamily="34" charset="0"/>
              </a:rPr>
              <a:t>Indian Affairs Manual Part 17, </a:t>
            </a:r>
            <a:r>
              <a:rPr lang="en-US" sz="1800" dirty="0" err="1">
                <a:solidFill>
                  <a:schemeClr val="tx1"/>
                </a:solidFill>
                <a:effectLst/>
                <a:latin typeface="Century Schoolbook" panose="02040604050505020304" pitchFamily="18" charset="0"/>
                <a:ea typeface="Times New Roman" panose="02020603050405020304" pitchFamily="18" charset="0"/>
                <a:cs typeface="Aptos" panose="020B0004020202020204" pitchFamily="34" charset="0"/>
              </a:rPr>
              <a:t>ch.</a:t>
            </a:r>
            <a:r>
              <a:rPr lang="en-US" sz="1800" dirty="0">
                <a:solidFill>
                  <a:schemeClr val="tx1"/>
                </a:solidFill>
                <a:effectLst/>
                <a:latin typeface="Century Schoolbook" panose="02040604050505020304" pitchFamily="18" charset="0"/>
                <a:ea typeface="Times New Roman" panose="02020603050405020304" pitchFamily="18" charset="0"/>
                <a:cs typeface="Aptos" panose="020B0004020202020204" pitchFamily="34" charset="0"/>
              </a:rPr>
              <a:t> 7 (Jan. 10, 2017)</a:t>
            </a:r>
            <a:endParaRPr lang="en-US" sz="1800" dirty="0">
              <a:solidFill>
                <a:schemeClr val="tx1"/>
              </a:solidFill>
              <a:effectLst/>
              <a:latin typeface="Century Schoolbook" panose="02040604050505020304" pitchFamily="18" charset="0"/>
              <a:ea typeface="Aptos" panose="020B0004020202020204" pitchFamily="34" charset="0"/>
              <a:cs typeface="Aptos" panose="020B0004020202020204" pitchFamily="34" charset="0"/>
            </a:endParaRPr>
          </a:p>
          <a:p>
            <a:pPr marL="571500" marR="0" indent="-342900" algn="l">
              <a:spcBef>
                <a:spcPts val="0"/>
              </a:spcBef>
              <a:spcAft>
                <a:spcPts val="0"/>
              </a:spcAft>
            </a:pPr>
            <a:endParaRPr lang="en-US" sz="1800" dirty="0">
              <a:solidFill>
                <a:schemeClr val="tx1"/>
              </a:solidFill>
              <a:effectLst/>
              <a:latin typeface="Century Schoolbook" panose="02040604050505020304" pitchFamily="18" charset="0"/>
              <a:ea typeface="Times New Roman" panose="02020603050405020304" pitchFamily="18" charset="0"/>
              <a:cs typeface="Aptos" panose="020B0004020202020204" pitchFamily="34" charset="0"/>
            </a:endParaRPr>
          </a:p>
          <a:p>
            <a:pPr marL="571500" indent="-342900" algn="l">
              <a:spcBef>
                <a:spcPts val="0"/>
              </a:spcBef>
              <a:spcAft>
                <a:spcPts val="0"/>
              </a:spcAft>
            </a:pPr>
            <a:r>
              <a:rPr lang="en-US" sz="1800" kern="100" dirty="0">
                <a:solidFill>
                  <a:schemeClr val="tx1"/>
                </a:solidFill>
                <a:latin typeface="Century Schoolbook" panose="02040604050505020304" pitchFamily="18" charset="0"/>
                <a:ea typeface="Aptos" panose="020B0004020202020204" pitchFamily="34" charset="0"/>
                <a:cs typeface="Times New Roman" panose="02020603050405020304" pitchFamily="18" charset="0"/>
              </a:rPr>
              <a:t>Indian Health Service Manual:</a:t>
            </a: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 </a:t>
            </a:r>
          </a:p>
          <a:p>
            <a:pPr marL="571500" marR="0" indent="-342900" algn="l">
              <a:spcBef>
                <a:spcPts val="0"/>
              </a:spcBef>
              <a:spcAft>
                <a:spcPts val="0"/>
              </a:spcAft>
            </a:pPr>
            <a:r>
              <a:rPr lang="en-US" sz="1800" dirty="0">
                <a:solidFill>
                  <a:schemeClr val="tx1"/>
                </a:solidFill>
                <a:effectLst/>
                <a:latin typeface="Century Schoolbook" panose="02040604050505020304" pitchFamily="18" charset="0"/>
                <a:ea typeface="Times New Roman" panose="02020603050405020304" pitchFamily="18" charset="0"/>
                <a:cs typeface="Aptos" panose="020B0004020202020204" pitchFamily="34" charset="0"/>
              </a:rPr>
              <a:t> </a:t>
            </a:r>
            <a:endParaRPr lang="en-US" sz="1800" dirty="0">
              <a:solidFill>
                <a:schemeClr val="tx1"/>
              </a:solidFill>
              <a:effectLst/>
              <a:latin typeface="Century Schoolbook" panose="02040604050505020304" pitchFamily="18" charset="0"/>
              <a:ea typeface="Aptos" panose="020B0004020202020204" pitchFamily="34" charset="0"/>
              <a:cs typeface="Aptos" panose="020B0004020202020204" pitchFamily="34" charset="0"/>
            </a:endParaRPr>
          </a:p>
          <a:p>
            <a:pPr marL="1028700" lvl="1" indent="-342900" algn="l">
              <a:spcBef>
                <a:spcPts val="0"/>
              </a:spcBef>
              <a:spcAft>
                <a:spcPts val="0"/>
              </a:spcAft>
            </a:pPr>
            <a:r>
              <a:rPr lang="en-US" sz="1800" dirty="0">
                <a:solidFill>
                  <a:schemeClr val="tx1"/>
                </a:solidFill>
                <a:effectLst/>
                <a:latin typeface="Century Schoolbook" panose="02040604050505020304" pitchFamily="18" charset="0"/>
                <a:ea typeface="Times New Roman" panose="02020603050405020304" pitchFamily="18" charset="0"/>
                <a:cs typeface="Aptos" panose="020B0004020202020204" pitchFamily="34" charset="0"/>
              </a:rPr>
              <a:t>Indian Health Service Part 6, </a:t>
            </a:r>
            <a:r>
              <a:rPr lang="en-US" sz="1800" dirty="0" err="1">
                <a:solidFill>
                  <a:schemeClr val="tx1"/>
                </a:solidFill>
                <a:effectLst/>
                <a:latin typeface="Century Schoolbook" panose="02040604050505020304" pitchFamily="18" charset="0"/>
                <a:ea typeface="Times New Roman" panose="02020603050405020304" pitchFamily="18" charset="0"/>
                <a:cs typeface="Aptos" panose="020B0004020202020204" pitchFamily="34" charset="0"/>
              </a:rPr>
              <a:t>ch.</a:t>
            </a:r>
            <a:r>
              <a:rPr lang="en-US" sz="1800" dirty="0">
                <a:solidFill>
                  <a:schemeClr val="tx1"/>
                </a:solidFill>
                <a:effectLst/>
                <a:latin typeface="Century Schoolbook" panose="02040604050505020304" pitchFamily="18" charset="0"/>
                <a:ea typeface="Times New Roman" panose="02020603050405020304" pitchFamily="18" charset="0"/>
                <a:cs typeface="Aptos" panose="020B0004020202020204" pitchFamily="34" charset="0"/>
              </a:rPr>
              <a:t> 3 (Oct. 26, 2016, as amended Dec. 21, 2017)</a:t>
            </a:r>
            <a:endParaRPr lang="en-US" sz="1800" dirty="0">
              <a:solidFill>
                <a:schemeClr val="tx1"/>
              </a:solidFill>
              <a:effectLst/>
              <a:latin typeface="Century Schoolbook" panose="02040604050505020304" pitchFamily="18" charset="0"/>
              <a:ea typeface="Aptos" panose="020B0004020202020204" pitchFamily="34" charset="0"/>
              <a:cs typeface="Aptos" panose="020B0004020202020204" pitchFamily="34" charset="0"/>
            </a:endParaRPr>
          </a:p>
          <a:p>
            <a:pPr marL="571500" indent="-342900" algn="l"/>
            <a:endPar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endParaRPr>
          </a:p>
          <a:p>
            <a:pPr marL="342900" indent="-342900" algn="l" eaLnBrk="1" hangingPunct="1">
              <a:buFont typeface="Arial" panose="020B0604020202020204" pitchFamily="34" charset="0"/>
              <a:buChar char="•"/>
            </a:pPr>
            <a:endParaRPr lang="en-US" altLang="en-US" sz="1800" b="1" dirty="0">
              <a:solidFill>
                <a:schemeClr val="tx1"/>
              </a:solidFill>
            </a:endParaRPr>
          </a:p>
        </p:txBody>
      </p:sp>
      <p:pic>
        <p:nvPicPr>
          <p:cNvPr id="16388" name="Picture 5">
            <a:extLst>
              <a:ext uri="{FF2B5EF4-FFF2-40B4-BE49-F238E27FC236}">
                <a16:creationId xmlns:a16="http://schemas.microsoft.com/office/drawing/2014/main" id="{D2E3D6E2-0E4D-BCA1-F6F7-AAEC8506DA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0001" r="12500"/>
          <a:stretch>
            <a:fillRect/>
          </a:stretch>
        </p:blipFill>
        <p:spPr bwMode="auto">
          <a:xfrm>
            <a:off x="0" y="5943600"/>
            <a:ext cx="914400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Text Box 6">
            <a:extLst>
              <a:ext uri="{FF2B5EF4-FFF2-40B4-BE49-F238E27FC236}">
                <a16:creationId xmlns:a16="http://schemas.microsoft.com/office/drawing/2014/main" id="{997CDED4-9D5E-DE2B-2024-F9277B217D18}"/>
              </a:ext>
            </a:extLst>
          </p:cNvPr>
          <p:cNvSpPr txBox="1">
            <a:spLocks noChangeArrowheads="1"/>
          </p:cNvSpPr>
          <p:nvPr/>
        </p:nvSpPr>
        <p:spPr bwMode="auto">
          <a:xfrm>
            <a:off x="0" y="6583363"/>
            <a:ext cx="9144000" cy="276225"/>
          </a:xfrm>
          <a:prstGeom prst="rect">
            <a:avLst/>
          </a:prstGeom>
          <a:gradFill rotWithShape="1">
            <a:gsLst>
              <a:gs pos="0">
                <a:srgbClr val="5B816A"/>
              </a:gs>
              <a:gs pos="50000">
                <a:srgbClr val="6A967B"/>
              </a:gs>
              <a:gs pos="100000">
                <a:srgbClr val="5B816A"/>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1200" b="1">
              <a:solidFill>
                <a:srgbClr val="000000"/>
              </a:solidFill>
            </a:endParaRPr>
          </a:p>
        </p:txBody>
      </p:sp>
      <p:sp>
        <p:nvSpPr>
          <p:cNvPr id="16390" name="Slide Number Placeholder 7">
            <a:extLst>
              <a:ext uri="{FF2B5EF4-FFF2-40B4-BE49-F238E27FC236}">
                <a16:creationId xmlns:a16="http://schemas.microsoft.com/office/drawing/2014/main" id="{E3AFFFD9-C7B1-9822-3D97-52FCBEA7DC3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321A21C-8C74-438C-ABFB-E6F17822C332}" type="slidenum">
              <a:rPr lang="en-US" altLang="en-US" sz="1200">
                <a:solidFill>
                  <a:srgbClr val="898989"/>
                </a:solidFill>
              </a:rPr>
              <a:pPr>
                <a:spcBef>
                  <a:spcPct val="0"/>
                </a:spcBef>
                <a:buFontTx/>
                <a:buNone/>
              </a:pPr>
              <a:t>14</a:t>
            </a:fld>
            <a:endParaRPr lang="en-US" altLang="en-US" sz="1200">
              <a:solidFill>
                <a:srgbClr val="898989"/>
              </a:solidFill>
            </a:endParaRPr>
          </a:p>
        </p:txBody>
      </p:sp>
    </p:spTree>
    <p:extLst>
      <p:ext uri="{BB962C8B-B14F-4D97-AF65-F5344CB8AC3E}">
        <p14:creationId xmlns:p14="http://schemas.microsoft.com/office/powerpoint/2010/main" val="2809721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1685E584-3C4A-4ED2-ACF3-8B8B8FA101F0}"/>
              </a:ext>
            </a:extLst>
          </p:cNvPr>
          <p:cNvSpPr>
            <a:spLocks noGrp="1" noChangeArrowheads="1"/>
          </p:cNvSpPr>
          <p:nvPr>
            <p:ph type="ctrTitle"/>
          </p:nvPr>
        </p:nvSpPr>
        <p:spPr>
          <a:xfrm>
            <a:off x="0" y="0"/>
            <a:ext cx="9144000" cy="1219200"/>
          </a:xfrm>
          <a:solidFill>
            <a:srgbClr val="709877">
              <a:alpha val="87059"/>
            </a:srgbClr>
          </a:solidFill>
          <a:ln>
            <a:solidFill>
              <a:schemeClr val="accent3">
                <a:lumMod val="50000"/>
              </a:schemeClr>
            </a:solidFill>
          </a:ln>
        </p:spPr>
        <p:txBody>
          <a:bodyPr tIns="0" rtlCol="0" anchorCtr="1">
            <a:noAutofit/>
          </a:bodyPr>
          <a:lstStyle/>
          <a:p>
            <a:pPr eaLnBrk="1" fontAlgn="auto" hangingPunct="1">
              <a:lnSpc>
                <a:spcPts val="3000"/>
              </a:lnSpc>
              <a:spcBef>
                <a:spcPts val="2400"/>
              </a:spcBef>
              <a:spcAft>
                <a:spcPts val="0"/>
              </a:spcAft>
              <a:defRPr/>
            </a:pPr>
            <a:r>
              <a:rPr lang="en-US" sz="3200" b="1" dirty="0">
                <a:solidFill>
                  <a:srgbClr val="000000"/>
                </a:solidFill>
                <a:effectLst>
                  <a:outerShdw blurRad="38100" dist="38100" dir="2700000" algn="tl">
                    <a:srgbClr val="FFFFFF"/>
                  </a:outerShdw>
                </a:effectLst>
                <a:latin typeface="Century Schoolbook" panose="02040604050505020304" pitchFamily="18" charset="0"/>
              </a:rPr>
              <a:t>QUESTIONS?</a:t>
            </a:r>
          </a:p>
        </p:txBody>
      </p:sp>
      <p:pic>
        <p:nvPicPr>
          <p:cNvPr id="36867" name="Picture 5">
            <a:extLst>
              <a:ext uri="{FF2B5EF4-FFF2-40B4-BE49-F238E27FC236}">
                <a16:creationId xmlns:a16="http://schemas.microsoft.com/office/drawing/2014/main" id="{1B70EB3A-6403-3024-ED26-59D2014770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0001" r="12500"/>
          <a:stretch>
            <a:fillRect/>
          </a:stretch>
        </p:blipFill>
        <p:spPr bwMode="auto">
          <a:xfrm>
            <a:off x="0" y="5943600"/>
            <a:ext cx="914400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8" name="Text Box 6">
            <a:extLst>
              <a:ext uri="{FF2B5EF4-FFF2-40B4-BE49-F238E27FC236}">
                <a16:creationId xmlns:a16="http://schemas.microsoft.com/office/drawing/2014/main" id="{50AD485E-7FAA-FDF8-ACFA-15EFDB84722F}"/>
              </a:ext>
            </a:extLst>
          </p:cNvPr>
          <p:cNvSpPr txBox="1">
            <a:spLocks noChangeArrowheads="1"/>
          </p:cNvSpPr>
          <p:nvPr/>
        </p:nvSpPr>
        <p:spPr bwMode="auto">
          <a:xfrm>
            <a:off x="0" y="6583363"/>
            <a:ext cx="9144000" cy="276225"/>
          </a:xfrm>
          <a:prstGeom prst="rect">
            <a:avLst/>
          </a:prstGeom>
          <a:gradFill rotWithShape="1">
            <a:gsLst>
              <a:gs pos="0">
                <a:srgbClr val="5B816A"/>
              </a:gs>
              <a:gs pos="50000">
                <a:srgbClr val="6A967B"/>
              </a:gs>
              <a:gs pos="100000">
                <a:srgbClr val="5B816A"/>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1200" b="1">
              <a:solidFill>
                <a:srgbClr val="000000"/>
              </a:solidFill>
            </a:endParaRPr>
          </a:p>
        </p:txBody>
      </p:sp>
      <p:sp>
        <p:nvSpPr>
          <p:cNvPr id="36869" name="Slide Number Placeholder 7">
            <a:extLst>
              <a:ext uri="{FF2B5EF4-FFF2-40B4-BE49-F238E27FC236}">
                <a16:creationId xmlns:a16="http://schemas.microsoft.com/office/drawing/2014/main" id="{EDDE6FF4-23DC-9F7A-0CB1-AA4898B681D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E7AD194-C1AD-4375-AFB0-E928736AE661}" type="slidenum">
              <a:rPr lang="en-US" altLang="en-US" sz="1200">
                <a:solidFill>
                  <a:srgbClr val="898989"/>
                </a:solidFill>
              </a:rPr>
              <a:pPr>
                <a:spcBef>
                  <a:spcPct val="0"/>
                </a:spcBef>
                <a:buFontTx/>
                <a:buNone/>
              </a:pPr>
              <a:t>15</a:t>
            </a:fld>
            <a:endParaRPr lang="en-US" altLang="en-US" sz="1200">
              <a:solidFill>
                <a:srgbClr val="898989"/>
              </a:solidFill>
            </a:endParaRPr>
          </a:p>
        </p:txBody>
      </p:sp>
      <p:sp>
        <p:nvSpPr>
          <p:cNvPr id="10" name="Rectangle 2">
            <a:extLst>
              <a:ext uri="{FF2B5EF4-FFF2-40B4-BE49-F238E27FC236}">
                <a16:creationId xmlns:a16="http://schemas.microsoft.com/office/drawing/2014/main" id="{AB40FCB7-D601-4982-81B7-5319664186CE}"/>
              </a:ext>
            </a:extLst>
          </p:cNvPr>
          <p:cNvSpPr txBox="1">
            <a:spLocks noChangeArrowheads="1"/>
          </p:cNvSpPr>
          <p:nvPr/>
        </p:nvSpPr>
        <p:spPr bwMode="auto">
          <a:xfrm>
            <a:off x="0" y="995363"/>
            <a:ext cx="9144000" cy="5024437"/>
          </a:xfrm>
          <a:prstGeom prst="rect">
            <a:avLst/>
          </a:prstGeom>
          <a:noFill/>
          <a:ln>
            <a:noFill/>
          </a:ln>
        </p:spPr>
        <p:txBody>
          <a:bodyPr anchor="ctr">
            <a:normAutofit fontScale="97500" lnSpcReduction="1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spcBef>
                <a:spcPts val="1800"/>
              </a:spcBef>
              <a:spcAft>
                <a:spcPts val="0"/>
              </a:spcAft>
              <a:defRPr/>
            </a:pPr>
            <a:br>
              <a:rPr lang="en-US" sz="3600" b="1" dirty="0">
                <a:solidFill>
                  <a:schemeClr val="accent3">
                    <a:lumMod val="75000"/>
                  </a:schemeClr>
                </a:solidFill>
              </a:rPr>
            </a:br>
            <a:endParaRPr lang="en-US" sz="3600" b="1" dirty="0">
              <a:solidFill>
                <a:schemeClr val="accent3">
                  <a:lumMod val="75000"/>
                </a:schemeClr>
              </a:solidFill>
            </a:endParaRPr>
          </a:p>
          <a:p>
            <a:pPr>
              <a:spcBef>
                <a:spcPts val="1800"/>
              </a:spcBef>
              <a:spcAft>
                <a:spcPts val="0"/>
              </a:spcAft>
              <a:defRPr/>
            </a:pPr>
            <a:br>
              <a:rPr lang="en-US" sz="3600" b="1" dirty="0">
                <a:solidFill>
                  <a:schemeClr val="accent3">
                    <a:lumMod val="75000"/>
                  </a:schemeClr>
                </a:solidFill>
                <a:latin typeface="Century Schoolbook" panose="02040604050505020304" pitchFamily="18" charset="0"/>
              </a:rPr>
            </a:br>
            <a:r>
              <a:rPr lang="en-US" sz="2200" b="1" dirty="0">
                <a:latin typeface="Century Schoolbook" panose="02040604050505020304" pitchFamily="18" charset="0"/>
                <a:cs typeface="Times New Roman" panose="02020603050405020304" pitchFamily="18" charset="0"/>
              </a:rPr>
              <a:t>Lloyd B. Miller</a:t>
            </a:r>
          </a:p>
          <a:p>
            <a:pPr>
              <a:spcBef>
                <a:spcPts val="0"/>
              </a:spcBef>
              <a:spcAft>
                <a:spcPts val="0"/>
              </a:spcAft>
              <a:defRPr/>
            </a:pPr>
            <a:r>
              <a:rPr lang="en-US" sz="2200" b="1" dirty="0">
                <a:latin typeface="Century Schoolbook" panose="02040604050505020304" pitchFamily="18" charset="0"/>
                <a:cs typeface="Times New Roman" panose="02020603050405020304" pitchFamily="18" charset="0"/>
              </a:rPr>
              <a:t>(with Tanner Amdur-Clark, Becca Patterson </a:t>
            </a:r>
          </a:p>
          <a:p>
            <a:pPr>
              <a:spcBef>
                <a:spcPts val="0"/>
              </a:spcBef>
              <a:spcAft>
                <a:spcPts val="0"/>
              </a:spcAft>
              <a:defRPr/>
            </a:pPr>
            <a:r>
              <a:rPr lang="en-US" sz="2200" b="1" dirty="0">
                <a:latin typeface="Century Schoolbook" panose="02040604050505020304" pitchFamily="18" charset="0"/>
                <a:cs typeface="Times New Roman" panose="02020603050405020304" pitchFamily="18" charset="0"/>
              </a:rPr>
              <a:t>&amp; Whitney Leonard)</a:t>
            </a:r>
            <a:br>
              <a:rPr lang="en-US" sz="2000" b="1" dirty="0">
                <a:latin typeface="Century Schoolbook" panose="02040604050505020304" pitchFamily="18" charset="0"/>
                <a:cs typeface="Times New Roman" panose="02020603050405020304" pitchFamily="18" charset="0"/>
              </a:rPr>
            </a:br>
            <a:r>
              <a:rPr lang="en-US" sz="2400" b="1" dirty="0">
                <a:latin typeface="Century Schoolbook" panose="02040604050505020304" pitchFamily="18" charset="0"/>
                <a:cs typeface="Times New Roman" panose="02020603050405020304" pitchFamily="18" charset="0"/>
              </a:rPr>
              <a:t>Sonosky, Chambers, Sachse, Miller &amp; Monkman, LLP</a:t>
            </a:r>
            <a:br>
              <a:rPr lang="en-US" sz="2200" b="1" dirty="0">
                <a:latin typeface="Century Schoolbook" panose="02040604050505020304" pitchFamily="18" charset="0"/>
                <a:cs typeface="Times New Roman" panose="02020603050405020304" pitchFamily="18" charset="0"/>
              </a:rPr>
            </a:br>
            <a:r>
              <a:rPr lang="fr-FR" sz="2200" b="1" dirty="0">
                <a:latin typeface="Century Schoolbook" panose="02040604050505020304" pitchFamily="18" charset="0"/>
                <a:cs typeface="Times New Roman" panose="02020603050405020304" pitchFamily="18" charset="0"/>
                <a:hlinkClick r:id="rId4"/>
              </a:rPr>
              <a:t>lloyd@sonosky.net</a:t>
            </a:r>
            <a:r>
              <a:rPr lang="fr-FR" sz="2200" b="1" dirty="0">
                <a:latin typeface="Century Schoolbook" panose="02040604050505020304" pitchFamily="18" charset="0"/>
                <a:cs typeface="Times New Roman" panose="02020603050405020304" pitchFamily="18" charset="0"/>
              </a:rPr>
              <a:t> </a:t>
            </a:r>
          </a:p>
          <a:p>
            <a:pPr>
              <a:spcBef>
                <a:spcPts val="0"/>
              </a:spcBef>
              <a:spcAft>
                <a:spcPts val="0"/>
              </a:spcAft>
              <a:defRPr/>
            </a:pPr>
            <a:r>
              <a:rPr lang="fr-FR" sz="2200" b="1" dirty="0">
                <a:latin typeface="Century Schoolbook" panose="02040604050505020304" pitchFamily="18" charset="0"/>
                <a:cs typeface="Times New Roman" panose="02020603050405020304" pitchFamily="18" charset="0"/>
              </a:rPr>
              <a:t>1-907-258-6377</a:t>
            </a:r>
            <a:br>
              <a:rPr lang="fr-FR" sz="2200" b="1" dirty="0">
                <a:latin typeface="Century Schoolbook" panose="02040604050505020304" pitchFamily="18" charset="0"/>
                <a:cs typeface="Times New Roman" panose="02020603050405020304" pitchFamily="18" charset="0"/>
              </a:rPr>
            </a:br>
            <a:br>
              <a:rPr lang="en-US" sz="3600" b="1" dirty="0">
                <a:solidFill>
                  <a:schemeClr val="accent3">
                    <a:lumMod val="75000"/>
                  </a:schemeClr>
                </a:solidFill>
                <a:latin typeface="Century Schoolbook" panose="02040604050505020304" pitchFamily="18" charset="0"/>
              </a:rPr>
            </a:br>
            <a:br>
              <a:rPr lang="en-US" sz="3100" b="1" dirty="0"/>
            </a:br>
            <a:endParaRPr lang="en-US" sz="20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B7718992-06EC-4A2C-A750-19DB0E16A83E}"/>
              </a:ext>
            </a:extLst>
          </p:cNvPr>
          <p:cNvSpPr>
            <a:spLocks noGrp="1" noChangeArrowheads="1"/>
          </p:cNvSpPr>
          <p:nvPr>
            <p:ph type="ctrTitle"/>
          </p:nvPr>
        </p:nvSpPr>
        <p:spPr>
          <a:xfrm>
            <a:off x="0" y="0"/>
            <a:ext cx="9144000" cy="1219200"/>
          </a:xfrm>
          <a:solidFill>
            <a:srgbClr val="709877">
              <a:alpha val="87059"/>
            </a:srgbClr>
          </a:solidFill>
          <a:ln>
            <a:solidFill>
              <a:schemeClr val="accent3">
                <a:lumMod val="50000"/>
              </a:schemeClr>
            </a:solidFill>
          </a:ln>
        </p:spPr>
        <p:txBody>
          <a:bodyPr tIns="0" rtlCol="0" anchorCtr="1">
            <a:noAutofit/>
          </a:bodyPr>
          <a:lstStyle/>
          <a:p>
            <a:pPr eaLnBrk="1" fontAlgn="auto" hangingPunct="1">
              <a:lnSpc>
                <a:spcPct val="150000"/>
              </a:lnSpc>
              <a:spcBef>
                <a:spcPts val="2400"/>
              </a:spcBef>
              <a:spcAft>
                <a:spcPts val="0"/>
              </a:spcAft>
              <a:defRPr/>
            </a:pPr>
            <a:r>
              <a:rPr lang="en-US" sz="2400" b="1" dirty="0">
                <a:effectLst/>
                <a:latin typeface="Century Schoolbook" panose="02040604050505020304" pitchFamily="18" charset="0"/>
                <a:ea typeface="Aptos" panose="020B0004020202020204" pitchFamily="34" charset="0"/>
                <a:cs typeface="Times New Roman" panose="02020603050405020304" pitchFamily="18" charset="0"/>
              </a:rPr>
              <a:t>Evolution of Contract Funding Provisions of </a:t>
            </a:r>
            <a:br>
              <a:rPr lang="en-US" sz="2400" b="1" dirty="0">
                <a:effectLst/>
                <a:latin typeface="Century Schoolbook" panose="02040604050505020304" pitchFamily="18" charset="0"/>
                <a:ea typeface="Aptos" panose="020B0004020202020204" pitchFamily="34" charset="0"/>
                <a:cs typeface="Times New Roman" panose="02020603050405020304" pitchFamily="18" charset="0"/>
              </a:rPr>
            </a:br>
            <a:r>
              <a:rPr lang="en-US" sz="2400" b="1" dirty="0">
                <a:effectLst/>
                <a:latin typeface="Century Schoolbook" panose="02040604050505020304" pitchFamily="18" charset="0"/>
                <a:ea typeface="Aptos" panose="020B0004020202020204" pitchFamily="34" charset="0"/>
                <a:cs typeface="Times New Roman" panose="02020603050405020304" pitchFamily="18" charset="0"/>
              </a:rPr>
              <a:t>the Indian Self-Determination Act</a:t>
            </a:r>
            <a:endParaRPr lang="en-US" sz="2400" b="1" dirty="0">
              <a:solidFill>
                <a:srgbClr val="000000"/>
              </a:solidFill>
              <a:effectLst>
                <a:outerShdw blurRad="38100" dist="38100" dir="2700000" algn="tl">
                  <a:srgbClr val="FFFFFF"/>
                </a:outerShdw>
              </a:effectLst>
            </a:endParaRPr>
          </a:p>
        </p:txBody>
      </p:sp>
      <p:sp>
        <p:nvSpPr>
          <p:cNvPr id="16387" name="Rectangle 3">
            <a:extLst>
              <a:ext uri="{FF2B5EF4-FFF2-40B4-BE49-F238E27FC236}">
                <a16:creationId xmlns:a16="http://schemas.microsoft.com/office/drawing/2014/main" id="{ECE7D547-0156-1D65-F29A-EB25EC486E23}"/>
              </a:ext>
            </a:extLst>
          </p:cNvPr>
          <p:cNvSpPr>
            <a:spLocks noGrp="1"/>
          </p:cNvSpPr>
          <p:nvPr>
            <p:ph type="subTitle" idx="1"/>
          </p:nvPr>
        </p:nvSpPr>
        <p:spPr>
          <a:xfrm>
            <a:off x="0" y="1219200"/>
            <a:ext cx="9144000" cy="4800600"/>
          </a:xfrm>
          <a:solidFill>
            <a:srgbClr val="DDEFDF"/>
          </a:solidFill>
        </p:spPr>
        <p:txBody>
          <a:bodyPr/>
          <a:lstStyle/>
          <a:p>
            <a:pPr marL="0" marR="0" algn="l">
              <a:lnSpc>
                <a:spcPct val="107000"/>
              </a:lnSpc>
              <a:spcBef>
                <a:spcPts val="0"/>
              </a:spcBef>
              <a:spcAft>
                <a:spcPts val="0"/>
              </a:spcAft>
            </a:pPr>
            <a:r>
              <a:rPr lang="en-US" sz="1800" b="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  In the beginning . . . </a:t>
            </a:r>
            <a:endParaRPr lang="en-US"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0"/>
              </a:spcAft>
            </a:pPr>
            <a:r>
              <a:rPr lang="en-US" sz="1800" b="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 </a:t>
            </a:r>
            <a:endParaRPr lang="en-US" sz="1800" kern="100" dirty="0">
              <a:solidFill>
                <a:schemeClr val="tx1"/>
              </a:solidFill>
              <a:latin typeface="Aptos" panose="020B0004020202020204" pitchFamily="34" charset="0"/>
              <a:ea typeface="Aptos" panose="020B0004020202020204" pitchFamily="34" charset="0"/>
              <a:cs typeface="Times New Roman" panose="02020603050405020304" pitchFamily="18" charset="0"/>
            </a:endParaRPr>
          </a:p>
          <a:p>
            <a:pPr marL="0" marR="0">
              <a:spcBef>
                <a:spcPts val="0"/>
              </a:spcBef>
              <a:spcAft>
                <a:spcPts val="0"/>
              </a:spcAft>
            </a:pPr>
            <a:r>
              <a:rPr lang="en-US" sz="1800" b="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1975 Pub. L. 93-638, Sec. 106(h) [predecessor to 106(a)(1)]</a:t>
            </a: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 </a:t>
            </a:r>
            <a:endParaRPr lang="en-US"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114300" marR="0" algn="l">
              <a:spcBef>
                <a:spcPts val="0"/>
              </a:spcBef>
              <a:spcAft>
                <a:spcPts val="0"/>
              </a:spcAft>
            </a:pP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(h) The amount of funds provided under the terms of contracts entered into pursuant to sections 102 and 103 </a:t>
            </a:r>
            <a:r>
              <a:rPr lang="en-US" sz="1800" b="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shall not be less than the appropriate Secretary would have otherwise provided</a:t>
            </a: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 for his direct operation of the programs or portions thereof for the period covered by the contract.</a:t>
            </a:r>
          </a:p>
          <a:p>
            <a:pPr marL="114300" marR="0" algn="l">
              <a:lnSpc>
                <a:spcPct val="107000"/>
              </a:lnSpc>
              <a:spcBef>
                <a:spcPts val="0"/>
              </a:spcBef>
              <a:spcAft>
                <a:spcPts val="0"/>
              </a:spcAft>
            </a:pPr>
            <a:endParaRPr lang="en-US" sz="1800" kern="100" dirty="0">
              <a:solidFill>
                <a:schemeClr val="tx1"/>
              </a:solidFill>
              <a:latin typeface="Century Schoolbook" panose="02040604050505020304" pitchFamily="18" charset="0"/>
              <a:ea typeface="Aptos" panose="020B0004020202020204" pitchFamily="34" charset="0"/>
              <a:cs typeface="Times New Roman" panose="02020603050405020304" pitchFamily="18" charset="0"/>
            </a:endParaRPr>
          </a:p>
          <a:p>
            <a:pPr marL="0" marR="0">
              <a:lnSpc>
                <a:spcPct val="107000"/>
              </a:lnSpc>
              <a:spcBef>
                <a:spcPts val="0"/>
              </a:spcBef>
              <a:spcAft>
                <a:spcPts val="0"/>
              </a:spcAft>
            </a:pPr>
            <a:r>
              <a:rPr lang="en-US" sz="1800" b="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1987 Senate Report</a:t>
            </a:r>
            <a:endParaRPr lang="en-US"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114300" algn="l"/>
            <a:r>
              <a:rPr lang="en-US" sz="1800" b="1"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   Perhaps the single most serious problem with implementation of the Indian self-determination policy has been the failure of the Bureau of Indian Affairs and the Indian Health Service to provide funding for the indirect costs associated with self-determination contracts.</a:t>
            </a:r>
            <a:r>
              <a:rPr lang="en-US" sz="18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 * * * Full funding of tribal indirect costs associated with self-determination contracts is essential if the federal policy of Indian Self–Determination is to succeed.</a:t>
            </a:r>
            <a:endParaRPr lang="en-US"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algn="l" eaLnBrk="1" hangingPunct="1"/>
            <a:endParaRPr lang="en-US" altLang="en-US" sz="1200" b="1" dirty="0">
              <a:solidFill>
                <a:schemeClr val="tx1"/>
              </a:solidFill>
            </a:endParaRPr>
          </a:p>
        </p:txBody>
      </p:sp>
      <p:pic>
        <p:nvPicPr>
          <p:cNvPr id="16388" name="Picture 5">
            <a:extLst>
              <a:ext uri="{FF2B5EF4-FFF2-40B4-BE49-F238E27FC236}">
                <a16:creationId xmlns:a16="http://schemas.microsoft.com/office/drawing/2014/main" id="{D2E3D6E2-0E4D-BCA1-F6F7-AAEC8506DA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0001" r="12500"/>
          <a:stretch>
            <a:fillRect/>
          </a:stretch>
        </p:blipFill>
        <p:spPr bwMode="auto">
          <a:xfrm>
            <a:off x="0" y="5943600"/>
            <a:ext cx="914400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Text Box 6">
            <a:extLst>
              <a:ext uri="{FF2B5EF4-FFF2-40B4-BE49-F238E27FC236}">
                <a16:creationId xmlns:a16="http://schemas.microsoft.com/office/drawing/2014/main" id="{997CDED4-9D5E-DE2B-2024-F9277B217D18}"/>
              </a:ext>
            </a:extLst>
          </p:cNvPr>
          <p:cNvSpPr txBox="1">
            <a:spLocks noChangeArrowheads="1"/>
          </p:cNvSpPr>
          <p:nvPr/>
        </p:nvSpPr>
        <p:spPr bwMode="auto">
          <a:xfrm>
            <a:off x="0" y="6583363"/>
            <a:ext cx="9144000" cy="276225"/>
          </a:xfrm>
          <a:prstGeom prst="rect">
            <a:avLst/>
          </a:prstGeom>
          <a:gradFill rotWithShape="1">
            <a:gsLst>
              <a:gs pos="0">
                <a:srgbClr val="5B816A"/>
              </a:gs>
              <a:gs pos="50000">
                <a:srgbClr val="6A967B"/>
              </a:gs>
              <a:gs pos="100000">
                <a:srgbClr val="5B816A"/>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1200" b="1">
              <a:solidFill>
                <a:srgbClr val="000000"/>
              </a:solidFill>
            </a:endParaRPr>
          </a:p>
        </p:txBody>
      </p:sp>
      <p:sp>
        <p:nvSpPr>
          <p:cNvPr id="16390" name="Slide Number Placeholder 7">
            <a:extLst>
              <a:ext uri="{FF2B5EF4-FFF2-40B4-BE49-F238E27FC236}">
                <a16:creationId xmlns:a16="http://schemas.microsoft.com/office/drawing/2014/main" id="{E3AFFFD9-C7B1-9822-3D97-52FCBEA7DC3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321A21C-8C74-438C-ABFB-E6F17822C332}" type="slidenum">
              <a:rPr lang="en-US" altLang="en-US" sz="1200">
                <a:solidFill>
                  <a:srgbClr val="898989"/>
                </a:solidFill>
              </a:rPr>
              <a:pPr>
                <a:spcBef>
                  <a:spcPct val="0"/>
                </a:spcBef>
                <a:buFontTx/>
                <a:buNone/>
              </a:pPr>
              <a:t>2</a:t>
            </a:fld>
            <a:endParaRPr lang="en-US" altLang="en-US" sz="1200">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anim calcmode="lin" valueType="num">
                                      <p:cBhvr additive="base">
                                        <p:cTn id="11" dur="500" fill="hold"/>
                                        <p:tgtEl>
                                          <p:spTgt spid="16387">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6387">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3" fill="hold" nodeType="with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anim calcmode="lin" valueType="num">
                                      <p:cBhvr additive="base">
                                        <p:cTn id="15" dur="500" fill="hold"/>
                                        <p:tgtEl>
                                          <p:spTgt spid="16387">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6387">
                                            <p:txEl>
                                              <p:pRg st="2" end="2"/>
                                            </p:txEl>
                                          </p:spTgt>
                                        </p:tgtEl>
                                        <p:attrNameLst>
                                          <p:attrName>ppt_y</p:attrName>
                                        </p:attrNameLst>
                                      </p:cBhvr>
                                      <p:tavLst>
                                        <p:tav tm="0">
                                          <p:val>
                                            <p:strVal val="0-#ppt_h/2"/>
                                          </p:val>
                                        </p:tav>
                                        <p:tav tm="100000">
                                          <p:val>
                                            <p:strVal val="#ppt_y"/>
                                          </p:val>
                                        </p:tav>
                                      </p:tavLst>
                                    </p:anim>
                                  </p:childTnLst>
                                </p:cTn>
                              </p:par>
                              <p:par>
                                <p:cTn id="17" presetID="2" presetClass="entr" presetSubtype="3" fill="hold" nodeType="with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anim calcmode="lin" valueType="num">
                                      <p:cBhvr additive="base">
                                        <p:cTn id="19" dur="500" fill="hold"/>
                                        <p:tgtEl>
                                          <p:spTgt spid="16387">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6387">
                                            <p:txEl>
                                              <p:pRg st="3" end="3"/>
                                            </p:txEl>
                                          </p:spTgt>
                                        </p:tgtEl>
                                        <p:attrNameLst>
                                          <p:attrName>ppt_y</p:attrName>
                                        </p:attrNameLst>
                                      </p:cBhvr>
                                      <p:tavLst>
                                        <p:tav tm="0">
                                          <p:val>
                                            <p:strVal val="0-#ppt_h/2"/>
                                          </p:val>
                                        </p:tav>
                                        <p:tav tm="100000">
                                          <p:val>
                                            <p:strVal val="#ppt_y"/>
                                          </p:val>
                                        </p:tav>
                                      </p:tavLst>
                                    </p:anim>
                                  </p:childTnLst>
                                </p:cTn>
                              </p:par>
                              <p:par>
                                <p:cTn id="21" presetID="2" presetClass="entr" presetSubtype="3" fill="hold" nodeType="withEffect">
                                  <p:stCondLst>
                                    <p:cond delay="0"/>
                                  </p:stCondLst>
                                  <p:childTnLst>
                                    <p:set>
                                      <p:cBhvr>
                                        <p:cTn id="22" dur="1" fill="hold">
                                          <p:stCondLst>
                                            <p:cond delay="0"/>
                                          </p:stCondLst>
                                        </p:cTn>
                                        <p:tgtEl>
                                          <p:spTgt spid="16387">
                                            <p:txEl>
                                              <p:pRg st="5" end="5"/>
                                            </p:txEl>
                                          </p:spTgt>
                                        </p:tgtEl>
                                        <p:attrNameLst>
                                          <p:attrName>style.visibility</p:attrName>
                                        </p:attrNameLst>
                                      </p:cBhvr>
                                      <p:to>
                                        <p:strVal val="visible"/>
                                      </p:to>
                                    </p:set>
                                    <p:anim calcmode="lin" valueType="num">
                                      <p:cBhvr additive="base">
                                        <p:cTn id="23" dur="500" fill="hold"/>
                                        <p:tgtEl>
                                          <p:spTgt spid="16387">
                                            <p:txEl>
                                              <p:pRg st="5" end="5"/>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6387">
                                            <p:txEl>
                                              <p:pRg st="5" end="5"/>
                                            </p:txEl>
                                          </p:spTgt>
                                        </p:tgtEl>
                                        <p:attrNameLst>
                                          <p:attrName>ppt_y</p:attrName>
                                        </p:attrNameLst>
                                      </p:cBhvr>
                                      <p:tavLst>
                                        <p:tav tm="0">
                                          <p:val>
                                            <p:strVal val="0-#ppt_h/2"/>
                                          </p:val>
                                        </p:tav>
                                        <p:tav tm="100000">
                                          <p:val>
                                            <p:strVal val="#ppt_y"/>
                                          </p:val>
                                        </p:tav>
                                      </p:tavLst>
                                    </p:anim>
                                  </p:childTnLst>
                                </p:cTn>
                              </p:par>
                              <p:par>
                                <p:cTn id="25" presetID="2" presetClass="entr" presetSubtype="3" fill="hold" nodeType="withEffect">
                                  <p:stCondLst>
                                    <p:cond delay="0"/>
                                  </p:stCondLst>
                                  <p:childTnLst>
                                    <p:set>
                                      <p:cBhvr>
                                        <p:cTn id="26" dur="1" fill="hold">
                                          <p:stCondLst>
                                            <p:cond delay="0"/>
                                          </p:stCondLst>
                                        </p:cTn>
                                        <p:tgtEl>
                                          <p:spTgt spid="16387">
                                            <p:txEl>
                                              <p:pRg st="6" end="6"/>
                                            </p:txEl>
                                          </p:spTgt>
                                        </p:tgtEl>
                                        <p:attrNameLst>
                                          <p:attrName>style.visibility</p:attrName>
                                        </p:attrNameLst>
                                      </p:cBhvr>
                                      <p:to>
                                        <p:strVal val="visible"/>
                                      </p:to>
                                    </p:set>
                                    <p:anim calcmode="lin" valueType="num">
                                      <p:cBhvr additive="base">
                                        <p:cTn id="27" dur="500" fill="hold"/>
                                        <p:tgtEl>
                                          <p:spTgt spid="16387">
                                            <p:txEl>
                                              <p:pRg st="6" end="6"/>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16387">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B7718992-06EC-4A2C-A750-19DB0E16A83E}"/>
              </a:ext>
            </a:extLst>
          </p:cNvPr>
          <p:cNvSpPr>
            <a:spLocks noGrp="1" noChangeArrowheads="1"/>
          </p:cNvSpPr>
          <p:nvPr>
            <p:ph type="ctrTitle"/>
          </p:nvPr>
        </p:nvSpPr>
        <p:spPr>
          <a:xfrm>
            <a:off x="0" y="0"/>
            <a:ext cx="9144000" cy="1219200"/>
          </a:xfrm>
          <a:solidFill>
            <a:srgbClr val="709877">
              <a:alpha val="87059"/>
            </a:srgbClr>
          </a:solidFill>
          <a:ln>
            <a:solidFill>
              <a:schemeClr val="accent3">
                <a:lumMod val="50000"/>
              </a:schemeClr>
            </a:solidFill>
          </a:ln>
        </p:spPr>
        <p:txBody>
          <a:bodyPr tIns="0" rtlCol="0" anchorCtr="1">
            <a:noAutofit/>
          </a:bodyPr>
          <a:lstStyle/>
          <a:p>
            <a:pPr eaLnBrk="1" fontAlgn="auto" hangingPunct="1">
              <a:lnSpc>
                <a:spcPct val="150000"/>
              </a:lnSpc>
              <a:spcBef>
                <a:spcPts val="2400"/>
              </a:spcBef>
              <a:spcAft>
                <a:spcPts val="0"/>
              </a:spcAft>
              <a:defRPr/>
            </a:pPr>
            <a:r>
              <a:rPr lang="en-US" sz="2400" b="1" dirty="0">
                <a:effectLst/>
                <a:latin typeface="Century Schoolbook" panose="02040604050505020304" pitchFamily="18" charset="0"/>
                <a:ea typeface="Aptos" panose="020B0004020202020204" pitchFamily="34" charset="0"/>
                <a:cs typeface="Times New Roman" panose="02020603050405020304" pitchFamily="18" charset="0"/>
              </a:rPr>
              <a:t>Evolution of Contract Funding Provisions of </a:t>
            </a:r>
            <a:br>
              <a:rPr lang="en-US" sz="2400" b="1" dirty="0">
                <a:effectLst/>
                <a:latin typeface="Century Schoolbook" panose="02040604050505020304" pitchFamily="18" charset="0"/>
                <a:ea typeface="Aptos" panose="020B0004020202020204" pitchFamily="34" charset="0"/>
                <a:cs typeface="Times New Roman" panose="02020603050405020304" pitchFamily="18" charset="0"/>
              </a:rPr>
            </a:br>
            <a:r>
              <a:rPr lang="en-US" sz="2400" b="1" dirty="0">
                <a:effectLst/>
                <a:latin typeface="Century Schoolbook" panose="02040604050505020304" pitchFamily="18" charset="0"/>
                <a:ea typeface="Aptos" panose="020B0004020202020204" pitchFamily="34" charset="0"/>
                <a:cs typeface="Times New Roman" panose="02020603050405020304" pitchFamily="18" charset="0"/>
              </a:rPr>
              <a:t>the Indian Self-Determination Act</a:t>
            </a:r>
            <a:endParaRPr lang="en-US" sz="2400" b="1" dirty="0">
              <a:solidFill>
                <a:srgbClr val="000000"/>
              </a:solidFill>
              <a:effectLst>
                <a:outerShdw blurRad="38100" dist="38100" dir="2700000" algn="tl">
                  <a:srgbClr val="FFFFFF"/>
                </a:outerShdw>
              </a:effectLst>
              <a:latin typeface="Century Schoolbook" panose="02040604050505020304" pitchFamily="18" charset="0"/>
            </a:endParaRPr>
          </a:p>
        </p:txBody>
      </p:sp>
      <p:sp>
        <p:nvSpPr>
          <p:cNvPr id="16387" name="Rectangle 3">
            <a:extLst>
              <a:ext uri="{FF2B5EF4-FFF2-40B4-BE49-F238E27FC236}">
                <a16:creationId xmlns:a16="http://schemas.microsoft.com/office/drawing/2014/main" id="{ECE7D547-0156-1D65-F29A-EB25EC486E23}"/>
              </a:ext>
            </a:extLst>
          </p:cNvPr>
          <p:cNvSpPr>
            <a:spLocks noGrp="1"/>
          </p:cNvSpPr>
          <p:nvPr>
            <p:ph type="subTitle" idx="1"/>
          </p:nvPr>
        </p:nvSpPr>
        <p:spPr>
          <a:xfrm>
            <a:off x="0" y="1219200"/>
            <a:ext cx="9144000" cy="4800600"/>
          </a:xfrm>
          <a:solidFill>
            <a:srgbClr val="DDEFDF"/>
          </a:solidFill>
        </p:spPr>
        <p:txBody>
          <a:bodyPr/>
          <a:lstStyle/>
          <a:p>
            <a:pPr marL="0" marR="0" algn="l">
              <a:lnSpc>
                <a:spcPct val="107000"/>
              </a:lnSpc>
              <a:spcBef>
                <a:spcPts val="0"/>
              </a:spcBef>
              <a:spcAft>
                <a:spcPts val="0"/>
              </a:spcAft>
            </a:pPr>
            <a:endParaRPr lang="en-US" sz="1800" b="1" kern="100" dirty="0">
              <a:effectLst/>
              <a:latin typeface="Century Schoolbook" panose="02040604050505020304" pitchFamily="18" charset="0"/>
              <a:ea typeface="Aptos" panose="020B0004020202020204" pitchFamily="34" charset="0"/>
              <a:cs typeface="Times New Roman" panose="02020603050405020304" pitchFamily="18" charset="0"/>
            </a:endParaRPr>
          </a:p>
          <a:p>
            <a:pPr marL="0" marR="0">
              <a:lnSpc>
                <a:spcPct val="107000"/>
              </a:lnSpc>
              <a:spcBef>
                <a:spcPts val="0"/>
              </a:spcBef>
              <a:spcAft>
                <a:spcPts val="0"/>
              </a:spcAft>
            </a:pPr>
            <a:r>
              <a:rPr lang="en-US" sz="1800" b="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1988 Amendments [Pub. L. 100-472, adding sec. 106(a)(2)]</a:t>
            </a:r>
          </a:p>
          <a:p>
            <a:pPr marL="0" marR="0" algn="l">
              <a:lnSpc>
                <a:spcPct val="107000"/>
              </a:lnSpc>
              <a:spcBef>
                <a:spcPts val="0"/>
              </a:spcBef>
              <a:spcAft>
                <a:spcPts val="0"/>
              </a:spcAft>
            </a:pPr>
            <a:endParaRPr lang="en-US"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228600" marR="0" algn="l">
              <a:lnSpc>
                <a:spcPct val="107000"/>
              </a:lnSpc>
              <a:spcBef>
                <a:spcPts val="0"/>
              </a:spcBef>
              <a:spcAft>
                <a:spcPts val="0"/>
              </a:spcAft>
            </a:pP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(a)(2) </a:t>
            </a:r>
            <a:r>
              <a:rPr lang="en-US" sz="1800" b="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There shall be added</a:t>
            </a: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 to the amount required by paragraph (1) </a:t>
            </a:r>
            <a:r>
              <a:rPr lang="en-US" sz="1800" b="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contract support costs</a:t>
            </a: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 which shall consist of the </a:t>
            </a:r>
            <a:r>
              <a:rPr lang="en-US" sz="1800" b="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reasonable costs </a:t>
            </a: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for activities which must be carried on by a tribal organization as a contractor </a:t>
            </a:r>
            <a:r>
              <a:rPr lang="en-US" sz="1800" b="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to ensure compliance</a:t>
            </a: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 with the terms of the contract and </a:t>
            </a:r>
            <a:r>
              <a:rPr lang="en-US" sz="1800" b="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prudent management</a:t>
            </a: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 but which—</a:t>
            </a:r>
            <a:endParaRPr lang="en-US"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571500" marR="0" algn="l">
              <a:lnSpc>
                <a:spcPct val="107000"/>
              </a:lnSpc>
              <a:spcBef>
                <a:spcPts val="0"/>
              </a:spcBef>
              <a:spcAft>
                <a:spcPts val="0"/>
              </a:spcAft>
            </a:pP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(A) normally are not carried on by the respective Secretary in his direct operation of the program; or</a:t>
            </a:r>
            <a:endParaRPr lang="en-US"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571500" marR="0" algn="l">
              <a:lnSpc>
                <a:spcPct val="107000"/>
              </a:lnSpc>
              <a:spcBef>
                <a:spcPts val="0"/>
              </a:spcBef>
              <a:spcAft>
                <a:spcPts val="0"/>
              </a:spcAft>
            </a:pP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(B) are provided by the Secretary in support of the contracted program from resources other than those under contract.</a:t>
            </a:r>
            <a:endParaRPr lang="en-US"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114300" marR="0" algn="l">
              <a:lnSpc>
                <a:spcPct val="107000"/>
              </a:lnSpc>
              <a:spcBef>
                <a:spcPts val="0"/>
              </a:spcBef>
              <a:spcAft>
                <a:spcPts val="0"/>
              </a:spcAft>
            </a:pP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 </a:t>
            </a:r>
            <a:endParaRPr lang="en-US"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p:txBody>
      </p:sp>
      <p:pic>
        <p:nvPicPr>
          <p:cNvPr id="16388" name="Picture 5">
            <a:extLst>
              <a:ext uri="{FF2B5EF4-FFF2-40B4-BE49-F238E27FC236}">
                <a16:creationId xmlns:a16="http://schemas.microsoft.com/office/drawing/2014/main" id="{D2E3D6E2-0E4D-BCA1-F6F7-AAEC8506DA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0001" r="12500"/>
          <a:stretch>
            <a:fillRect/>
          </a:stretch>
        </p:blipFill>
        <p:spPr bwMode="auto">
          <a:xfrm>
            <a:off x="0" y="5943600"/>
            <a:ext cx="914400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Text Box 6">
            <a:extLst>
              <a:ext uri="{FF2B5EF4-FFF2-40B4-BE49-F238E27FC236}">
                <a16:creationId xmlns:a16="http://schemas.microsoft.com/office/drawing/2014/main" id="{997CDED4-9D5E-DE2B-2024-F9277B217D18}"/>
              </a:ext>
            </a:extLst>
          </p:cNvPr>
          <p:cNvSpPr txBox="1">
            <a:spLocks noChangeArrowheads="1"/>
          </p:cNvSpPr>
          <p:nvPr/>
        </p:nvSpPr>
        <p:spPr bwMode="auto">
          <a:xfrm>
            <a:off x="0" y="6583363"/>
            <a:ext cx="9144000" cy="276225"/>
          </a:xfrm>
          <a:prstGeom prst="rect">
            <a:avLst/>
          </a:prstGeom>
          <a:gradFill rotWithShape="1">
            <a:gsLst>
              <a:gs pos="0">
                <a:srgbClr val="5B816A"/>
              </a:gs>
              <a:gs pos="50000">
                <a:srgbClr val="6A967B"/>
              </a:gs>
              <a:gs pos="100000">
                <a:srgbClr val="5B816A"/>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1200" b="1">
              <a:solidFill>
                <a:srgbClr val="000000"/>
              </a:solidFill>
            </a:endParaRPr>
          </a:p>
        </p:txBody>
      </p:sp>
      <p:sp>
        <p:nvSpPr>
          <p:cNvPr id="16390" name="Slide Number Placeholder 7">
            <a:extLst>
              <a:ext uri="{FF2B5EF4-FFF2-40B4-BE49-F238E27FC236}">
                <a16:creationId xmlns:a16="http://schemas.microsoft.com/office/drawing/2014/main" id="{E3AFFFD9-C7B1-9822-3D97-52FCBEA7DC3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321A21C-8C74-438C-ABFB-E6F17822C332}" type="slidenum">
              <a:rPr lang="en-US" altLang="en-US" sz="1200">
                <a:solidFill>
                  <a:srgbClr val="898989"/>
                </a:solidFill>
              </a:rPr>
              <a:pPr>
                <a:spcBef>
                  <a:spcPct val="0"/>
                </a:spcBef>
                <a:buFontTx/>
                <a:buNone/>
              </a:pPr>
              <a:t>3</a:t>
            </a:fld>
            <a:endParaRPr lang="en-US" altLang="en-US" sz="1200">
              <a:solidFill>
                <a:srgbClr val="898989"/>
              </a:solidFill>
            </a:endParaRPr>
          </a:p>
        </p:txBody>
      </p:sp>
    </p:spTree>
    <p:extLst>
      <p:ext uri="{BB962C8B-B14F-4D97-AF65-F5344CB8AC3E}">
        <p14:creationId xmlns:p14="http://schemas.microsoft.com/office/powerpoint/2010/main" val="1856311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B7718992-06EC-4A2C-A750-19DB0E16A83E}"/>
              </a:ext>
            </a:extLst>
          </p:cNvPr>
          <p:cNvSpPr>
            <a:spLocks noGrp="1" noChangeArrowheads="1"/>
          </p:cNvSpPr>
          <p:nvPr>
            <p:ph type="ctrTitle"/>
          </p:nvPr>
        </p:nvSpPr>
        <p:spPr>
          <a:xfrm>
            <a:off x="0" y="0"/>
            <a:ext cx="9144000" cy="1219200"/>
          </a:xfrm>
          <a:solidFill>
            <a:srgbClr val="709877">
              <a:alpha val="87059"/>
            </a:srgbClr>
          </a:solidFill>
          <a:ln>
            <a:solidFill>
              <a:schemeClr val="accent3">
                <a:lumMod val="50000"/>
              </a:schemeClr>
            </a:solidFill>
          </a:ln>
        </p:spPr>
        <p:txBody>
          <a:bodyPr tIns="0" rtlCol="0" anchorCtr="1">
            <a:noAutofit/>
          </a:bodyPr>
          <a:lstStyle/>
          <a:p>
            <a:pPr eaLnBrk="1" fontAlgn="auto" hangingPunct="1">
              <a:lnSpc>
                <a:spcPts val="3000"/>
              </a:lnSpc>
              <a:spcBef>
                <a:spcPts val="2400"/>
              </a:spcBef>
              <a:spcAft>
                <a:spcPts val="0"/>
              </a:spcAft>
              <a:defRPr/>
            </a:pPr>
            <a:r>
              <a:rPr lang="en-US" sz="2400" b="1" dirty="0">
                <a:effectLst/>
                <a:latin typeface="Century Schoolbook" panose="02040604050505020304" pitchFamily="18" charset="0"/>
                <a:ea typeface="Aptos" panose="020B0004020202020204" pitchFamily="34" charset="0"/>
                <a:cs typeface="Times New Roman" panose="02020603050405020304" pitchFamily="18" charset="0"/>
              </a:rPr>
              <a:t>Evolution of Contract Funding Provisions of </a:t>
            </a:r>
            <a:br>
              <a:rPr lang="en-US" sz="2400" b="1" dirty="0">
                <a:effectLst/>
                <a:latin typeface="Century Schoolbook" panose="02040604050505020304" pitchFamily="18" charset="0"/>
                <a:ea typeface="Aptos" panose="020B0004020202020204" pitchFamily="34" charset="0"/>
                <a:cs typeface="Times New Roman" panose="02020603050405020304" pitchFamily="18" charset="0"/>
              </a:rPr>
            </a:br>
            <a:r>
              <a:rPr lang="en-US" sz="2400" b="1" dirty="0">
                <a:effectLst/>
                <a:latin typeface="Century Schoolbook" panose="02040604050505020304" pitchFamily="18" charset="0"/>
                <a:ea typeface="Aptos" panose="020B0004020202020204" pitchFamily="34" charset="0"/>
                <a:cs typeface="Times New Roman" panose="02020603050405020304" pitchFamily="18" charset="0"/>
              </a:rPr>
              <a:t>the Indian Self-Determination Act</a:t>
            </a:r>
            <a:endParaRPr lang="en-US" sz="2400" b="1" dirty="0">
              <a:solidFill>
                <a:srgbClr val="000000"/>
              </a:solidFill>
              <a:effectLst>
                <a:outerShdw blurRad="38100" dist="38100" dir="2700000" algn="tl">
                  <a:srgbClr val="FFFFFF"/>
                </a:outerShdw>
              </a:effectLst>
            </a:endParaRPr>
          </a:p>
        </p:txBody>
      </p:sp>
      <p:sp>
        <p:nvSpPr>
          <p:cNvPr id="16387" name="Rectangle 3">
            <a:extLst>
              <a:ext uri="{FF2B5EF4-FFF2-40B4-BE49-F238E27FC236}">
                <a16:creationId xmlns:a16="http://schemas.microsoft.com/office/drawing/2014/main" id="{ECE7D547-0156-1D65-F29A-EB25EC486E23}"/>
              </a:ext>
            </a:extLst>
          </p:cNvPr>
          <p:cNvSpPr>
            <a:spLocks noGrp="1"/>
          </p:cNvSpPr>
          <p:nvPr>
            <p:ph type="subTitle" idx="1"/>
          </p:nvPr>
        </p:nvSpPr>
        <p:spPr>
          <a:xfrm>
            <a:off x="0" y="1219200"/>
            <a:ext cx="9144000" cy="4800600"/>
          </a:xfrm>
          <a:solidFill>
            <a:srgbClr val="DDEFDF"/>
          </a:solidFill>
        </p:spPr>
        <p:txBody>
          <a:bodyPr/>
          <a:lstStyle/>
          <a:p>
            <a:pPr marL="0" marR="0">
              <a:lnSpc>
                <a:spcPct val="107000"/>
              </a:lnSpc>
              <a:spcBef>
                <a:spcPts val="0"/>
              </a:spcBef>
              <a:spcAft>
                <a:spcPts val="0"/>
              </a:spcAft>
            </a:pPr>
            <a:endParaRPr lang="en-US" sz="1800" b="1" kern="100" dirty="0">
              <a:effectLst/>
              <a:latin typeface="Century Schoolbook" panose="02040604050505020304" pitchFamily="18" charset="0"/>
              <a:ea typeface="Aptos" panose="020B0004020202020204" pitchFamily="34" charset="0"/>
              <a:cs typeface="Times New Roman" panose="02020603050405020304" pitchFamily="18" charset="0"/>
            </a:endParaRPr>
          </a:p>
          <a:p>
            <a:pPr marL="0" marR="0">
              <a:lnSpc>
                <a:spcPct val="107000"/>
              </a:lnSpc>
              <a:spcBef>
                <a:spcPts val="0"/>
              </a:spcBef>
              <a:spcAft>
                <a:spcPts val="0"/>
              </a:spcAft>
            </a:pPr>
            <a:r>
              <a:rPr lang="en-US" sz="1800" b="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1994 Amendments [Pub. L. 103-413, adding sec. 106(a)(3)]</a:t>
            </a:r>
            <a:endParaRPr lang="en-US"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0"/>
              </a:spcAft>
            </a:pP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 </a:t>
            </a:r>
            <a:endParaRPr lang="en-US"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114300" marR="0" algn="l">
              <a:lnSpc>
                <a:spcPct val="107000"/>
              </a:lnSpc>
              <a:spcBef>
                <a:spcPts val="0"/>
              </a:spcBef>
              <a:spcAft>
                <a:spcPts val="0"/>
              </a:spcAft>
            </a:pP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(3)(A) The </a:t>
            </a:r>
            <a:r>
              <a:rPr lang="en-US" sz="1800" b="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contract support costs</a:t>
            </a: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 that are eligible costs for the purposes of receiving funding under this Act </a:t>
            </a:r>
            <a:r>
              <a:rPr lang="en-US" sz="1800" b="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shall include</a:t>
            </a: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 the costs of reimbursing each tribal contractor for reasonable and allowable costs of—</a:t>
            </a:r>
            <a:endParaRPr lang="en-US"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633413" marR="0" algn="l">
              <a:lnSpc>
                <a:spcPct val="107000"/>
              </a:lnSpc>
              <a:spcBef>
                <a:spcPts val="0"/>
              </a:spcBef>
              <a:spcAft>
                <a:spcPts val="0"/>
              </a:spcAft>
            </a:pP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(i) </a:t>
            </a:r>
            <a:r>
              <a:rPr lang="en-US" sz="1800" b="1" kern="100" dirty="0">
                <a:solidFill>
                  <a:srgbClr val="FF0000"/>
                </a:solidFill>
                <a:effectLst/>
                <a:latin typeface="Century Schoolbook" panose="02040604050505020304" pitchFamily="18" charset="0"/>
                <a:ea typeface="Aptos" panose="020B0004020202020204" pitchFamily="34" charset="0"/>
                <a:cs typeface="Times New Roman" panose="02020603050405020304" pitchFamily="18" charset="0"/>
              </a:rPr>
              <a:t>direct program expenses for the operation of the Federal program that is the subject of the contract</a:t>
            </a: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 and</a:t>
            </a:r>
            <a:endParaRPr lang="en-US"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633413" marR="0" algn="l">
              <a:lnSpc>
                <a:spcPct val="107000"/>
              </a:lnSpc>
              <a:spcBef>
                <a:spcPts val="0"/>
              </a:spcBef>
              <a:spcAft>
                <a:spcPts val="0"/>
              </a:spcAft>
            </a:pP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(ii) any additional administrative or other expense related to the </a:t>
            </a:r>
            <a:r>
              <a:rPr lang="en-US" sz="1800" b="1" kern="100" dirty="0">
                <a:solidFill>
                  <a:srgbClr val="FF0000"/>
                </a:solidFill>
                <a:effectLst/>
                <a:latin typeface="Century Schoolbook" panose="02040604050505020304" pitchFamily="18" charset="0"/>
                <a:ea typeface="Aptos" panose="020B0004020202020204" pitchFamily="34" charset="0"/>
                <a:cs typeface="Times New Roman" panose="02020603050405020304" pitchFamily="18" charset="0"/>
              </a:rPr>
              <a:t>overhead incurred by the tribal contractor in connection with the operation of the Federal program</a:t>
            </a: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 function, service, or activity </a:t>
            </a:r>
            <a:r>
              <a:rPr lang="en-US" sz="1800" b="1" kern="100" dirty="0">
                <a:solidFill>
                  <a:srgbClr val="FF0000"/>
                </a:solidFill>
                <a:effectLst/>
                <a:latin typeface="Century Schoolbook" panose="02040604050505020304" pitchFamily="18" charset="0"/>
                <a:ea typeface="Aptos" panose="020B0004020202020204" pitchFamily="34" charset="0"/>
                <a:cs typeface="Times New Roman" panose="02020603050405020304" pitchFamily="18" charset="0"/>
              </a:rPr>
              <a:t>pursuant to the contract</a:t>
            </a: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a:t>
            </a:r>
            <a:endParaRPr lang="en-US"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114300" marR="0" algn="l">
              <a:lnSpc>
                <a:spcPct val="107000"/>
              </a:lnSpc>
              <a:spcBef>
                <a:spcPts val="0"/>
              </a:spcBef>
              <a:spcAft>
                <a:spcPts val="0"/>
              </a:spcAft>
            </a:pP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except that such funding shall not duplicate any funding provided under section 106(a)(1).</a:t>
            </a:r>
            <a:endParaRPr lang="en-US"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342900" indent="-342900" algn="l" eaLnBrk="1" hangingPunct="1">
              <a:buFont typeface="Arial" panose="020B0604020202020204" pitchFamily="34" charset="0"/>
              <a:buChar char="•"/>
            </a:pPr>
            <a:endParaRPr lang="en-US" altLang="en-US" sz="500" b="1" dirty="0">
              <a:solidFill>
                <a:schemeClr val="tx1"/>
              </a:solidFill>
            </a:endParaRPr>
          </a:p>
        </p:txBody>
      </p:sp>
      <p:pic>
        <p:nvPicPr>
          <p:cNvPr id="16388" name="Picture 5">
            <a:extLst>
              <a:ext uri="{FF2B5EF4-FFF2-40B4-BE49-F238E27FC236}">
                <a16:creationId xmlns:a16="http://schemas.microsoft.com/office/drawing/2014/main" id="{D2E3D6E2-0E4D-BCA1-F6F7-AAEC8506DA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0001" r="12500"/>
          <a:stretch>
            <a:fillRect/>
          </a:stretch>
        </p:blipFill>
        <p:spPr bwMode="auto">
          <a:xfrm>
            <a:off x="0" y="5943600"/>
            <a:ext cx="914400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Text Box 6">
            <a:extLst>
              <a:ext uri="{FF2B5EF4-FFF2-40B4-BE49-F238E27FC236}">
                <a16:creationId xmlns:a16="http://schemas.microsoft.com/office/drawing/2014/main" id="{997CDED4-9D5E-DE2B-2024-F9277B217D18}"/>
              </a:ext>
            </a:extLst>
          </p:cNvPr>
          <p:cNvSpPr txBox="1">
            <a:spLocks noChangeArrowheads="1"/>
          </p:cNvSpPr>
          <p:nvPr/>
        </p:nvSpPr>
        <p:spPr bwMode="auto">
          <a:xfrm>
            <a:off x="0" y="6583363"/>
            <a:ext cx="9144000" cy="276225"/>
          </a:xfrm>
          <a:prstGeom prst="rect">
            <a:avLst/>
          </a:prstGeom>
          <a:gradFill rotWithShape="1">
            <a:gsLst>
              <a:gs pos="0">
                <a:srgbClr val="5B816A"/>
              </a:gs>
              <a:gs pos="50000">
                <a:srgbClr val="6A967B"/>
              </a:gs>
              <a:gs pos="100000">
                <a:srgbClr val="5B816A"/>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1200" b="1">
              <a:solidFill>
                <a:srgbClr val="000000"/>
              </a:solidFill>
            </a:endParaRPr>
          </a:p>
        </p:txBody>
      </p:sp>
      <p:sp>
        <p:nvSpPr>
          <p:cNvPr id="16390" name="Slide Number Placeholder 7">
            <a:extLst>
              <a:ext uri="{FF2B5EF4-FFF2-40B4-BE49-F238E27FC236}">
                <a16:creationId xmlns:a16="http://schemas.microsoft.com/office/drawing/2014/main" id="{E3AFFFD9-C7B1-9822-3D97-52FCBEA7DC3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321A21C-8C74-438C-ABFB-E6F17822C332}" type="slidenum">
              <a:rPr lang="en-US" altLang="en-US" sz="1200">
                <a:solidFill>
                  <a:srgbClr val="898989"/>
                </a:solidFill>
              </a:rPr>
              <a:pPr>
                <a:spcBef>
                  <a:spcPct val="0"/>
                </a:spcBef>
                <a:buFontTx/>
                <a:buNone/>
              </a:pPr>
              <a:t>4</a:t>
            </a:fld>
            <a:endParaRPr lang="en-US" altLang="en-US" sz="1200">
              <a:solidFill>
                <a:srgbClr val="898989"/>
              </a:solidFill>
            </a:endParaRPr>
          </a:p>
        </p:txBody>
      </p:sp>
    </p:spTree>
    <p:extLst>
      <p:ext uri="{BB962C8B-B14F-4D97-AF65-F5344CB8AC3E}">
        <p14:creationId xmlns:p14="http://schemas.microsoft.com/office/powerpoint/2010/main" val="2554528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B7718992-06EC-4A2C-A750-19DB0E16A83E}"/>
              </a:ext>
            </a:extLst>
          </p:cNvPr>
          <p:cNvSpPr>
            <a:spLocks noGrp="1" noChangeArrowheads="1"/>
          </p:cNvSpPr>
          <p:nvPr>
            <p:ph type="ctrTitle"/>
          </p:nvPr>
        </p:nvSpPr>
        <p:spPr>
          <a:xfrm>
            <a:off x="0" y="0"/>
            <a:ext cx="9144000" cy="1219200"/>
          </a:xfrm>
          <a:solidFill>
            <a:srgbClr val="709877">
              <a:alpha val="87059"/>
            </a:srgbClr>
          </a:solidFill>
          <a:ln>
            <a:solidFill>
              <a:schemeClr val="accent3">
                <a:lumMod val="50000"/>
              </a:schemeClr>
            </a:solidFill>
          </a:ln>
        </p:spPr>
        <p:txBody>
          <a:bodyPr tIns="0" rtlCol="0" anchorCtr="1">
            <a:noAutofit/>
          </a:bodyPr>
          <a:lstStyle/>
          <a:p>
            <a:pPr eaLnBrk="1" fontAlgn="auto" hangingPunct="1">
              <a:lnSpc>
                <a:spcPts val="3000"/>
              </a:lnSpc>
              <a:spcBef>
                <a:spcPts val="2400"/>
              </a:spcBef>
              <a:spcAft>
                <a:spcPts val="0"/>
              </a:spcAft>
              <a:defRPr/>
            </a:pPr>
            <a:r>
              <a:rPr lang="en-US" sz="2400" b="1" dirty="0">
                <a:effectLst/>
                <a:latin typeface="Century Schoolbook" panose="02040604050505020304" pitchFamily="18" charset="0"/>
                <a:ea typeface="Aptos" panose="020B0004020202020204" pitchFamily="34" charset="0"/>
                <a:cs typeface="Times New Roman" panose="02020603050405020304" pitchFamily="18" charset="0"/>
              </a:rPr>
              <a:t>Evolution of Contract Funding Provisions of </a:t>
            </a:r>
            <a:br>
              <a:rPr lang="en-US" sz="2400" b="1" dirty="0">
                <a:effectLst/>
                <a:latin typeface="Century Schoolbook" panose="02040604050505020304" pitchFamily="18" charset="0"/>
                <a:ea typeface="Aptos" panose="020B0004020202020204" pitchFamily="34" charset="0"/>
                <a:cs typeface="Times New Roman" panose="02020603050405020304" pitchFamily="18" charset="0"/>
              </a:rPr>
            </a:br>
            <a:r>
              <a:rPr lang="en-US" sz="2400" b="1" dirty="0">
                <a:effectLst/>
                <a:latin typeface="Century Schoolbook" panose="02040604050505020304" pitchFamily="18" charset="0"/>
                <a:ea typeface="Aptos" panose="020B0004020202020204" pitchFamily="34" charset="0"/>
                <a:cs typeface="Times New Roman" panose="02020603050405020304" pitchFamily="18" charset="0"/>
              </a:rPr>
              <a:t>the Indian Self-Determination Act</a:t>
            </a:r>
            <a:endParaRPr lang="en-US" sz="2400" b="1" dirty="0">
              <a:solidFill>
                <a:srgbClr val="000000"/>
              </a:solidFill>
              <a:effectLst>
                <a:outerShdw blurRad="38100" dist="38100" dir="2700000" algn="tl">
                  <a:srgbClr val="FFFFFF"/>
                </a:outerShdw>
              </a:effectLst>
            </a:endParaRPr>
          </a:p>
        </p:txBody>
      </p:sp>
      <p:sp>
        <p:nvSpPr>
          <p:cNvPr id="16387" name="Rectangle 3">
            <a:extLst>
              <a:ext uri="{FF2B5EF4-FFF2-40B4-BE49-F238E27FC236}">
                <a16:creationId xmlns:a16="http://schemas.microsoft.com/office/drawing/2014/main" id="{ECE7D547-0156-1D65-F29A-EB25EC486E23}"/>
              </a:ext>
            </a:extLst>
          </p:cNvPr>
          <p:cNvSpPr>
            <a:spLocks noGrp="1"/>
          </p:cNvSpPr>
          <p:nvPr>
            <p:ph type="subTitle" idx="1"/>
          </p:nvPr>
        </p:nvSpPr>
        <p:spPr>
          <a:xfrm>
            <a:off x="0" y="1219200"/>
            <a:ext cx="9144000" cy="4800600"/>
          </a:xfrm>
          <a:solidFill>
            <a:srgbClr val="DDEFDF"/>
          </a:solidFill>
        </p:spPr>
        <p:txBody>
          <a:bodyPr/>
          <a:lstStyle/>
          <a:p>
            <a:pPr algn="l" eaLnBrk="1" hangingPunct="1"/>
            <a:endParaRPr kumimoji="0" lang="en-US" sz="1800" b="1" i="0" u="none" strike="noStrike" kern="100" cap="none" spc="0" normalizeH="0" baseline="0" noProof="0" dirty="0">
              <a:ln>
                <a:noFill/>
              </a:ln>
              <a:solidFill>
                <a:prstClr val="black">
                  <a:tint val="75000"/>
                </a:prstClr>
              </a:solidFill>
              <a:effectLst/>
              <a:uLnTx/>
              <a:uFillTx/>
              <a:latin typeface="Century Schoolbook" panose="02040604050505020304" pitchFamily="18" charset="0"/>
              <a:ea typeface="Aptos" panose="020B0004020202020204" pitchFamily="34" charset="0"/>
              <a:cs typeface="Times New Roman" panose="02020603050405020304" pitchFamily="18" charset="0"/>
            </a:endParaRPr>
          </a:p>
          <a:p>
            <a:pPr eaLnBrk="1" hangingPunct="1"/>
            <a:r>
              <a:rPr kumimoji="0" lang="en-US" sz="1800" b="1" i="0" u="none" strike="noStrike" kern="100" cap="none" spc="0" normalizeH="0" baseline="0" noProof="0" dirty="0">
                <a:ln>
                  <a:noFill/>
                </a:ln>
                <a:solidFill>
                  <a:schemeClr val="tx1"/>
                </a:solidFill>
                <a:effectLst/>
                <a:uLnTx/>
                <a:uFillTx/>
                <a:latin typeface="Century Schoolbook" panose="02040604050505020304" pitchFamily="18" charset="0"/>
                <a:ea typeface="Aptos" panose="020B0004020202020204" pitchFamily="34" charset="0"/>
                <a:cs typeface="Times New Roman" panose="02020603050405020304" pitchFamily="18" charset="0"/>
              </a:rPr>
              <a:t>2020 Amendments [Pub. L. 116-180, revising sec. 106(a)(3)]</a:t>
            </a:r>
          </a:p>
          <a:p>
            <a:pPr eaLnBrk="1" hangingPunct="1"/>
            <a:endParaRPr lang="en-US" altLang="en-US" sz="1800" b="1" kern="100" dirty="0">
              <a:solidFill>
                <a:schemeClr val="tx1"/>
              </a:solidFill>
              <a:latin typeface="Century Schoolbook" panose="02040604050505020304" pitchFamily="18" charset="0"/>
              <a:cs typeface="Times New Roman" panose="02020603050405020304" pitchFamily="18" charset="0"/>
            </a:endParaRPr>
          </a:p>
          <a:p>
            <a:pPr marL="114300" algn="l" eaLnBrk="1" hangingPunct="1"/>
            <a:r>
              <a:rPr lang="en-US" sz="18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(a)(3)(A) The contract support costs that are eligible costs for the purposes of receiving funding under this Act shall include the costs of reimbursing each tribal contractor for reasonable and allowable costs of—</a:t>
            </a:r>
          </a:p>
          <a:p>
            <a:pPr marL="685800" algn="l" eaLnBrk="1" hangingPunct="1"/>
            <a:r>
              <a:rPr lang="en-US" sz="18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(i) direct program expenses for the operation of the Federal program that is the subject of the contract, and</a:t>
            </a:r>
          </a:p>
          <a:p>
            <a:pPr marL="685800" algn="l" eaLnBrk="1" hangingPunct="1"/>
            <a:r>
              <a:rPr lang="en-US" sz="18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(ii) any additional administrative or other </a:t>
            </a:r>
            <a:r>
              <a:rPr lang="en-US" sz="1800" b="1"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expense incurred by the governing body</a:t>
            </a:r>
            <a:r>
              <a:rPr lang="en-US" sz="18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 of the Indian Tribe or Tribal organization and any overhead expense incurred by the tribal contractor in connection with the operation of the Federal program, function, service, or activity pursuant to the contract,</a:t>
            </a:r>
          </a:p>
          <a:p>
            <a:pPr marL="114300" algn="l" eaLnBrk="1" hangingPunct="1"/>
            <a:r>
              <a:rPr lang="en-US" sz="18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except that such funding shall not duplicate any funding provided under section 106(a)(1).</a:t>
            </a:r>
            <a:endParaRPr lang="en-US" altLang="en-US" sz="500" b="1" dirty="0">
              <a:solidFill>
                <a:schemeClr val="tx1"/>
              </a:solidFill>
            </a:endParaRPr>
          </a:p>
        </p:txBody>
      </p:sp>
      <p:pic>
        <p:nvPicPr>
          <p:cNvPr id="16388" name="Picture 5">
            <a:extLst>
              <a:ext uri="{FF2B5EF4-FFF2-40B4-BE49-F238E27FC236}">
                <a16:creationId xmlns:a16="http://schemas.microsoft.com/office/drawing/2014/main" id="{D2E3D6E2-0E4D-BCA1-F6F7-AAEC8506DA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0001" r="12500"/>
          <a:stretch>
            <a:fillRect/>
          </a:stretch>
        </p:blipFill>
        <p:spPr bwMode="auto">
          <a:xfrm>
            <a:off x="0" y="5943600"/>
            <a:ext cx="914400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Text Box 6">
            <a:extLst>
              <a:ext uri="{FF2B5EF4-FFF2-40B4-BE49-F238E27FC236}">
                <a16:creationId xmlns:a16="http://schemas.microsoft.com/office/drawing/2014/main" id="{997CDED4-9D5E-DE2B-2024-F9277B217D18}"/>
              </a:ext>
            </a:extLst>
          </p:cNvPr>
          <p:cNvSpPr txBox="1">
            <a:spLocks noChangeArrowheads="1"/>
          </p:cNvSpPr>
          <p:nvPr/>
        </p:nvSpPr>
        <p:spPr bwMode="auto">
          <a:xfrm>
            <a:off x="0" y="6583363"/>
            <a:ext cx="9144000" cy="276225"/>
          </a:xfrm>
          <a:prstGeom prst="rect">
            <a:avLst/>
          </a:prstGeom>
          <a:gradFill rotWithShape="1">
            <a:gsLst>
              <a:gs pos="0">
                <a:srgbClr val="5B816A"/>
              </a:gs>
              <a:gs pos="50000">
                <a:srgbClr val="6A967B"/>
              </a:gs>
              <a:gs pos="100000">
                <a:srgbClr val="5B816A"/>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1200" b="1">
              <a:solidFill>
                <a:srgbClr val="000000"/>
              </a:solidFill>
            </a:endParaRPr>
          </a:p>
        </p:txBody>
      </p:sp>
      <p:sp>
        <p:nvSpPr>
          <p:cNvPr id="16390" name="Slide Number Placeholder 7">
            <a:extLst>
              <a:ext uri="{FF2B5EF4-FFF2-40B4-BE49-F238E27FC236}">
                <a16:creationId xmlns:a16="http://schemas.microsoft.com/office/drawing/2014/main" id="{E3AFFFD9-C7B1-9822-3D97-52FCBEA7DC3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321A21C-8C74-438C-ABFB-E6F17822C332}" type="slidenum">
              <a:rPr lang="en-US" altLang="en-US" sz="1200">
                <a:solidFill>
                  <a:srgbClr val="898989"/>
                </a:solidFill>
              </a:rPr>
              <a:pPr>
                <a:spcBef>
                  <a:spcPct val="0"/>
                </a:spcBef>
                <a:buFontTx/>
                <a:buNone/>
              </a:pPr>
              <a:t>5</a:t>
            </a:fld>
            <a:endParaRPr lang="en-US" altLang="en-US" sz="1200">
              <a:solidFill>
                <a:srgbClr val="898989"/>
              </a:solidFill>
            </a:endParaRPr>
          </a:p>
        </p:txBody>
      </p:sp>
    </p:spTree>
    <p:extLst>
      <p:ext uri="{BB962C8B-B14F-4D97-AF65-F5344CB8AC3E}">
        <p14:creationId xmlns:p14="http://schemas.microsoft.com/office/powerpoint/2010/main" val="757959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B7718992-06EC-4A2C-A750-19DB0E16A83E}"/>
              </a:ext>
            </a:extLst>
          </p:cNvPr>
          <p:cNvSpPr>
            <a:spLocks noGrp="1" noChangeArrowheads="1"/>
          </p:cNvSpPr>
          <p:nvPr>
            <p:ph type="ctrTitle"/>
          </p:nvPr>
        </p:nvSpPr>
        <p:spPr>
          <a:xfrm>
            <a:off x="0" y="0"/>
            <a:ext cx="9144000" cy="1219200"/>
          </a:xfrm>
          <a:solidFill>
            <a:srgbClr val="709877">
              <a:alpha val="87059"/>
            </a:srgbClr>
          </a:solidFill>
          <a:ln>
            <a:solidFill>
              <a:schemeClr val="accent3">
                <a:lumMod val="50000"/>
              </a:schemeClr>
            </a:solidFill>
          </a:ln>
        </p:spPr>
        <p:txBody>
          <a:bodyPr tIns="0" rtlCol="0" anchorCtr="1">
            <a:noAutofit/>
          </a:bodyPr>
          <a:lstStyle/>
          <a:p>
            <a:pPr eaLnBrk="1" fontAlgn="auto" hangingPunct="1">
              <a:lnSpc>
                <a:spcPts val="3000"/>
              </a:lnSpc>
              <a:spcBef>
                <a:spcPts val="2400"/>
              </a:spcBef>
              <a:spcAft>
                <a:spcPts val="0"/>
              </a:spcAft>
              <a:defRPr/>
            </a:pPr>
            <a:r>
              <a:rPr lang="en-US" sz="2400" b="1" dirty="0">
                <a:effectLst/>
                <a:latin typeface="Century Schoolbook" panose="02040604050505020304" pitchFamily="18" charset="0"/>
                <a:ea typeface="Aptos" panose="020B0004020202020204" pitchFamily="34" charset="0"/>
                <a:cs typeface="Times New Roman" panose="02020603050405020304" pitchFamily="18" charset="0"/>
              </a:rPr>
              <a:t>Evolution of Contract Funding Provisions of </a:t>
            </a:r>
            <a:br>
              <a:rPr lang="en-US" sz="2400" b="1" dirty="0">
                <a:effectLst/>
                <a:latin typeface="Century Schoolbook" panose="02040604050505020304" pitchFamily="18" charset="0"/>
                <a:ea typeface="Aptos" panose="020B0004020202020204" pitchFamily="34" charset="0"/>
                <a:cs typeface="Times New Roman" panose="02020603050405020304" pitchFamily="18" charset="0"/>
              </a:rPr>
            </a:br>
            <a:r>
              <a:rPr lang="en-US" sz="2400" b="1" dirty="0">
                <a:effectLst/>
                <a:latin typeface="Century Schoolbook" panose="02040604050505020304" pitchFamily="18" charset="0"/>
                <a:ea typeface="Aptos" panose="020B0004020202020204" pitchFamily="34" charset="0"/>
                <a:cs typeface="Times New Roman" panose="02020603050405020304" pitchFamily="18" charset="0"/>
              </a:rPr>
              <a:t>the Indian Self-Determination Act</a:t>
            </a:r>
            <a:endParaRPr lang="en-US" sz="2400" b="1" dirty="0">
              <a:solidFill>
                <a:srgbClr val="000000"/>
              </a:solidFill>
              <a:effectLst>
                <a:outerShdw blurRad="38100" dist="38100" dir="2700000" algn="tl">
                  <a:srgbClr val="FFFFFF"/>
                </a:outerShdw>
              </a:effectLst>
            </a:endParaRPr>
          </a:p>
        </p:txBody>
      </p:sp>
      <p:sp>
        <p:nvSpPr>
          <p:cNvPr id="16387" name="Rectangle 3">
            <a:extLst>
              <a:ext uri="{FF2B5EF4-FFF2-40B4-BE49-F238E27FC236}">
                <a16:creationId xmlns:a16="http://schemas.microsoft.com/office/drawing/2014/main" id="{ECE7D547-0156-1D65-F29A-EB25EC486E23}"/>
              </a:ext>
            </a:extLst>
          </p:cNvPr>
          <p:cNvSpPr>
            <a:spLocks noGrp="1"/>
          </p:cNvSpPr>
          <p:nvPr>
            <p:ph type="subTitle" idx="1"/>
          </p:nvPr>
        </p:nvSpPr>
        <p:spPr>
          <a:xfrm>
            <a:off x="0" y="1219200"/>
            <a:ext cx="9144000" cy="4800600"/>
          </a:xfrm>
          <a:solidFill>
            <a:srgbClr val="DDEFDF"/>
          </a:solidFill>
        </p:spPr>
        <p:txBody>
          <a:bodyPr/>
          <a:lstStyle/>
          <a:p>
            <a:pPr algn="l" eaLnBrk="1" hangingPunct="1"/>
            <a:endParaRPr kumimoji="0" lang="en-US" sz="1800" b="1" i="0" u="none" strike="noStrike" kern="100" cap="none" spc="0" normalizeH="0" baseline="0" noProof="0" dirty="0">
              <a:ln>
                <a:noFill/>
              </a:ln>
              <a:solidFill>
                <a:prstClr val="black">
                  <a:tint val="75000"/>
                </a:prstClr>
              </a:solidFill>
              <a:effectLst/>
              <a:uLnTx/>
              <a:uFillTx/>
              <a:latin typeface="Century Schoolbook" panose="02040604050505020304" pitchFamily="18" charset="0"/>
              <a:ea typeface="Aptos" panose="020B0004020202020204" pitchFamily="34" charset="0"/>
              <a:cs typeface="Times New Roman" panose="02020603050405020304" pitchFamily="18" charset="0"/>
            </a:endParaRPr>
          </a:p>
          <a:p>
            <a:pPr eaLnBrk="1" hangingPunct="1"/>
            <a:r>
              <a:rPr kumimoji="0" lang="en-US" sz="1800" b="1" i="0" u="none" strike="noStrike" kern="100" cap="none" spc="0" normalizeH="0" baseline="0" noProof="0" dirty="0">
                <a:ln>
                  <a:noFill/>
                </a:ln>
                <a:solidFill>
                  <a:schemeClr val="tx1"/>
                </a:solidFill>
                <a:effectLst/>
                <a:uLnTx/>
                <a:uFillTx/>
                <a:latin typeface="Century Schoolbook" panose="02040604050505020304" pitchFamily="18" charset="0"/>
                <a:ea typeface="Aptos" panose="020B0004020202020204" pitchFamily="34" charset="0"/>
                <a:cs typeface="Times New Roman" panose="02020603050405020304" pitchFamily="18" charset="0"/>
              </a:rPr>
              <a:t>1994 Amendments [Pub. L. 103-413, rewriting sec. 106(g)]</a:t>
            </a:r>
          </a:p>
          <a:p>
            <a:pPr marL="457200" eaLnBrk="1" hangingPunct="1"/>
            <a:endParaRPr lang="en-US" altLang="en-US" sz="1800" b="1" kern="100" dirty="0">
              <a:solidFill>
                <a:schemeClr val="tx1"/>
              </a:solidFill>
              <a:latin typeface="Century Schoolbook" panose="02040604050505020304" pitchFamily="18" charset="0"/>
              <a:cs typeface="Times New Roman" panose="02020603050405020304" pitchFamily="18" charset="0"/>
            </a:endParaRPr>
          </a:p>
          <a:p>
            <a:pPr marL="457200" algn="l" eaLnBrk="1" hangingPunct="1">
              <a:tabLst>
                <a:tab pos="457200" algn="l"/>
                <a:tab pos="7772400" algn="l"/>
              </a:tabLst>
            </a:pPr>
            <a:r>
              <a:rPr lang="en-US" sz="18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(g) Upon the approval of a self-determination contract, the Secretary shall add to the contract </a:t>
            </a:r>
            <a:r>
              <a:rPr lang="en-US" sz="1800" b="1" dirty="0">
                <a:solidFill>
                  <a:srgbClr val="FF0000"/>
                </a:solidFill>
                <a:effectLst/>
                <a:latin typeface="Century Schoolbook" panose="02040604050505020304" pitchFamily="18" charset="0"/>
                <a:ea typeface="Aptos" panose="020B0004020202020204" pitchFamily="34" charset="0"/>
                <a:cs typeface="Times New Roman" panose="02020603050405020304" pitchFamily="18" charset="0"/>
              </a:rPr>
              <a:t>the full amount </a:t>
            </a:r>
            <a:r>
              <a:rPr lang="en-US" sz="18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of funds to which the contractor is entitled under section 106(a), subject to adjustments for each subsequent year that such tribe or tribal organization administers a Federal program, function, service, or activity under such contract.</a:t>
            </a:r>
            <a:endParaRPr lang="en-US" altLang="en-US" sz="500" b="1" dirty="0">
              <a:solidFill>
                <a:schemeClr val="tx1"/>
              </a:solidFill>
            </a:endParaRPr>
          </a:p>
        </p:txBody>
      </p:sp>
      <p:pic>
        <p:nvPicPr>
          <p:cNvPr id="16388" name="Picture 5">
            <a:extLst>
              <a:ext uri="{FF2B5EF4-FFF2-40B4-BE49-F238E27FC236}">
                <a16:creationId xmlns:a16="http://schemas.microsoft.com/office/drawing/2014/main" id="{D2E3D6E2-0E4D-BCA1-F6F7-AAEC8506DA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0001" r="12500"/>
          <a:stretch>
            <a:fillRect/>
          </a:stretch>
        </p:blipFill>
        <p:spPr bwMode="auto">
          <a:xfrm>
            <a:off x="0" y="5943600"/>
            <a:ext cx="914400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Text Box 6">
            <a:extLst>
              <a:ext uri="{FF2B5EF4-FFF2-40B4-BE49-F238E27FC236}">
                <a16:creationId xmlns:a16="http://schemas.microsoft.com/office/drawing/2014/main" id="{997CDED4-9D5E-DE2B-2024-F9277B217D18}"/>
              </a:ext>
            </a:extLst>
          </p:cNvPr>
          <p:cNvSpPr txBox="1">
            <a:spLocks noChangeArrowheads="1"/>
          </p:cNvSpPr>
          <p:nvPr/>
        </p:nvSpPr>
        <p:spPr bwMode="auto">
          <a:xfrm>
            <a:off x="0" y="6583363"/>
            <a:ext cx="9144000" cy="276225"/>
          </a:xfrm>
          <a:prstGeom prst="rect">
            <a:avLst/>
          </a:prstGeom>
          <a:gradFill rotWithShape="1">
            <a:gsLst>
              <a:gs pos="0">
                <a:srgbClr val="5B816A"/>
              </a:gs>
              <a:gs pos="50000">
                <a:srgbClr val="6A967B"/>
              </a:gs>
              <a:gs pos="100000">
                <a:srgbClr val="5B816A"/>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1200" b="1">
              <a:solidFill>
                <a:srgbClr val="000000"/>
              </a:solidFill>
            </a:endParaRPr>
          </a:p>
        </p:txBody>
      </p:sp>
      <p:sp>
        <p:nvSpPr>
          <p:cNvPr id="16390" name="Slide Number Placeholder 7">
            <a:extLst>
              <a:ext uri="{FF2B5EF4-FFF2-40B4-BE49-F238E27FC236}">
                <a16:creationId xmlns:a16="http://schemas.microsoft.com/office/drawing/2014/main" id="{E3AFFFD9-C7B1-9822-3D97-52FCBEA7DC3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321A21C-8C74-438C-ABFB-E6F17822C332}" type="slidenum">
              <a:rPr lang="en-US" altLang="en-US" sz="1200">
                <a:solidFill>
                  <a:srgbClr val="898989"/>
                </a:solidFill>
              </a:rPr>
              <a:pPr>
                <a:spcBef>
                  <a:spcPct val="0"/>
                </a:spcBef>
                <a:buFontTx/>
                <a:buNone/>
              </a:pPr>
              <a:t>6</a:t>
            </a:fld>
            <a:endParaRPr lang="en-US" altLang="en-US" sz="1200">
              <a:solidFill>
                <a:srgbClr val="898989"/>
              </a:solidFill>
            </a:endParaRPr>
          </a:p>
        </p:txBody>
      </p:sp>
    </p:spTree>
    <p:extLst>
      <p:ext uri="{BB962C8B-B14F-4D97-AF65-F5344CB8AC3E}">
        <p14:creationId xmlns:p14="http://schemas.microsoft.com/office/powerpoint/2010/main" val="1979805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B7718992-06EC-4A2C-A750-19DB0E16A83E}"/>
              </a:ext>
            </a:extLst>
          </p:cNvPr>
          <p:cNvSpPr>
            <a:spLocks noGrp="1" noChangeArrowheads="1"/>
          </p:cNvSpPr>
          <p:nvPr>
            <p:ph type="ctrTitle"/>
          </p:nvPr>
        </p:nvSpPr>
        <p:spPr>
          <a:xfrm>
            <a:off x="0" y="0"/>
            <a:ext cx="9144000" cy="1219200"/>
          </a:xfrm>
          <a:solidFill>
            <a:srgbClr val="709877">
              <a:alpha val="87059"/>
            </a:srgbClr>
          </a:solidFill>
          <a:ln>
            <a:solidFill>
              <a:schemeClr val="accent3">
                <a:lumMod val="50000"/>
              </a:schemeClr>
            </a:solidFill>
          </a:ln>
        </p:spPr>
        <p:txBody>
          <a:bodyPr tIns="0" rtlCol="0" anchorCtr="1">
            <a:noAutofit/>
          </a:bodyPr>
          <a:lstStyle/>
          <a:p>
            <a:pPr eaLnBrk="1" fontAlgn="auto" hangingPunct="1">
              <a:lnSpc>
                <a:spcPts val="3000"/>
              </a:lnSpc>
              <a:spcBef>
                <a:spcPts val="2400"/>
              </a:spcBef>
              <a:spcAft>
                <a:spcPts val="0"/>
              </a:spcAft>
              <a:defRPr/>
            </a:pPr>
            <a:r>
              <a:rPr lang="en-US" sz="2400" b="1" dirty="0">
                <a:effectLst/>
                <a:latin typeface="Century Schoolbook" panose="02040604050505020304" pitchFamily="18" charset="0"/>
                <a:ea typeface="Aptos" panose="020B0004020202020204" pitchFamily="34" charset="0"/>
                <a:cs typeface="Times New Roman" panose="02020603050405020304" pitchFamily="18" charset="0"/>
              </a:rPr>
              <a:t>Court </a:t>
            </a:r>
            <a:r>
              <a:rPr lang="en-US" sz="2400" b="1" dirty="0">
                <a:latin typeface="Century Schoolbook" panose="02040604050505020304" pitchFamily="18" charset="0"/>
                <a:ea typeface="Aptos" panose="020B0004020202020204" pitchFamily="34" charset="0"/>
                <a:cs typeface="Times New Roman" panose="02020603050405020304" pitchFamily="18" charset="0"/>
              </a:rPr>
              <a:t>Decisions Addressing </a:t>
            </a:r>
            <a:r>
              <a:rPr lang="en-US" sz="2400" b="1" dirty="0">
                <a:effectLst/>
                <a:latin typeface="Century Schoolbook" panose="02040604050505020304" pitchFamily="18" charset="0"/>
                <a:ea typeface="Aptos" panose="020B0004020202020204" pitchFamily="34" charset="0"/>
                <a:cs typeface="Times New Roman" panose="02020603050405020304" pitchFamily="18" charset="0"/>
              </a:rPr>
              <a:t>Contract Support Costs</a:t>
            </a:r>
            <a:endParaRPr lang="en-US" sz="2400" b="1" dirty="0">
              <a:solidFill>
                <a:srgbClr val="000000"/>
              </a:solidFill>
              <a:effectLst>
                <a:outerShdw blurRad="38100" dist="38100" dir="2700000" algn="tl">
                  <a:srgbClr val="FFFFFF"/>
                </a:outerShdw>
              </a:effectLst>
            </a:endParaRPr>
          </a:p>
        </p:txBody>
      </p:sp>
      <p:sp>
        <p:nvSpPr>
          <p:cNvPr id="16387" name="Rectangle 3">
            <a:extLst>
              <a:ext uri="{FF2B5EF4-FFF2-40B4-BE49-F238E27FC236}">
                <a16:creationId xmlns:a16="http://schemas.microsoft.com/office/drawing/2014/main" id="{ECE7D547-0156-1D65-F29A-EB25EC486E23}"/>
              </a:ext>
            </a:extLst>
          </p:cNvPr>
          <p:cNvSpPr>
            <a:spLocks noGrp="1"/>
          </p:cNvSpPr>
          <p:nvPr>
            <p:ph type="subTitle" idx="1"/>
          </p:nvPr>
        </p:nvSpPr>
        <p:spPr>
          <a:xfrm>
            <a:off x="0" y="1219200"/>
            <a:ext cx="9144000" cy="4800600"/>
          </a:xfrm>
          <a:solidFill>
            <a:srgbClr val="DDEFDF"/>
          </a:solidFill>
        </p:spPr>
        <p:txBody>
          <a:bodyPr/>
          <a:lstStyle/>
          <a:p>
            <a:pPr marL="0" marR="0">
              <a:lnSpc>
                <a:spcPct val="107000"/>
              </a:lnSpc>
              <a:spcBef>
                <a:spcPts val="0"/>
              </a:spcBef>
              <a:spcAft>
                <a:spcPts val="0"/>
              </a:spcAft>
            </a:pPr>
            <a:endParaRPr lang="en-US" sz="1800" b="1" i="1" kern="100" dirty="0">
              <a:effectLst/>
              <a:latin typeface="Century Schoolbook" panose="02040604050505020304" pitchFamily="18" charset="0"/>
              <a:ea typeface="Aptos" panose="020B0004020202020204" pitchFamily="34" charset="0"/>
              <a:cs typeface="Times New Roman" panose="02020603050405020304" pitchFamily="18" charset="0"/>
            </a:endParaRPr>
          </a:p>
          <a:p>
            <a:pPr marL="0" marR="0">
              <a:lnSpc>
                <a:spcPct val="107000"/>
              </a:lnSpc>
              <a:spcBef>
                <a:spcPts val="0"/>
              </a:spcBef>
              <a:spcAft>
                <a:spcPts val="0"/>
              </a:spcAft>
            </a:pPr>
            <a:r>
              <a:rPr lang="en-US" sz="1800" b="1" i="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Ramah Navajo School Bd. vs. Babbitt</a:t>
            </a:r>
            <a:r>
              <a:rPr lang="en-US" sz="1800" b="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 (1996)</a:t>
            </a:r>
            <a:endParaRPr lang="en-US"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0"/>
              </a:spcAft>
            </a:pP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 </a:t>
            </a:r>
            <a:endParaRPr lang="en-US"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519113" marR="0" algn="l">
              <a:lnSpc>
                <a:spcPct val="107000"/>
              </a:lnSpc>
              <a:spcBef>
                <a:spcPts val="0"/>
              </a:spcBef>
              <a:spcAft>
                <a:spcPts val="0"/>
              </a:spcAft>
            </a:pP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The U.S. Court of Appeals for the D.C. Circuit rules that the BIA cannot reduce contract support cost reimbursements for any reason other than an appropriations shortfall.  Court prohibits the BIA from cutting contract support cost reimbursements when Tribes do not submit indirect cost related information by a BIA-created deadline. </a:t>
            </a:r>
            <a:endParaRPr lang="en-US"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862013" indent="-342900" algn="l" eaLnBrk="1" hangingPunct="1">
              <a:buFont typeface="Arial" panose="020B0604020202020204" pitchFamily="34" charset="0"/>
              <a:buChar char="•"/>
            </a:pPr>
            <a:endParaRPr lang="en-US" altLang="en-US" sz="500" b="1" dirty="0">
              <a:solidFill>
                <a:schemeClr val="tx1"/>
              </a:solidFill>
            </a:endParaRPr>
          </a:p>
          <a:p>
            <a:pPr marL="0" marR="0">
              <a:lnSpc>
                <a:spcPct val="107000"/>
              </a:lnSpc>
              <a:spcBef>
                <a:spcPts val="0"/>
              </a:spcBef>
              <a:spcAft>
                <a:spcPts val="0"/>
              </a:spcAft>
            </a:pPr>
            <a:endParaRPr lang="en-US" sz="1800" b="1" i="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endParaRPr>
          </a:p>
          <a:p>
            <a:pPr marL="0" marR="0">
              <a:lnSpc>
                <a:spcPct val="107000"/>
              </a:lnSpc>
              <a:spcBef>
                <a:spcPts val="0"/>
              </a:spcBef>
              <a:spcAft>
                <a:spcPts val="0"/>
              </a:spcAft>
            </a:pPr>
            <a:r>
              <a:rPr lang="en-US" sz="1800" b="1" i="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Cherokee Nation &amp; Shoshone Paiute Tribes vs. Leavitt</a:t>
            </a:r>
            <a:r>
              <a:rPr lang="en-US" sz="1800" b="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 (2005)</a:t>
            </a:r>
            <a:endParaRPr lang="en-US"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0"/>
              </a:spcAft>
            </a:pP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 </a:t>
            </a:r>
            <a:endParaRPr lang="en-US"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519113" marR="0" algn="l">
              <a:lnSpc>
                <a:spcPct val="107000"/>
              </a:lnSpc>
              <a:spcBef>
                <a:spcPts val="0"/>
              </a:spcBef>
              <a:spcAft>
                <a:spcPts val="0"/>
              </a:spcAft>
            </a:pP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The United States Supreme Court rules that full contract support cost reimbursement is a legal obligation that cannot be reduced by agency budgeting decisions. </a:t>
            </a:r>
            <a:endParaRPr lang="en-US"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342900" indent="-342900" algn="l" eaLnBrk="1" hangingPunct="1">
              <a:buFont typeface="Arial" panose="020B0604020202020204" pitchFamily="34" charset="0"/>
              <a:buChar char="•"/>
            </a:pPr>
            <a:endParaRPr lang="en-US" altLang="en-US" sz="500" b="1" dirty="0">
              <a:solidFill>
                <a:schemeClr val="tx1"/>
              </a:solidFill>
            </a:endParaRPr>
          </a:p>
        </p:txBody>
      </p:sp>
      <p:pic>
        <p:nvPicPr>
          <p:cNvPr id="16388" name="Picture 5">
            <a:extLst>
              <a:ext uri="{FF2B5EF4-FFF2-40B4-BE49-F238E27FC236}">
                <a16:creationId xmlns:a16="http://schemas.microsoft.com/office/drawing/2014/main" id="{D2E3D6E2-0E4D-BCA1-F6F7-AAEC8506DA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0001" r="12500"/>
          <a:stretch>
            <a:fillRect/>
          </a:stretch>
        </p:blipFill>
        <p:spPr bwMode="auto">
          <a:xfrm>
            <a:off x="0" y="5943600"/>
            <a:ext cx="914400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Text Box 6">
            <a:extLst>
              <a:ext uri="{FF2B5EF4-FFF2-40B4-BE49-F238E27FC236}">
                <a16:creationId xmlns:a16="http://schemas.microsoft.com/office/drawing/2014/main" id="{997CDED4-9D5E-DE2B-2024-F9277B217D18}"/>
              </a:ext>
            </a:extLst>
          </p:cNvPr>
          <p:cNvSpPr txBox="1">
            <a:spLocks noChangeArrowheads="1"/>
          </p:cNvSpPr>
          <p:nvPr/>
        </p:nvSpPr>
        <p:spPr bwMode="auto">
          <a:xfrm>
            <a:off x="0" y="6583363"/>
            <a:ext cx="9144000" cy="276225"/>
          </a:xfrm>
          <a:prstGeom prst="rect">
            <a:avLst/>
          </a:prstGeom>
          <a:gradFill rotWithShape="1">
            <a:gsLst>
              <a:gs pos="0">
                <a:srgbClr val="5B816A"/>
              </a:gs>
              <a:gs pos="50000">
                <a:srgbClr val="6A967B"/>
              </a:gs>
              <a:gs pos="100000">
                <a:srgbClr val="5B816A"/>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1200" b="1">
              <a:solidFill>
                <a:srgbClr val="000000"/>
              </a:solidFill>
            </a:endParaRPr>
          </a:p>
        </p:txBody>
      </p:sp>
      <p:sp>
        <p:nvSpPr>
          <p:cNvPr id="16390" name="Slide Number Placeholder 7">
            <a:extLst>
              <a:ext uri="{FF2B5EF4-FFF2-40B4-BE49-F238E27FC236}">
                <a16:creationId xmlns:a16="http://schemas.microsoft.com/office/drawing/2014/main" id="{E3AFFFD9-C7B1-9822-3D97-52FCBEA7DC3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321A21C-8C74-438C-ABFB-E6F17822C332}" type="slidenum">
              <a:rPr lang="en-US" altLang="en-US" sz="1200">
                <a:solidFill>
                  <a:srgbClr val="898989"/>
                </a:solidFill>
              </a:rPr>
              <a:pPr>
                <a:spcBef>
                  <a:spcPct val="0"/>
                </a:spcBef>
                <a:buFontTx/>
                <a:buNone/>
              </a:pPr>
              <a:t>7</a:t>
            </a:fld>
            <a:endParaRPr lang="en-US" altLang="en-US" sz="1200">
              <a:solidFill>
                <a:srgbClr val="898989"/>
              </a:solidFill>
            </a:endParaRPr>
          </a:p>
        </p:txBody>
      </p:sp>
    </p:spTree>
    <p:extLst>
      <p:ext uri="{BB962C8B-B14F-4D97-AF65-F5344CB8AC3E}">
        <p14:creationId xmlns:p14="http://schemas.microsoft.com/office/powerpoint/2010/main" val="3613010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B7718992-06EC-4A2C-A750-19DB0E16A83E}"/>
              </a:ext>
            </a:extLst>
          </p:cNvPr>
          <p:cNvSpPr>
            <a:spLocks noGrp="1" noChangeArrowheads="1"/>
          </p:cNvSpPr>
          <p:nvPr>
            <p:ph type="ctrTitle"/>
          </p:nvPr>
        </p:nvSpPr>
        <p:spPr>
          <a:xfrm>
            <a:off x="0" y="0"/>
            <a:ext cx="9144000" cy="1219200"/>
          </a:xfrm>
          <a:solidFill>
            <a:srgbClr val="709877">
              <a:alpha val="87059"/>
            </a:srgbClr>
          </a:solidFill>
          <a:ln>
            <a:solidFill>
              <a:schemeClr val="accent3">
                <a:lumMod val="50000"/>
              </a:schemeClr>
            </a:solidFill>
          </a:ln>
        </p:spPr>
        <p:txBody>
          <a:bodyPr tIns="0" rtlCol="0" anchorCtr="1">
            <a:noAutofit/>
          </a:bodyPr>
          <a:lstStyle/>
          <a:p>
            <a:pPr eaLnBrk="1" fontAlgn="auto" hangingPunct="1">
              <a:lnSpc>
                <a:spcPts val="3000"/>
              </a:lnSpc>
              <a:spcBef>
                <a:spcPts val="2400"/>
              </a:spcBef>
              <a:spcAft>
                <a:spcPts val="0"/>
              </a:spcAft>
              <a:defRPr/>
            </a:pPr>
            <a:r>
              <a:rPr lang="en-US" sz="2400" b="1" dirty="0">
                <a:effectLst/>
                <a:latin typeface="Century Schoolbook" panose="02040604050505020304" pitchFamily="18" charset="0"/>
                <a:ea typeface="Aptos" panose="020B0004020202020204" pitchFamily="34" charset="0"/>
                <a:cs typeface="Times New Roman" panose="02020603050405020304" pitchFamily="18" charset="0"/>
              </a:rPr>
              <a:t>Court </a:t>
            </a:r>
            <a:r>
              <a:rPr lang="en-US" sz="2400" b="1" dirty="0">
                <a:latin typeface="Century Schoolbook" panose="02040604050505020304" pitchFamily="18" charset="0"/>
                <a:ea typeface="Aptos" panose="020B0004020202020204" pitchFamily="34" charset="0"/>
                <a:cs typeface="Times New Roman" panose="02020603050405020304" pitchFamily="18" charset="0"/>
              </a:rPr>
              <a:t>Decisions Addressing </a:t>
            </a:r>
            <a:r>
              <a:rPr lang="en-US" sz="2400" b="1" dirty="0">
                <a:effectLst/>
                <a:latin typeface="Century Schoolbook" panose="02040604050505020304" pitchFamily="18" charset="0"/>
                <a:ea typeface="Aptos" panose="020B0004020202020204" pitchFamily="34" charset="0"/>
                <a:cs typeface="Times New Roman" panose="02020603050405020304" pitchFamily="18" charset="0"/>
              </a:rPr>
              <a:t>Contract Support Costs</a:t>
            </a:r>
            <a:endParaRPr lang="en-US" sz="2400" b="1" dirty="0">
              <a:solidFill>
                <a:srgbClr val="000000"/>
              </a:solidFill>
              <a:effectLst>
                <a:outerShdw blurRad="38100" dist="38100" dir="2700000" algn="tl">
                  <a:srgbClr val="FFFFFF"/>
                </a:outerShdw>
              </a:effectLst>
            </a:endParaRPr>
          </a:p>
        </p:txBody>
      </p:sp>
      <p:sp>
        <p:nvSpPr>
          <p:cNvPr id="16387" name="Rectangle 3">
            <a:extLst>
              <a:ext uri="{FF2B5EF4-FFF2-40B4-BE49-F238E27FC236}">
                <a16:creationId xmlns:a16="http://schemas.microsoft.com/office/drawing/2014/main" id="{ECE7D547-0156-1D65-F29A-EB25EC486E23}"/>
              </a:ext>
            </a:extLst>
          </p:cNvPr>
          <p:cNvSpPr>
            <a:spLocks noGrp="1"/>
          </p:cNvSpPr>
          <p:nvPr>
            <p:ph type="subTitle" idx="1"/>
          </p:nvPr>
        </p:nvSpPr>
        <p:spPr>
          <a:xfrm>
            <a:off x="0" y="1219200"/>
            <a:ext cx="9144000" cy="4800600"/>
          </a:xfrm>
          <a:solidFill>
            <a:srgbClr val="DDEFDF"/>
          </a:solidFill>
        </p:spPr>
        <p:txBody>
          <a:bodyPr/>
          <a:lstStyle/>
          <a:p>
            <a:pPr marL="0" marR="0">
              <a:lnSpc>
                <a:spcPct val="107000"/>
              </a:lnSpc>
              <a:spcBef>
                <a:spcPts val="0"/>
              </a:spcBef>
              <a:spcAft>
                <a:spcPts val="0"/>
              </a:spcAft>
            </a:pPr>
            <a:endParaRPr lang="en-US" sz="1800" b="1" i="1" kern="100" dirty="0">
              <a:effectLst/>
              <a:latin typeface="Century Schoolbook" panose="02040604050505020304" pitchFamily="18" charset="0"/>
              <a:ea typeface="Aptos" panose="020B0004020202020204" pitchFamily="34" charset="0"/>
              <a:cs typeface="Times New Roman" panose="02020603050405020304" pitchFamily="18" charset="0"/>
            </a:endParaRPr>
          </a:p>
          <a:p>
            <a:pPr marL="0" marR="0">
              <a:lnSpc>
                <a:spcPct val="107000"/>
              </a:lnSpc>
              <a:spcBef>
                <a:spcPts val="0"/>
              </a:spcBef>
              <a:spcAft>
                <a:spcPts val="0"/>
              </a:spcAft>
            </a:pPr>
            <a:r>
              <a:rPr lang="en-US" sz="1800" b="1" i="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Salazar vs. Ramah Navajo Chapter, Oglala Sioux Tribe &amp; Pueblo of Zuni</a:t>
            </a:r>
            <a:r>
              <a:rPr lang="en-US" sz="1800" b="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 (2012)</a:t>
            </a:r>
            <a:endParaRPr lang="en-US"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0"/>
              </a:spcAft>
            </a:pP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 </a:t>
            </a:r>
            <a:endParaRPr lang="en-US"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633413" marR="0" algn="l">
              <a:lnSpc>
                <a:spcPct val="107000"/>
              </a:lnSpc>
              <a:spcBef>
                <a:spcPts val="0"/>
              </a:spcBef>
              <a:spcAft>
                <a:spcPts val="0"/>
              </a:spcAft>
            </a:pP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The United States Supreme Court rules that full contract support cost reimbursement is a legal obligation that cannot be reduced when agency appropriations are insufficient to fund all tribal contracts.  (Only when an appropriation is insufficient to fund </a:t>
            </a:r>
            <a:r>
              <a:rPr lang="en-US" sz="1800" i="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a particular contract</a:t>
            </a: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 can a contract obligation potentially be reduced.)</a:t>
            </a:r>
            <a:endParaRPr lang="en-US"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114300" marR="0">
              <a:lnSpc>
                <a:spcPct val="107000"/>
              </a:lnSpc>
              <a:spcBef>
                <a:spcPts val="0"/>
              </a:spcBef>
              <a:spcAft>
                <a:spcPts val="0"/>
              </a:spcAft>
            </a:pP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 </a:t>
            </a:r>
            <a:endParaRPr lang="en-US"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0"/>
              </a:spcAft>
            </a:pPr>
            <a:r>
              <a:rPr lang="en-US" sz="1800" b="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Modern Appropriations Acts after</a:t>
            </a:r>
            <a:r>
              <a:rPr lang="en-US" sz="1800" b="1" i="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 Ramah Navajo</a:t>
            </a:r>
            <a:r>
              <a:rPr lang="en-US" sz="1800" b="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 </a:t>
            </a:r>
            <a:endParaRPr lang="en-US"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0"/>
              </a:spcAft>
            </a:pP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 </a:t>
            </a:r>
            <a:endParaRPr lang="en-US"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633413" marR="0" algn="l">
              <a:lnSpc>
                <a:spcPct val="107000"/>
              </a:lnSpc>
              <a:spcBef>
                <a:spcPts val="0"/>
              </a:spcBef>
              <a:spcAft>
                <a:spcPts val="0"/>
              </a:spcAft>
            </a:pPr>
            <a:r>
              <a:rPr lang="en-US" sz="1800"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“Such amounts as may be necessary” are appropriated out of the U.S. Treasury each year to reimburse all tribal contract support cost requirements in full</a:t>
            </a:r>
            <a:r>
              <a:rPr lang="en-US" sz="1800" kern="100" dirty="0">
                <a:effectLst/>
                <a:latin typeface="Century Schoolbook" panose="02040604050505020304" pitchFamily="18" charset="0"/>
                <a:ea typeface="Aptos" panose="020B0004020202020204" pitchFamily="34" charset="0"/>
                <a:cs typeface="Times New Roman" panose="02020603050405020304" pitchFamily="18" charset="0"/>
              </a:rPr>
              <a:t>.</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114300" marR="0" algn="l">
              <a:lnSpc>
                <a:spcPct val="107000"/>
              </a:lnSpc>
              <a:spcBef>
                <a:spcPts val="0"/>
              </a:spcBef>
              <a:spcAft>
                <a:spcPts val="0"/>
              </a:spcAft>
            </a:pPr>
            <a:r>
              <a:rPr lang="en-US" sz="1800" kern="100" dirty="0">
                <a:effectLst/>
                <a:latin typeface="Century Schoolbook" panose="02040604050505020304" pitchFamily="18" charset="0"/>
                <a:ea typeface="Aptos" panose="020B0004020202020204" pitchFamily="34" charset="0"/>
                <a:cs typeface="Times New Roman" panose="02020603050405020304" pitchFamily="18" charset="0"/>
              </a:rPr>
              <a:t>.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indent="-342900" algn="l" eaLnBrk="1" hangingPunct="1">
              <a:buFont typeface="Arial" panose="020B0604020202020204" pitchFamily="34" charset="0"/>
              <a:buChar char="•"/>
            </a:pPr>
            <a:endParaRPr lang="en-US" altLang="en-US" sz="500" b="1" dirty="0">
              <a:solidFill>
                <a:schemeClr val="tx1"/>
              </a:solidFill>
            </a:endParaRPr>
          </a:p>
        </p:txBody>
      </p:sp>
      <p:pic>
        <p:nvPicPr>
          <p:cNvPr id="16388" name="Picture 5">
            <a:extLst>
              <a:ext uri="{FF2B5EF4-FFF2-40B4-BE49-F238E27FC236}">
                <a16:creationId xmlns:a16="http://schemas.microsoft.com/office/drawing/2014/main" id="{D2E3D6E2-0E4D-BCA1-F6F7-AAEC8506DA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0001" r="12500"/>
          <a:stretch>
            <a:fillRect/>
          </a:stretch>
        </p:blipFill>
        <p:spPr bwMode="auto">
          <a:xfrm>
            <a:off x="0" y="5943600"/>
            <a:ext cx="914400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Text Box 6">
            <a:extLst>
              <a:ext uri="{FF2B5EF4-FFF2-40B4-BE49-F238E27FC236}">
                <a16:creationId xmlns:a16="http://schemas.microsoft.com/office/drawing/2014/main" id="{997CDED4-9D5E-DE2B-2024-F9277B217D18}"/>
              </a:ext>
            </a:extLst>
          </p:cNvPr>
          <p:cNvSpPr txBox="1">
            <a:spLocks noChangeArrowheads="1"/>
          </p:cNvSpPr>
          <p:nvPr/>
        </p:nvSpPr>
        <p:spPr bwMode="auto">
          <a:xfrm>
            <a:off x="0" y="6583363"/>
            <a:ext cx="9144000" cy="276225"/>
          </a:xfrm>
          <a:prstGeom prst="rect">
            <a:avLst/>
          </a:prstGeom>
          <a:gradFill rotWithShape="1">
            <a:gsLst>
              <a:gs pos="0">
                <a:srgbClr val="5B816A"/>
              </a:gs>
              <a:gs pos="50000">
                <a:srgbClr val="6A967B"/>
              </a:gs>
              <a:gs pos="100000">
                <a:srgbClr val="5B816A"/>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1200" b="1">
              <a:solidFill>
                <a:srgbClr val="000000"/>
              </a:solidFill>
            </a:endParaRPr>
          </a:p>
        </p:txBody>
      </p:sp>
      <p:sp>
        <p:nvSpPr>
          <p:cNvPr id="16390" name="Slide Number Placeholder 7">
            <a:extLst>
              <a:ext uri="{FF2B5EF4-FFF2-40B4-BE49-F238E27FC236}">
                <a16:creationId xmlns:a16="http://schemas.microsoft.com/office/drawing/2014/main" id="{E3AFFFD9-C7B1-9822-3D97-52FCBEA7DC3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321A21C-8C74-438C-ABFB-E6F17822C332}" type="slidenum">
              <a:rPr lang="en-US" altLang="en-US" sz="1200">
                <a:solidFill>
                  <a:srgbClr val="898989"/>
                </a:solidFill>
              </a:rPr>
              <a:pPr>
                <a:spcBef>
                  <a:spcPct val="0"/>
                </a:spcBef>
                <a:buFontTx/>
                <a:buNone/>
              </a:pPr>
              <a:t>8</a:t>
            </a:fld>
            <a:endParaRPr lang="en-US" altLang="en-US" sz="1200">
              <a:solidFill>
                <a:srgbClr val="898989"/>
              </a:solidFill>
            </a:endParaRPr>
          </a:p>
        </p:txBody>
      </p:sp>
    </p:spTree>
    <p:extLst>
      <p:ext uri="{BB962C8B-B14F-4D97-AF65-F5344CB8AC3E}">
        <p14:creationId xmlns:p14="http://schemas.microsoft.com/office/powerpoint/2010/main" val="608193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B7718992-06EC-4A2C-A750-19DB0E16A83E}"/>
              </a:ext>
            </a:extLst>
          </p:cNvPr>
          <p:cNvSpPr>
            <a:spLocks noGrp="1" noChangeArrowheads="1"/>
          </p:cNvSpPr>
          <p:nvPr>
            <p:ph type="ctrTitle"/>
          </p:nvPr>
        </p:nvSpPr>
        <p:spPr>
          <a:xfrm>
            <a:off x="0" y="0"/>
            <a:ext cx="9144000" cy="1219200"/>
          </a:xfrm>
          <a:solidFill>
            <a:srgbClr val="709877">
              <a:alpha val="87059"/>
            </a:srgbClr>
          </a:solidFill>
          <a:ln>
            <a:solidFill>
              <a:schemeClr val="accent3">
                <a:lumMod val="50000"/>
              </a:schemeClr>
            </a:solidFill>
          </a:ln>
        </p:spPr>
        <p:txBody>
          <a:bodyPr tIns="0" rtlCol="0" anchorCtr="1">
            <a:noAutofit/>
          </a:bodyPr>
          <a:lstStyle/>
          <a:p>
            <a:pPr eaLnBrk="1" fontAlgn="auto" hangingPunct="1">
              <a:lnSpc>
                <a:spcPts val="3000"/>
              </a:lnSpc>
              <a:spcBef>
                <a:spcPts val="2400"/>
              </a:spcBef>
              <a:spcAft>
                <a:spcPts val="0"/>
              </a:spcAft>
              <a:defRPr/>
            </a:pPr>
            <a:r>
              <a:rPr lang="en-US" sz="2400" b="1" dirty="0">
                <a:effectLst/>
                <a:latin typeface="Century Schoolbook" panose="02040604050505020304" pitchFamily="18" charset="0"/>
                <a:ea typeface="Aptos" panose="020B0004020202020204" pitchFamily="34" charset="0"/>
                <a:cs typeface="Times New Roman" panose="02020603050405020304" pitchFamily="18" charset="0"/>
              </a:rPr>
              <a:t>Four Current Issues Involving Contract Support Costs</a:t>
            </a:r>
            <a:endParaRPr lang="en-US" sz="2400" b="1" dirty="0">
              <a:solidFill>
                <a:srgbClr val="000000"/>
              </a:solidFill>
              <a:effectLst>
                <a:outerShdw blurRad="38100" dist="38100" dir="2700000" algn="tl">
                  <a:srgbClr val="FFFFFF"/>
                </a:outerShdw>
              </a:effectLst>
            </a:endParaRPr>
          </a:p>
        </p:txBody>
      </p:sp>
      <p:sp>
        <p:nvSpPr>
          <p:cNvPr id="16387" name="Rectangle 3">
            <a:extLst>
              <a:ext uri="{FF2B5EF4-FFF2-40B4-BE49-F238E27FC236}">
                <a16:creationId xmlns:a16="http://schemas.microsoft.com/office/drawing/2014/main" id="{ECE7D547-0156-1D65-F29A-EB25EC486E23}"/>
              </a:ext>
            </a:extLst>
          </p:cNvPr>
          <p:cNvSpPr>
            <a:spLocks noGrp="1"/>
          </p:cNvSpPr>
          <p:nvPr>
            <p:ph type="subTitle" idx="1"/>
          </p:nvPr>
        </p:nvSpPr>
        <p:spPr>
          <a:xfrm>
            <a:off x="0" y="1219200"/>
            <a:ext cx="9144000" cy="4800600"/>
          </a:xfrm>
          <a:solidFill>
            <a:srgbClr val="DDEFDF"/>
          </a:solidFill>
        </p:spPr>
        <p:txBody>
          <a:bodyPr/>
          <a:lstStyle/>
          <a:p>
            <a:pPr marL="0" marR="0">
              <a:lnSpc>
                <a:spcPct val="107000"/>
              </a:lnSpc>
              <a:spcBef>
                <a:spcPts val="0"/>
              </a:spcBef>
              <a:spcAft>
                <a:spcPts val="0"/>
              </a:spcAft>
            </a:pPr>
            <a:endParaRPr lang="en-US" sz="1800" b="1" i="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endParaRPr>
          </a:p>
          <a:p>
            <a:pPr marL="342900" marR="0" algn="l">
              <a:lnSpc>
                <a:spcPct val="107000"/>
              </a:lnSpc>
              <a:spcBef>
                <a:spcPts val="0"/>
              </a:spcBef>
              <a:spcAft>
                <a:spcPts val="0"/>
              </a:spcAft>
            </a:pPr>
            <a:r>
              <a:rPr lang="en-US" sz="1800" b="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1.  Prompt Payment (TBD)</a:t>
            </a:r>
          </a:p>
          <a:p>
            <a:pPr marL="342900" marR="0" algn="l">
              <a:lnSpc>
                <a:spcPct val="107000"/>
              </a:lnSpc>
              <a:spcBef>
                <a:spcPts val="0"/>
              </a:spcBef>
              <a:spcAft>
                <a:spcPts val="0"/>
              </a:spcAft>
            </a:pPr>
            <a:endParaRPr lang="en-US" sz="1800" b="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endParaRPr>
          </a:p>
          <a:p>
            <a:pPr marL="342900" marR="0" algn="l">
              <a:lnSpc>
                <a:spcPct val="107000"/>
              </a:lnSpc>
              <a:spcBef>
                <a:spcPts val="0"/>
              </a:spcBef>
              <a:spcAft>
                <a:spcPts val="0"/>
              </a:spcAft>
            </a:pPr>
            <a:r>
              <a:rPr lang="en-US" sz="1800" b="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2.  Prompt Reconciliation (TBD)</a:t>
            </a:r>
          </a:p>
          <a:p>
            <a:pPr marL="342900" marR="0" algn="l">
              <a:lnSpc>
                <a:spcPct val="107000"/>
              </a:lnSpc>
              <a:spcBef>
                <a:spcPts val="0"/>
              </a:spcBef>
              <a:spcAft>
                <a:spcPts val="0"/>
              </a:spcAft>
            </a:pPr>
            <a:endParaRPr lang="en-US" sz="1800" b="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endParaRPr>
          </a:p>
          <a:p>
            <a:pPr marL="342900" marR="0" algn="l">
              <a:lnSpc>
                <a:spcPct val="107000"/>
              </a:lnSpc>
              <a:spcBef>
                <a:spcPts val="0"/>
              </a:spcBef>
              <a:spcAft>
                <a:spcPts val="0"/>
              </a:spcAft>
            </a:pPr>
            <a:r>
              <a:rPr lang="en-US" sz="1800" b="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3.  Contract Support Costs on Program Income Spending</a:t>
            </a:r>
          </a:p>
          <a:p>
            <a:pPr marL="342900" marR="0">
              <a:lnSpc>
                <a:spcPct val="107000"/>
              </a:lnSpc>
              <a:spcBef>
                <a:spcPts val="0"/>
              </a:spcBef>
              <a:spcAft>
                <a:spcPts val="0"/>
              </a:spcAft>
            </a:pPr>
            <a:endParaRPr lang="en-US" sz="1800" b="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endParaRPr>
          </a:p>
          <a:p>
            <a:pPr marL="342900" marR="0">
              <a:lnSpc>
                <a:spcPct val="107000"/>
              </a:lnSpc>
              <a:spcBef>
                <a:spcPts val="0"/>
              </a:spcBef>
              <a:spcAft>
                <a:spcPts val="0"/>
              </a:spcAft>
            </a:pPr>
            <a:r>
              <a:rPr lang="en-US" sz="1800" b="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What is “Program Income”?</a:t>
            </a:r>
          </a:p>
          <a:p>
            <a:pPr marL="342900" marR="0">
              <a:lnSpc>
                <a:spcPct val="107000"/>
              </a:lnSpc>
              <a:spcBef>
                <a:spcPts val="0"/>
              </a:spcBef>
              <a:spcAft>
                <a:spcPts val="0"/>
              </a:spcAft>
            </a:pPr>
            <a:endParaRPr lang="en-US" sz="1800" b="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endParaRPr>
          </a:p>
          <a:p>
            <a:pPr marL="342900" marR="0" algn="l">
              <a:lnSpc>
                <a:spcPct val="107000"/>
              </a:lnSpc>
              <a:spcBef>
                <a:spcPts val="0"/>
              </a:spcBef>
              <a:spcAft>
                <a:spcPts val="0"/>
              </a:spcAft>
            </a:pPr>
            <a:r>
              <a:rPr lang="en-US" sz="1800" b="1" kern="100" dirty="0">
                <a:solidFill>
                  <a:schemeClr val="tx1"/>
                </a:solidFill>
                <a:effectLst/>
                <a:latin typeface="Century Schoolbook" panose="02040604050505020304" pitchFamily="18" charset="0"/>
                <a:ea typeface="Aptos" panose="020B0004020202020204" pitchFamily="34" charset="0"/>
                <a:cs typeface="Times New Roman" panose="02020603050405020304" pitchFamily="18" charset="0"/>
              </a:rPr>
              <a:t>Program income is comprised of reimbursements Tribes receive from Medicare, Medicaid, Childrens Health Insurance Program, private health insurers, lawsuit (“tort”) recoveries, Workers Compensation reimbursements, and Veterans Administration reimbursements.  [Indian Health Care Improvement Act of 1976, as amended through 2010.] </a:t>
            </a:r>
          </a:p>
          <a:p>
            <a:pPr marL="114300" marR="0" algn="l">
              <a:lnSpc>
                <a:spcPct val="107000"/>
              </a:lnSpc>
              <a:spcBef>
                <a:spcPts val="0"/>
              </a:spcBef>
              <a:spcAft>
                <a:spcPts val="0"/>
              </a:spcAft>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114300" marR="0" algn="l">
              <a:lnSpc>
                <a:spcPct val="107000"/>
              </a:lnSpc>
              <a:spcBef>
                <a:spcPts val="0"/>
              </a:spcBef>
              <a:spcAft>
                <a:spcPts val="0"/>
              </a:spcAft>
            </a:pPr>
            <a:r>
              <a:rPr lang="en-US" sz="1800" kern="100" dirty="0">
                <a:effectLst/>
                <a:latin typeface="Century Schoolbook" panose="02040604050505020304" pitchFamily="18" charset="0"/>
                <a:ea typeface="Aptos" panose="020B0004020202020204" pitchFamily="34" charset="0"/>
                <a:cs typeface="Times New Roman" panose="02020603050405020304" pitchFamily="18" charset="0"/>
              </a:rPr>
              <a:t>.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indent="-342900" algn="l" eaLnBrk="1" hangingPunct="1">
              <a:buFont typeface="Arial" panose="020B0604020202020204" pitchFamily="34" charset="0"/>
              <a:buChar char="•"/>
            </a:pPr>
            <a:endParaRPr lang="en-US" altLang="en-US" sz="500" b="1" dirty="0">
              <a:solidFill>
                <a:schemeClr val="tx1"/>
              </a:solidFill>
            </a:endParaRPr>
          </a:p>
        </p:txBody>
      </p:sp>
      <p:pic>
        <p:nvPicPr>
          <p:cNvPr id="16388" name="Picture 5">
            <a:extLst>
              <a:ext uri="{FF2B5EF4-FFF2-40B4-BE49-F238E27FC236}">
                <a16:creationId xmlns:a16="http://schemas.microsoft.com/office/drawing/2014/main" id="{D2E3D6E2-0E4D-BCA1-F6F7-AAEC8506DA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0001" r="12500"/>
          <a:stretch>
            <a:fillRect/>
          </a:stretch>
        </p:blipFill>
        <p:spPr bwMode="auto">
          <a:xfrm>
            <a:off x="0" y="5943600"/>
            <a:ext cx="914400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Text Box 6">
            <a:extLst>
              <a:ext uri="{FF2B5EF4-FFF2-40B4-BE49-F238E27FC236}">
                <a16:creationId xmlns:a16="http://schemas.microsoft.com/office/drawing/2014/main" id="{997CDED4-9D5E-DE2B-2024-F9277B217D18}"/>
              </a:ext>
            </a:extLst>
          </p:cNvPr>
          <p:cNvSpPr txBox="1">
            <a:spLocks noChangeArrowheads="1"/>
          </p:cNvSpPr>
          <p:nvPr/>
        </p:nvSpPr>
        <p:spPr bwMode="auto">
          <a:xfrm>
            <a:off x="0" y="6583363"/>
            <a:ext cx="9144000" cy="276225"/>
          </a:xfrm>
          <a:prstGeom prst="rect">
            <a:avLst/>
          </a:prstGeom>
          <a:gradFill rotWithShape="1">
            <a:gsLst>
              <a:gs pos="0">
                <a:srgbClr val="5B816A"/>
              </a:gs>
              <a:gs pos="50000">
                <a:srgbClr val="6A967B"/>
              </a:gs>
              <a:gs pos="100000">
                <a:srgbClr val="5B816A"/>
              </a:gs>
            </a:gsLst>
            <a:lin ang="27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1200" b="1">
              <a:solidFill>
                <a:srgbClr val="000000"/>
              </a:solidFill>
            </a:endParaRPr>
          </a:p>
        </p:txBody>
      </p:sp>
      <p:sp>
        <p:nvSpPr>
          <p:cNvPr id="16390" name="Slide Number Placeholder 7">
            <a:extLst>
              <a:ext uri="{FF2B5EF4-FFF2-40B4-BE49-F238E27FC236}">
                <a16:creationId xmlns:a16="http://schemas.microsoft.com/office/drawing/2014/main" id="{E3AFFFD9-C7B1-9822-3D97-52FCBEA7DC3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321A21C-8C74-438C-ABFB-E6F17822C332}" type="slidenum">
              <a:rPr lang="en-US" altLang="en-US" sz="1200">
                <a:solidFill>
                  <a:srgbClr val="898989"/>
                </a:solidFill>
              </a:rPr>
              <a:pPr>
                <a:spcBef>
                  <a:spcPct val="0"/>
                </a:spcBef>
                <a:buFontTx/>
                <a:buNone/>
              </a:pPr>
              <a:t>9</a:t>
            </a:fld>
            <a:endParaRPr lang="en-US" altLang="en-US" sz="1200">
              <a:solidFill>
                <a:srgbClr val="898989"/>
              </a:solidFill>
            </a:endParaRPr>
          </a:p>
        </p:txBody>
      </p:sp>
    </p:spTree>
    <p:extLst>
      <p:ext uri="{BB962C8B-B14F-4D97-AF65-F5344CB8AC3E}">
        <p14:creationId xmlns:p14="http://schemas.microsoft.com/office/powerpoint/2010/main" val="316737898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_NET" val="4.0.30319.34209"/>
  <p:tag name="AS_OS" val="Microsoft Windows NT 6.1.7601 Service Pack 1"/>
  <p:tag name="AS_RELEASE_DATE" val="2013.07.29"/>
  <p:tag name="AS_TITLE" val="Aspose.Slides for .NET 4.0"/>
  <p:tag name="AS_VERSION" val="7.7.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9DEF66683F1904A9D18C86F600002D8" ma:contentTypeVersion="18" ma:contentTypeDescription="Create a new document." ma:contentTypeScope="" ma:versionID="bbdac320460c27aa7a24f68483c77f33">
  <xsd:schema xmlns:xsd="http://www.w3.org/2001/XMLSchema" xmlns:xs="http://www.w3.org/2001/XMLSchema" xmlns:p="http://schemas.microsoft.com/office/2006/metadata/properties" xmlns:ns2="c3e7fb3a-f61c-4241-9fbd-03f77e035e59" xmlns:ns3="b37bbeab-e64e-43e9-894e-e09b3b82ea91" targetNamespace="http://schemas.microsoft.com/office/2006/metadata/properties" ma:root="true" ma:fieldsID="325511f9f3ba21235ae59dbe486452a2" ns2:_="" ns3:_="">
    <xsd:import namespace="c3e7fb3a-f61c-4241-9fbd-03f77e035e59"/>
    <xsd:import namespace="b37bbeab-e64e-43e9-894e-e09b3b82ea9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e7fb3a-f61c-4241-9fbd-03f77e035e5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Location" ma:index="14" nillable="true" ma:displayName="Location" ma:internalName="MediaServiceLocatio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dd666a43-d96d-4f4b-b12f-397f8ab1e32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37bbeab-e64e-43e9-894e-e09b3b82ea9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a2c23464-064b-4240-ab2a-a8d730b63fa3}" ma:internalName="TaxCatchAll" ma:showField="CatchAllData" ma:web="b37bbeab-e64e-43e9-894e-e09b3b82ea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b37bbeab-e64e-43e9-894e-e09b3b82ea91" xsi:nil="true"/>
    <lcf76f155ced4ddcb4097134ff3c332f xmlns="c3e7fb3a-f61c-4241-9fbd-03f77e035e5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DF027D2-8484-4A5A-9B6A-19D71393B54A}"/>
</file>

<file path=customXml/itemProps2.xml><?xml version="1.0" encoding="utf-8"?>
<ds:datastoreItem xmlns:ds="http://schemas.openxmlformats.org/officeDocument/2006/customXml" ds:itemID="{7BCF637E-5E4A-4E7B-BBA1-10B84C361BEC}"/>
</file>

<file path=customXml/itemProps3.xml><?xml version="1.0" encoding="utf-8"?>
<ds:datastoreItem xmlns:ds="http://schemas.openxmlformats.org/officeDocument/2006/customXml" ds:itemID="{C2B0AE54-C126-4985-A242-0DC2C08DDB42}"/>
</file>

<file path=docProps/app.xml><?xml version="1.0" encoding="utf-8"?>
<Properties xmlns="http://schemas.openxmlformats.org/officeDocument/2006/extended-properties" xmlns:vt="http://schemas.openxmlformats.org/officeDocument/2006/docPropsVTypes">
  <TotalTime>0</TotalTime>
  <Words>1832</Words>
  <Application>Microsoft Office PowerPoint</Application>
  <PresentationFormat>On-screen Show (4:3)</PresentationFormat>
  <Paragraphs>164</Paragraphs>
  <Slides>15</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Aptos</vt:lpstr>
      <vt:lpstr>Arial</vt:lpstr>
      <vt:lpstr>Calibri</vt:lpstr>
      <vt:lpstr>Century Schoolbook</vt:lpstr>
      <vt:lpstr>Symbol</vt:lpstr>
      <vt:lpstr>Times New Roman</vt:lpstr>
      <vt:lpstr>Wingdings</vt:lpstr>
      <vt:lpstr>Office Theme</vt:lpstr>
      <vt:lpstr> HISTORY AND OVERVIEW OF CONTRACT SUPPORT COSTS   Lloyd B. Miller Sonosky, Chambers, Sachse, Miller &amp; Monkman LLP lloyd@sonosky.net 907-258-6377 </vt:lpstr>
      <vt:lpstr>Evolution of Contract Funding Provisions of  the Indian Self-Determination Act</vt:lpstr>
      <vt:lpstr>Evolution of Contract Funding Provisions of  the Indian Self-Determination Act</vt:lpstr>
      <vt:lpstr>Evolution of Contract Funding Provisions of  the Indian Self-Determination Act</vt:lpstr>
      <vt:lpstr>Evolution of Contract Funding Provisions of  the Indian Self-Determination Act</vt:lpstr>
      <vt:lpstr>Evolution of Contract Funding Provisions of  the Indian Self-Determination Act</vt:lpstr>
      <vt:lpstr>Court Decisions Addressing Contract Support Costs</vt:lpstr>
      <vt:lpstr>Court Decisions Addressing Contract Support Costs</vt:lpstr>
      <vt:lpstr>Four Current Issues Involving Contract Support Costs</vt:lpstr>
      <vt:lpstr>Contract Support Costs on Program Income Spending</vt:lpstr>
      <vt:lpstr>Contract Support Costs on Program Income Spending</vt:lpstr>
      <vt:lpstr>Contract Support Costs on Program Income Spending</vt:lpstr>
      <vt:lpstr>Four Current Issues Involving Contract Support Costs</vt:lpstr>
      <vt:lpstr>Additional Resources</vt:lpstr>
      <vt:lpstr>QUESTIONS?</vt:lpstr>
    </vt:vector>
  </TitlesOfParts>
  <LinksUpToDate>false</LinksUpToDate>
  <SharedDoc>false</SharedDoc>
  <HyperlinkBase>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1601-01-01T00:00:00Z</dcterms:created>
  <dcterms:modified xsi:type="dcterms:W3CDTF">2024-04-15T13:19:54Z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0x01010069DEF66683F1904A9D18C86F600002D8</vt:lpwstr>
  </property>
</Properties>
</file>