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9" r:id="rId5"/>
    <p:sldId id="1135" r:id="rId6"/>
    <p:sldId id="1133" r:id="rId7"/>
    <p:sldId id="1132" r:id="rId8"/>
    <p:sldId id="1306" r:id="rId9"/>
    <p:sldId id="1134" r:id="rId10"/>
    <p:sldId id="1303" r:id="rId11"/>
    <p:sldId id="1154" r:id="rId12"/>
    <p:sldId id="4646" r:id="rId13"/>
    <p:sldId id="4647" r:id="rId14"/>
    <p:sldId id="1105" r:id="rId15"/>
    <p:sldId id="990" r:id="rId16"/>
    <p:sldId id="4648" r:id="rId17"/>
    <p:sldId id="277" r:id="rId18"/>
    <p:sldId id="274" r:id="rId19"/>
    <p:sldId id="4652" r:id="rId20"/>
    <p:sldId id="4649" r:id="rId21"/>
    <p:sldId id="1086" r:id="rId22"/>
    <p:sldId id="1122" r:id="rId23"/>
    <p:sldId id="4650" r:id="rId24"/>
    <p:sldId id="1302" r:id="rId25"/>
    <p:sldId id="4651" r:id="rId26"/>
    <p:sldId id="1316" r:id="rId27"/>
    <p:sldId id="1093" r:id="rId28"/>
    <p:sldId id="4653" r:id="rId29"/>
    <p:sldId id="4654" r:id="rId30"/>
    <p:sldId id="1304" r:id="rId31"/>
    <p:sldId id="1315" r:id="rId32"/>
    <p:sldId id="4655" r:id="rId33"/>
    <p:sldId id="1020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8AFE27-318A-0FB7-FA33-B9C2BEA980D5}" name="Byrne, John (VHACO)" initials="BJ(" userId="S::john.byrne3@va.gov::22f18844-91a1-4577-a071-7c13f054a2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0B0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371" autoAdjust="0"/>
  </p:normalViewPr>
  <p:slideViewPr>
    <p:cSldViewPr snapToGrid="0" snapToObjects="1" showGuides="1">
      <p:cViewPr varScale="1">
        <p:scale>
          <a:sx n="72" d="100"/>
          <a:sy n="72" d="100"/>
        </p:scale>
        <p:origin x="5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85024154589372E-2"/>
          <c:y val="0.18770636729174564"/>
          <c:w val="0.91619994801017712"/>
          <c:h val="0.7811543063912598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Federal GME Spending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E2-4DE9-B70A-F9D434036F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E2-4DE9-B70A-F9D434036F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E2-4DE9-B70A-F9D434036F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E2-4DE9-B70A-F9D434036F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8E2-4DE9-B70A-F9D434036F73}"/>
              </c:ext>
            </c:extLst>
          </c:dPt>
          <c:dLbls>
            <c:dLbl>
              <c:idx val="3"/>
              <c:layout>
                <c:manualLayout>
                  <c:x val="-2.0526551849073316E-2"/>
                  <c:y val="1.1358026457941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E2-4DE9-B70A-F9D434036F7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venir" panose="02000503020000020003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5"/>
                <c:pt idx="0">
                  <c:v>Medicare</c:v>
                </c:pt>
                <c:pt idx="1">
                  <c:v>Medicaid</c:v>
                </c:pt>
                <c:pt idx="2">
                  <c:v>VA</c:v>
                </c:pt>
                <c:pt idx="3">
                  <c:v>HRSA</c:v>
                </c:pt>
                <c:pt idx="4">
                  <c:v>DoD</c:v>
                </c:pt>
              </c:strCache>
              <c:extLst/>
            </c:strRef>
          </c:cat>
          <c:val>
            <c:numRef>
              <c:f>Sheet1!$B$2:$B$7</c:f>
              <c:numCache>
                <c:formatCode>General</c:formatCode>
                <c:ptCount val="5"/>
                <c:pt idx="0">
                  <c:v>12.5</c:v>
                </c:pt>
                <c:pt idx="1">
                  <c:v>4</c:v>
                </c:pt>
                <c:pt idx="2">
                  <c:v>1.78</c:v>
                </c:pt>
                <c:pt idx="3">
                  <c:v>0.43</c:v>
                </c:pt>
                <c:pt idx="4">
                  <c:v>0.17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78E2-4DE9-B70A-F9D434036F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lack" panose="02000503020000020003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80156-5D57-47C8-8637-2814F0E7270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43B50B-3FBB-4057-8586-04F0C5663CD3}">
      <dgm:prSet phldrT="[Text]" custT="1"/>
      <dgm:spPr/>
      <dgm:t>
        <a:bodyPr/>
        <a:lstStyle/>
        <a:p>
          <a:r>
            <a:rPr lang="en-US" sz="1800" b="1" dirty="0">
              <a:latin typeface="Avenir Black" panose="02000503020000020003"/>
            </a:rPr>
            <a:t>College</a:t>
          </a:r>
          <a:r>
            <a:rPr lang="en-US" sz="1800" dirty="0">
              <a:latin typeface="Avenir Black" panose="02000503020000020003"/>
            </a:rPr>
            <a:t> </a:t>
          </a:r>
        </a:p>
        <a:p>
          <a:r>
            <a:rPr lang="en-US" sz="1800" dirty="0">
              <a:latin typeface="Avenir Black" panose="02000503020000020003"/>
            </a:rPr>
            <a:t>Pre-Medical Education </a:t>
          </a:r>
        </a:p>
        <a:p>
          <a:r>
            <a:rPr lang="en-US" sz="1800" dirty="0">
              <a:latin typeface="Avenir Black" panose="02000503020000020003"/>
            </a:rPr>
            <a:t>(4 years)</a:t>
          </a:r>
        </a:p>
      </dgm:t>
    </dgm:pt>
    <dgm:pt modelId="{E6FBCC78-2B50-4BD6-8427-30AB38D41A36}" type="parTrans" cxnId="{8A903F07-EB8E-4826-BE85-5CFB0D8214B1}">
      <dgm:prSet/>
      <dgm:spPr/>
      <dgm:t>
        <a:bodyPr/>
        <a:lstStyle/>
        <a:p>
          <a:endParaRPr lang="en-US"/>
        </a:p>
      </dgm:t>
    </dgm:pt>
    <dgm:pt modelId="{2132EF31-98FA-42E5-BDCA-8AAEDAB9FBEE}" type="sibTrans" cxnId="{8A903F07-EB8E-4826-BE85-5CFB0D8214B1}">
      <dgm:prSet/>
      <dgm:spPr/>
      <dgm:t>
        <a:bodyPr/>
        <a:lstStyle/>
        <a:p>
          <a:endParaRPr lang="en-US"/>
        </a:p>
      </dgm:t>
    </dgm:pt>
    <dgm:pt modelId="{C02AC63D-8AED-4310-B99D-BD99833827E8}">
      <dgm:prSet phldrT="[Text]" custT="1"/>
      <dgm:spPr/>
      <dgm:t>
        <a:bodyPr/>
        <a:lstStyle/>
        <a:p>
          <a:r>
            <a:rPr lang="en-US" sz="1800" b="1" dirty="0">
              <a:latin typeface="Avenir Black" panose="02000503020000020003"/>
            </a:rPr>
            <a:t>Medical School </a:t>
          </a:r>
        </a:p>
        <a:p>
          <a:r>
            <a:rPr lang="en-US" sz="1800" dirty="0">
              <a:latin typeface="Avenir Black" panose="02000503020000020003"/>
            </a:rPr>
            <a:t>MD/DO degree awarded </a:t>
          </a:r>
        </a:p>
        <a:p>
          <a:r>
            <a:rPr lang="en-US" sz="1800" dirty="0">
              <a:latin typeface="Avenir Black" panose="02000503020000020003"/>
            </a:rPr>
            <a:t>(4 years)</a:t>
          </a:r>
        </a:p>
      </dgm:t>
    </dgm:pt>
    <dgm:pt modelId="{00B0859A-6233-44A8-8498-F521764812F2}" type="parTrans" cxnId="{4F8EEC74-D21E-4775-87D4-7927EDE556EE}">
      <dgm:prSet/>
      <dgm:spPr/>
      <dgm:t>
        <a:bodyPr/>
        <a:lstStyle/>
        <a:p>
          <a:endParaRPr lang="en-US"/>
        </a:p>
      </dgm:t>
    </dgm:pt>
    <dgm:pt modelId="{96F00256-BC0E-45ED-A842-F825AE7ADED1}" type="sibTrans" cxnId="{4F8EEC74-D21E-4775-87D4-7927EDE556EE}">
      <dgm:prSet/>
      <dgm:spPr/>
      <dgm:t>
        <a:bodyPr/>
        <a:lstStyle/>
        <a:p>
          <a:endParaRPr lang="en-US"/>
        </a:p>
      </dgm:t>
    </dgm:pt>
    <dgm:pt modelId="{FB59808B-3F05-485B-BCA9-DE3614272DD7}">
      <dgm:prSet phldrT="[Text]" custT="1"/>
      <dgm:spPr/>
      <dgm:t>
        <a:bodyPr/>
        <a:lstStyle/>
        <a:p>
          <a:r>
            <a:rPr lang="en-US" sz="1800" b="1" dirty="0">
              <a:latin typeface="Avenir Black" panose="02000503020000020003"/>
            </a:rPr>
            <a:t>Residency</a:t>
          </a:r>
          <a:r>
            <a:rPr lang="en-US" sz="1800" dirty="0">
              <a:latin typeface="Avenir Black" panose="02000503020000020003"/>
            </a:rPr>
            <a:t> (GME*) </a:t>
          </a:r>
        </a:p>
        <a:p>
          <a:r>
            <a:rPr lang="en-US" sz="1800" dirty="0">
              <a:latin typeface="Avenir Black" panose="02000503020000020003"/>
            </a:rPr>
            <a:t>(3-7 years)</a:t>
          </a:r>
        </a:p>
      </dgm:t>
    </dgm:pt>
    <dgm:pt modelId="{CC10F52F-FF32-4615-B27C-D5290E0DE97A}" type="parTrans" cxnId="{C6D068D0-C0DC-4599-A903-DA6C239E6361}">
      <dgm:prSet/>
      <dgm:spPr/>
      <dgm:t>
        <a:bodyPr/>
        <a:lstStyle/>
        <a:p>
          <a:endParaRPr lang="en-US"/>
        </a:p>
      </dgm:t>
    </dgm:pt>
    <dgm:pt modelId="{ACE55C69-8DEC-485A-ABC0-31FDC2078AB0}" type="sibTrans" cxnId="{C6D068D0-C0DC-4599-A903-DA6C239E6361}">
      <dgm:prSet/>
      <dgm:spPr/>
      <dgm:t>
        <a:bodyPr/>
        <a:lstStyle/>
        <a:p>
          <a:endParaRPr lang="en-US"/>
        </a:p>
      </dgm:t>
    </dgm:pt>
    <dgm:pt modelId="{5001B430-9101-43B1-B665-1B4A262F7425}">
      <dgm:prSet phldrT="[Text]" custT="1"/>
      <dgm:spPr/>
      <dgm:t>
        <a:bodyPr/>
        <a:lstStyle/>
        <a:p>
          <a:r>
            <a:rPr lang="en-US" sz="1800" b="1" dirty="0">
              <a:latin typeface="Avenir Black" panose="02000503020000020003"/>
            </a:rPr>
            <a:t>Sub-specialty training </a:t>
          </a:r>
          <a:r>
            <a:rPr lang="en-US" sz="1800" dirty="0">
              <a:latin typeface="Avenir Black" panose="02000503020000020003"/>
            </a:rPr>
            <a:t>(GME*) </a:t>
          </a:r>
        </a:p>
        <a:p>
          <a:r>
            <a:rPr lang="en-US" sz="1800" dirty="0">
              <a:latin typeface="Avenir Black" panose="02000503020000020003"/>
            </a:rPr>
            <a:t>(1-3 years)</a:t>
          </a:r>
        </a:p>
      </dgm:t>
    </dgm:pt>
    <dgm:pt modelId="{916D6C49-B9F0-4227-8ECF-1FADA1FAC8CF}" type="parTrans" cxnId="{8DBEFAF2-94EC-4DAD-A46D-4AD32D0C3F07}">
      <dgm:prSet/>
      <dgm:spPr/>
      <dgm:t>
        <a:bodyPr/>
        <a:lstStyle/>
        <a:p>
          <a:endParaRPr lang="en-US"/>
        </a:p>
      </dgm:t>
    </dgm:pt>
    <dgm:pt modelId="{296E6E51-AF24-4340-9870-5A85C281B38F}" type="sibTrans" cxnId="{8DBEFAF2-94EC-4DAD-A46D-4AD32D0C3F07}">
      <dgm:prSet/>
      <dgm:spPr/>
      <dgm:t>
        <a:bodyPr/>
        <a:lstStyle/>
        <a:p>
          <a:endParaRPr lang="en-US"/>
        </a:p>
      </dgm:t>
    </dgm:pt>
    <dgm:pt modelId="{6A695D2E-9D1A-4C10-A88E-87558F31BDD0}">
      <dgm:prSet phldrT="[Text]" custT="1"/>
      <dgm:spPr/>
      <dgm:t>
        <a:bodyPr/>
        <a:lstStyle/>
        <a:p>
          <a:r>
            <a:rPr lang="en-US" sz="1800" b="1" dirty="0">
              <a:latin typeface="Avenir Black" panose="02000503020000020003"/>
            </a:rPr>
            <a:t>Practicing Physician</a:t>
          </a:r>
        </a:p>
      </dgm:t>
    </dgm:pt>
    <dgm:pt modelId="{42D6E8C0-A645-4DE3-BBFD-A9D909AB5084}" type="parTrans" cxnId="{26D9E3CA-470C-44E3-A6F0-B3A45E35E1EE}">
      <dgm:prSet/>
      <dgm:spPr/>
      <dgm:t>
        <a:bodyPr/>
        <a:lstStyle/>
        <a:p>
          <a:endParaRPr lang="en-US"/>
        </a:p>
      </dgm:t>
    </dgm:pt>
    <dgm:pt modelId="{4F903C8F-EB75-45CB-BD83-324C797FE72A}" type="sibTrans" cxnId="{26D9E3CA-470C-44E3-A6F0-B3A45E35E1EE}">
      <dgm:prSet/>
      <dgm:spPr/>
      <dgm:t>
        <a:bodyPr/>
        <a:lstStyle/>
        <a:p>
          <a:endParaRPr lang="en-US"/>
        </a:p>
      </dgm:t>
    </dgm:pt>
    <dgm:pt modelId="{490E7780-3BBF-4B53-8BC2-4667AC4FCBCA}" type="pres">
      <dgm:prSet presAssocID="{C9380156-5D57-47C8-8637-2814F0E72705}" presName="rootnode" presStyleCnt="0">
        <dgm:presLayoutVars>
          <dgm:chMax/>
          <dgm:chPref/>
          <dgm:dir/>
          <dgm:animLvl val="lvl"/>
        </dgm:presLayoutVars>
      </dgm:prSet>
      <dgm:spPr/>
    </dgm:pt>
    <dgm:pt modelId="{5FFB9C92-377F-4A96-84EA-6D2828E54E77}" type="pres">
      <dgm:prSet presAssocID="{D343B50B-3FBB-4057-8586-04F0C5663CD3}" presName="composite" presStyleCnt="0"/>
      <dgm:spPr/>
    </dgm:pt>
    <dgm:pt modelId="{1E43B707-138A-475E-9B30-9C6DF4375889}" type="pres">
      <dgm:prSet presAssocID="{D343B50B-3FBB-4057-8586-04F0C5663CD3}" presName="LShape" presStyleLbl="alignNode1" presStyleIdx="0" presStyleCnt="9"/>
      <dgm:spPr/>
    </dgm:pt>
    <dgm:pt modelId="{EB71F907-2B2B-4CCE-9D71-7EC8250C0007}" type="pres">
      <dgm:prSet presAssocID="{D343B50B-3FBB-4057-8586-04F0C5663CD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E1FF781-1BB0-4810-89DC-091CD89896ED}" type="pres">
      <dgm:prSet presAssocID="{D343B50B-3FBB-4057-8586-04F0C5663CD3}" presName="Triangle" presStyleLbl="alignNode1" presStyleIdx="1" presStyleCnt="9"/>
      <dgm:spPr/>
    </dgm:pt>
    <dgm:pt modelId="{59FEC434-7619-46C8-B7A3-4FBFB2B92E53}" type="pres">
      <dgm:prSet presAssocID="{2132EF31-98FA-42E5-BDCA-8AAEDAB9FBEE}" presName="sibTrans" presStyleCnt="0"/>
      <dgm:spPr/>
    </dgm:pt>
    <dgm:pt modelId="{9F31A17C-53DE-4F02-81C7-BC32C0A55FA7}" type="pres">
      <dgm:prSet presAssocID="{2132EF31-98FA-42E5-BDCA-8AAEDAB9FBEE}" presName="space" presStyleCnt="0"/>
      <dgm:spPr/>
    </dgm:pt>
    <dgm:pt modelId="{8FFFB8E4-13C0-4177-9C33-E8A6779DD5D8}" type="pres">
      <dgm:prSet presAssocID="{C02AC63D-8AED-4310-B99D-BD99833827E8}" presName="composite" presStyleCnt="0"/>
      <dgm:spPr/>
    </dgm:pt>
    <dgm:pt modelId="{D3FFD520-F9F8-4D4C-BAFC-445C1ED77828}" type="pres">
      <dgm:prSet presAssocID="{C02AC63D-8AED-4310-B99D-BD99833827E8}" presName="LShape" presStyleLbl="alignNode1" presStyleIdx="2" presStyleCnt="9"/>
      <dgm:spPr/>
    </dgm:pt>
    <dgm:pt modelId="{18D89C6F-E169-4FE2-8DDA-470BA01931B2}" type="pres">
      <dgm:prSet presAssocID="{C02AC63D-8AED-4310-B99D-BD99833827E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B01FE71-209C-4D80-B437-2F79BAFDEBC1}" type="pres">
      <dgm:prSet presAssocID="{C02AC63D-8AED-4310-B99D-BD99833827E8}" presName="Triangle" presStyleLbl="alignNode1" presStyleIdx="3" presStyleCnt="9"/>
      <dgm:spPr/>
    </dgm:pt>
    <dgm:pt modelId="{941612BD-0E24-485D-9DE1-5E64806567DD}" type="pres">
      <dgm:prSet presAssocID="{96F00256-BC0E-45ED-A842-F825AE7ADED1}" presName="sibTrans" presStyleCnt="0"/>
      <dgm:spPr/>
    </dgm:pt>
    <dgm:pt modelId="{99FC18D2-979B-4AE2-95C9-C38806D134CE}" type="pres">
      <dgm:prSet presAssocID="{96F00256-BC0E-45ED-A842-F825AE7ADED1}" presName="space" presStyleCnt="0"/>
      <dgm:spPr/>
    </dgm:pt>
    <dgm:pt modelId="{C4F7AA93-EE2A-4631-A1AF-F080A9764A9B}" type="pres">
      <dgm:prSet presAssocID="{FB59808B-3F05-485B-BCA9-DE3614272DD7}" presName="composite" presStyleCnt="0"/>
      <dgm:spPr/>
    </dgm:pt>
    <dgm:pt modelId="{B2F344D7-2015-45C1-8F6E-5074E7668422}" type="pres">
      <dgm:prSet presAssocID="{FB59808B-3F05-485B-BCA9-DE3614272DD7}" presName="LShape" presStyleLbl="alignNode1" presStyleIdx="4" presStyleCnt="9"/>
      <dgm:spPr/>
    </dgm:pt>
    <dgm:pt modelId="{293A2A8A-CEF4-41E9-814D-81A6B43DFF88}" type="pres">
      <dgm:prSet presAssocID="{FB59808B-3F05-485B-BCA9-DE3614272DD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F49B40B-E189-4999-B0C2-797A9AC716F4}" type="pres">
      <dgm:prSet presAssocID="{FB59808B-3F05-485B-BCA9-DE3614272DD7}" presName="Triangle" presStyleLbl="alignNode1" presStyleIdx="5" presStyleCnt="9"/>
      <dgm:spPr/>
    </dgm:pt>
    <dgm:pt modelId="{210229FE-DA77-48EE-B4AD-A360AE5B13D7}" type="pres">
      <dgm:prSet presAssocID="{ACE55C69-8DEC-485A-ABC0-31FDC2078AB0}" presName="sibTrans" presStyleCnt="0"/>
      <dgm:spPr/>
    </dgm:pt>
    <dgm:pt modelId="{8C8BC89D-D0BA-46F0-8395-7336126F9A9F}" type="pres">
      <dgm:prSet presAssocID="{ACE55C69-8DEC-485A-ABC0-31FDC2078AB0}" presName="space" presStyleCnt="0"/>
      <dgm:spPr/>
    </dgm:pt>
    <dgm:pt modelId="{BB52A3D6-C117-42AE-B08B-1C724E1113EC}" type="pres">
      <dgm:prSet presAssocID="{5001B430-9101-43B1-B665-1B4A262F7425}" presName="composite" presStyleCnt="0"/>
      <dgm:spPr/>
    </dgm:pt>
    <dgm:pt modelId="{166DE40D-98C0-4A87-85AC-0470054CF2EB}" type="pres">
      <dgm:prSet presAssocID="{5001B430-9101-43B1-B665-1B4A262F7425}" presName="LShape" presStyleLbl="alignNode1" presStyleIdx="6" presStyleCnt="9"/>
      <dgm:spPr/>
    </dgm:pt>
    <dgm:pt modelId="{80AB92A9-BB8C-41B1-8221-AF6D93A9A390}" type="pres">
      <dgm:prSet presAssocID="{5001B430-9101-43B1-B665-1B4A262F742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769075C-DF29-46A5-8F8C-6CA34EDD7549}" type="pres">
      <dgm:prSet presAssocID="{5001B430-9101-43B1-B665-1B4A262F7425}" presName="Triangle" presStyleLbl="alignNode1" presStyleIdx="7" presStyleCnt="9"/>
      <dgm:spPr/>
    </dgm:pt>
    <dgm:pt modelId="{70FFF083-950A-42BE-ACAA-27707516C835}" type="pres">
      <dgm:prSet presAssocID="{296E6E51-AF24-4340-9870-5A85C281B38F}" presName="sibTrans" presStyleCnt="0"/>
      <dgm:spPr/>
    </dgm:pt>
    <dgm:pt modelId="{E687BBA7-1DF4-49FA-BEC7-319EF0755984}" type="pres">
      <dgm:prSet presAssocID="{296E6E51-AF24-4340-9870-5A85C281B38F}" presName="space" presStyleCnt="0"/>
      <dgm:spPr/>
    </dgm:pt>
    <dgm:pt modelId="{DE52EDB6-F295-445B-94D7-38A7C09D853D}" type="pres">
      <dgm:prSet presAssocID="{6A695D2E-9D1A-4C10-A88E-87558F31BDD0}" presName="composite" presStyleCnt="0"/>
      <dgm:spPr/>
    </dgm:pt>
    <dgm:pt modelId="{76C8544A-5879-4A28-8A10-5D523C74064D}" type="pres">
      <dgm:prSet presAssocID="{6A695D2E-9D1A-4C10-A88E-87558F31BDD0}" presName="LShape" presStyleLbl="alignNode1" presStyleIdx="8" presStyleCnt="9"/>
      <dgm:spPr/>
    </dgm:pt>
    <dgm:pt modelId="{8834E05B-8FB1-4967-B85E-ABA986B30DA2}" type="pres">
      <dgm:prSet presAssocID="{6A695D2E-9D1A-4C10-A88E-87558F31BDD0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A903F07-EB8E-4826-BE85-5CFB0D8214B1}" srcId="{C9380156-5D57-47C8-8637-2814F0E72705}" destId="{D343B50B-3FBB-4057-8586-04F0C5663CD3}" srcOrd="0" destOrd="0" parTransId="{E6FBCC78-2B50-4BD6-8427-30AB38D41A36}" sibTransId="{2132EF31-98FA-42E5-BDCA-8AAEDAB9FBEE}"/>
    <dgm:cxn modelId="{0C76A811-FD37-46DC-A7B5-904A4AAA4DEA}" type="presOf" srcId="{D343B50B-3FBB-4057-8586-04F0C5663CD3}" destId="{EB71F907-2B2B-4CCE-9D71-7EC8250C0007}" srcOrd="0" destOrd="0" presId="urn:microsoft.com/office/officeart/2009/3/layout/StepUpProcess"/>
    <dgm:cxn modelId="{FD85A31C-DB56-4D94-B205-127E2CCB551E}" type="presOf" srcId="{C02AC63D-8AED-4310-B99D-BD99833827E8}" destId="{18D89C6F-E169-4FE2-8DDA-470BA01931B2}" srcOrd="0" destOrd="0" presId="urn:microsoft.com/office/officeart/2009/3/layout/StepUpProcess"/>
    <dgm:cxn modelId="{5C8FB263-217B-468F-B3F1-915362169FE9}" type="presOf" srcId="{FB59808B-3F05-485B-BCA9-DE3614272DD7}" destId="{293A2A8A-CEF4-41E9-814D-81A6B43DFF88}" srcOrd="0" destOrd="0" presId="urn:microsoft.com/office/officeart/2009/3/layout/StepUpProcess"/>
    <dgm:cxn modelId="{4F8EEC74-D21E-4775-87D4-7927EDE556EE}" srcId="{C9380156-5D57-47C8-8637-2814F0E72705}" destId="{C02AC63D-8AED-4310-B99D-BD99833827E8}" srcOrd="1" destOrd="0" parTransId="{00B0859A-6233-44A8-8498-F521764812F2}" sibTransId="{96F00256-BC0E-45ED-A842-F825AE7ADED1}"/>
    <dgm:cxn modelId="{03627F75-4DE2-4E50-8585-D2E0AEFC41FD}" type="presOf" srcId="{6A695D2E-9D1A-4C10-A88E-87558F31BDD0}" destId="{8834E05B-8FB1-4967-B85E-ABA986B30DA2}" srcOrd="0" destOrd="0" presId="urn:microsoft.com/office/officeart/2009/3/layout/StepUpProcess"/>
    <dgm:cxn modelId="{F609FC85-9900-4344-8366-9DE7E66D951E}" type="presOf" srcId="{C9380156-5D57-47C8-8637-2814F0E72705}" destId="{490E7780-3BBF-4B53-8BC2-4667AC4FCBCA}" srcOrd="0" destOrd="0" presId="urn:microsoft.com/office/officeart/2009/3/layout/StepUpProcess"/>
    <dgm:cxn modelId="{26D9E3CA-470C-44E3-A6F0-B3A45E35E1EE}" srcId="{C9380156-5D57-47C8-8637-2814F0E72705}" destId="{6A695D2E-9D1A-4C10-A88E-87558F31BDD0}" srcOrd="4" destOrd="0" parTransId="{42D6E8C0-A645-4DE3-BBFD-A9D909AB5084}" sibTransId="{4F903C8F-EB75-45CB-BD83-324C797FE72A}"/>
    <dgm:cxn modelId="{C6D068D0-C0DC-4599-A903-DA6C239E6361}" srcId="{C9380156-5D57-47C8-8637-2814F0E72705}" destId="{FB59808B-3F05-485B-BCA9-DE3614272DD7}" srcOrd="2" destOrd="0" parTransId="{CC10F52F-FF32-4615-B27C-D5290E0DE97A}" sibTransId="{ACE55C69-8DEC-485A-ABC0-31FDC2078AB0}"/>
    <dgm:cxn modelId="{8DBEFAF2-94EC-4DAD-A46D-4AD32D0C3F07}" srcId="{C9380156-5D57-47C8-8637-2814F0E72705}" destId="{5001B430-9101-43B1-B665-1B4A262F7425}" srcOrd="3" destOrd="0" parTransId="{916D6C49-B9F0-4227-8ECF-1FADA1FAC8CF}" sibTransId="{296E6E51-AF24-4340-9870-5A85C281B38F}"/>
    <dgm:cxn modelId="{A87CBBFF-546E-498D-BF38-AEDE8A6BE32C}" type="presOf" srcId="{5001B430-9101-43B1-B665-1B4A262F7425}" destId="{80AB92A9-BB8C-41B1-8221-AF6D93A9A390}" srcOrd="0" destOrd="0" presId="urn:microsoft.com/office/officeart/2009/3/layout/StepUpProcess"/>
    <dgm:cxn modelId="{F593E01E-FCED-4D1F-A7D3-7F74BF64313D}" type="presParOf" srcId="{490E7780-3BBF-4B53-8BC2-4667AC4FCBCA}" destId="{5FFB9C92-377F-4A96-84EA-6D2828E54E77}" srcOrd="0" destOrd="0" presId="urn:microsoft.com/office/officeart/2009/3/layout/StepUpProcess"/>
    <dgm:cxn modelId="{F671F830-98F4-4A91-BFEE-5A4836DF371E}" type="presParOf" srcId="{5FFB9C92-377F-4A96-84EA-6D2828E54E77}" destId="{1E43B707-138A-475E-9B30-9C6DF4375889}" srcOrd="0" destOrd="0" presId="urn:microsoft.com/office/officeart/2009/3/layout/StepUpProcess"/>
    <dgm:cxn modelId="{23B01489-D714-4176-9555-45FCEB3D07E2}" type="presParOf" srcId="{5FFB9C92-377F-4A96-84EA-6D2828E54E77}" destId="{EB71F907-2B2B-4CCE-9D71-7EC8250C0007}" srcOrd="1" destOrd="0" presId="urn:microsoft.com/office/officeart/2009/3/layout/StepUpProcess"/>
    <dgm:cxn modelId="{AB8DAD16-CEAD-4BD5-9662-E73E719D2E1F}" type="presParOf" srcId="{5FFB9C92-377F-4A96-84EA-6D2828E54E77}" destId="{DE1FF781-1BB0-4810-89DC-091CD89896ED}" srcOrd="2" destOrd="0" presId="urn:microsoft.com/office/officeart/2009/3/layout/StepUpProcess"/>
    <dgm:cxn modelId="{6F87177C-0DDC-40E9-AE91-8D3B3E5AF5F9}" type="presParOf" srcId="{490E7780-3BBF-4B53-8BC2-4667AC4FCBCA}" destId="{59FEC434-7619-46C8-B7A3-4FBFB2B92E53}" srcOrd="1" destOrd="0" presId="urn:microsoft.com/office/officeart/2009/3/layout/StepUpProcess"/>
    <dgm:cxn modelId="{2D1DFF81-FBDC-4A89-B850-4937F52325BC}" type="presParOf" srcId="{59FEC434-7619-46C8-B7A3-4FBFB2B92E53}" destId="{9F31A17C-53DE-4F02-81C7-BC32C0A55FA7}" srcOrd="0" destOrd="0" presId="urn:microsoft.com/office/officeart/2009/3/layout/StepUpProcess"/>
    <dgm:cxn modelId="{60961E20-1D09-4855-9C63-552629EEC2A1}" type="presParOf" srcId="{490E7780-3BBF-4B53-8BC2-4667AC4FCBCA}" destId="{8FFFB8E4-13C0-4177-9C33-E8A6779DD5D8}" srcOrd="2" destOrd="0" presId="urn:microsoft.com/office/officeart/2009/3/layout/StepUpProcess"/>
    <dgm:cxn modelId="{F9898088-6401-4186-B63B-0FC931D1258A}" type="presParOf" srcId="{8FFFB8E4-13C0-4177-9C33-E8A6779DD5D8}" destId="{D3FFD520-F9F8-4D4C-BAFC-445C1ED77828}" srcOrd="0" destOrd="0" presId="urn:microsoft.com/office/officeart/2009/3/layout/StepUpProcess"/>
    <dgm:cxn modelId="{21D2C0BF-7CA8-4F40-A550-F76C771BF40B}" type="presParOf" srcId="{8FFFB8E4-13C0-4177-9C33-E8A6779DD5D8}" destId="{18D89C6F-E169-4FE2-8DDA-470BA01931B2}" srcOrd="1" destOrd="0" presId="urn:microsoft.com/office/officeart/2009/3/layout/StepUpProcess"/>
    <dgm:cxn modelId="{1273E36A-B2A4-4EBE-862B-80B9570DE120}" type="presParOf" srcId="{8FFFB8E4-13C0-4177-9C33-E8A6779DD5D8}" destId="{6B01FE71-209C-4D80-B437-2F79BAFDEBC1}" srcOrd="2" destOrd="0" presId="urn:microsoft.com/office/officeart/2009/3/layout/StepUpProcess"/>
    <dgm:cxn modelId="{15F02047-EE40-4BD7-B4B1-A6B1256C1A89}" type="presParOf" srcId="{490E7780-3BBF-4B53-8BC2-4667AC4FCBCA}" destId="{941612BD-0E24-485D-9DE1-5E64806567DD}" srcOrd="3" destOrd="0" presId="urn:microsoft.com/office/officeart/2009/3/layout/StepUpProcess"/>
    <dgm:cxn modelId="{913F8CD0-E1CD-46C6-ABD8-BBEBEADD616E}" type="presParOf" srcId="{941612BD-0E24-485D-9DE1-5E64806567DD}" destId="{99FC18D2-979B-4AE2-95C9-C38806D134CE}" srcOrd="0" destOrd="0" presId="urn:microsoft.com/office/officeart/2009/3/layout/StepUpProcess"/>
    <dgm:cxn modelId="{33C93560-5A46-4569-A508-553AD38645A0}" type="presParOf" srcId="{490E7780-3BBF-4B53-8BC2-4667AC4FCBCA}" destId="{C4F7AA93-EE2A-4631-A1AF-F080A9764A9B}" srcOrd="4" destOrd="0" presId="urn:microsoft.com/office/officeart/2009/3/layout/StepUpProcess"/>
    <dgm:cxn modelId="{123B68AD-9CE4-4D82-88E7-4CBEE34F28C3}" type="presParOf" srcId="{C4F7AA93-EE2A-4631-A1AF-F080A9764A9B}" destId="{B2F344D7-2015-45C1-8F6E-5074E7668422}" srcOrd="0" destOrd="0" presId="urn:microsoft.com/office/officeart/2009/3/layout/StepUpProcess"/>
    <dgm:cxn modelId="{104960A3-7BFE-4972-9295-67C907F15CD0}" type="presParOf" srcId="{C4F7AA93-EE2A-4631-A1AF-F080A9764A9B}" destId="{293A2A8A-CEF4-41E9-814D-81A6B43DFF88}" srcOrd="1" destOrd="0" presId="urn:microsoft.com/office/officeart/2009/3/layout/StepUpProcess"/>
    <dgm:cxn modelId="{6A7BD560-A25E-4AFE-878C-37ED64855309}" type="presParOf" srcId="{C4F7AA93-EE2A-4631-A1AF-F080A9764A9B}" destId="{DF49B40B-E189-4999-B0C2-797A9AC716F4}" srcOrd="2" destOrd="0" presId="urn:microsoft.com/office/officeart/2009/3/layout/StepUpProcess"/>
    <dgm:cxn modelId="{32A91948-FEF1-4FFA-A660-C1DE70C84A08}" type="presParOf" srcId="{490E7780-3BBF-4B53-8BC2-4667AC4FCBCA}" destId="{210229FE-DA77-48EE-B4AD-A360AE5B13D7}" srcOrd="5" destOrd="0" presId="urn:microsoft.com/office/officeart/2009/3/layout/StepUpProcess"/>
    <dgm:cxn modelId="{F2EF5E03-FF32-4AF4-A535-36791BBA0EF5}" type="presParOf" srcId="{210229FE-DA77-48EE-B4AD-A360AE5B13D7}" destId="{8C8BC89D-D0BA-46F0-8395-7336126F9A9F}" srcOrd="0" destOrd="0" presId="urn:microsoft.com/office/officeart/2009/3/layout/StepUpProcess"/>
    <dgm:cxn modelId="{69B94C4F-0518-4D71-AEBA-0848CF010621}" type="presParOf" srcId="{490E7780-3BBF-4B53-8BC2-4667AC4FCBCA}" destId="{BB52A3D6-C117-42AE-B08B-1C724E1113EC}" srcOrd="6" destOrd="0" presId="urn:microsoft.com/office/officeart/2009/3/layout/StepUpProcess"/>
    <dgm:cxn modelId="{952A592B-E8FE-4263-8A3D-1E7EE3B379AC}" type="presParOf" srcId="{BB52A3D6-C117-42AE-B08B-1C724E1113EC}" destId="{166DE40D-98C0-4A87-85AC-0470054CF2EB}" srcOrd="0" destOrd="0" presId="urn:microsoft.com/office/officeart/2009/3/layout/StepUpProcess"/>
    <dgm:cxn modelId="{FBAB0533-E6F1-4FBB-8D15-1F1EAC079981}" type="presParOf" srcId="{BB52A3D6-C117-42AE-B08B-1C724E1113EC}" destId="{80AB92A9-BB8C-41B1-8221-AF6D93A9A390}" srcOrd="1" destOrd="0" presId="urn:microsoft.com/office/officeart/2009/3/layout/StepUpProcess"/>
    <dgm:cxn modelId="{D6313AB8-747A-4959-BAB2-92217242CDF9}" type="presParOf" srcId="{BB52A3D6-C117-42AE-B08B-1C724E1113EC}" destId="{A769075C-DF29-46A5-8F8C-6CA34EDD7549}" srcOrd="2" destOrd="0" presId="urn:microsoft.com/office/officeart/2009/3/layout/StepUpProcess"/>
    <dgm:cxn modelId="{D6BCBB85-E9A8-41B3-BA1D-76B720D34D46}" type="presParOf" srcId="{490E7780-3BBF-4B53-8BC2-4667AC4FCBCA}" destId="{70FFF083-950A-42BE-ACAA-27707516C835}" srcOrd="7" destOrd="0" presId="urn:microsoft.com/office/officeart/2009/3/layout/StepUpProcess"/>
    <dgm:cxn modelId="{0BACD016-85AB-4500-B7F8-F40F2BDF2E82}" type="presParOf" srcId="{70FFF083-950A-42BE-ACAA-27707516C835}" destId="{E687BBA7-1DF4-49FA-BEC7-319EF0755984}" srcOrd="0" destOrd="0" presId="urn:microsoft.com/office/officeart/2009/3/layout/StepUpProcess"/>
    <dgm:cxn modelId="{22BC2FEB-59AF-469D-8E95-69D4CA316DB8}" type="presParOf" srcId="{490E7780-3BBF-4B53-8BC2-4667AC4FCBCA}" destId="{DE52EDB6-F295-445B-94D7-38A7C09D853D}" srcOrd="8" destOrd="0" presId="urn:microsoft.com/office/officeart/2009/3/layout/StepUpProcess"/>
    <dgm:cxn modelId="{D626C69C-FD38-433B-9B09-ED0A4E86ABB4}" type="presParOf" srcId="{DE52EDB6-F295-445B-94D7-38A7C09D853D}" destId="{76C8544A-5879-4A28-8A10-5D523C74064D}" srcOrd="0" destOrd="0" presId="urn:microsoft.com/office/officeart/2009/3/layout/StepUpProcess"/>
    <dgm:cxn modelId="{8094599F-AF2C-4B62-BCAC-756CBDD063F2}" type="presParOf" srcId="{DE52EDB6-F295-445B-94D7-38A7C09D853D}" destId="{8834E05B-8FB1-4967-B85E-ABA986B30DA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3499A4-68AD-48E5-9D19-A6F4B18338F4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0954923-CFFA-41EC-B972-CDB98C2E3D7B}">
      <dgm:prSet phldrT="[Text]" custT="1"/>
      <dgm:spPr/>
      <dgm:t>
        <a:bodyPr anchor="ctr"/>
        <a:lstStyle/>
        <a:p>
          <a:r>
            <a:rPr lang="en-US" sz="1800" b="1" dirty="0">
              <a:latin typeface="Avenir Book"/>
            </a:rPr>
            <a:t>VA issues a Request for Proposal (RFP) Model A Summer 2024</a:t>
          </a:r>
        </a:p>
      </dgm:t>
    </dgm:pt>
    <dgm:pt modelId="{3F681A66-8DFF-48AF-97C1-2895A3669695}" type="parTrans" cxnId="{0EB5DB1C-F140-48C4-AED4-E6EBEBBD2645}">
      <dgm:prSet/>
      <dgm:spPr/>
      <dgm:t>
        <a:bodyPr/>
        <a:lstStyle/>
        <a:p>
          <a:endParaRPr lang="en-US"/>
        </a:p>
      </dgm:t>
    </dgm:pt>
    <dgm:pt modelId="{51E06D4D-63E5-41EF-9139-09CA95FB8071}" type="sibTrans" cxnId="{0EB5DB1C-F140-48C4-AED4-E6EBEBBD2645}">
      <dgm:prSet/>
      <dgm:spPr/>
      <dgm:t>
        <a:bodyPr/>
        <a:lstStyle/>
        <a:p>
          <a:endParaRPr lang="en-US"/>
        </a:p>
      </dgm:t>
    </dgm:pt>
    <dgm:pt modelId="{B9F1D02F-30E4-4FB8-A4E1-B46394B21F41}">
      <dgm:prSet phldrT="[Text]" custT="1"/>
      <dgm:spPr/>
      <dgm:t>
        <a:bodyPr/>
        <a:lstStyle/>
        <a:p>
          <a:pPr algn="ctr"/>
          <a:r>
            <a:rPr lang="en-US" sz="1800" b="1" dirty="0">
              <a:latin typeface="Avenir Book"/>
            </a:rPr>
            <a:t>VA reviews RFPs</a:t>
          </a:r>
        </a:p>
      </dgm:t>
    </dgm:pt>
    <dgm:pt modelId="{CECBEF5C-857E-4ECB-B12B-65C0F5613392}" type="parTrans" cxnId="{CAB31673-2C0F-4A43-89E3-2E92320E3474}">
      <dgm:prSet/>
      <dgm:spPr/>
      <dgm:t>
        <a:bodyPr/>
        <a:lstStyle/>
        <a:p>
          <a:endParaRPr lang="en-US"/>
        </a:p>
      </dgm:t>
    </dgm:pt>
    <dgm:pt modelId="{09476493-D3CE-4723-B10E-ADA84AA22F40}" type="sibTrans" cxnId="{CAB31673-2C0F-4A43-89E3-2E92320E3474}">
      <dgm:prSet/>
      <dgm:spPr/>
      <dgm:t>
        <a:bodyPr/>
        <a:lstStyle/>
        <a:p>
          <a:endParaRPr lang="en-US"/>
        </a:p>
      </dgm:t>
    </dgm:pt>
    <dgm:pt modelId="{6E4A19FB-8BB6-4CEF-8273-DBE8A735C905}">
      <dgm:prSet phldrT="[Text]" custT="1"/>
      <dgm:spPr/>
      <dgm:t>
        <a:bodyPr/>
        <a:lstStyle/>
        <a:p>
          <a:pPr algn="ctr"/>
          <a:r>
            <a:rPr lang="en-US" sz="1800" b="1" dirty="0">
              <a:latin typeface="Avenir Book"/>
            </a:rPr>
            <a:t>VA selects 403-covered facilities</a:t>
          </a:r>
        </a:p>
      </dgm:t>
    </dgm:pt>
    <dgm:pt modelId="{246DB222-11FE-4EA5-842E-CACA3CC9D89E}" type="parTrans" cxnId="{107CE7D8-8FE8-4173-BF2F-5FC7078A9745}">
      <dgm:prSet/>
      <dgm:spPr/>
      <dgm:t>
        <a:bodyPr/>
        <a:lstStyle/>
        <a:p>
          <a:endParaRPr lang="en-US"/>
        </a:p>
      </dgm:t>
    </dgm:pt>
    <dgm:pt modelId="{52199988-0B6D-4BB8-B08F-E03B30E652A6}" type="sibTrans" cxnId="{107CE7D8-8FE8-4173-BF2F-5FC7078A9745}">
      <dgm:prSet/>
      <dgm:spPr/>
      <dgm:t>
        <a:bodyPr/>
        <a:lstStyle/>
        <a:p>
          <a:endParaRPr lang="en-US"/>
        </a:p>
      </dgm:t>
    </dgm:pt>
    <dgm:pt modelId="{45DF96EE-A142-4888-B7BC-92F677B65E1D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Avenir Book"/>
            </a:rPr>
            <a:t>VA and GME Sponsors enter contracts, agreements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Avenir Book"/>
            </a:rPr>
            <a:t>or other arrangements</a:t>
          </a:r>
          <a:endParaRPr lang="en-US" sz="800" b="1" dirty="0">
            <a:latin typeface="Avenir Book"/>
          </a:endParaRPr>
        </a:p>
      </dgm:t>
    </dgm:pt>
    <dgm:pt modelId="{6B0270E9-34DA-458B-A5B4-9FDF5115C261}" type="parTrans" cxnId="{F8AE58CA-BCD6-43FE-881B-EBD3B022FFC8}">
      <dgm:prSet/>
      <dgm:spPr/>
      <dgm:t>
        <a:bodyPr/>
        <a:lstStyle/>
        <a:p>
          <a:endParaRPr lang="en-US"/>
        </a:p>
      </dgm:t>
    </dgm:pt>
    <dgm:pt modelId="{8273338B-4F9F-41B3-B04E-B3F62B5F67A4}" type="sibTrans" cxnId="{F8AE58CA-BCD6-43FE-881B-EBD3B022FFC8}">
      <dgm:prSet/>
      <dgm:spPr/>
      <dgm:t>
        <a:bodyPr/>
        <a:lstStyle/>
        <a:p>
          <a:endParaRPr lang="en-US"/>
        </a:p>
      </dgm:t>
    </dgm:pt>
    <dgm:pt modelId="{FF8550FE-B095-490C-B701-C612A5A846DD}">
      <dgm:prSet phldrT="[Text]"/>
      <dgm:spPr/>
      <dgm:t>
        <a:bodyPr/>
        <a:lstStyle/>
        <a:p>
          <a:r>
            <a:rPr lang="en-US" b="1" dirty="0">
              <a:latin typeface="Avenir Book"/>
            </a:rPr>
            <a:t>Resident Placement in Covered Facilities</a:t>
          </a:r>
        </a:p>
      </dgm:t>
    </dgm:pt>
    <dgm:pt modelId="{497057CC-3BE2-4A3F-A64D-AB13E824C5EB}" type="parTrans" cxnId="{3B7D5AE1-FAB0-4A69-8DAA-0D3F482123D9}">
      <dgm:prSet/>
      <dgm:spPr/>
      <dgm:t>
        <a:bodyPr/>
        <a:lstStyle/>
        <a:p>
          <a:endParaRPr lang="en-US"/>
        </a:p>
      </dgm:t>
    </dgm:pt>
    <dgm:pt modelId="{197F903E-0AC7-400D-88AB-A8901E74F6AD}" type="sibTrans" cxnId="{3B7D5AE1-FAB0-4A69-8DAA-0D3F482123D9}">
      <dgm:prSet/>
      <dgm:spPr/>
      <dgm:t>
        <a:bodyPr/>
        <a:lstStyle/>
        <a:p>
          <a:endParaRPr lang="en-US"/>
        </a:p>
      </dgm:t>
    </dgm:pt>
    <dgm:pt modelId="{33BAA3E1-89C5-455E-AFE4-F9B89EDE85DA}">
      <dgm:prSet phldrT="[Text]" custT="1"/>
      <dgm:spPr/>
      <dgm:t>
        <a:bodyPr anchor="ctr"/>
        <a:lstStyle/>
        <a:p>
          <a:r>
            <a:rPr lang="en-US" sz="1800" b="1" dirty="0">
              <a:latin typeface="Avenir Book"/>
            </a:rPr>
            <a:t>       RFP submitted to OAA</a:t>
          </a:r>
        </a:p>
      </dgm:t>
    </dgm:pt>
    <dgm:pt modelId="{5BB97181-A55D-4832-A3A7-8DA2DEE2F685}" type="parTrans" cxnId="{A077B6CC-15BC-464F-99E6-80C414EBF2DA}">
      <dgm:prSet/>
      <dgm:spPr/>
      <dgm:t>
        <a:bodyPr/>
        <a:lstStyle/>
        <a:p>
          <a:endParaRPr lang="en-US"/>
        </a:p>
      </dgm:t>
    </dgm:pt>
    <dgm:pt modelId="{27A92791-7246-4007-8545-C2C4142D47BF}" type="sibTrans" cxnId="{A077B6CC-15BC-464F-99E6-80C414EBF2DA}">
      <dgm:prSet/>
      <dgm:spPr/>
      <dgm:t>
        <a:bodyPr/>
        <a:lstStyle/>
        <a:p>
          <a:endParaRPr lang="en-US"/>
        </a:p>
      </dgm:t>
    </dgm:pt>
    <dgm:pt modelId="{9A54C0D6-1822-472C-A2D8-4DB7B250F88E}">
      <dgm:prSet/>
      <dgm:spPr/>
      <dgm:t>
        <a:bodyPr/>
        <a:lstStyle/>
        <a:p>
          <a:endParaRPr lang="en-US"/>
        </a:p>
      </dgm:t>
    </dgm:pt>
    <dgm:pt modelId="{291ECF5E-51D4-4B0A-A5BC-854D0FCD55D8}" type="parTrans" cxnId="{F8FA1CDF-8B0D-4039-B86C-F2303E9821E4}">
      <dgm:prSet/>
      <dgm:spPr/>
      <dgm:t>
        <a:bodyPr/>
        <a:lstStyle/>
        <a:p>
          <a:endParaRPr lang="en-US"/>
        </a:p>
      </dgm:t>
    </dgm:pt>
    <dgm:pt modelId="{2EFD273C-0AB0-4210-9BB0-2771A57BD8E5}" type="sibTrans" cxnId="{F8FA1CDF-8B0D-4039-B86C-F2303E9821E4}">
      <dgm:prSet custLinFactX="201275" custLinFactNeighborX="300000" custLinFactNeighborY="71393"/>
      <dgm:spPr/>
      <dgm:t>
        <a:bodyPr/>
        <a:lstStyle/>
        <a:p>
          <a:endParaRPr lang="en-US"/>
        </a:p>
      </dgm:t>
    </dgm:pt>
    <dgm:pt modelId="{96235D24-32F6-40AF-8DB1-C8A233154288}" type="pres">
      <dgm:prSet presAssocID="{FC3499A4-68AD-48E5-9D19-A6F4B18338F4}" presName="Name0" presStyleCnt="0">
        <dgm:presLayoutVars>
          <dgm:chMax val="7"/>
          <dgm:chPref val="5"/>
        </dgm:presLayoutVars>
      </dgm:prSet>
      <dgm:spPr/>
    </dgm:pt>
    <dgm:pt modelId="{CE5019CD-C30A-4D6C-B266-D9F68D75BB4D}" type="pres">
      <dgm:prSet presAssocID="{FC3499A4-68AD-48E5-9D19-A6F4B18338F4}" presName="arrowNode" presStyleLbl="node1" presStyleIdx="0" presStyleCnt="1" custAng="179340" custLinFactNeighborX="13034" custLinFactNeighborY="143"/>
      <dgm:spPr/>
    </dgm:pt>
    <dgm:pt modelId="{301D0D2C-CA73-4627-B820-7172563273A5}" type="pres">
      <dgm:prSet presAssocID="{10954923-CFFA-41EC-B972-CDB98C2E3D7B}" presName="txNode1" presStyleLbl="revTx" presStyleIdx="0" presStyleCnt="7" custScaleX="182987" custScaleY="100918" custLinFactX="44468" custLinFactNeighborX="100000" custLinFactNeighborY="55796">
        <dgm:presLayoutVars>
          <dgm:bulletEnabled val="1"/>
        </dgm:presLayoutVars>
      </dgm:prSet>
      <dgm:spPr/>
    </dgm:pt>
    <dgm:pt modelId="{AE03F022-B2B2-436E-A4C8-086E56EF389D}" type="pres">
      <dgm:prSet presAssocID="{B9F1D02F-30E4-4FB8-A4E1-B46394B21F41}" presName="txNode2" presStyleLbl="revTx" presStyleIdx="1" presStyleCnt="7" custScaleX="88391" custScaleY="86793" custLinFactY="19049" custLinFactNeighborX="40511" custLinFactNeighborY="100000">
        <dgm:presLayoutVars>
          <dgm:bulletEnabled val="1"/>
        </dgm:presLayoutVars>
      </dgm:prSet>
      <dgm:spPr/>
    </dgm:pt>
    <dgm:pt modelId="{36061995-3F96-4A83-A72A-0C274C728253}" type="pres">
      <dgm:prSet presAssocID="{09476493-D3CE-4723-B10E-ADA84AA22F40}" presName="dotNode2" presStyleCnt="0"/>
      <dgm:spPr/>
    </dgm:pt>
    <dgm:pt modelId="{14BFD269-3595-433E-BEE4-E8502C484C08}" type="pres">
      <dgm:prSet presAssocID="{09476493-D3CE-4723-B10E-ADA84AA22F40}" presName="dotRepeatNode" presStyleLbl="fgShp" presStyleIdx="0" presStyleCnt="5" custLinFactX="300000" custLinFactNeighborX="330246" custLinFactNeighborY="42852"/>
      <dgm:spPr/>
    </dgm:pt>
    <dgm:pt modelId="{79341719-2BFA-48C4-AB3E-66A6BF93EF26}" type="pres">
      <dgm:prSet presAssocID="{6E4A19FB-8BB6-4CEF-8273-DBE8A735C905}" presName="txNode3" presStyleLbl="revTx" presStyleIdx="2" presStyleCnt="7" custScaleX="141017" custScaleY="80271" custLinFactY="64605" custLinFactNeighborX="75621" custLinFactNeighborY="100000">
        <dgm:presLayoutVars>
          <dgm:bulletEnabled val="1"/>
        </dgm:presLayoutVars>
      </dgm:prSet>
      <dgm:spPr/>
    </dgm:pt>
    <dgm:pt modelId="{D3C1E309-3157-4D05-BC8D-44262A11CF7E}" type="pres">
      <dgm:prSet presAssocID="{52199988-0B6D-4BB8-B08F-E03B30E652A6}" presName="dotNode3" presStyleCnt="0"/>
      <dgm:spPr/>
    </dgm:pt>
    <dgm:pt modelId="{A905A5A6-3CFA-4469-9B83-D0EEE9C13205}" type="pres">
      <dgm:prSet presAssocID="{52199988-0B6D-4BB8-B08F-E03B30E652A6}" presName="dotRepeatNode" presStyleLbl="fgShp" presStyleIdx="1" presStyleCnt="5" custLinFactX="257565" custLinFactNeighborX="300000" custLinFactNeighborY="46105"/>
      <dgm:spPr/>
    </dgm:pt>
    <dgm:pt modelId="{13749075-630D-41D2-91C9-AF4F3305649D}" type="pres">
      <dgm:prSet presAssocID="{45DF96EE-A142-4888-B7BC-92F677B65E1D}" presName="txNode4" presStyleLbl="revTx" presStyleIdx="3" presStyleCnt="7" custScaleX="232118" custScaleY="102721" custLinFactX="-59443" custLinFactY="98784" custLinFactNeighborX="-100000" custLinFactNeighborY="100000">
        <dgm:presLayoutVars>
          <dgm:bulletEnabled val="1"/>
        </dgm:presLayoutVars>
      </dgm:prSet>
      <dgm:spPr/>
    </dgm:pt>
    <dgm:pt modelId="{502B30A4-240F-4E48-A2CF-DA91EF862C58}" type="pres">
      <dgm:prSet presAssocID="{8273338B-4F9F-41B3-B04E-B3F62B5F67A4}" presName="dotNode4" presStyleCnt="0"/>
      <dgm:spPr/>
    </dgm:pt>
    <dgm:pt modelId="{319FB2BA-DAD3-4E41-8131-A04923737CB0}" type="pres">
      <dgm:prSet presAssocID="{8273338B-4F9F-41B3-B04E-B3F62B5F67A4}" presName="dotRepeatNode" presStyleLbl="fgShp" presStyleIdx="2" presStyleCnt="5" custLinFactX="300000" custLinFactY="62046" custLinFactNeighborX="312611" custLinFactNeighborY="100000"/>
      <dgm:spPr/>
    </dgm:pt>
    <dgm:pt modelId="{D33CD6DB-FD8B-4C36-AD79-FE39E04A912F}" type="pres">
      <dgm:prSet presAssocID="{FF8550FE-B095-490C-B701-C612A5A846DD}" presName="txNode5" presStyleLbl="revTx" presStyleIdx="4" presStyleCnt="7" custScaleX="172438" custScaleY="46097" custLinFactX="20558" custLinFactY="100000" custLinFactNeighborX="100000" custLinFactNeighborY="131821">
        <dgm:presLayoutVars>
          <dgm:bulletEnabled val="1"/>
        </dgm:presLayoutVars>
      </dgm:prSet>
      <dgm:spPr/>
    </dgm:pt>
    <dgm:pt modelId="{9B2E736E-A418-4821-BB1E-09A0EC96FDEE}" type="pres">
      <dgm:prSet presAssocID="{197F903E-0AC7-400D-88AB-A8901E74F6AD}" presName="dotNode5" presStyleCnt="0"/>
      <dgm:spPr/>
    </dgm:pt>
    <dgm:pt modelId="{A535D661-DCC3-4258-AB72-F77E004D5B22}" type="pres">
      <dgm:prSet presAssocID="{197F903E-0AC7-400D-88AB-A8901E74F6AD}" presName="dotRepeatNode" presStyleLbl="fgShp" presStyleIdx="3" presStyleCnt="5" custLinFactX="291090" custLinFactY="100000" custLinFactNeighborX="300000" custLinFactNeighborY="155338"/>
      <dgm:spPr/>
    </dgm:pt>
    <dgm:pt modelId="{C937C9FE-FC64-49D1-9397-FCC0309A1952}" type="pres">
      <dgm:prSet presAssocID="{33BAA3E1-89C5-455E-AFE4-F9B89EDE85DA}" presName="txNode6" presStyleLbl="revTx" presStyleIdx="5" presStyleCnt="7" custScaleX="186822" custScaleY="58382" custLinFactY="-91442" custLinFactNeighborX="-1000" custLinFactNeighborY="-100000">
        <dgm:presLayoutVars>
          <dgm:bulletEnabled val="1"/>
        </dgm:presLayoutVars>
      </dgm:prSet>
      <dgm:spPr/>
    </dgm:pt>
    <dgm:pt modelId="{43E74D2B-82AB-4D96-987B-BB17749EC0DA}" type="pres">
      <dgm:prSet presAssocID="{27A92791-7246-4007-8545-C2C4142D47BF}" presName="dotNode6" presStyleCnt="0"/>
      <dgm:spPr/>
    </dgm:pt>
    <dgm:pt modelId="{9E55CA36-F98C-4F72-9708-2DB71A085887}" type="pres">
      <dgm:prSet presAssocID="{27A92791-7246-4007-8545-C2C4142D47BF}" presName="dotRepeatNode" presStyleLbl="fgShp" presStyleIdx="4" presStyleCnt="5" custLinFactX="271654" custLinFactY="100000" custLinFactNeighborX="300000" custLinFactNeighborY="189551"/>
      <dgm:spPr/>
    </dgm:pt>
    <dgm:pt modelId="{12EDDE25-3AA5-4A66-9A86-C296033E09CE}" type="pres">
      <dgm:prSet presAssocID="{9A54C0D6-1822-472C-A2D8-4DB7B250F88E}" presName="txNode7" presStyleLbl="revTx" presStyleIdx="6" presStyleCnt="7" custScaleX="172438" custScaleY="46097" custLinFactY="100000" custLinFactNeighborX="95556" custLinFactNeighborY="106536">
        <dgm:presLayoutVars>
          <dgm:bulletEnabled val="1"/>
        </dgm:presLayoutVars>
      </dgm:prSet>
      <dgm:spPr/>
    </dgm:pt>
  </dgm:ptLst>
  <dgm:cxnLst>
    <dgm:cxn modelId="{B6ECDD09-7131-4C0B-B0FF-67D1F2CC776C}" type="presOf" srcId="{27A92791-7246-4007-8545-C2C4142D47BF}" destId="{9E55CA36-F98C-4F72-9708-2DB71A085887}" srcOrd="0" destOrd="0" presId="urn:microsoft.com/office/officeart/2009/3/layout/DescendingProcess"/>
    <dgm:cxn modelId="{A52BED0C-3E83-4BCD-A62B-CA72FEF9FC15}" type="presOf" srcId="{FF8550FE-B095-490C-B701-C612A5A846DD}" destId="{D33CD6DB-FD8B-4C36-AD79-FE39E04A912F}" srcOrd="0" destOrd="0" presId="urn:microsoft.com/office/officeart/2009/3/layout/DescendingProcess"/>
    <dgm:cxn modelId="{0EB5DB1C-F140-48C4-AED4-E6EBEBBD2645}" srcId="{FC3499A4-68AD-48E5-9D19-A6F4B18338F4}" destId="{10954923-CFFA-41EC-B972-CDB98C2E3D7B}" srcOrd="0" destOrd="0" parTransId="{3F681A66-8DFF-48AF-97C1-2895A3669695}" sibTransId="{51E06D4D-63E5-41EF-9139-09CA95FB8071}"/>
    <dgm:cxn modelId="{FD73A23D-D5B1-40A5-B18C-4DE749B1AE8E}" type="presOf" srcId="{B9F1D02F-30E4-4FB8-A4E1-B46394B21F41}" destId="{AE03F022-B2B2-436E-A4C8-086E56EF389D}" srcOrd="0" destOrd="0" presId="urn:microsoft.com/office/officeart/2009/3/layout/DescendingProcess"/>
    <dgm:cxn modelId="{FC7C203F-9439-415A-B9BD-0EF90D863B7F}" type="presOf" srcId="{52199988-0B6D-4BB8-B08F-E03B30E652A6}" destId="{A905A5A6-3CFA-4469-9B83-D0EEE9C13205}" srcOrd="0" destOrd="0" presId="urn:microsoft.com/office/officeart/2009/3/layout/DescendingProcess"/>
    <dgm:cxn modelId="{F8A0E547-0DB8-47FF-AF86-7CD9CE33E18B}" type="presOf" srcId="{8273338B-4F9F-41B3-B04E-B3F62B5F67A4}" destId="{319FB2BA-DAD3-4E41-8131-A04923737CB0}" srcOrd="0" destOrd="0" presId="urn:microsoft.com/office/officeart/2009/3/layout/DescendingProcess"/>
    <dgm:cxn modelId="{CAB31673-2C0F-4A43-89E3-2E92320E3474}" srcId="{FC3499A4-68AD-48E5-9D19-A6F4B18338F4}" destId="{B9F1D02F-30E4-4FB8-A4E1-B46394B21F41}" srcOrd="1" destOrd="0" parTransId="{CECBEF5C-857E-4ECB-B12B-65C0F5613392}" sibTransId="{09476493-D3CE-4723-B10E-ADA84AA22F40}"/>
    <dgm:cxn modelId="{D1585880-44E5-44CE-A2FD-5E29202E949C}" type="presOf" srcId="{9A54C0D6-1822-472C-A2D8-4DB7B250F88E}" destId="{12EDDE25-3AA5-4A66-9A86-C296033E09CE}" srcOrd="0" destOrd="0" presId="urn:microsoft.com/office/officeart/2009/3/layout/DescendingProcess"/>
    <dgm:cxn modelId="{AC2A6288-818B-4652-8384-12559C927448}" type="presOf" srcId="{6E4A19FB-8BB6-4CEF-8273-DBE8A735C905}" destId="{79341719-2BFA-48C4-AB3E-66A6BF93EF26}" srcOrd="0" destOrd="0" presId="urn:microsoft.com/office/officeart/2009/3/layout/DescendingProcess"/>
    <dgm:cxn modelId="{DF0A9F94-601D-4FB7-9B42-F1188FE327FD}" type="presOf" srcId="{FC3499A4-68AD-48E5-9D19-A6F4B18338F4}" destId="{96235D24-32F6-40AF-8DB1-C8A233154288}" srcOrd="0" destOrd="0" presId="urn:microsoft.com/office/officeart/2009/3/layout/DescendingProcess"/>
    <dgm:cxn modelId="{EAFC1499-4B28-4C6D-AC5F-428D89E39748}" type="presOf" srcId="{09476493-D3CE-4723-B10E-ADA84AA22F40}" destId="{14BFD269-3595-433E-BEE4-E8502C484C08}" srcOrd="0" destOrd="0" presId="urn:microsoft.com/office/officeart/2009/3/layout/DescendingProcess"/>
    <dgm:cxn modelId="{08E8699A-73E9-45CF-BC00-8F930BC8161A}" type="presOf" srcId="{45DF96EE-A142-4888-B7BC-92F677B65E1D}" destId="{13749075-630D-41D2-91C9-AF4F3305649D}" srcOrd="0" destOrd="0" presId="urn:microsoft.com/office/officeart/2009/3/layout/DescendingProcess"/>
    <dgm:cxn modelId="{E4CBD0AF-AFAF-4EB4-89F6-D99CBFBF814E}" type="presOf" srcId="{10954923-CFFA-41EC-B972-CDB98C2E3D7B}" destId="{301D0D2C-CA73-4627-B820-7172563273A5}" srcOrd="0" destOrd="0" presId="urn:microsoft.com/office/officeart/2009/3/layout/DescendingProcess"/>
    <dgm:cxn modelId="{F8AE58CA-BCD6-43FE-881B-EBD3B022FFC8}" srcId="{FC3499A4-68AD-48E5-9D19-A6F4B18338F4}" destId="{45DF96EE-A142-4888-B7BC-92F677B65E1D}" srcOrd="3" destOrd="0" parTransId="{6B0270E9-34DA-458B-A5B4-9FDF5115C261}" sibTransId="{8273338B-4F9F-41B3-B04E-B3F62B5F67A4}"/>
    <dgm:cxn modelId="{A077B6CC-15BC-464F-99E6-80C414EBF2DA}" srcId="{FC3499A4-68AD-48E5-9D19-A6F4B18338F4}" destId="{33BAA3E1-89C5-455E-AFE4-F9B89EDE85DA}" srcOrd="5" destOrd="0" parTransId="{5BB97181-A55D-4832-A3A7-8DA2DEE2F685}" sibTransId="{27A92791-7246-4007-8545-C2C4142D47BF}"/>
    <dgm:cxn modelId="{107CE7D8-8FE8-4173-BF2F-5FC7078A9745}" srcId="{FC3499A4-68AD-48E5-9D19-A6F4B18338F4}" destId="{6E4A19FB-8BB6-4CEF-8273-DBE8A735C905}" srcOrd="2" destOrd="0" parTransId="{246DB222-11FE-4EA5-842E-CACA3CC9D89E}" sibTransId="{52199988-0B6D-4BB8-B08F-E03B30E652A6}"/>
    <dgm:cxn modelId="{F8FA1CDF-8B0D-4039-B86C-F2303E9821E4}" srcId="{FC3499A4-68AD-48E5-9D19-A6F4B18338F4}" destId="{9A54C0D6-1822-472C-A2D8-4DB7B250F88E}" srcOrd="6" destOrd="0" parTransId="{291ECF5E-51D4-4B0A-A5BC-854D0FCD55D8}" sibTransId="{2EFD273C-0AB0-4210-9BB0-2771A57BD8E5}"/>
    <dgm:cxn modelId="{3B7D5AE1-FAB0-4A69-8DAA-0D3F482123D9}" srcId="{FC3499A4-68AD-48E5-9D19-A6F4B18338F4}" destId="{FF8550FE-B095-490C-B701-C612A5A846DD}" srcOrd="4" destOrd="0" parTransId="{497057CC-3BE2-4A3F-A64D-AB13E824C5EB}" sibTransId="{197F903E-0AC7-400D-88AB-A8901E74F6AD}"/>
    <dgm:cxn modelId="{38F7A0E1-FB14-4392-AD1F-35D85369CEE2}" type="presOf" srcId="{33BAA3E1-89C5-455E-AFE4-F9B89EDE85DA}" destId="{C937C9FE-FC64-49D1-9397-FCC0309A1952}" srcOrd="0" destOrd="0" presId="urn:microsoft.com/office/officeart/2009/3/layout/DescendingProcess"/>
    <dgm:cxn modelId="{A59CBAF3-21EB-49CA-BDDB-FD7B809ED957}" type="presOf" srcId="{197F903E-0AC7-400D-88AB-A8901E74F6AD}" destId="{A535D661-DCC3-4258-AB72-F77E004D5B22}" srcOrd="0" destOrd="0" presId="urn:microsoft.com/office/officeart/2009/3/layout/DescendingProcess"/>
    <dgm:cxn modelId="{3462396E-434D-477A-81FE-63D24B2B8EC4}" type="presParOf" srcId="{96235D24-32F6-40AF-8DB1-C8A233154288}" destId="{CE5019CD-C30A-4D6C-B266-D9F68D75BB4D}" srcOrd="0" destOrd="0" presId="urn:microsoft.com/office/officeart/2009/3/layout/DescendingProcess"/>
    <dgm:cxn modelId="{EDAE87C6-21C8-4446-BD09-4B78759F5806}" type="presParOf" srcId="{96235D24-32F6-40AF-8DB1-C8A233154288}" destId="{301D0D2C-CA73-4627-B820-7172563273A5}" srcOrd="1" destOrd="0" presId="urn:microsoft.com/office/officeart/2009/3/layout/DescendingProcess"/>
    <dgm:cxn modelId="{C83E2565-18CA-471B-86CF-03EC2394FE3D}" type="presParOf" srcId="{96235D24-32F6-40AF-8DB1-C8A233154288}" destId="{AE03F022-B2B2-436E-A4C8-086E56EF389D}" srcOrd="2" destOrd="0" presId="urn:microsoft.com/office/officeart/2009/3/layout/DescendingProcess"/>
    <dgm:cxn modelId="{637BFE0C-813C-4DD7-A4C9-D41524CFE4D2}" type="presParOf" srcId="{96235D24-32F6-40AF-8DB1-C8A233154288}" destId="{36061995-3F96-4A83-A72A-0C274C728253}" srcOrd="3" destOrd="0" presId="urn:microsoft.com/office/officeart/2009/3/layout/DescendingProcess"/>
    <dgm:cxn modelId="{2C01D8E6-E4FF-4FB5-9DDF-18620BB99CB6}" type="presParOf" srcId="{36061995-3F96-4A83-A72A-0C274C728253}" destId="{14BFD269-3595-433E-BEE4-E8502C484C08}" srcOrd="0" destOrd="0" presId="urn:microsoft.com/office/officeart/2009/3/layout/DescendingProcess"/>
    <dgm:cxn modelId="{A0BF5FEF-0690-43B5-B014-E2E1CA1C70EA}" type="presParOf" srcId="{96235D24-32F6-40AF-8DB1-C8A233154288}" destId="{79341719-2BFA-48C4-AB3E-66A6BF93EF26}" srcOrd="4" destOrd="0" presId="urn:microsoft.com/office/officeart/2009/3/layout/DescendingProcess"/>
    <dgm:cxn modelId="{8062A8F6-80DE-478A-9CED-63F22A792BC1}" type="presParOf" srcId="{96235D24-32F6-40AF-8DB1-C8A233154288}" destId="{D3C1E309-3157-4D05-BC8D-44262A11CF7E}" srcOrd="5" destOrd="0" presId="urn:microsoft.com/office/officeart/2009/3/layout/DescendingProcess"/>
    <dgm:cxn modelId="{891951FA-AE22-475C-A1BA-D9B68719F7C1}" type="presParOf" srcId="{D3C1E309-3157-4D05-BC8D-44262A11CF7E}" destId="{A905A5A6-3CFA-4469-9B83-D0EEE9C13205}" srcOrd="0" destOrd="0" presId="urn:microsoft.com/office/officeart/2009/3/layout/DescendingProcess"/>
    <dgm:cxn modelId="{FD674437-E12F-448D-A12D-D94EC3C8F5AF}" type="presParOf" srcId="{96235D24-32F6-40AF-8DB1-C8A233154288}" destId="{13749075-630D-41D2-91C9-AF4F3305649D}" srcOrd="6" destOrd="0" presId="urn:microsoft.com/office/officeart/2009/3/layout/DescendingProcess"/>
    <dgm:cxn modelId="{1BAB1EB8-1EF3-41F8-93F0-99737D7FBC08}" type="presParOf" srcId="{96235D24-32F6-40AF-8DB1-C8A233154288}" destId="{502B30A4-240F-4E48-A2CF-DA91EF862C58}" srcOrd="7" destOrd="0" presId="urn:microsoft.com/office/officeart/2009/3/layout/DescendingProcess"/>
    <dgm:cxn modelId="{CADA20A7-9719-43B7-B47F-E0463759F93D}" type="presParOf" srcId="{502B30A4-240F-4E48-A2CF-DA91EF862C58}" destId="{319FB2BA-DAD3-4E41-8131-A04923737CB0}" srcOrd="0" destOrd="0" presId="urn:microsoft.com/office/officeart/2009/3/layout/DescendingProcess"/>
    <dgm:cxn modelId="{4A700E19-BA03-48FA-AE02-719418CC3CCE}" type="presParOf" srcId="{96235D24-32F6-40AF-8DB1-C8A233154288}" destId="{D33CD6DB-FD8B-4C36-AD79-FE39E04A912F}" srcOrd="8" destOrd="0" presId="urn:microsoft.com/office/officeart/2009/3/layout/DescendingProcess"/>
    <dgm:cxn modelId="{C858FD52-B622-4A69-BDED-7592A1622DC2}" type="presParOf" srcId="{96235D24-32F6-40AF-8DB1-C8A233154288}" destId="{9B2E736E-A418-4821-BB1E-09A0EC96FDEE}" srcOrd="9" destOrd="0" presId="urn:microsoft.com/office/officeart/2009/3/layout/DescendingProcess"/>
    <dgm:cxn modelId="{2D22E12C-474B-4B4B-8FD7-D38C93130A46}" type="presParOf" srcId="{9B2E736E-A418-4821-BB1E-09A0EC96FDEE}" destId="{A535D661-DCC3-4258-AB72-F77E004D5B22}" srcOrd="0" destOrd="0" presId="urn:microsoft.com/office/officeart/2009/3/layout/DescendingProcess"/>
    <dgm:cxn modelId="{E3AE313D-8035-4C9C-A86A-2DCDA4D378A4}" type="presParOf" srcId="{96235D24-32F6-40AF-8DB1-C8A233154288}" destId="{C937C9FE-FC64-49D1-9397-FCC0309A1952}" srcOrd="10" destOrd="0" presId="urn:microsoft.com/office/officeart/2009/3/layout/DescendingProcess"/>
    <dgm:cxn modelId="{614A9671-E64E-4531-A34B-FC31A61BD081}" type="presParOf" srcId="{96235D24-32F6-40AF-8DB1-C8A233154288}" destId="{43E74D2B-82AB-4D96-987B-BB17749EC0DA}" srcOrd="11" destOrd="0" presId="urn:microsoft.com/office/officeart/2009/3/layout/DescendingProcess"/>
    <dgm:cxn modelId="{05D028B0-E53A-41C3-8579-845DE6C04C92}" type="presParOf" srcId="{43E74D2B-82AB-4D96-987B-BB17749EC0DA}" destId="{9E55CA36-F98C-4F72-9708-2DB71A085887}" srcOrd="0" destOrd="0" presId="urn:microsoft.com/office/officeart/2009/3/layout/DescendingProcess"/>
    <dgm:cxn modelId="{AF966D46-DAED-46A6-BB0B-F4F359C3249C}" type="presParOf" srcId="{96235D24-32F6-40AF-8DB1-C8A233154288}" destId="{12EDDE25-3AA5-4A66-9A86-C296033E09CE}" srcOrd="12" destOrd="0" presId="urn:microsoft.com/office/officeart/2009/3/layout/DescendingProcess"/>
  </dgm:cxnLst>
  <dgm:bg>
    <a:effectLst>
      <a:softEdge rad="7493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619399-9145-4017-BAC9-08725F64EF3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B51A07E-26A3-46A0-9D78-1DE3A051405D}">
      <dgm:prSet phldrT="[Text]"/>
      <dgm:spPr/>
      <dgm:t>
        <a:bodyPr/>
        <a:lstStyle/>
        <a:p>
          <a:r>
            <a:rPr lang="en-US" b="1" dirty="0">
              <a:latin typeface="Avenir Black" panose="02000503020000020003"/>
            </a:rPr>
            <a:t>Summer 2024</a:t>
          </a:r>
        </a:p>
        <a:p>
          <a:r>
            <a:rPr lang="en-US" dirty="0">
              <a:latin typeface="Avenir Black" panose="02000503020000020003"/>
            </a:rPr>
            <a:t>RFP Release</a:t>
          </a:r>
        </a:p>
      </dgm:t>
    </dgm:pt>
    <dgm:pt modelId="{DFBE882A-D0C2-4496-A174-95BEEDF8E769}" type="parTrans" cxnId="{D5446B80-7175-40B2-B08C-7698AB995A54}">
      <dgm:prSet/>
      <dgm:spPr/>
      <dgm:t>
        <a:bodyPr/>
        <a:lstStyle/>
        <a:p>
          <a:endParaRPr lang="en-US"/>
        </a:p>
      </dgm:t>
    </dgm:pt>
    <dgm:pt modelId="{765CEA99-DF89-479A-A61B-0005BD49714E}" type="sibTrans" cxnId="{D5446B80-7175-40B2-B08C-7698AB995A54}">
      <dgm:prSet/>
      <dgm:spPr/>
      <dgm:t>
        <a:bodyPr/>
        <a:lstStyle/>
        <a:p>
          <a:endParaRPr lang="en-US"/>
        </a:p>
      </dgm:t>
    </dgm:pt>
    <dgm:pt modelId="{82ADA12C-65BC-43FC-912A-747258AEF55D}">
      <dgm:prSet phldrT="[Text]"/>
      <dgm:spPr/>
      <dgm:t>
        <a:bodyPr/>
        <a:lstStyle/>
        <a:p>
          <a:r>
            <a:rPr lang="en-US" b="1" dirty="0">
              <a:latin typeface="Avenir Black" panose="02000503020000020003"/>
            </a:rPr>
            <a:t>December 2024</a:t>
          </a:r>
        </a:p>
        <a:p>
          <a:r>
            <a:rPr lang="en-US" dirty="0">
              <a:latin typeface="Avenir Black" panose="02000503020000020003"/>
            </a:rPr>
            <a:t> Award Decisions</a:t>
          </a:r>
        </a:p>
      </dgm:t>
    </dgm:pt>
    <dgm:pt modelId="{B8FDE54F-38F2-46F2-9163-1D10D8ED19CA}" type="parTrans" cxnId="{11D140BE-2ABA-4611-9CF2-1DF621E954F2}">
      <dgm:prSet/>
      <dgm:spPr/>
      <dgm:t>
        <a:bodyPr/>
        <a:lstStyle/>
        <a:p>
          <a:endParaRPr lang="en-US"/>
        </a:p>
      </dgm:t>
    </dgm:pt>
    <dgm:pt modelId="{E3E9A348-F185-44E9-8D34-F1D423166F18}" type="sibTrans" cxnId="{11D140BE-2ABA-4611-9CF2-1DF621E954F2}">
      <dgm:prSet/>
      <dgm:spPr/>
      <dgm:t>
        <a:bodyPr/>
        <a:lstStyle/>
        <a:p>
          <a:endParaRPr lang="en-US"/>
        </a:p>
      </dgm:t>
    </dgm:pt>
    <dgm:pt modelId="{9A93515A-7EFE-43EE-9DAA-4457210DD05E}">
      <dgm:prSet phldrT="[Text]"/>
      <dgm:spPr/>
      <dgm:t>
        <a:bodyPr/>
        <a:lstStyle/>
        <a:p>
          <a:r>
            <a:rPr lang="en-US" b="1" dirty="0">
              <a:latin typeface="Avenir Black" panose="02000503020000020003"/>
            </a:rPr>
            <a:t>July 2025</a:t>
          </a:r>
        </a:p>
        <a:p>
          <a:r>
            <a:rPr lang="en-US" dirty="0">
              <a:latin typeface="Avenir Black" panose="02000503020000020003"/>
            </a:rPr>
            <a:t>AY 25-26 </a:t>
          </a:r>
        </a:p>
        <a:p>
          <a:r>
            <a:rPr lang="en-US" dirty="0">
              <a:latin typeface="Avenir Black" panose="02000503020000020003"/>
            </a:rPr>
            <a:t>Resident Rotations </a:t>
          </a:r>
        </a:p>
      </dgm:t>
    </dgm:pt>
    <dgm:pt modelId="{77E83AD6-F645-45CE-ABF4-73F4C39433F5}" type="parTrans" cxnId="{EC678AAE-F0D1-4005-A601-DC2BD6E6CB58}">
      <dgm:prSet/>
      <dgm:spPr/>
      <dgm:t>
        <a:bodyPr/>
        <a:lstStyle/>
        <a:p>
          <a:endParaRPr lang="en-US"/>
        </a:p>
      </dgm:t>
    </dgm:pt>
    <dgm:pt modelId="{FCF274B9-68A4-4EC8-B025-58920C3FDB00}" type="sibTrans" cxnId="{EC678AAE-F0D1-4005-A601-DC2BD6E6CB58}">
      <dgm:prSet/>
      <dgm:spPr/>
      <dgm:t>
        <a:bodyPr/>
        <a:lstStyle/>
        <a:p>
          <a:endParaRPr lang="en-US"/>
        </a:p>
      </dgm:t>
    </dgm:pt>
    <dgm:pt modelId="{A1884D38-4FD7-4F72-ABE2-D86E039F23AC}">
      <dgm:prSet phldrT="[Text]"/>
      <dgm:spPr/>
      <dgm:t>
        <a:bodyPr/>
        <a:lstStyle/>
        <a:p>
          <a:r>
            <a:rPr lang="en-US" b="1" dirty="0">
              <a:latin typeface="Avenir Black" panose="02000503020000020003"/>
            </a:rPr>
            <a:t>Fall 2024</a:t>
          </a:r>
        </a:p>
        <a:p>
          <a:r>
            <a:rPr lang="en-US" dirty="0">
              <a:latin typeface="Avenir Black" panose="02000503020000020003"/>
            </a:rPr>
            <a:t>Applications Due</a:t>
          </a:r>
        </a:p>
      </dgm:t>
    </dgm:pt>
    <dgm:pt modelId="{CB357E94-5900-4431-AEBE-7729E5B74412}" type="parTrans" cxnId="{8A200C15-FF9F-42FB-AB59-2CD2B00570C0}">
      <dgm:prSet/>
      <dgm:spPr/>
      <dgm:t>
        <a:bodyPr/>
        <a:lstStyle/>
        <a:p>
          <a:endParaRPr lang="en-US"/>
        </a:p>
      </dgm:t>
    </dgm:pt>
    <dgm:pt modelId="{8C3694D0-FBC9-4D74-82C7-7FD5CC119CC3}" type="sibTrans" cxnId="{8A200C15-FF9F-42FB-AB59-2CD2B00570C0}">
      <dgm:prSet/>
      <dgm:spPr/>
      <dgm:t>
        <a:bodyPr/>
        <a:lstStyle/>
        <a:p>
          <a:endParaRPr lang="en-US"/>
        </a:p>
      </dgm:t>
    </dgm:pt>
    <dgm:pt modelId="{41932233-6579-4073-98E6-F514CC6D38B1}" type="pres">
      <dgm:prSet presAssocID="{49619399-9145-4017-BAC9-08725F64EF36}" presName="Name0" presStyleCnt="0">
        <dgm:presLayoutVars>
          <dgm:dir/>
          <dgm:resizeHandles val="exact"/>
        </dgm:presLayoutVars>
      </dgm:prSet>
      <dgm:spPr/>
    </dgm:pt>
    <dgm:pt modelId="{7247327B-DEF5-4EE2-AA45-715E3526DA44}" type="pres">
      <dgm:prSet presAssocID="{49619399-9145-4017-BAC9-08725F64EF36}" presName="arrow" presStyleLbl="bgShp" presStyleIdx="0" presStyleCnt="1"/>
      <dgm:spPr/>
    </dgm:pt>
    <dgm:pt modelId="{C6B04C79-B30E-4838-9D98-24209CD989A5}" type="pres">
      <dgm:prSet presAssocID="{49619399-9145-4017-BAC9-08725F64EF36}" presName="points" presStyleCnt="0"/>
      <dgm:spPr/>
    </dgm:pt>
    <dgm:pt modelId="{2D7AD70D-A517-4E38-9B0A-8F71220EF0EC}" type="pres">
      <dgm:prSet presAssocID="{4B51A07E-26A3-46A0-9D78-1DE3A051405D}" presName="compositeA" presStyleCnt="0"/>
      <dgm:spPr/>
    </dgm:pt>
    <dgm:pt modelId="{0912AFA5-CE81-4A72-8422-4D30EF8658F1}" type="pres">
      <dgm:prSet presAssocID="{4B51A07E-26A3-46A0-9D78-1DE3A051405D}" presName="textA" presStyleLbl="revTx" presStyleIdx="0" presStyleCnt="4" custScaleY="55643" custLinFactNeighborX="8506" custLinFactNeighborY="13772">
        <dgm:presLayoutVars>
          <dgm:bulletEnabled val="1"/>
        </dgm:presLayoutVars>
      </dgm:prSet>
      <dgm:spPr/>
    </dgm:pt>
    <dgm:pt modelId="{946A71C2-34D4-48C1-99E2-155727380CB7}" type="pres">
      <dgm:prSet presAssocID="{4B51A07E-26A3-46A0-9D78-1DE3A051405D}" presName="circleA" presStyleLbl="node1" presStyleIdx="0" presStyleCnt="4" custLinFactNeighborX="16083" custLinFactNeighborY="48249"/>
      <dgm:spPr/>
    </dgm:pt>
    <dgm:pt modelId="{E4AA96FE-1970-459B-A585-CCA2F8C58895}" type="pres">
      <dgm:prSet presAssocID="{4B51A07E-26A3-46A0-9D78-1DE3A051405D}" presName="spaceA" presStyleCnt="0"/>
      <dgm:spPr/>
    </dgm:pt>
    <dgm:pt modelId="{6E1B9203-0DB3-44EC-A287-CECB3D102481}" type="pres">
      <dgm:prSet presAssocID="{765CEA99-DF89-479A-A61B-0005BD49714E}" presName="space" presStyleCnt="0"/>
      <dgm:spPr/>
    </dgm:pt>
    <dgm:pt modelId="{23D7EE7F-05D2-4ECD-A5F1-B9D13EB18C58}" type="pres">
      <dgm:prSet presAssocID="{A1884D38-4FD7-4F72-ABE2-D86E039F23AC}" presName="compositeB" presStyleCnt="0"/>
      <dgm:spPr/>
    </dgm:pt>
    <dgm:pt modelId="{AA598808-4B4C-4029-8C08-DA39D6C7C533}" type="pres">
      <dgm:prSet presAssocID="{A1884D38-4FD7-4F72-ABE2-D86E039F23AC}" presName="textB" presStyleLbl="revTx" presStyleIdx="1" presStyleCnt="4" custScaleY="61510" custLinFactY="-47470" custLinFactNeighborX="-3649" custLinFactNeighborY="-100000">
        <dgm:presLayoutVars>
          <dgm:bulletEnabled val="1"/>
        </dgm:presLayoutVars>
      </dgm:prSet>
      <dgm:spPr/>
    </dgm:pt>
    <dgm:pt modelId="{CB6A9D58-54A2-44AF-A9EC-D2066D5FE59E}" type="pres">
      <dgm:prSet presAssocID="{A1884D38-4FD7-4F72-ABE2-D86E039F23AC}" presName="circleB" presStyleLbl="node1" presStyleIdx="1" presStyleCnt="4" custLinFactNeighborX="-13785" custLinFactNeighborY="-38490"/>
      <dgm:spPr/>
    </dgm:pt>
    <dgm:pt modelId="{88D88085-A8A5-4E1B-AAD8-08710C0D7CF6}" type="pres">
      <dgm:prSet presAssocID="{A1884D38-4FD7-4F72-ABE2-D86E039F23AC}" presName="spaceB" presStyleCnt="0"/>
      <dgm:spPr/>
    </dgm:pt>
    <dgm:pt modelId="{14CE729E-DE32-4B07-93EB-BCA46FF5D49F}" type="pres">
      <dgm:prSet presAssocID="{8C3694D0-FBC9-4D74-82C7-7FD5CC119CC3}" presName="space" presStyleCnt="0"/>
      <dgm:spPr/>
    </dgm:pt>
    <dgm:pt modelId="{4A9A4A20-03BF-423A-BA70-E7B41476EDE7}" type="pres">
      <dgm:prSet presAssocID="{82ADA12C-65BC-43FC-912A-747258AEF55D}" presName="compositeA" presStyleCnt="0"/>
      <dgm:spPr/>
    </dgm:pt>
    <dgm:pt modelId="{75EE37E7-AE20-4B09-8A51-C3AEB9BC496C}" type="pres">
      <dgm:prSet presAssocID="{82ADA12C-65BC-43FC-912A-747258AEF55D}" presName="textA" presStyleLbl="revTx" presStyleIdx="2" presStyleCnt="4" custScaleY="54605" custLinFactNeighborX="-2959" custLinFactNeighborY="17976">
        <dgm:presLayoutVars>
          <dgm:bulletEnabled val="1"/>
        </dgm:presLayoutVars>
      </dgm:prSet>
      <dgm:spPr/>
    </dgm:pt>
    <dgm:pt modelId="{910D4D32-39E7-42A9-9599-DE5839B289FC}" type="pres">
      <dgm:prSet presAssocID="{82ADA12C-65BC-43FC-912A-747258AEF55D}" presName="circleA" presStyleLbl="node1" presStyleIdx="2" presStyleCnt="4" custLinFactNeighborX="4596" custLinFactNeighborY="45395"/>
      <dgm:spPr/>
    </dgm:pt>
    <dgm:pt modelId="{1508D4B4-A14B-4435-ABD8-A22B42DDFF95}" type="pres">
      <dgm:prSet presAssocID="{82ADA12C-65BC-43FC-912A-747258AEF55D}" presName="spaceA" presStyleCnt="0"/>
      <dgm:spPr/>
    </dgm:pt>
    <dgm:pt modelId="{B500C208-F5B3-451A-91C9-267C7122F0F5}" type="pres">
      <dgm:prSet presAssocID="{E3E9A348-F185-44E9-8D34-F1D423166F18}" presName="space" presStyleCnt="0"/>
      <dgm:spPr/>
    </dgm:pt>
    <dgm:pt modelId="{10EB64C8-4D1A-4973-B58B-286DF7A32D0E}" type="pres">
      <dgm:prSet presAssocID="{9A93515A-7EFE-43EE-9DAA-4457210DD05E}" presName="compositeB" presStyleCnt="0"/>
      <dgm:spPr/>
    </dgm:pt>
    <dgm:pt modelId="{DD5EE2DB-E71A-4939-A771-5AA35B6C1888}" type="pres">
      <dgm:prSet presAssocID="{9A93515A-7EFE-43EE-9DAA-4457210DD05E}" presName="textB" presStyleLbl="revTx" presStyleIdx="3" presStyleCnt="4" custScaleY="69352" custLinFactY="-50000" custLinFactNeighborX="-2256" custLinFactNeighborY="-100000">
        <dgm:presLayoutVars>
          <dgm:bulletEnabled val="1"/>
        </dgm:presLayoutVars>
      </dgm:prSet>
      <dgm:spPr/>
    </dgm:pt>
    <dgm:pt modelId="{2E119D69-9EBD-4774-9AA6-B5BEA9DC7611}" type="pres">
      <dgm:prSet presAssocID="{9A93515A-7EFE-43EE-9DAA-4457210DD05E}" presName="circleB" presStyleLbl="node1" presStyleIdx="3" presStyleCnt="4" custLinFactNeighborX="9918" custLinFactNeighborY="-24339"/>
      <dgm:spPr/>
    </dgm:pt>
    <dgm:pt modelId="{FF13CD13-03E5-4B35-84E4-DE806DED46C7}" type="pres">
      <dgm:prSet presAssocID="{9A93515A-7EFE-43EE-9DAA-4457210DD05E}" presName="spaceB" presStyleCnt="0"/>
      <dgm:spPr/>
    </dgm:pt>
  </dgm:ptLst>
  <dgm:cxnLst>
    <dgm:cxn modelId="{412F9E10-35F5-471C-B3B9-5E05787BA8F6}" type="presOf" srcId="{4B51A07E-26A3-46A0-9D78-1DE3A051405D}" destId="{0912AFA5-CE81-4A72-8422-4D30EF8658F1}" srcOrd="0" destOrd="0" presId="urn:microsoft.com/office/officeart/2005/8/layout/hProcess11"/>
    <dgm:cxn modelId="{8A200C15-FF9F-42FB-AB59-2CD2B00570C0}" srcId="{49619399-9145-4017-BAC9-08725F64EF36}" destId="{A1884D38-4FD7-4F72-ABE2-D86E039F23AC}" srcOrd="1" destOrd="0" parTransId="{CB357E94-5900-4431-AEBE-7729E5B74412}" sibTransId="{8C3694D0-FBC9-4D74-82C7-7FD5CC119CC3}"/>
    <dgm:cxn modelId="{C0A0D231-609F-4AE0-97B4-C89D40085F63}" type="presOf" srcId="{A1884D38-4FD7-4F72-ABE2-D86E039F23AC}" destId="{AA598808-4B4C-4029-8C08-DA39D6C7C533}" srcOrd="0" destOrd="0" presId="urn:microsoft.com/office/officeart/2005/8/layout/hProcess11"/>
    <dgm:cxn modelId="{EAE27936-A35D-4CA2-889D-D34152909DB9}" type="presOf" srcId="{49619399-9145-4017-BAC9-08725F64EF36}" destId="{41932233-6579-4073-98E6-F514CC6D38B1}" srcOrd="0" destOrd="0" presId="urn:microsoft.com/office/officeart/2005/8/layout/hProcess11"/>
    <dgm:cxn modelId="{D5446B80-7175-40B2-B08C-7698AB995A54}" srcId="{49619399-9145-4017-BAC9-08725F64EF36}" destId="{4B51A07E-26A3-46A0-9D78-1DE3A051405D}" srcOrd="0" destOrd="0" parTransId="{DFBE882A-D0C2-4496-A174-95BEEDF8E769}" sibTransId="{765CEA99-DF89-479A-A61B-0005BD49714E}"/>
    <dgm:cxn modelId="{A823699A-2FE0-4BC3-B4B4-DC59F1EA0310}" type="presOf" srcId="{82ADA12C-65BC-43FC-912A-747258AEF55D}" destId="{75EE37E7-AE20-4B09-8A51-C3AEB9BC496C}" srcOrd="0" destOrd="0" presId="urn:microsoft.com/office/officeart/2005/8/layout/hProcess11"/>
    <dgm:cxn modelId="{EC678AAE-F0D1-4005-A601-DC2BD6E6CB58}" srcId="{49619399-9145-4017-BAC9-08725F64EF36}" destId="{9A93515A-7EFE-43EE-9DAA-4457210DD05E}" srcOrd="3" destOrd="0" parTransId="{77E83AD6-F645-45CE-ABF4-73F4C39433F5}" sibTransId="{FCF274B9-68A4-4EC8-B025-58920C3FDB00}"/>
    <dgm:cxn modelId="{B1F1A0BD-18C3-421C-9DA9-5F1569CF1D23}" type="presOf" srcId="{9A93515A-7EFE-43EE-9DAA-4457210DD05E}" destId="{DD5EE2DB-E71A-4939-A771-5AA35B6C1888}" srcOrd="0" destOrd="0" presId="urn:microsoft.com/office/officeart/2005/8/layout/hProcess11"/>
    <dgm:cxn modelId="{11D140BE-2ABA-4611-9CF2-1DF621E954F2}" srcId="{49619399-9145-4017-BAC9-08725F64EF36}" destId="{82ADA12C-65BC-43FC-912A-747258AEF55D}" srcOrd="2" destOrd="0" parTransId="{B8FDE54F-38F2-46F2-9163-1D10D8ED19CA}" sibTransId="{E3E9A348-F185-44E9-8D34-F1D423166F18}"/>
    <dgm:cxn modelId="{4EB4926F-423C-493F-98BF-58126EC80248}" type="presParOf" srcId="{41932233-6579-4073-98E6-F514CC6D38B1}" destId="{7247327B-DEF5-4EE2-AA45-715E3526DA44}" srcOrd="0" destOrd="0" presId="urn:microsoft.com/office/officeart/2005/8/layout/hProcess11"/>
    <dgm:cxn modelId="{E0070FBF-2DF1-433D-90A9-6249331ABDCA}" type="presParOf" srcId="{41932233-6579-4073-98E6-F514CC6D38B1}" destId="{C6B04C79-B30E-4838-9D98-24209CD989A5}" srcOrd="1" destOrd="0" presId="urn:microsoft.com/office/officeart/2005/8/layout/hProcess11"/>
    <dgm:cxn modelId="{F1ED56F9-A9C5-4B7B-BC7D-090DFFC3FE8B}" type="presParOf" srcId="{C6B04C79-B30E-4838-9D98-24209CD989A5}" destId="{2D7AD70D-A517-4E38-9B0A-8F71220EF0EC}" srcOrd="0" destOrd="0" presId="urn:microsoft.com/office/officeart/2005/8/layout/hProcess11"/>
    <dgm:cxn modelId="{4A1E16E3-2D62-4D24-9465-1A3DAAF9E76C}" type="presParOf" srcId="{2D7AD70D-A517-4E38-9B0A-8F71220EF0EC}" destId="{0912AFA5-CE81-4A72-8422-4D30EF8658F1}" srcOrd="0" destOrd="0" presId="urn:microsoft.com/office/officeart/2005/8/layout/hProcess11"/>
    <dgm:cxn modelId="{EADA7261-FB73-451E-B7D3-7CFE2519023A}" type="presParOf" srcId="{2D7AD70D-A517-4E38-9B0A-8F71220EF0EC}" destId="{946A71C2-34D4-48C1-99E2-155727380CB7}" srcOrd="1" destOrd="0" presId="urn:microsoft.com/office/officeart/2005/8/layout/hProcess11"/>
    <dgm:cxn modelId="{76209471-8A79-4D1B-B2BB-FF584A27062F}" type="presParOf" srcId="{2D7AD70D-A517-4E38-9B0A-8F71220EF0EC}" destId="{E4AA96FE-1970-459B-A585-CCA2F8C58895}" srcOrd="2" destOrd="0" presId="urn:microsoft.com/office/officeart/2005/8/layout/hProcess11"/>
    <dgm:cxn modelId="{40586925-C206-4254-AFE1-1A437D10A3B3}" type="presParOf" srcId="{C6B04C79-B30E-4838-9D98-24209CD989A5}" destId="{6E1B9203-0DB3-44EC-A287-CECB3D102481}" srcOrd="1" destOrd="0" presId="urn:microsoft.com/office/officeart/2005/8/layout/hProcess11"/>
    <dgm:cxn modelId="{CE5B6444-FF03-43D7-886B-72D327CDA574}" type="presParOf" srcId="{C6B04C79-B30E-4838-9D98-24209CD989A5}" destId="{23D7EE7F-05D2-4ECD-A5F1-B9D13EB18C58}" srcOrd="2" destOrd="0" presId="urn:microsoft.com/office/officeart/2005/8/layout/hProcess11"/>
    <dgm:cxn modelId="{5B248871-FCA3-4B2F-B74C-BAD2D2AC8B08}" type="presParOf" srcId="{23D7EE7F-05D2-4ECD-A5F1-B9D13EB18C58}" destId="{AA598808-4B4C-4029-8C08-DA39D6C7C533}" srcOrd="0" destOrd="0" presId="urn:microsoft.com/office/officeart/2005/8/layout/hProcess11"/>
    <dgm:cxn modelId="{3933B62D-BE8A-4BB5-9FE2-82A12633D8E3}" type="presParOf" srcId="{23D7EE7F-05D2-4ECD-A5F1-B9D13EB18C58}" destId="{CB6A9D58-54A2-44AF-A9EC-D2066D5FE59E}" srcOrd="1" destOrd="0" presId="urn:microsoft.com/office/officeart/2005/8/layout/hProcess11"/>
    <dgm:cxn modelId="{DF22CD34-FBB2-4DC8-A96E-FF3A22553579}" type="presParOf" srcId="{23D7EE7F-05D2-4ECD-A5F1-B9D13EB18C58}" destId="{88D88085-A8A5-4E1B-AAD8-08710C0D7CF6}" srcOrd="2" destOrd="0" presId="urn:microsoft.com/office/officeart/2005/8/layout/hProcess11"/>
    <dgm:cxn modelId="{E320C0CE-547F-4E0A-8EC3-DD58D8CE47D3}" type="presParOf" srcId="{C6B04C79-B30E-4838-9D98-24209CD989A5}" destId="{14CE729E-DE32-4B07-93EB-BCA46FF5D49F}" srcOrd="3" destOrd="0" presId="urn:microsoft.com/office/officeart/2005/8/layout/hProcess11"/>
    <dgm:cxn modelId="{438E4DD8-C032-47C9-A696-39D1AC0C28B7}" type="presParOf" srcId="{C6B04C79-B30E-4838-9D98-24209CD989A5}" destId="{4A9A4A20-03BF-423A-BA70-E7B41476EDE7}" srcOrd="4" destOrd="0" presId="urn:microsoft.com/office/officeart/2005/8/layout/hProcess11"/>
    <dgm:cxn modelId="{C36437E5-438E-45BA-B84B-405F186B6D71}" type="presParOf" srcId="{4A9A4A20-03BF-423A-BA70-E7B41476EDE7}" destId="{75EE37E7-AE20-4B09-8A51-C3AEB9BC496C}" srcOrd="0" destOrd="0" presId="urn:microsoft.com/office/officeart/2005/8/layout/hProcess11"/>
    <dgm:cxn modelId="{7D9BA16D-1965-4EA1-B374-AF8218DAA83F}" type="presParOf" srcId="{4A9A4A20-03BF-423A-BA70-E7B41476EDE7}" destId="{910D4D32-39E7-42A9-9599-DE5839B289FC}" srcOrd="1" destOrd="0" presId="urn:microsoft.com/office/officeart/2005/8/layout/hProcess11"/>
    <dgm:cxn modelId="{8BEE73AD-476D-4AE8-BA02-96B4AB8BB2E0}" type="presParOf" srcId="{4A9A4A20-03BF-423A-BA70-E7B41476EDE7}" destId="{1508D4B4-A14B-4435-ABD8-A22B42DDFF95}" srcOrd="2" destOrd="0" presId="urn:microsoft.com/office/officeart/2005/8/layout/hProcess11"/>
    <dgm:cxn modelId="{D7AE9048-A975-42D5-92AE-FC57F933697C}" type="presParOf" srcId="{C6B04C79-B30E-4838-9D98-24209CD989A5}" destId="{B500C208-F5B3-451A-91C9-267C7122F0F5}" srcOrd="5" destOrd="0" presId="urn:microsoft.com/office/officeart/2005/8/layout/hProcess11"/>
    <dgm:cxn modelId="{4B4086C6-2856-4D34-81A9-94AA7B03E53B}" type="presParOf" srcId="{C6B04C79-B30E-4838-9D98-24209CD989A5}" destId="{10EB64C8-4D1A-4973-B58B-286DF7A32D0E}" srcOrd="6" destOrd="0" presId="urn:microsoft.com/office/officeart/2005/8/layout/hProcess11"/>
    <dgm:cxn modelId="{28BA131D-2D2C-4201-8802-73B7508D5022}" type="presParOf" srcId="{10EB64C8-4D1A-4973-B58B-286DF7A32D0E}" destId="{DD5EE2DB-E71A-4939-A771-5AA35B6C1888}" srcOrd="0" destOrd="0" presId="urn:microsoft.com/office/officeart/2005/8/layout/hProcess11"/>
    <dgm:cxn modelId="{A873FA1A-3D77-4A7B-8127-28DE34B3B029}" type="presParOf" srcId="{10EB64C8-4D1A-4973-B58B-286DF7A32D0E}" destId="{2E119D69-9EBD-4774-9AA6-B5BEA9DC7611}" srcOrd="1" destOrd="0" presId="urn:microsoft.com/office/officeart/2005/8/layout/hProcess11"/>
    <dgm:cxn modelId="{DB9F5480-F1E3-479E-9AE5-787901FBFD3D}" type="presParOf" srcId="{10EB64C8-4D1A-4973-B58B-286DF7A32D0E}" destId="{FF13CD13-03E5-4B35-84E4-DE806DED46C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FCC37-DDEE-4A05-AE63-5C4A65B98D36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D6990A-B0BC-4841-824B-A9CFDF704429}">
      <dgm:prSet phldrT="[Text]"/>
      <dgm:spPr/>
      <dgm:t>
        <a:bodyPr/>
        <a:lstStyle/>
        <a:p>
          <a:r>
            <a:rPr lang="en-US" dirty="0"/>
            <a:t>Institutional (Sponsoring Institution) Requirements</a:t>
          </a:r>
        </a:p>
      </dgm:t>
    </dgm:pt>
    <dgm:pt modelId="{25545484-D133-417C-B4AE-DC7D5D845F1E}" type="parTrans" cxnId="{8B7EC463-1135-4DE4-B6EE-96F2DD2F208E}">
      <dgm:prSet/>
      <dgm:spPr/>
      <dgm:t>
        <a:bodyPr/>
        <a:lstStyle/>
        <a:p>
          <a:endParaRPr lang="en-US"/>
        </a:p>
      </dgm:t>
    </dgm:pt>
    <dgm:pt modelId="{F606B5D8-ADF7-4975-B270-831012EFFA7A}" type="sibTrans" cxnId="{8B7EC463-1135-4DE4-B6EE-96F2DD2F208E}">
      <dgm:prSet/>
      <dgm:spPr/>
      <dgm:t>
        <a:bodyPr/>
        <a:lstStyle/>
        <a:p>
          <a:endParaRPr lang="en-US"/>
        </a:p>
      </dgm:t>
    </dgm:pt>
    <dgm:pt modelId="{FDF18653-4CFB-4AF5-A6DD-0B604A21B7D4}">
      <dgm:prSet phldrT="[Text]"/>
      <dgm:spPr/>
      <dgm:t>
        <a:bodyPr/>
        <a:lstStyle/>
        <a:p>
          <a:r>
            <a:rPr lang="en-US"/>
            <a:t>Common Program Requirements </a:t>
          </a:r>
        </a:p>
      </dgm:t>
    </dgm:pt>
    <dgm:pt modelId="{4070895D-73B2-40D6-9C23-F9DB162E6F4F}" type="parTrans" cxnId="{494C81FD-0BEE-41CB-A6EB-D97844D4B675}">
      <dgm:prSet/>
      <dgm:spPr/>
      <dgm:t>
        <a:bodyPr/>
        <a:lstStyle/>
        <a:p>
          <a:endParaRPr lang="en-US"/>
        </a:p>
      </dgm:t>
    </dgm:pt>
    <dgm:pt modelId="{106580C4-910F-4DEA-966F-186B2CA4F609}" type="sibTrans" cxnId="{494C81FD-0BEE-41CB-A6EB-D97844D4B675}">
      <dgm:prSet/>
      <dgm:spPr/>
      <dgm:t>
        <a:bodyPr/>
        <a:lstStyle/>
        <a:p>
          <a:endParaRPr lang="en-US"/>
        </a:p>
      </dgm:t>
    </dgm:pt>
    <dgm:pt modelId="{15C28DA5-5715-4329-ABCD-5026A801C14D}">
      <dgm:prSet phldrT="[Text]"/>
      <dgm:spPr/>
      <dgm:t>
        <a:bodyPr/>
        <a:lstStyle/>
        <a:p>
          <a:r>
            <a:rPr lang="en-US"/>
            <a:t>Specialty Program Requirements </a:t>
          </a:r>
        </a:p>
      </dgm:t>
    </dgm:pt>
    <dgm:pt modelId="{07216A68-B31D-480E-8B00-0E59524B8DFA}" type="parTrans" cxnId="{509AC3DD-642D-477B-8E2D-3C4095B6FD54}">
      <dgm:prSet/>
      <dgm:spPr/>
      <dgm:t>
        <a:bodyPr/>
        <a:lstStyle/>
        <a:p>
          <a:endParaRPr lang="en-US"/>
        </a:p>
      </dgm:t>
    </dgm:pt>
    <dgm:pt modelId="{1880C839-E3CA-48C1-A337-CB8BFDEC7CB0}" type="sibTrans" cxnId="{509AC3DD-642D-477B-8E2D-3C4095B6FD54}">
      <dgm:prSet/>
      <dgm:spPr/>
      <dgm:t>
        <a:bodyPr/>
        <a:lstStyle/>
        <a:p>
          <a:endParaRPr lang="en-US"/>
        </a:p>
      </dgm:t>
    </dgm:pt>
    <dgm:pt modelId="{F7DFD932-A53A-46F7-A267-5727AFC7FBC0}" type="pres">
      <dgm:prSet presAssocID="{948FCC37-DDEE-4A05-AE63-5C4A65B98D36}" presName="vert0" presStyleCnt="0">
        <dgm:presLayoutVars>
          <dgm:dir/>
          <dgm:animOne val="branch"/>
          <dgm:animLvl val="lvl"/>
        </dgm:presLayoutVars>
      </dgm:prSet>
      <dgm:spPr/>
    </dgm:pt>
    <dgm:pt modelId="{0ADB8FC3-1443-4FC1-9596-770108DD7754}" type="pres">
      <dgm:prSet presAssocID="{41D6990A-B0BC-4841-824B-A9CFDF704429}" presName="thickLine" presStyleLbl="alignNode1" presStyleIdx="0" presStyleCnt="3"/>
      <dgm:spPr/>
    </dgm:pt>
    <dgm:pt modelId="{5DA732DF-D005-42FF-BBB3-766F60F46DC4}" type="pres">
      <dgm:prSet presAssocID="{41D6990A-B0BC-4841-824B-A9CFDF704429}" presName="horz1" presStyleCnt="0"/>
      <dgm:spPr/>
    </dgm:pt>
    <dgm:pt modelId="{543C8D94-BCA5-466A-8E42-D56EA56420D5}" type="pres">
      <dgm:prSet presAssocID="{41D6990A-B0BC-4841-824B-A9CFDF704429}" presName="tx1" presStyleLbl="revTx" presStyleIdx="0" presStyleCnt="3"/>
      <dgm:spPr/>
    </dgm:pt>
    <dgm:pt modelId="{DE49527C-85E6-4FA8-AAE3-6C05FBCF7945}" type="pres">
      <dgm:prSet presAssocID="{41D6990A-B0BC-4841-824B-A9CFDF704429}" presName="vert1" presStyleCnt="0"/>
      <dgm:spPr/>
    </dgm:pt>
    <dgm:pt modelId="{56694C77-7CD4-4480-8071-2B80D62D7B45}" type="pres">
      <dgm:prSet presAssocID="{FDF18653-4CFB-4AF5-A6DD-0B604A21B7D4}" presName="thickLine" presStyleLbl="alignNode1" presStyleIdx="1" presStyleCnt="3"/>
      <dgm:spPr/>
    </dgm:pt>
    <dgm:pt modelId="{25F53A19-1655-41A7-B806-38E9893860FE}" type="pres">
      <dgm:prSet presAssocID="{FDF18653-4CFB-4AF5-A6DD-0B604A21B7D4}" presName="horz1" presStyleCnt="0"/>
      <dgm:spPr/>
    </dgm:pt>
    <dgm:pt modelId="{E7933B4E-FB0D-40E7-B069-5A3796AB0D83}" type="pres">
      <dgm:prSet presAssocID="{FDF18653-4CFB-4AF5-A6DD-0B604A21B7D4}" presName="tx1" presStyleLbl="revTx" presStyleIdx="1" presStyleCnt="3"/>
      <dgm:spPr/>
    </dgm:pt>
    <dgm:pt modelId="{6B78E0F5-5CC0-44C3-A2C6-CFAA9F3FEC7E}" type="pres">
      <dgm:prSet presAssocID="{FDF18653-4CFB-4AF5-A6DD-0B604A21B7D4}" presName="vert1" presStyleCnt="0"/>
      <dgm:spPr/>
    </dgm:pt>
    <dgm:pt modelId="{377D9FD8-FF8B-4F6D-BE8C-AB54E81B62DB}" type="pres">
      <dgm:prSet presAssocID="{15C28DA5-5715-4329-ABCD-5026A801C14D}" presName="thickLine" presStyleLbl="alignNode1" presStyleIdx="2" presStyleCnt="3"/>
      <dgm:spPr/>
    </dgm:pt>
    <dgm:pt modelId="{C099226A-042A-4998-A302-AA773EE636FA}" type="pres">
      <dgm:prSet presAssocID="{15C28DA5-5715-4329-ABCD-5026A801C14D}" presName="horz1" presStyleCnt="0"/>
      <dgm:spPr/>
    </dgm:pt>
    <dgm:pt modelId="{25B0E313-6E0A-411E-AEDF-23B9194FAFB5}" type="pres">
      <dgm:prSet presAssocID="{15C28DA5-5715-4329-ABCD-5026A801C14D}" presName="tx1" presStyleLbl="revTx" presStyleIdx="2" presStyleCnt="3"/>
      <dgm:spPr/>
    </dgm:pt>
    <dgm:pt modelId="{941AA938-BE63-4B6F-8155-7B50F589538D}" type="pres">
      <dgm:prSet presAssocID="{15C28DA5-5715-4329-ABCD-5026A801C14D}" presName="vert1" presStyleCnt="0"/>
      <dgm:spPr/>
    </dgm:pt>
  </dgm:ptLst>
  <dgm:cxnLst>
    <dgm:cxn modelId="{DB1DC25E-3BDF-4355-A50F-F526CA3A0DC8}" type="presOf" srcId="{948FCC37-DDEE-4A05-AE63-5C4A65B98D36}" destId="{F7DFD932-A53A-46F7-A267-5727AFC7FBC0}" srcOrd="0" destOrd="0" presId="urn:microsoft.com/office/officeart/2008/layout/LinedList"/>
    <dgm:cxn modelId="{8B7EC463-1135-4DE4-B6EE-96F2DD2F208E}" srcId="{948FCC37-DDEE-4A05-AE63-5C4A65B98D36}" destId="{41D6990A-B0BC-4841-824B-A9CFDF704429}" srcOrd="0" destOrd="0" parTransId="{25545484-D133-417C-B4AE-DC7D5D845F1E}" sibTransId="{F606B5D8-ADF7-4975-B270-831012EFFA7A}"/>
    <dgm:cxn modelId="{F61CEB6C-05CC-4719-92E1-12456DC882A3}" type="presOf" srcId="{FDF18653-4CFB-4AF5-A6DD-0B604A21B7D4}" destId="{E7933B4E-FB0D-40E7-B069-5A3796AB0D83}" srcOrd="0" destOrd="0" presId="urn:microsoft.com/office/officeart/2008/layout/LinedList"/>
    <dgm:cxn modelId="{509AC3DD-642D-477B-8E2D-3C4095B6FD54}" srcId="{948FCC37-DDEE-4A05-AE63-5C4A65B98D36}" destId="{15C28DA5-5715-4329-ABCD-5026A801C14D}" srcOrd="2" destOrd="0" parTransId="{07216A68-B31D-480E-8B00-0E59524B8DFA}" sibTransId="{1880C839-E3CA-48C1-A337-CB8BFDEC7CB0}"/>
    <dgm:cxn modelId="{9A80A2E1-BFFA-4D04-88D3-A208016D4A70}" type="presOf" srcId="{41D6990A-B0BC-4841-824B-A9CFDF704429}" destId="{543C8D94-BCA5-466A-8E42-D56EA56420D5}" srcOrd="0" destOrd="0" presId="urn:microsoft.com/office/officeart/2008/layout/LinedList"/>
    <dgm:cxn modelId="{494C81FD-0BEE-41CB-A6EB-D97844D4B675}" srcId="{948FCC37-DDEE-4A05-AE63-5C4A65B98D36}" destId="{FDF18653-4CFB-4AF5-A6DD-0B604A21B7D4}" srcOrd="1" destOrd="0" parTransId="{4070895D-73B2-40D6-9C23-F9DB162E6F4F}" sibTransId="{106580C4-910F-4DEA-966F-186B2CA4F609}"/>
    <dgm:cxn modelId="{4813F4FD-3E2A-4113-BF69-FF64E64EA481}" type="presOf" srcId="{15C28DA5-5715-4329-ABCD-5026A801C14D}" destId="{25B0E313-6E0A-411E-AEDF-23B9194FAFB5}" srcOrd="0" destOrd="0" presId="urn:microsoft.com/office/officeart/2008/layout/LinedList"/>
    <dgm:cxn modelId="{FE10F640-6145-4E0C-8C94-37E03D9902D2}" type="presParOf" srcId="{F7DFD932-A53A-46F7-A267-5727AFC7FBC0}" destId="{0ADB8FC3-1443-4FC1-9596-770108DD7754}" srcOrd="0" destOrd="0" presId="urn:microsoft.com/office/officeart/2008/layout/LinedList"/>
    <dgm:cxn modelId="{5349E0CA-43A6-4AA1-BE5F-1C5448431952}" type="presParOf" srcId="{F7DFD932-A53A-46F7-A267-5727AFC7FBC0}" destId="{5DA732DF-D005-42FF-BBB3-766F60F46DC4}" srcOrd="1" destOrd="0" presId="urn:microsoft.com/office/officeart/2008/layout/LinedList"/>
    <dgm:cxn modelId="{2E4FEFEE-9C6D-4695-9759-8163AB8203C4}" type="presParOf" srcId="{5DA732DF-D005-42FF-BBB3-766F60F46DC4}" destId="{543C8D94-BCA5-466A-8E42-D56EA56420D5}" srcOrd="0" destOrd="0" presId="urn:microsoft.com/office/officeart/2008/layout/LinedList"/>
    <dgm:cxn modelId="{7E800FDF-6242-4FBF-B44F-A066B7C2D773}" type="presParOf" srcId="{5DA732DF-D005-42FF-BBB3-766F60F46DC4}" destId="{DE49527C-85E6-4FA8-AAE3-6C05FBCF7945}" srcOrd="1" destOrd="0" presId="urn:microsoft.com/office/officeart/2008/layout/LinedList"/>
    <dgm:cxn modelId="{FD3B0FDC-5CC1-4844-9AE6-1568613194BC}" type="presParOf" srcId="{F7DFD932-A53A-46F7-A267-5727AFC7FBC0}" destId="{56694C77-7CD4-4480-8071-2B80D62D7B45}" srcOrd="2" destOrd="0" presId="urn:microsoft.com/office/officeart/2008/layout/LinedList"/>
    <dgm:cxn modelId="{7B0C3E55-3262-4606-AB4C-8DAE1AB11B58}" type="presParOf" srcId="{F7DFD932-A53A-46F7-A267-5727AFC7FBC0}" destId="{25F53A19-1655-41A7-B806-38E9893860FE}" srcOrd="3" destOrd="0" presId="urn:microsoft.com/office/officeart/2008/layout/LinedList"/>
    <dgm:cxn modelId="{8FAA8083-0580-4107-A72D-088157C8B47C}" type="presParOf" srcId="{25F53A19-1655-41A7-B806-38E9893860FE}" destId="{E7933B4E-FB0D-40E7-B069-5A3796AB0D83}" srcOrd="0" destOrd="0" presId="urn:microsoft.com/office/officeart/2008/layout/LinedList"/>
    <dgm:cxn modelId="{98233D2F-D01C-4814-AC48-EA88D41A12BB}" type="presParOf" srcId="{25F53A19-1655-41A7-B806-38E9893860FE}" destId="{6B78E0F5-5CC0-44C3-A2C6-CFAA9F3FEC7E}" srcOrd="1" destOrd="0" presId="urn:microsoft.com/office/officeart/2008/layout/LinedList"/>
    <dgm:cxn modelId="{829F4223-E531-43EE-863A-8096370F1221}" type="presParOf" srcId="{F7DFD932-A53A-46F7-A267-5727AFC7FBC0}" destId="{377D9FD8-FF8B-4F6D-BE8C-AB54E81B62DB}" srcOrd="4" destOrd="0" presId="urn:microsoft.com/office/officeart/2008/layout/LinedList"/>
    <dgm:cxn modelId="{DBE570C2-DB5D-4580-ADB7-3BF90BA659D0}" type="presParOf" srcId="{F7DFD932-A53A-46F7-A267-5727AFC7FBC0}" destId="{C099226A-042A-4998-A302-AA773EE636FA}" srcOrd="5" destOrd="0" presId="urn:microsoft.com/office/officeart/2008/layout/LinedList"/>
    <dgm:cxn modelId="{78429B01-0630-450D-B999-779982E8B3FA}" type="presParOf" srcId="{C099226A-042A-4998-A302-AA773EE636FA}" destId="{25B0E313-6E0A-411E-AEDF-23B9194FAFB5}" srcOrd="0" destOrd="0" presId="urn:microsoft.com/office/officeart/2008/layout/LinedList"/>
    <dgm:cxn modelId="{3FF083F2-3EEC-40C0-B2DE-970A03E27E51}" type="presParOf" srcId="{C099226A-042A-4998-A302-AA773EE636FA}" destId="{941AA938-BE63-4B6F-8155-7B50F58953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617395-935C-429C-B7AA-C7C79EADDB0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DB8B458-2805-4CC2-B86E-412F05F4FAA9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Avenir"/>
            </a:rPr>
            <a:t>Trainee Allocation</a:t>
          </a:r>
        </a:p>
      </dgm:t>
    </dgm:pt>
    <dgm:pt modelId="{22FDB02B-72F4-4695-933F-17C37005045F}" type="parTrans" cxnId="{956462B3-CBF6-4CEE-8B76-BD4B7B108707}">
      <dgm:prSet/>
      <dgm:spPr/>
      <dgm:t>
        <a:bodyPr/>
        <a:lstStyle/>
        <a:p>
          <a:endParaRPr lang="en-US"/>
        </a:p>
      </dgm:t>
    </dgm:pt>
    <dgm:pt modelId="{3B9609CE-DB94-4E93-9DA4-AE63F36C4456}" type="sibTrans" cxnId="{956462B3-CBF6-4CEE-8B76-BD4B7B108707}">
      <dgm:prSet/>
      <dgm:spPr/>
      <dgm:t>
        <a:bodyPr/>
        <a:lstStyle/>
        <a:p>
          <a:endParaRPr lang="en-US"/>
        </a:p>
      </dgm:t>
    </dgm:pt>
    <dgm:pt modelId="{D532AAAC-43F3-4680-AE2A-56AEDA77DEF6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Avenir"/>
            </a:rPr>
            <a:t>Finances</a:t>
          </a:r>
        </a:p>
      </dgm:t>
    </dgm:pt>
    <dgm:pt modelId="{8573A344-9C57-436A-8F25-AE8103E21625}" type="parTrans" cxnId="{547FC049-CBC8-4EE7-977C-ED732BAB63EC}">
      <dgm:prSet/>
      <dgm:spPr/>
      <dgm:t>
        <a:bodyPr/>
        <a:lstStyle/>
        <a:p>
          <a:endParaRPr lang="en-US"/>
        </a:p>
      </dgm:t>
    </dgm:pt>
    <dgm:pt modelId="{2BA12580-36EF-40ED-9261-B2ECDA6600BC}" type="sibTrans" cxnId="{547FC049-CBC8-4EE7-977C-ED732BAB63EC}">
      <dgm:prSet/>
      <dgm:spPr/>
      <dgm:t>
        <a:bodyPr/>
        <a:lstStyle/>
        <a:p>
          <a:endParaRPr lang="en-US"/>
        </a:p>
      </dgm:t>
    </dgm:pt>
    <dgm:pt modelId="{DAF6128E-7249-4FB7-A9BD-260ACEA69D2F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Avenir"/>
            </a:rPr>
            <a:t>Affiliations</a:t>
          </a:r>
        </a:p>
      </dgm:t>
    </dgm:pt>
    <dgm:pt modelId="{027D4C37-C107-448D-98C0-B7232B35DFFB}" type="parTrans" cxnId="{ACBF94F8-BAA2-4A53-926B-227E3C795821}">
      <dgm:prSet/>
      <dgm:spPr/>
      <dgm:t>
        <a:bodyPr/>
        <a:lstStyle/>
        <a:p>
          <a:endParaRPr lang="en-US"/>
        </a:p>
      </dgm:t>
    </dgm:pt>
    <dgm:pt modelId="{A68317CF-F737-4912-9709-378BBD7AA920}" type="sibTrans" cxnId="{ACBF94F8-BAA2-4A53-926B-227E3C795821}">
      <dgm:prSet/>
      <dgm:spPr/>
      <dgm:t>
        <a:bodyPr/>
        <a:lstStyle/>
        <a:p>
          <a:endParaRPr lang="en-US"/>
        </a:p>
      </dgm:t>
    </dgm:pt>
    <dgm:pt modelId="{70F75D55-518B-4C8B-87B8-C8F0ACB882AD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Avenir"/>
            </a:rPr>
            <a:t>Support and Education</a:t>
          </a:r>
        </a:p>
      </dgm:t>
    </dgm:pt>
    <dgm:pt modelId="{25757812-069B-4DAD-9385-6C7437317C1F}" type="parTrans" cxnId="{55B6352A-3E9D-441B-96D1-558413A1AB06}">
      <dgm:prSet/>
      <dgm:spPr/>
      <dgm:t>
        <a:bodyPr/>
        <a:lstStyle/>
        <a:p>
          <a:endParaRPr lang="en-US"/>
        </a:p>
      </dgm:t>
    </dgm:pt>
    <dgm:pt modelId="{FE524DDB-2F7C-4AED-811F-B7CA223912D3}" type="sibTrans" cxnId="{55B6352A-3E9D-441B-96D1-558413A1AB06}">
      <dgm:prSet/>
      <dgm:spPr/>
      <dgm:t>
        <a:bodyPr/>
        <a:lstStyle/>
        <a:p>
          <a:endParaRPr lang="en-US"/>
        </a:p>
      </dgm:t>
    </dgm:pt>
    <dgm:pt modelId="{77B2EB06-80DB-4C92-909A-807AEA84F4D5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Avenir"/>
            </a:rPr>
            <a:t>Policies and Guidance</a:t>
          </a:r>
        </a:p>
      </dgm:t>
    </dgm:pt>
    <dgm:pt modelId="{D9F91CFD-EB38-4B15-BCDA-0E81C0ADAD91}" type="parTrans" cxnId="{274C0ACB-9929-4E71-B533-4A202E38946B}">
      <dgm:prSet/>
      <dgm:spPr/>
      <dgm:t>
        <a:bodyPr/>
        <a:lstStyle/>
        <a:p>
          <a:endParaRPr lang="en-US"/>
        </a:p>
      </dgm:t>
    </dgm:pt>
    <dgm:pt modelId="{37C64938-4A8C-48F3-AE6D-D72CBB9FD738}" type="sibTrans" cxnId="{274C0ACB-9929-4E71-B533-4A202E38946B}">
      <dgm:prSet/>
      <dgm:spPr/>
      <dgm:t>
        <a:bodyPr/>
        <a:lstStyle/>
        <a:p>
          <a:endParaRPr lang="en-US"/>
        </a:p>
      </dgm:t>
    </dgm:pt>
    <dgm:pt modelId="{CD8BA603-6AFA-4232-B0B6-AAC736D23942}" type="pres">
      <dgm:prSet presAssocID="{08617395-935C-429C-B7AA-C7C79EADDB06}" presName="compositeShape" presStyleCnt="0">
        <dgm:presLayoutVars>
          <dgm:dir/>
          <dgm:resizeHandles/>
        </dgm:presLayoutVars>
      </dgm:prSet>
      <dgm:spPr/>
    </dgm:pt>
    <dgm:pt modelId="{12FF8080-F254-40FB-A167-154A2038924F}" type="pres">
      <dgm:prSet presAssocID="{08617395-935C-429C-B7AA-C7C79EADDB06}" presName="pyramid" presStyleLbl="node1" presStyleIdx="0" presStyleCnt="1"/>
      <dgm:spPr>
        <a:solidFill>
          <a:srgbClr val="003D6B"/>
        </a:solidFill>
      </dgm:spPr>
    </dgm:pt>
    <dgm:pt modelId="{FCC98D83-C493-45C8-ADFD-35740B770B84}" type="pres">
      <dgm:prSet presAssocID="{08617395-935C-429C-B7AA-C7C79EADDB06}" presName="theList" presStyleCnt="0"/>
      <dgm:spPr/>
    </dgm:pt>
    <dgm:pt modelId="{8EEF6C93-7B92-453A-BADD-52EAEF5940DA}" type="pres">
      <dgm:prSet presAssocID="{CDB8B458-2805-4CC2-B86E-412F05F4FAA9}" presName="aNode" presStyleLbl="fgAcc1" presStyleIdx="0" presStyleCnt="5">
        <dgm:presLayoutVars>
          <dgm:bulletEnabled val="1"/>
        </dgm:presLayoutVars>
      </dgm:prSet>
      <dgm:spPr/>
    </dgm:pt>
    <dgm:pt modelId="{F88EEA30-503F-4630-84D3-55EBCC8CBA30}" type="pres">
      <dgm:prSet presAssocID="{CDB8B458-2805-4CC2-B86E-412F05F4FAA9}" presName="aSpace" presStyleCnt="0"/>
      <dgm:spPr/>
    </dgm:pt>
    <dgm:pt modelId="{1D84E418-709E-45A9-A808-A9179209A293}" type="pres">
      <dgm:prSet presAssocID="{D532AAAC-43F3-4680-AE2A-56AEDA77DEF6}" presName="aNode" presStyleLbl="fgAcc1" presStyleIdx="1" presStyleCnt="5">
        <dgm:presLayoutVars>
          <dgm:bulletEnabled val="1"/>
        </dgm:presLayoutVars>
      </dgm:prSet>
      <dgm:spPr/>
    </dgm:pt>
    <dgm:pt modelId="{0571F74B-7D66-4AD6-BE14-7CBDAC582941}" type="pres">
      <dgm:prSet presAssocID="{D532AAAC-43F3-4680-AE2A-56AEDA77DEF6}" presName="aSpace" presStyleCnt="0"/>
      <dgm:spPr/>
    </dgm:pt>
    <dgm:pt modelId="{F5E1374B-11DE-4422-B199-7913EA0B8C58}" type="pres">
      <dgm:prSet presAssocID="{DAF6128E-7249-4FB7-A9BD-260ACEA69D2F}" presName="aNode" presStyleLbl="fgAcc1" presStyleIdx="2" presStyleCnt="5">
        <dgm:presLayoutVars>
          <dgm:bulletEnabled val="1"/>
        </dgm:presLayoutVars>
      </dgm:prSet>
      <dgm:spPr/>
    </dgm:pt>
    <dgm:pt modelId="{7CF65106-08B8-49DA-8505-F4E3A4AF3FF3}" type="pres">
      <dgm:prSet presAssocID="{DAF6128E-7249-4FB7-A9BD-260ACEA69D2F}" presName="aSpace" presStyleCnt="0"/>
      <dgm:spPr/>
    </dgm:pt>
    <dgm:pt modelId="{19E9006A-AABF-4B6B-A978-6A0B83C3A12E}" type="pres">
      <dgm:prSet presAssocID="{70F75D55-518B-4C8B-87B8-C8F0ACB882AD}" presName="aNode" presStyleLbl="fgAcc1" presStyleIdx="3" presStyleCnt="5">
        <dgm:presLayoutVars>
          <dgm:bulletEnabled val="1"/>
        </dgm:presLayoutVars>
      </dgm:prSet>
      <dgm:spPr/>
    </dgm:pt>
    <dgm:pt modelId="{CE3565FE-5ED3-4D61-A89E-51B90E98C58D}" type="pres">
      <dgm:prSet presAssocID="{70F75D55-518B-4C8B-87B8-C8F0ACB882AD}" presName="aSpace" presStyleCnt="0"/>
      <dgm:spPr/>
    </dgm:pt>
    <dgm:pt modelId="{C4979536-2B56-4836-A29A-8AFB2F25B51F}" type="pres">
      <dgm:prSet presAssocID="{77B2EB06-80DB-4C92-909A-807AEA84F4D5}" presName="aNode" presStyleLbl="fgAcc1" presStyleIdx="4" presStyleCnt="5">
        <dgm:presLayoutVars>
          <dgm:bulletEnabled val="1"/>
        </dgm:presLayoutVars>
      </dgm:prSet>
      <dgm:spPr/>
    </dgm:pt>
    <dgm:pt modelId="{92AF3E7D-C061-42F9-9470-A5AA7FB4E942}" type="pres">
      <dgm:prSet presAssocID="{77B2EB06-80DB-4C92-909A-807AEA84F4D5}" presName="aSpace" presStyleCnt="0"/>
      <dgm:spPr/>
    </dgm:pt>
  </dgm:ptLst>
  <dgm:cxnLst>
    <dgm:cxn modelId="{E9F8A908-CF09-4A4A-9F10-DD69CE9E083C}" type="presOf" srcId="{08617395-935C-429C-B7AA-C7C79EADDB06}" destId="{CD8BA603-6AFA-4232-B0B6-AAC736D23942}" srcOrd="0" destOrd="0" presId="urn:microsoft.com/office/officeart/2005/8/layout/pyramid2"/>
    <dgm:cxn modelId="{55B6352A-3E9D-441B-96D1-558413A1AB06}" srcId="{08617395-935C-429C-B7AA-C7C79EADDB06}" destId="{70F75D55-518B-4C8B-87B8-C8F0ACB882AD}" srcOrd="3" destOrd="0" parTransId="{25757812-069B-4DAD-9385-6C7437317C1F}" sibTransId="{FE524DDB-2F7C-4AED-811F-B7CA223912D3}"/>
    <dgm:cxn modelId="{1E97932A-D0EC-48C3-895F-906BCCEFA4B0}" type="presOf" srcId="{DAF6128E-7249-4FB7-A9BD-260ACEA69D2F}" destId="{F5E1374B-11DE-4422-B199-7913EA0B8C58}" srcOrd="0" destOrd="0" presId="urn:microsoft.com/office/officeart/2005/8/layout/pyramid2"/>
    <dgm:cxn modelId="{547FC049-CBC8-4EE7-977C-ED732BAB63EC}" srcId="{08617395-935C-429C-B7AA-C7C79EADDB06}" destId="{D532AAAC-43F3-4680-AE2A-56AEDA77DEF6}" srcOrd="1" destOrd="0" parTransId="{8573A344-9C57-436A-8F25-AE8103E21625}" sibTransId="{2BA12580-36EF-40ED-9261-B2ECDA6600BC}"/>
    <dgm:cxn modelId="{449D6B58-5DB9-4444-A263-95C831249A0C}" type="presOf" srcId="{CDB8B458-2805-4CC2-B86E-412F05F4FAA9}" destId="{8EEF6C93-7B92-453A-BADD-52EAEF5940DA}" srcOrd="0" destOrd="0" presId="urn:microsoft.com/office/officeart/2005/8/layout/pyramid2"/>
    <dgm:cxn modelId="{7CBA7286-8EDB-43FB-91D2-C8F78944EB52}" type="presOf" srcId="{70F75D55-518B-4C8B-87B8-C8F0ACB882AD}" destId="{19E9006A-AABF-4B6B-A978-6A0B83C3A12E}" srcOrd="0" destOrd="0" presId="urn:microsoft.com/office/officeart/2005/8/layout/pyramid2"/>
    <dgm:cxn modelId="{956462B3-CBF6-4CEE-8B76-BD4B7B108707}" srcId="{08617395-935C-429C-B7AA-C7C79EADDB06}" destId="{CDB8B458-2805-4CC2-B86E-412F05F4FAA9}" srcOrd="0" destOrd="0" parTransId="{22FDB02B-72F4-4695-933F-17C37005045F}" sibTransId="{3B9609CE-DB94-4E93-9DA4-AE63F36C4456}"/>
    <dgm:cxn modelId="{81F8AFBF-52FC-44BF-B297-DF569BD514C4}" type="presOf" srcId="{77B2EB06-80DB-4C92-909A-807AEA84F4D5}" destId="{C4979536-2B56-4836-A29A-8AFB2F25B51F}" srcOrd="0" destOrd="0" presId="urn:microsoft.com/office/officeart/2005/8/layout/pyramid2"/>
    <dgm:cxn modelId="{274C0ACB-9929-4E71-B533-4A202E38946B}" srcId="{08617395-935C-429C-B7AA-C7C79EADDB06}" destId="{77B2EB06-80DB-4C92-909A-807AEA84F4D5}" srcOrd="4" destOrd="0" parTransId="{D9F91CFD-EB38-4B15-BCDA-0E81C0ADAD91}" sibTransId="{37C64938-4A8C-48F3-AE6D-D72CBB9FD738}"/>
    <dgm:cxn modelId="{CE1DFDCB-B953-43F5-A788-357A74AAB160}" type="presOf" srcId="{D532AAAC-43F3-4680-AE2A-56AEDA77DEF6}" destId="{1D84E418-709E-45A9-A808-A9179209A293}" srcOrd="0" destOrd="0" presId="urn:microsoft.com/office/officeart/2005/8/layout/pyramid2"/>
    <dgm:cxn modelId="{ACBF94F8-BAA2-4A53-926B-227E3C795821}" srcId="{08617395-935C-429C-B7AA-C7C79EADDB06}" destId="{DAF6128E-7249-4FB7-A9BD-260ACEA69D2F}" srcOrd="2" destOrd="0" parTransId="{027D4C37-C107-448D-98C0-B7232B35DFFB}" sibTransId="{A68317CF-F737-4912-9709-378BBD7AA920}"/>
    <dgm:cxn modelId="{3C473ADE-A88A-48D5-9D9D-A10B91A780C4}" type="presParOf" srcId="{CD8BA603-6AFA-4232-B0B6-AAC736D23942}" destId="{12FF8080-F254-40FB-A167-154A2038924F}" srcOrd="0" destOrd="0" presId="urn:microsoft.com/office/officeart/2005/8/layout/pyramid2"/>
    <dgm:cxn modelId="{16E410EB-53FE-4E77-8552-71B371C9D688}" type="presParOf" srcId="{CD8BA603-6AFA-4232-B0B6-AAC736D23942}" destId="{FCC98D83-C493-45C8-ADFD-35740B770B84}" srcOrd="1" destOrd="0" presId="urn:microsoft.com/office/officeart/2005/8/layout/pyramid2"/>
    <dgm:cxn modelId="{60B922E3-F916-4D7C-ADBE-6A2E28F4AA50}" type="presParOf" srcId="{FCC98D83-C493-45C8-ADFD-35740B770B84}" destId="{8EEF6C93-7B92-453A-BADD-52EAEF5940DA}" srcOrd="0" destOrd="0" presId="urn:microsoft.com/office/officeart/2005/8/layout/pyramid2"/>
    <dgm:cxn modelId="{A9A582CD-D771-4335-B28F-0AEB952373B0}" type="presParOf" srcId="{FCC98D83-C493-45C8-ADFD-35740B770B84}" destId="{F88EEA30-503F-4630-84D3-55EBCC8CBA30}" srcOrd="1" destOrd="0" presId="urn:microsoft.com/office/officeart/2005/8/layout/pyramid2"/>
    <dgm:cxn modelId="{EF25F595-A0FB-4239-A6E8-86B30BD6ACCD}" type="presParOf" srcId="{FCC98D83-C493-45C8-ADFD-35740B770B84}" destId="{1D84E418-709E-45A9-A808-A9179209A293}" srcOrd="2" destOrd="0" presId="urn:microsoft.com/office/officeart/2005/8/layout/pyramid2"/>
    <dgm:cxn modelId="{7A49D091-12C5-4416-B712-1E9B1E54B79D}" type="presParOf" srcId="{FCC98D83-C493-45C8-ADFD-35740B770B84}" destId="{0571F74B-7D66-4AD6-BE14-7CBDAC582941}" srcOrd="3" destOrd="0" presId="urn:microsoft.com/office/officeart/2005/8/layout/pyramid2"/>
    <dgm:cxn modelId="{1B891F5F-ECE0-4B7B-881F-5DF5099796EA}" type="presParOf" srcId="{FCC98D83-C493-45C8-ADFD-35740B770B84}" destId="{F5E1374B-11DE-4422-B199-7913EA0B8C58}" srcOrd="4" destOrd="0" presId="urn:microsoft.com/office/officeart/2005/8/layout/pyramid2"/>
    <dgm:cxn modelId="{CBADB704-4625-417C-AE5C-725B659CA4F3}" type="presParOf" srcId="{FCC98D83-C493-45C8-ADFD-35740B770B84}" destId="{7CF65106-08B8-49DA-8505-F4E3A4AF3FF3}" srcOrd="5" destOrd="0" presId="urn:microsoft.com/office/officeart/2005/8/layout/pyramid2"/>
    <dgm:cxn modelId="{866FE6DF-B228-4D98-93FA-2927BDF4C910}" type="presParOf" srcId="{FCC98D83-C493-45C8-ADFD-35740B770B84}" destId="{19E9006A-AABF-4B6B-A978-6A0B83C3A12E}" srcOrd="6" destOrd="0" presId="urn:microsoft.com/office/officeart/2005/8/layout/pyramid2"/>
    <dgm:cxn modelId="{F8EEAA7E-B752-4483-AA69-D96AD3E1AF43}" type="presParOf" srcId="{FCC98D83-C493-45C8-ADFD-35740B770B84}" destId="{CE3565FE-5ED3-4D61-A89E-51B90E98C58D}" srcOrd="7" destOrd="0" presId="urn:microsoft.com/office/officeart/2005/8/layout/pyramid2"/>
    <dgm:cxn modelId="{36433E9C-0A68-4FE4-8F0F-126A79374655}" type="presParOf" srcId="{FCC98D83-C493-45C8-ADFD-35740B770B84}" destId="{C4979536-2B56-4836-A29A-8AFB2F25B51F}" srcOrd="8" destOrd="0" presId="urn:microsoft.com/office/officeart/2005/8/layout/pyramid2"/>
    <dgm:cxn modelId="{497135BF-C940-4ADB-ADBE-97610C120F19}" type="presParOf" srcId="{FCC98D83-C493-45C8-ADFD-35740B770B84}" destId="{92AF3E7D-C061-42F9-9470-A5AA7FB4E94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AB01F0-B87D-4CC8-BB17-81278E87DE61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14CF26A-7767-4D12-ACC1-359E9B9FEEE2}">
      <dgm:prSet phldrT="[Text]"/>
      <dgm:spPr>
        <a:solidFill>
          <a:srgbClr val="002060"/>
        </a:solidFill>
      </dgm:spPr>
      <dgm:t>
        <a:bodyPr anchor="b"/>
        <a:lstStyle/>
        <a:p>
          <a:r>
            <a:rPr lang="en-US" b="1" dirty="0">
              <a:latin typeface="Avenir Black" panose="02000503020000020003"/>
            </a:rPr>
            <a:t>AUTHORIZING LEGISLATION PASSED</a:t>
          </a:r>
        </a:p>
      </dgm:t>
    </dgm:pt>
    <dgm:pt modelId="{26FF0813-81F5-473D-84F5-D2C5D8A5F379}" type="parTrans" cxnId="{627A8778-42A9-4BF8-A6C1-706E26548E26}">
      <dgm:prSet/>
      <dgm:spPr/>
      <dgm:t>
        <a:bodyPr/>
        <a:lstStyle/>
        <a:p>
          <a:endParaRPr lang="en-US"/>
        </a:p>
      </dgm:t>
    </dgm:pt>
    <dgm:pt modelId="{778D3DEC-0F35-45F3-9451-C04E627E9D70}" type="sibTrans" cxnId="{627A8778-42A9-4BF8-A6C1-706E26548E26}">
      <dgm:prSet/>
      <dgm:spPr/>
      <dgm:t>
        <a:bodyPr/>
        <a:lstStyle/>
        <a:p>
          <a:endParaRPr lang="en-US"/>
        </a:p>
      </dgm:t>
    </dgm:pt>
    <dgm:pt modelId="{59428249-28F9-4C91-8EAE-71B269DC0AD3}">
      <dgm:prSet phldrT="[Text]"/>
      <dgm:spPr>
        <a:solidFill>
          <a:srgbClr val="002060"/>
        </a:solidFill>
      </dgm:spPr>
      <dgm:t>
        <a:bodyPr anchor="b"/>
        <a:lstStyle/>
        <a:p>
          <a:r>
            <a:rPr lang="en-US" b="1" dirty="0">
              <a:latin typeface="Avenir Black" panose="02000503020000020003"/>
            </a:rPr>
            <a:t>PILOT PROGRAM RFP PROCESS</a:t>
          </a:r>
        </a:p>
      </dgm:t>
    </dgm:pt>
    <dgm:pt modelId="{D0708C0F-8953-4E21-B796-1359311E85FB}" type="parTrans" cxnId="{EB265F88-282B-4A68-8AE1-F73FE6DBF202}">
      <dgm:prSet/>
      <dgm:spPr/>
      <dgm:t>
        <a:bodyPr/>
        <a:lstStyle/>
        <a:p>
          <a:endParaRPr lang="en-US"/>
        </a:p>
      </dgm:t>
    </dgm:pt>
    <dgm:pt modelId="{1F970C08-5F40-45FC-A076-63BE42EC0601}" type="sibTrans" cxnId="{EB265F88-282B-4A68-8AE1-F73FE6DBF202}">
      <dgm:prSet/>
      <dgm:spPr/>
      <dgm:t>
        <a:bodyPr/>
        <a:lstStyle/>
        <a:p>
          <a:endParaRPr lang="en-US"/>
        </a:p>
      </dgm:t>
    </dgm:pt>
    <dgm:pt modelId="{B27D6D18-F83B-4AA8-89A0-C3511915563B}">
      <dgm:prSet/>
      <dgm:spPr>
        <a:solidFill>
          <a:srgbClr val="002060"/>
        </a:solidFill>
      </dgm:spPr>
      <dgm:t>
        <a:bodyPr anchor="b"/>
        <a:lstStyle/>
        <a:p>
          <a:r>
            <a:rPr lang="en-US" b="1" dirty="0">
              <a:latin typeface="Avenir Black" panose="02000503020000020003"/>
            </a:rPr>
            <a:t>AGENCY PUBLISHES FINAL RULE</a:t>
          </a:r>
        </a:p>
      </dgm:t>
    </dgm:pt>
    <dgm:pt modelId="{5B4E4391-D431-4AB0-8A45-9D8459D6B85D}" type="parTrans" cxnId="{80D5B8F5-AB44-48FD-88E0-D20812BAEB66}">
      <dgm:prSet/>
      <dgm:spPr/>
      <dgm:t>
        <a:bodyPr/>
        <a:lstStyle/>
        <a:p>
          <a:endParaRPr lang="en-US"/>
        </a:p>
      </dgm:t>
    </dgm:pt>
    <dgm:pt modelId="{AA226F6B-3F94-439B-8F8F-5F418546E0EB}" type="sibTrans" cxnId="{80D5B8F5-AB44-48FD-88E0-D20812BAEB66}">
      <dgm:prSet/>
      <dgm:spPr/>
      <dgm:t>
        <a:bodyPr/>
        <a:lstStyle/>
        <a:p>
          <a:endParaRPr lang="en-US"/>
        </a:p>
      </dgm:t>
    </dgm:pt>
    <dgm:pt modelId="{6B70CBF7-3699-48A9-8901-7E949BEDEF47}">
      <dgm:prSet/>
      <dgm:spPr>
        <a:solidFill>
          <a:srgbClr val="002060"/>
        </a:solidFill>
      </dgm:spPr>
      <dgm:t>
        <a:bodyPr anchor="b"/>
        <a:lstStyle/>
        <a:p>
          <a:r>
            <a:rPr lang="en-US" b="1" dirty="0">
              <a:latin typeface="Avenir Black" panose="02000503020000020003"/>
            </a:rPr>
            <a:t>AGENCY RECEIVES COMMENTS</a:t>
          </a:r>
        </a:p>
      </dgm:t>
    </dgm:pt>
    <dgm:pt modelId="{92ED0A34-04C8-4B3D-B0F0-574C6607EA18}" type="parTrans" cxnId="{4E65C209-3362-4525-A368-D9F696718A61}">
      <dgm:prSet/>
      <dgm:spPr/>
      <dgm:t>
        <a:bodyPr/>
        <a:lstStyle/>
        <a:p>
          <a:endParaRPr lang="en-US"/>
        </a:p>
      </dgm:t>
    </dgm:pt>
    <dgm:pt modelId="{14A7CE37-B919-48E2-A0AA-0DC29029D1F5}" type="sibTrans" cxnId="{4E65C209-3362-4525-A368-D9F696718A61}">
      <dgm:prSet/>
      <dgm:spPr/>
      <dgm:t>
        <a:bodyPr/>
        <a:lstStyle/>
        <a:p>
          <a:endParaRPr lang="en-US"/>
        </a:p>
      </dgm:t>
    </dgm:pt>
    <dgm:pt modelId="{3F5FBB24-04E0-4ACE-9FB4-56FF79F4915D}">
      <dgm:prSet/>
      <dgm:spPr>
        <a:solidFill>
          <a:srgbClr val="002060"/>
        </a:solidFill>
      </dgm:spPr>
      <dgm:t>
        <a:bodyPr anchor="b"/>
        <a:lstStyle/>
        <a:p>
          <a:r>
            <a:rPr lang="en-US" b="1" dirty="0">
              <a:latin typeface="Avenir Black" panose="02000503020000020003"/>
            </a:rPr>
            <a:t>AGENCY PUBLISHES PROPOSED RULE</a:t>
          </a:r>
        </a:p>
      </dgm:t>
    </dgm:pt>
    <dgm:pt modelId="{93680D95-F199-45D5-9014-DD8550909159}" type="parTrans" cxnId="{BC7088BB-460E-4F7D-8C1F-2319547FF3E0}">
      <dgm:prSet/>
      <dgm:spPr/>
      <dgm:t>
        <a:bodyPr/>
        <a:lstStyle/>
        <a:p>
          <a:endParaRPr lang="en-US"/>
        </a:p>
      </dgm:t>
    </dgm:pt>
    <dgm:pt modelId="{EDC1F492-745D-42B1-899A-0769F3BAC00D}" type="sibTrans" cxnId="{BC7088BB-460E-4F7D-8C1F-2319547FF3E0}">
      <dgm:prSet/>
      <dgm:spPr/>
      <dgm:t>
        <a:bodyPr/>
        <a:lstStyle/>
        <a:p>
          <a:endParaRPr lang="en-US"/>
        </a:p>
      </dgm:t>
    </dgm:pt>
    <dgm:pt modelId="{FFEF6A4B-3858-42B4-BCDB-8DDF6D3A1DCA}">
      <dgm:prSet/>
      <dgm:spPr>
        <a:solidFill>
          <a:srgbClr val="002060"/>
        </a:solidFill>
      </dgm:spPr>
      <dgm:t>
        <a:bodyPr anchor="b"/>
        <a:lstStyle/>
        <a:p>
          <a:r>
            <a:rPr lang="en-US" b="1" dirty="0">
              <a:latin typeface="Avenir Black" panose="02000503020000020003"/>
            </a:rPr>
            <a:t>PUBLIC COMMENT</a:t>
          </a:r>
        </a:p>
      </dgm:t>
    </dgm:pt>
    <dgm:pt modelId="{6F284111-1334-4534-8FE7-6AA7F58B0657}" type="parTrans" cxnId="{DF391A41-5E12-4D8D-AD22-F4F73E7B2173}">
      <dgm:prSet/>
      <dgm:spPr/>
      <dgm:t>
        <a:bodyPr/>
        <a:lstStyle/>
        <a:p>
          <a:endParaRPr lang="en-US"/>
        </a:p>
      </dgm:t>
    </dgm:pt>
    <dgm:pt modelId="{1637B90B-811E-4A45-B085-490EC7CEA9C8}" type="sibTrans" cxnId="{DF391A41-5E12-4D8D-AD22-F4F73E7B2173}">
      <dgm:prSet/>
      <dgm:spPr/>
      <dgm:t>
        <a:bodyPr/>
        <a:lstStyle/>
        <a:p>
          <a:endParaRPr lang="en-US"/>
        </a:p>
      </dgm:t>
    </dgm:pt>
    <dgm:pt modelId="{44148954-E9F7-461F-8696-02FAF550BE33}">
      <dgm:prSet/>
      <dgm:spPr>
        <a:solidFill>
          <a:srgbClr val="002060"/>
        </a:solidFill>
      </dgm:spPr>
      <dgm:t>
        <a:bodyPr anchor="b"/>
        <a:lstStyle/>
        <a:p>
          <a:r>
            <a:rPr lang="en-US" b="1" dirty="0">
              <a:latin typeface="Avenir Black" panose="02000503020000020003"/>
            </a:rPr>
            <a:t>AGENCY DEVELOPS PROPOSED RULE</a:t>
          </a:r>
        </a:p>
      </dgm:t>
    </dgm:pt>
    <dgm:pt modelId="{A622F920-2421-48F8-8A03-9AE60493FB0B}" type="parTrans" cxnId="{98D4C863-51F1-4FBF-8D13-5058EE348A00}">
      <dgm:prSet/>
      <dgm:spPr/>
      <dgm:t>
        <a:bodyPr/>
        <a:lstStyle/>
        <a:p>
          <a:endParaRPr lang="en-US"/>
        </a:p>
      </dgm:t>
    </dgm:pt>
    <dgm:pt modelId="{C93857A1-F568-4F9E-82EF-44924565C724}" type="sibTrans" cxnId="{98D4C863-51F1-4FBF-8D13-5058EE348A00}">
      <dgm:prSet/>
      <dgm:spPr/>
      <dgm:t>
        <a:bodyPr/>
        <a:lstStyle/>
        <a:p>
          <a:endParaRPr lang="en-US"/>
        </a:p>
      </dgm:t>
    </dgm:pt>
    <dgm:pt modelId="{5D2CE389-0331-4D9C-AE63-186AD38C5F7E}" type="pres">
      <dgm:prSet presAssocID="{7AAB01F0-B87D-4CC8-BB17-81278E87DE61}" presName="CompostProcess" presStyleCnt="0">
        <dgm:presLayoutVars>
          <dgm:dir/>
          <dgm:resizeHandles val="exact"/>
        </dgm:presLayoutVars>
      </dgm:prSet>
      <dgm:spPr/>
    </dgm:pt>
    <dgm:pt modelId="{6A823A26-F0B6-46C2-8F99-82B5455BACA6}" type="pres">
      <dgm:prSet presAssocID="{7AAB01F0-B87D-4CC8-BB17-81278E87DE61}" presName="arrow" presStyleLbl="bgShp" presStyleIdx="0" presStyleCnt="1" custLinFactNeighborX="0" custLinFactNeighborY="-2877"/>
      <dgm:spPr/>
    </dgm:pt>
    <dgm:pt modelId="{F4EA28DC-C04F-4E71-9890-4938649D1E50}" type="pres">
      <dgm:prSet presAssocID="{7AAB01F0-B87D-4CC8-BB17-81278E87DE61}" presName="linearProcess" presStyleCnt="0"/>
      <dgm:spPr/>
    </dgm:pt>
    <dgm:pt modelId="{4A3475FC-332F-4767-9DF6-C6BC0FAE19F5}" type="pres">
      <dgm:prSet presAssocID="{C14CF26A-7767-4D12-ACC1-359E9B9FEEE2}" presName="textNode" presStyleLbl="node1" presStyleIdx="0" presStyleCnt="7" custLinFactNeighborX="-42107" custLinFactNeighborY="674">
        <dgm:presLayoutVars>
          <dgm:bulletEnabled val="1"/>
        </dgm:presLayoutVars>
      </dgm:prSet>
      <dgm:spPr/>
    </dgm:pt>
    <dgm:pt modelId="{D777B05A-B79C-40A7-B013-AC36D3A31A12}" type="pres">
      <dgm:prSet presAssocID="{778D3DEC-0F35-45F3-9451-C04E627E9D70}" presName="sibTrans" presStyleCnt="0"/>
      <dgm:spPr/>
    </dgm:pt>
    <dgm:pt modelId="{358785BC-FF1F-449A-8601-9AD62D307787}" type="pres">
      <dgm:prSet presAssocID="{44148954-E9F7-461F-8696-02FAF550BE33}" presName="textNode" presStyleLbl="node1" presStyleIdx="1" presStyleCnt="7">
        <dgm:presLayoutVars>
          <dgm:bulletEnabled val="1"/>
        </dgm:presLayoutVars>
      </dgm:prSet>
      <dgm:spPr/>
    </dgm:pt>
    <dgm:pt modelId="{7FFF74AE-47FD-403D-A64C-EBF8DABD7CD8}" type="pres">
      <dgm:prSet presAssocID="{C93857A1-F568-4F9E-82EF-44924565C724}" presName="sibTrans" presStyleCnt="0"/>
      <dgm:spPr/>
    </dgm:pt>
    <dgm:pt modelId="{58550543-73AD-4631-A365-59081620C5EE}" type="pres">
      <dgm:prSet presAssocID="{3F5FBB24-04E0-4ACE-9FB4-56FF79F4915D}" presName="textNode" presStyleLbl="node1" presStyleIdx="2" presStyleCnt="7">
        <dgm:presLayoutVars>
          <dgm:bulletEnabled val="1"/>
        </dgm:presLayoutVars>
      </dgm:prSet>
      <dgm:spPr/>
    </dgm:pt>
    <dgm:pt modelId="{94836500-607A-4920-9606-B9DDAA2BEBA1}" type="pres">
      <dgm:prSet presAssocID="{EDC1F492-745D-42B1-899A-0769F3BAC00D}" presName="sibTrans" presStyleCnt="0"/>
      <dgm:spPr/>
    </dgm:pt>
    <dgm:pt modelId="{AE263CCD-7C3A-4EEC-9362-9219A0A13083}" type="pres">
      <dgm:prSet presAssocID="{FFEF6A4B-3858-42B4-BCDB-8DDF6D3A1DCA}" presName="textNode" presStyleLbl="node1" presStyleIdx="3" presStyleCnt="7">
        <dgm:presLayoutVars>
          <dgm:bulletEnabled val="1"/>
        </dgm:presLayoutVars>
      </dgm:prSet>
      <dgm:spPr/>
    </dgm:pt>
    <dgm:pt modelId="{3CEBBF10-788D-4CF1-AEC5-DCD854014366}" type="pres">
      <dgm:prSet presAssocID="{1637B90B-811E-4A45-B085-490EC7CEA9C8}" presName="sibTrans" presStyleCnt="0"/>
      <dgm:spPr/>
    </dgm:pt>
    <dgm:pt modelId="{979E6268-8DCA-446E-AA5A-748120A50CB8}" type="pres">
      <dgm:prSet presAssocID="{6B70CBF7-3699-48A9-8901-7E949BEDEF47}" presName="textNode" presStyleLbl="node1" presStyleIdx="4" presStyleCnt="7">
        <dgm:presLayoutVars>
          <dgm:bulletEnabled val="1"/>
        </dgm:presLayoutVars>
      </dgm:prSet>
      <dgm:spPr/>
    </dgm:pt>
    <dgm:pt modelId="{459D878C-C61F-4650-B3D3-E528DDF61059}" type="pres">
      <dgm:prSet presAssocID="{14A7CE37-B919-48E2-A0AA-0DC29029D1F5}" presName="sibTrans" presStyleCnt="0"/>
      <dgm:spPr/>
    </dgm:pt>
    <dgm:pt modelId="{F7CBF277-AAAD-41D6-8BFF-EDCA71C84760}" type="pres">
      <dgm:prSet presAssocID="{B27D6D18-F83B-4AA8-89A0-C3511915563B}" presName="textNode" presStyleLbl="node1" presStyleIdx="5" presStyleCnt="7">
        <dgm:presLayoutVars>
          <dgm:bulletEnabled val="1"/>
        </dgm:presLayoutVars>
      </dgm:prSet>
      <dgm:spPr/>
    </dgm:pt>
    <dgm:pt modelId="{65845E9F-6915-4D03-B1B6-656FD5D3A463}" type="pres">
      <dgm:prSet presAssocID="{AA226F6B-3F94-439B-8F8F-5F418546E0EB}" presName="sibTrans" presStyleCnt="0"/>
      <dgm:spPr/>
    </dgm:pt>
    <dgm:pt modelId="{002D056F-255E-462F-A235-F53FD9B48E3A}" type="pres">
      <dgm:prSet presAssocID="{59428249-28F9-4C91-8EAE-71B269DC0AD3}" presName="textNode" presStyleLbl="node1" presStyleIdx="6" presStyleCnt="7" custScaleY="130697" custLinFactNeighborX="-9483" custLinFactNeighborY="674">
        <dgm:presLayoutVars>
          <dgm:bulletEnabled val="1"/>
        </dgm:presLayoutVars>
      </dgm:prSet>
      <dgm:spPr/>
    </dgm:pt>
  </dgm:ptLst>
  <dgm:cxnLst>
    <dgm:cxn modelId="{28AB6E09-7585-4BE3-87FA-6FEDC4E1142C}" type="presOf" srcId="{B27D6D18-F83B-4AA8-89A0-C3511915563B}" destId="{F7CBF277-AAAD-41D6-8BFF-EDCA71C84760}" srcOrd="0" destOrd="0" presId="urn:microsoft.com/office/officeart/2005/8/layout/hProcess9"/>
    <dgm:cxn modelId="{4E65C209-3362-4525-A368-D9F696718A61}" srcId="{7AAB01F0-B87D-4CC8-BB17-81278E87DE61}" destId="{6B70CBF7-3699-48A9-8901-7E949BEDEF47}" srcOrd="4" destOrd="0" parTransId="{92ED0A34-04C8-4B3D-B0F0-574C6607EA18}" sibTransId="{14A7CE37-B919-48E2-A0AA-0DC29029D1F5}"/>
    <dgm:cxn modelId="{F2F51A10-74C0-467E-B2F2-70799CFB9AAC}" type="presOf" srcId="{FFEF6A4B-3858-42B4-BCDB-8DDF6D3A1DCA}" destId="{AE263CCD-7C3A-4EEC-9362-9219A0A13083}" srcOrd="0" destOrd="0" presId="urn:microsoft.com/office/officeart/2005/8/layout/hProcess9"/>
    <dgm:cxn modelId="{B46DDE25-F675-4004-88A7-E291C0708AA0}" type="presOf" srcId="{44148954-E9F7-461F-8696-02FAF550BE33}" destId="{358785BC-FF1F-449A-8601-9AD62D307787}" srcOrd="0" destOrd="0" presId="urn:microsoft.com/office/officeart/2005/8/layout/hProcess9"/>
    <dgm:cxn modelId="{D201C434-7ECE-4E72-B957-9EBC5D3813C2}" type="presOf" srcId="{C14CF26A-7767-4D12-ACC1-359E9B9FEEE2}" destId="{4A3475FC-332F-4767-9DF6-C6BC0FAE19F5}" srcOrd="0" destOrd="0" presId="urn:microsoft.com/office/officeart/2005/8/layout/hProcess9"/>
    <dgm:cxn modelId="{0EE0273E-4193-4D7C-85D3-9642FADD93D7}" type="presOf" srcId="{6B70CBF7-3699-48A9-8901-7E949BEDEF47}" destId="{979E6268-8DCA-446E-AA5A-748120A50CB8}" srcOrd="0" destOrd="0" presId="urn:microsoft.com/office/officeart/2005/8/layout/hProcess9"/>
    <dgm:cxn modelId="{DF391A41-5E12-4D8D-AD22-F4F73E7B2173}" srcId="{7AAB01F0-B87D-4CC8-BB17-81278E87DE61}" destId="{FFEF6A4B-3858-42B4-BCDB-8DDF6D3A1DCA}" srcOrd="3" destOrd="0" parTransId="{6F284111-1334-4534-8FE7-6AA7F58B0657}" sibTransId="{1637B90B-811E-4A45-B085-490EC7CEA9C8}"/>
    <dgm:cxn modelId="{98D4C863-51F1-4FBF-8D13-5058EE348A00}" srcId="{7AAB01F0-B87D-4CC8-BB17-81278E87DE61}" destId="{44148954-E9F7-461F-8696-02FAF550BE33}" srcOrd="1" destOrd="0" parTransId="{A622F920-2421-48F8-8A03-9AE60493FB0B}" sibTransId="{C93857A1-F568-4F9E-82EF-44924565C724}"/>
    <dgm:cxn modelId="{627A8778-42A9-4BF8-A6C1-706E26548E26}" srcId="{7AAB01F0-B87D-4CC8-BB17-81278E87DE61}" destId="{C14CF26A-7767-4D12-ACC1-359E9B9FEEE2}" srcOrd="0" destOrd="0" parTransId="{26FF0813-81F5-473D-84F5-D2C5D8A5F379}" sibTransId="{778D3DEC-0F35-45F3-9451-C04E627E9D70}"/>
    <dgm:cxn modelId="{EB265F88-282B-4A68-8AE1-F73FE6DBF202}" srcId="{7AAB01F0-B87D-4CC8-BB17-81278E87DE61}" destId="{59428249-28F9-4C91-8EAE-71B269DC0AD3}" srcOrd="6" destOrd="0" parTransId="{D0708C0F-8953-4E21-B796-1359311E85FB}" sibTransId="{1F970C08-5F40-45FC-A076-63BE42EC0601}"/>
    <dgm:cxn modelId="{7D74568C-0136-4E20-9A62-AA275B229923}" type="presOf" srcId="{7AAB01F0-B87D-4CC8-BB17-81278E87DE61}" destId="{5D2CE389-0331-4D9C-AE63-186AD38C5F7E}" srcOrd="0" destOrd="0" presId="urn:microsoft.com/office/officeart/2005/8/layout/hProcess9"/>
    <dgm:cxn modelId="{BC7088BB-460E-4F7D-8C1F-2319547FF3E0}" srcId="{7AAB01F0-B87D-4CC8-BB17-81278E87DE61}" destId="{3F5FBB24-04E0-4ACE-9FB4-56FF79F4915D}" srcOrd="2" destOrd="0" parTransId="{93680D95-F199-45D5-9014-DD8550909159}" sibTransId="{EDC1F492-745D-42B1-899A-0769F3BAC00D}"/>
    <dgm:cxn modelId="{A687A9CD-B34B-409F-AE20-45E9E934C0F3}" type="presOf" srcId="{59428249-28F9-4C91-8EAE-71B269DC0AD3}" destId="{002D056F-255E-462F-A235-F53FD9B48E3A}" srcOrd="0" destOrd="0" presId="urn:microsoft.com/office/officeart/2005/8/layout/hProcess9"/>
    <dgm:cxn modelId="{C0CF45CF-3AD6-4337-8779-8F7D318282A1}" type="presOf" srcId="{3F5FBB24-04E0-4ACE-9FB4-56FF79F4915D}" destId="{58550543-73AD-4631-A365-59081620C5EE}" srcOrd="0" destOrd="0" presId="urn:microsoft.com/office/officeart/2005/8/layout/hProcess9"/>
    <dgm:cxn modelId="{80D5B8F5-AB44-48FD-88E0-D20812BAEB66}" srcId="{7AAB01F0-B87D-4CC8-BB17-81278E87DE61}" destId="{B27D6D18-F83B-4AA8-89A0-C3511915563B}" srcOrd="5" destOrd="0" parTransId="{5B4E4391-D431-4AB0-8A45-9D8459D6B85D}" sibTransId="{AA226F6B-3F94-439B-8F8F-5F418546E0EB}"/>
    <dgm:cxn modelId="{B46518EA-9575-4DE4-9914-B96D8514D564}" type="presParOf" srcId="{5D2CE389-0331-4D9C-AE63-186AD38C5F7E}" destId="{6A823A26-F0B6-46C2-8F99-82B5455BACA6}" srcOrd="0" destOrd="0" presId="urn:microsoft.com/office/officeart/2005/8/layout/hProcess9"/>
    <dgm:cxn modelId="{C26BC734-8ED2-4F3A-9EA3-150F30AE9EEE}" type="presParOf" srcId="{5D2CE389-0331-4D9C-AE63-186AD38C5F7E}" destId="{F4EA28DC-C04F-4E71-9890-4938649D1E50}" srcOrd="1" destOrd="0" presId="urn:microsoft.com/office/officeart/2005/8/layout/hProcess9"/>
    <dgm:cxn modelId="{A05E7F4A-877A-41B9-B700-BA8BA0C2DD05}" type="presParOf" srcId="{F4EA28DC-C04F-4E71-9890-4938649D1E50}" destId="{4A3475FC-332F-4767-9DF6-C6BC0FAE19F5}" srcOrd="0" destOrd="0" presId="urn:microsoft.com/office/officeart/2005/8/layout/hProcess9"/>
    <dgm:cxn modelId="{15B5EB8D-A54D-4D41-AECC-8EFBC99447AF}" type="presParOf" srcId="{F4EA28DC-C04F-4E71-9890-4938649D1E50}" destId="{D777B05A-B79C-40A7-B013-AC36D3A31A12}" srcOrd="1" destOrd="0" presId="urn:microsoft.com/office/officeart/2005/8/layout/hProcess9"/>
    <dgm:cxn modelId="{B66B3730-1333-49E7-8774-BE11927C1E92}" type="presParOf" srcId="{F4EA28DC-C04F-4E71-9890-4938649D1E50}" destId="{358785BC-FF1F-449A-8601-9AD62D307787}" srcOrd="2" destOrd="0" presId="urn:microsoft.com/office/officeart/2005/8/layout/hProcess9"/>
    <dgm:cxn modelId="{42D4953C-3FF1-495C-B713-590827ABB2DF}" type="presParOf" srcId="{F4EA28DC-C04F-4E71-9890-4938649D1E50}" destId="{7FFF74AE-47FD-403D-A64C-EBF8DABD7CD8}" srcOrd="3" destOrd="0" presId="urn:microsoft.com/office/officeart/2005/8/layout/hProcess9"/>
    <dgm:cxn modelId="{D415D5A6-938C-40EF-85B4-A1483DDD99CC}" type="presParOf" srcId="{F4EA28DC-C04F-4E71-9890-4938649D1E50}" destId="{58550543-73AD-4631-A365-59081620C5EE}" srcOrd="4" destOrd="0" presId="urn:microsoft.com/office/officeart/2005/8/layout/hProcess9"/>
    <dgm:cxn modelId="{7422BDE1-BC7D-4B5B-B106-CA53DA45F5E3}" type="presParOf" srcId="{F4EA28DC-C04F-4E71-9890-4938649D1E50}" destId="{94836500-607A-4920-9606-B9DDAA2BEBA1}" srcOrd="5" destOrd="0" presId="urn:microsoft.com/office/officeart/2005/8/layout/hProcess9"/>
    <dgm:cxn modelId="{DA9965FA-825E-4442-987D-ACCA3910F848}" type="presParOf" srcId="{F4EA28DC-C04F-4E71-9890-4938649D1E50}" destId="{AE263CCD-7C3A-4EEC-9362-9219A0A13083}" srcOrd="6" destOrd="0" presId="urn:microsoft.com/office/officeart/2005/8/layout/hProcess9"/>
    <dgm:cxn modelId="{BA35BDE4-1ADE-4B14-AF05-502EC89D0414}" type="presParOf" srcId="{F4EA28DC-C04F-4E71-9890-4938649D1E50}" destId="{3CEBBF10-788D-4CF1-AEC5-DCD854014366}" srcOrd="7" destOrd="0" presId="urn:microsoft.com/office/officeart/2005/8/layout/hProcess9"/>
    <dgm:cxn modelId="{10483A67-445C-47FA-BD85-B32AFAEC6A37}" type="presParOf" srcId="{F4EA28DC-C04F-4E71-9890-4938649D1E50}" destId="{979E6268-8DCA-446E-AA5A-748120A50CB8}" srcOrd="8" destOrd="0" presId="urn:microsoft.com/office/officeart/2005/8/layout/hProcess9"/>
    <dgm:cxn modelId="{C1C42C51-2B1B-4D95-983D-DA4F663097A2}" type="presParOf" srcId="{F4EA28DC-C04F-4E71-9890-4938649D1E50}" destId="{459D878C-C61F-4650-B3D3-E528DDF61059}" srcOrd="9" destOrd="0" presId="urn:microsoft.com/office/officeart/2005/8/layout/hProcess9"/>
    <dgm:cxn modelId="{03A7D27D-F5ED-4F35-B7E5-F495431BD171}" type="presParOf" srcId="{F4EA28DC-C04F-4E71-9890-4938649D1E50}" destId="{F7CBF277-AAAD-41D6-8BFF-EDCA71C84760}" srcOrd="10" destOrd="0" presId="urn:microsoft.com/office/officeart/2005/8/layout/hProcess9"/>
    <dgm:cxn modelId="{825D0BE9-9B00-4DC2-87BB-4865CFFDEC4E}" type="presParOf" srcId="{F4EA28DC-C04F-4E71-9890-4938649D1E50}" destId="{65845E9F-6915-4D03-B1B6-656FD5D3A463}" srcOrd="11" destOrd="0" presId="urn:microsoft.com/office/officeart/2005/8/layout/hProcess9"/>
    <dgm:cxn modelId="{445D709E-6199-40D8-912A-CC39F477F313}" type="presParOf" srcId="{F4EA28DC-C04F-4E71-9890-4938649D1E50}" destId="{002D056F-255E-462F-A235-F53FD9B48E3A}" srcOrd="12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435192-9449-40EB-BAB6-EA95722B6F2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3CD5D8-08EA-4294-A91B-8CF335C6E331}">
      <dgm:prSet custT="1"/>
      <dgm:spPr/>
      <dgm:t>
        <a:bodyPr/>
        <a:lstStyle/>
        <a:p>
          <a:r>
            <a:rPr lang="en-US" sz="1400" dirty="0"/>
            <a:t>Federal Register Notice </a:t>
          </a:r>
          <a:r>
            <a:rPr lang="en-US" sz="1400" dirty="0">
              <a:latin typeface="Avenir"/>
            </a:rPr>
            <a:t>with</a:t>
          </a:r>
          <a:r>
            <a:rPr lang="en-US" sz="1400" dirty="0"/>
            <a:t> 60-day public comment period</a:t>
          </a:r>
        </a:p>
      </dgm:t>
    </dgm:pt>
    <dgm:pt modelId="{12D46F27-CA4D-490B-A8CD-0681E71B3649}" type="parTrans" cxnId="{28FFB412-715A-4971-BD73-29D214BBCF5B}">
      <dgm:prSet/>
      <dgm:spPr/>
      <dgm:t>
        <a:bodyPr/>
        <a:lstStyle/>
        <a:p>
          <a:endParaRPr lang="en-US" sz="2000"/>
        </a:p>
      </dgm:t>
    </dgm:pt>
    <dgm:pt modelId="{2C4E2F57-2369-429A-85F3-F74F511134C8}" type="sibTrans" cxnId="{28FFB412-715A-4971-BD73-29D214BBCF5B}">
      <dgm:prSet/>
      <dgm:spPr/>
      <dgm:t>
        <a:bodyPr/>
        <a:lstStyle/>
        <a:p>
          <a:endParaRPr lang="en-US" sz="2000"/>
        </a:p>
      </dgm:t>
    </dgm:pt>
    <dgm:pt modelId="{F5BAEE2F-5833-42D2-9A68-21EDB90011FD}">
      <dgm:prSet custT="1"/>
      <dgm:spPr/>
      <dgm:t>
        <a:bodyPr/>
        <a:lstStyle/>
        <a:p>
          <a:r>
            <a:rPr lang="en-US" sz="1400" dirty="0"/>
            <a:t>Follow-up Federal Register Notice with 30-day public comment</a:t>
          </a:r>
        </a:p>
      </dgm:t>
    </dgm:pt>
    <dgm:pt modelId="{74478B8A-AB3D-4E75-8FD9-06B825413807}" type="parTrans" cxnId="{C1972784-0944-4F36-9C02-37721CA9021F}">
      <dgm:prSet/>
      <dgm:spPr/>
      <dgm:t>
        <a:bodyPr/>
        <a:lstStyle/>
        <a:p>
          <a:endParaRPr lang="en-US" sz="2000"/>
        </a:p>
      </dgm:t>
    </dgm:pt>
    <dgm:pt modelId="{AEACFA12-488C-4DF9-9FBF-8B635379B388}" type="sibTrans" cxnId="{C1972784-0944-4F36-9C02-37721CA9021F}">
      <dgm:prSet/>
      <dgm:spPr/>
      <dgm:t>
        <a:bodyPr/>
        <a:lstStyle/>
        <a:p>
          <a:endParaRPr lang="en-US" sz="2000"/>
        </a:p>
      </dgm:t>
    </dgm:pt>
    <dgm:pt modelId="{BEFAD819-648B-4B1B-AB69-ED32F47401A7}">
      <dgm:prSet custT="1"/>
      <dgm:spPr/>
      <dgm:t>
        <a:bodyPr/>
        <a:lstStyle/>
        <a:p>
          <a:r>
            <a:rPr lang="en-US" sz="1400">
              <a:latin typeface="Avenir"/>
            </a:rPr>
            <a:t>OMB reviews ICR</a:t>
          </a:r>
        </a:p>
      </dgm:t>
    </dgm:pt>
    <dgm:pt modelId="{5B49BC88-3E17-4662-B031-E551AEEAA961}" type="parTrans" cxnId="{995A534F-B165-454F-83FC-3FACC6FBED06}">
      <dgm:prSet/>
      <dgm:spPr/>
      <dgm:t>
        <a:bodyPr/>
        <a:lstStyle/>
        <a:p>
          <a:endParaRPr lang="en-US" sz="2000"/>
        </a:p>
      </dgm:t>
    </dgm:pt>
    <dgm:pt modelId="{6546EB74-62A3-472F-BE45-0942C94CED72}" type="sibTrans" cxnId="{995A534F-B165-454F-83FC-3FACC6FBED06}">
      <dgm:prSet/>
      <dgm:spPr/>
      <dgm:t>
        <a:bodyPr/>
        <a:lstStyle/>
        <a:p>
          <a:endParaRPr lang="en-US" sz="2000"/>
        </a:p>
      </dgm:t>
    </dgm:pt>
    <dgm:pt modelId="{A571FB68-9B9E-467B-915D-6A4FBF76D75F}">
      <dgm:prSet custT="1"/>
      <dgm:spPr/>
      <dgm:t>
        <a:bodyPr/>
        <a:lstStyle/>
        <a:p>
          <a:r>
            <a:rPr lang="en-US" sz="1400" dirty="0"/>
            <a:t>Once approved, a 3-year PRA Clearance is </a:t>
          </a:r>
          <a:r>
            <a:rPr lang="en-US" sz="1400" dirty="0">
              <a:latin typeface="Avenir"/>
            </a:rPr>
            <a:t>granted</a:t>
          </a:r>
        </a:p>
      </dgm:t>
    </dgm:pt>
    <dgm:pt modelId="{E5BC115A-398B-4B52-8F53-7A50590DD1E8}" type="parTrans" cxnId="{97084E6A-95A4-474C-AA88-7F409BAF119C}">
      <dgm:prSet/>
      <dgm:spPr/>
      <dgm:t>
        <a:bodyPr/>
        <a:lstStyle/>
        <a:p>
          <a:endParaRPr lang="en-US" sz="2000"/>
        </a:p>
      </dgm:t>
    </dgm:pt>
    <dgm:pt modelId="{2530E973-539A-4FAB-BA65-F657BA892911}" type="sibTrans" cxnId="{97084E6A-95A4-474C-AA88-7F409BAF119C}">
      <dgm:prSet/>
      <dgm:spPr/>
      <dgm:t>
        <a:bodyPr/>
        <a:lstStyle/>
        <a:p>
          <a:endParaRPr lang="en-US" sz="2000"/>
        </a:p>
      </dgm:t>
    </dgm:pt>
    <dgm:pt modelId="{BDF2859A-86FF-4E24-B11F-F7E243450EA9}" type="pres">
      <dgm:prSet presAssocID="{56435192-9449-40EB-BAB6-EA95722B6F2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D8C6315-DD0E-478B-BB5D-39BE08661C1D}" type="pres">
      <dgm:prSet presAssocID="{A571FB68-9B9E-467B-915D-6A4FBF76D75F}" presName="Accent4" presStyleCnt="0"/>
      <dgm:spPr/>
    </dgm:pt>
    <dgm:pt modelId="{2AB4F547-38B0-4E50-941B-3CDA9E73DD56}" type="pres">
      <dgm:prSet presAssocID="{A571FB68-9B9E-467B-915D-6A4FBF76D75F}" presName="Accent" presStyleLbl="node1" presStyleIdx="0" presStyleCnt="4"/>
      <dgm:spPr/>
    </dgm:pt>
    <dgm:pt modelId="{B046181B-3448-466F-BD80-0CD9479D33FA}" type="pres">
      <dgm:prSet presAssocID="{A571FB68-9B9E-467B-915D-6A4FBF76D75F}" presName="ParentBackground4" presStyleCnt="0"/>
      <dgm:spPr/>
    </dgm:pt>
    <dgm:pt modelId="{614CFDC5-B99F-47FA-BC28-59BD2BE7EF8F}" type="pres">
      <dgm:prSet presAssocID="{A571FB68-9B9E-467B-915D-6A4FBF76D75F}" presName="ParentBackground" presStyleLbl="fgAcc1" presStyleIdx="0" presStyleCnt="4"/>
      <dgm:spPr/>
    </dgm:pt>
    <dgm:pt modelId="{D42520FD-01D3-4D90-AEFC-92163CEAF0A1}" type="pres">
      <dgm:prSet presAssocID="{A571FB68-9B9E-467B-915D-6A4FBF76D75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0EA0257-5658-400C-8867-1C924F0248FB}" type="pres">
      <dgm:prSet presAssocID="{BEFAD819-648B-4B1B-AB69-ED32F47401A7}" presName="Accent3" presStyleCnt="0"/>
      <dgm:spPr/>
    </dgm:pt>
    <dgm:pt modelId="{0B6BE9FB-908D-46D2-B75F-79FBD14FBD52}" type="pres">
      <dgm:prSet presAssocID="{BEFAD819-648B-4B1B-AB69-ED32F47401A7}" presName="Accent" presStyleLbl="node1" presStyleIdx="1" presStyleCnt="4"/>
      <dgm:spPr/>
    </dgm:pt>
    <dgm:pt modelId="{FDE1FEF7-0A02-4CD6-87FA-016A72D3AD65}" type="pres">
      <dgm:prSet presAssocID="{BEFAD819-648B-4B1B-AB69-ED32F47401A7}" presName="ParentBackground3" presStyleCnt="0"/>
      <dgm:spPr/>
    </dgm:pt>
    <dgm:pt modelId="{46D4A238-8A47-49C9-9DDA-5465D400C2B0}" type="pres">
      <dgm:prSet presAssocID="{BEFAD819-648B-4B1B-AB69-ED32F47401A7}" presName="ParentBackground" presStyleLbl="fgAcc1" presStyleIdx="1" presStyleCnt="4"/>
      <dgm:spPr/>
    </dgm:pt>
    <dgm:pt modelId="{2F2C9723-7C02-4616-BD29-68D96CEB145C}" type="pres">
      <dgm:prSet presAssocID="{BEFAD819-648B-4B1B-AB69-ED32F47401A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2E65257-68B1-494B-BAC8-C5F16BD5E56D}" type="pres">
      <dgm:prSet presAssocID="{F5BAEE2F-5833-42D2-9A68-21EDB90011FD}" presName="Accent2" presStyleCnt="0"/>
      <dgm:spPr/>
    </dgm:pt>
    <dgm:pt modelId="{0C56B29F-C545-4AA8-AD5F-E44DB412F6D6}" type="pres">
      <dgm:prSet presAssocID="{F5BAEE2F-5833-42D2-9A68-21EDB90011FD}" presName="Accent" presStyleLbl="node1" presStyleIdx="2" presStyleCnt="4"/>
      <dgm:spPr/>
    </dgm:pt>
    <dgm:pt modelId="{E22D789C-2F5B-4B6C-9782-B28DA58607D9}" type="pres">
      <dgm:prSet presAssocID="{F5BAEE2F-5833-42D2-9A68-21EDB90011FD}" presName="ParentBackground2" presStyleCnt="0"/>
      <dgm:spPr/>
    </dgm:pt>
    <dgm:pt modelId="{E126BE1C-0D68-437F-90F2-ACA6CB3C1AEE}" type="pres">
      <dgm:prSet presAssocID="{F5BAEE2F-5833-42D2-9A68-21EDB90011FD}" presName="ParentBackground" presStyleLbl="fgAcc1" presStyleIdx="2" presStyleCnt="4"/>
      <dgm:spPr/>
    </dgm:pt>
    <dgm:pt modelId="{E362D588-A8F0-432D-8BD6-DE753D8DD3D6}" type="pres">
      <dgm:prSet presAssocID="{F5BAEE2F-5833-42D2-9A68-21EDB90011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E2604F4-F161-4676-8865-BD01EB831EA1}" type="pres">
      <dgm:prSet presAssocID="{0A3CD5D8-08EA-4294-A91B-8CF335C6E331}" presName="Accent1" presStyleCnt="0"/>
      <dgm:spPr/>
    </dgm:pt>
    <dgm:pt modelId="{7851B0E1-E8E8-4374-B171-E765A39D6E1C}" type="pres">
      <dgm:prSet presAssocID="{0A3CD5D8-08EA-4294-A91B-8CF335C6E331}" presName="Accent" presStyleLbl="node1" presStyleIdx="3" presStyleCnt="4"/>
      <dgm:spPr/>
    </dgm:pt>
    <dgm:pt modelId="{8FC4787D-0E9A-4302-B4D7-9D5D3A61BD8D}" type="pres">
      <dgm:prSet presAssocID="{0A3CD5D8-08EA-4294-A91B-8CF335C6E331}" presName="ParentBackground1" presStyleCnt="0"/>
      <dgm:spPr/>
    </dgm:pt>
    <dgm:pt modelId="{DEB4460E-3C14-4691-BF2D-93C74302B90F}" type="pres">
      <dgm:prSet presAssocID="{0A3CD5D8-08EA-4294-A91B-8CF335C6E331}" presName="ParentBackground" presStyleLbl="fgAcc1" presStyleIdx="3" presStyleCnt="4"/>
      <dgm:spPr/>
    </dgm:pt>
    <dgm:pt modelId="{9C6F3735-9546-496F-AC11-4DD7ACE5404C}" type="pres">
      <dgm:prSet presAssocID="{0A3CD5D8-08EA-4294-A91B-8CF335C6E33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F2B2405-69A4-476C-B020-A4D5BE4B6F82}" type="presOf" srcId="{BEFAD819-648B-4B1B-AB69-ED32F47401A7}" destId="{46D4A238-8A47-49C9-9DDA-5465D400C2B0}" srcOrd="0" destOrd="0" presId="urn:microsoft.com/office/officeart/2011/layout/CircleProcess"/>
    <dgm:cxn modelId="{28FFB412-715A-4971-BD73-29D214BBCF5B}" srcId="{56435192-9449-40EB-BAB6-EA95722B6F2E}" destId="{0A3CD5D8-08EA-4294-A91B-8CF335C6E331}" srcOrd="0" destOrd="0" parTransId="{12D46F27-CA4D-490B-A8CD-0681E71B3649}" sibTransId="{2C4E2F57-2369-429A-85F3-F74F511134C8}"/>
    <dgm:cxn modelId="{ECB88935-61C8-4A09-A769-878758EF200C}" type="presOf" srcId="{BEFAD819-648B-4B1B-AB69-ED32F47401A7}" destId="{2F2C9723-7C02-4616-BD29-68D96CEB145C}" srcOrd="1" destOrd="0" presId="urn:microsoft.com/office/officeart/2011/layout/CircleProcess"/>
    <dgm:cxn modelId="{A6F1FF38-6533-4A7A-9E79-F046BFEBC42A}" type="presOf" srcId="{0A3CD5D8-08EA-4294-A91B-8CF335C6E331}" destId="{9C6F3735-9546-496F-AC11-4DD7ACE5404C}" srcOrd="1" destOrd="0" presId="urn:microsoft.com/office/officeart/2011/layout/CircleProcess"/>
    <dgm:cxn modelId="{97084E6A-95A4-474C-AA88-7F409BAF119C}" srcId="{56435192-9449-40EB-BAB6-EA95722B6F2E}" destId="{A571FB68-9B9E-467B-915D-6A4FBF76D75F}" srcOrd="3" destOrd="0" parTransId="{E5BC115A-398B-4B52-8F53-7A50590DD1E8}" sibTransId="{2530E973-539A-4FAB-BA65-F657BA892911}"/>
    <dgm:cxn modelId="{995A534F-B165-454F-83FC-3FACC6FBED06}" srcId="{56435192-9449-40EB-BAB6-EA95722B6F2E}" destId="{BEFAD819-648B-4B1B-AB69-ED32F47401A7}" srcOrd="2" destOrd="0" parTransId="{5B49BC88-3E17-4662-B031-E551AEEAA961}" sibTransId="{6546EB74-62A3-472F-BE45-0942C94CED72}"/>
    <dgm:cxn modelId="{ECFE9B77-86E3-4CD6-B5C1-8176185A2E7A}" type="presOf" srcId="{A571FB68-9B9E-467B-915D-6A4FBF76D75F}" destId="{614CFDC5-B99F-47FA-BC28-59BD2BE7EF8F}" srcOrd="0" destOrd="0" presId="urn:microsoft.com/office/officeart/2011/layout/CircleProcess"/>
    <dgm:cxn modelId="{BAE47E7C-352D-4438-9902-62E3A7F72BCE}" type="presOf" srcId="{F5BAEE2F-5833-42D2-9A68-21EDB90011FD}" destId="{E362D588-A8F0-432D-8BD6-DE753D8DD3D6}" srcOrd="1" destOrd="0" presId="urn:microsoft.com/office/officeart/2011/layout/CircleProcess"/>
    <dgm:cxn modelId="{C1972784-0944-4F36-9C02-37721CA9021F}" srcId="{56435192-9449-40EB-BAB6-EA95722B6F2E}" destId="{F5BAEE2F-5833-42D2-9A68-21EDB90011FD}" srcOrd="1" destOrd="0" parTransId="{74478B8A-AB3D-4E75-8FD9-06B825413807}" sibTransId="{AEACFA12-488C-4DF9-9FBF-8B635379B388}"/>
    <dgm:cxn modelId="{74E10D9B-7C96-4F34-826D-75DF625F1733}" type="presOf" srcId="{A571FB68-9B9E-467B-915D-6A4FBF76D75F}" destId="{D42520FD-01D3-4D90-AEFC-92163CEAF0A1}" srcOrd="1" destOrd="0" presId="urn:microsoft.com/office/officeart/2011/layout/CircleProcess"/>
    <dgm:cxn modelId="{591AF8A7-F2D7-4BD0-AD46-65B89B437177}" type="presOf" srcId="{F5BAEE2F-5833-42D2-9A68-21EDB90011FD}" destId="{E126BE1C-0D68-437F-90F2-ACA6CB3C1AEE}" srcOrd="0" destOrd="0" presId="urn:microsoft.com/office/officeart/2011/layout/CircleProcess"/>
    <dgm:cxn modelId="{EB716DB6-2F9A-41C0-96B1-A8710C0B305B}" type="presOf" srcId="{56435192-9449-40EB-BAB6-EA95722B6F2E}" destId="{BDF2859A-86FF-4E24-B11F-F7E243450EA9}" srcOrd="0" destOrd="0" presId="urn:microsoft.com/office/officeart/2011/layout/CircleProcess"/>
    <dgm:cxn modelId="{F211B4D8-7421-43D2-B997-1AFF96CB4FCC}" type="presOf" srcId="{0A3CD5D8-08EA-4294-A91B-8CF335C6E331}" destId="{DEB4460E-3C14-4691-BF2D-93C74302B90F}" srcOrd="0" destOrd="0" presId="urn:microsoft.com/office/officeart/2011/layout/CircleProcess"/>
    <dgm:cxn modelId="{BF17208B-9FDA-4EF3-A473-58DD6DD979D3}" type="presParOf" srcId="{BDF2859A-86FF-4E24-B11F-F7E243450EA9}" destId="{5D8C6315-DD0E-478B-BB5D-39BE08661C1D}" srcOrd="0" destOrd="0" presId="urn:microsoft.com/office/officeart/2011/layout/CircleProcess"/>
    <dgm:cxn modelId="{2BAB8D35-D04C-45A2-94B9-1BDE8B204952}" type="presParOf" srcId="{5D8C6315-DD0E-478B-BB5D-39BE08661C1D}" destId="{2AB4F547-38B0-4E50-941B-3CDA9E73DD56}" srcOrd="0" destOrd="0" presId="urn:microsoft.com/office/officeart/2011/layout/CircleProcess"/>
    <dgm:cxn modelId="{F665FC88-4D9C-42CF-BAEF-384C14EF9F7C}" type="presParOf" srcId="{BDF2859A-86FF-4E24-B11F-F7E243450EA9}" destId="{B046181B-3448-466F-BD80-0CD9479D33FA}" srcOrd="1" destOrd="0" presId="urn:microsoft.com/office/officeart/2011/layout/CircleProcess"/>
    <dgm:cxn modelId="{EB4D3A41-A9A6-49FE-9B66-23E12EECBF2D}" type="presParOf" srcId="{B046181B-3448-466F-BD80-0CD9479D33FA}" destId="{614CFDC5-B99F-47FA-BC28-59BD2BE7EF8F}" srcOrd="0" destOrd="0" presId="urn:microsoft.com/office/officeart/2011/layout/CircleProcess"/>
    <dgm:cxn modelId="{C5E036D3-3653-4973-8895-89254E3F4C41}" type="presParOf" srcId="{BDF2859A-86FF-4E24-B11F-F7E243450EA9}" destId="{D42520FD-01D3-4D90-AEFC-92163CEAF0A1}" srcOrd="2" destOrd="0" presId="urn:microsoft.com/office/officeart/2011/layout/CircleProcess"/>
    <dgm:cxn modelId="{803AF9D7-390E-4168-9E56-00DAF7641349}" type="presParOf" srcId="{BDF2859A-86FF-4E24-B11F-F7E243450EA9}" destId="{10EA0257-5658-400C-8867-1C924F0248FB}" srcOrd="3" destOrd="0" presId="urn:microsoft.com/office/officeart/2011/layout/CircleProcess"/>
    <dgm:cxn modelId="{8BF6409E-E47F-4E05-B311-081037702830}" type="presParOf" srcId="{10EA0257-5658-400C-8867-1C924F0248FB}" destId="{0B6BE9FB-908D-46D2-B75F-79FBD14FBD52}" srcOrd="0" destOrd="0" presId="urn:microsoft.com/office/officeart/2011/layout/CircleProcess"/>
    <dgm:cxn modelId="{E3780BD3-6889-4DFC-850C-A0AE1BB6AB9A}" type="presParOf" srcId="{BDF2859A-86FF-4E24-B11F-F7E243450EA9}" destId="{FDE1FEF7-0A02-4CD6-87FA-016A72D3AD65}" srcOrd="4" destOrd="0" presId="urn:microsoft.com/office/officeart/2011/layout/CircleProcess"/>
    <dgm:cxn modelId="{4D9BB77A-A71C-46C3-9C4A-95CB4CA18536}" type="presParOf" srcId="{FDE1FEF7-0A02-4CD6-87FA-016A72D3AD65}" destId="{46D4A238-8A47-49C9-9DDA-5465D400C2B0}" srcOrd="0" destOrd="0" presId="urn:microsoft.com/office/officeart/2011/layout/CircleProcess"/>
    <dgm:cxn modelId="{5B2E38A5-BF17-4503-8D92-28B1E3E32E1C}" type="presParOf" srcId="{BDF2859A-86FF-4E24-B11F-F7E243450EA9}" destId="{2F2C9723-7C02-4616-BD29-68D96CEB145C}" srcOrd="5" destOrd="0" presId="urn:microsoft.com/office/officeart/2011/layout/CircleProcess"/>
    <dgm:cxn modelId="{58EE43CF-81A4-441D-90A1-CC5A8035212B}" type="presParOf" srcId="{BDF2859A-86FF-4E24-B11F-F7E243450EA9}" destId="{62E65257-68B1-494B-BAC8-C5F16BD5E56D}" srcOrd="6" destOrd="0" presId="urn:microsoft.com/office/officeart/2011/layout/CircleProcess"/>
    <dgm:cxn modelId="{797642C2-08FD-466B-9D3B-6DC0139A3BDD}" type="presParOf" srcId="{62E65257-68B1-494B-BAC8-C5F16BD5E56D}" destId="{0C56B29F-C545-4AA8-AD5F-E44DB412F6D6}" srcOrd="0" destOrd="0" presId="urn:microsoft.com/office/officeart/2011/layout/CircleProcess"/>
    <dgm:cxn modelId="{3EEE77E3-922D-4FEC-AD65-9697A474144A}" type="presParOf" srcId="{BDF2859A-86FF-4E24-B11F-F7E243450EA9}" destId="{E22D789C-2F5B-4B6C-9782-B28DA58607D9}" srcOrd="7" destOrd="0" presId="urn:microsoft.com/office/officeart/2011/layout/CircleProcess"/>
    <dgm:cxn modelId="{9BB16F44-ECA2-4338-840C-0F1929B3EEE3}" type="presParOf" srcId="{E22D789C-2F5B-4B6C-9782-B28DA58607D9}" destId="{E126BE1C-0D68-437F-90F2-ACA6CB3C1AEE}" srcOrd="0" destOrd="0" presId="urn:microsoft.com/office/officeart/2011/layout/CircleProcess"/>
    <dgm:cxn modelId="{68D13A91-5863-4FE5-85C7-F8764DBB1DB8}" type="presParOf" srcId="{BDF2859A-86FF-4E24-B11F-F7E243450EA9}" destId="{E362D588-A8F0-432D-8BD6-DE753D8DD3D6}" srcOrd="8" destOrd="0" presId="urn:microsoft.com/office/officeart/2011/layout/CircleProcess"/>
    <dgm:cxn modelId="{79F84D0F-59AB-48D7-8B64-16F36B3771B2}" type="presParOf" srcId="{BDF2859A-86FF-4E24-B11F-F7E243450EA9}" destId="{AE2604F4-F161-4676-8865-BD01EB831EA1}" srcOrd="9" destOrd="0" presId="urn:microsoft.com/office/officeart/2011/layout/CircleProcess"/>
    <dgm:cxn modelId="{F55932EF-1DEA-4394-97C5-82839A258691}" type="presParOf" srcId="{AE2604F4-F161-4676-8865-BD01EB831EA1}" destId="{7851B0E1-E8E8-4374-B171-E765A39D6E1C}" srcOrd="0" destOrd="0" presId="urn:microsoft.com/office/officeart/2011/layout/CircleProcess"/>
    <dgm:cxn modelId="{695FAA58-9586-43FE-8907-875005818F35}" type="presParOf" srcId="{BDF2859A-86FF-4E24-B11F-F7E243450EA9}" destId="{8FC4787D-0E9A-4302-B4D7-9D5D3A61BD8D}" srcOrd="10" destOrd="0" presId="urn:microsoft.com/office/officeart/2011/layout/CircleProcess"/>
    <dgm:cxn modelId="{460F2DF3-A931-4F31-9409-42155A6E9706}" type="presParOf" srcId="{8FC4787D-0E9A-4302-B4D7-9D5D3A61BD8D}" destId="{DEB4460E-3C14-4691-BF2D-93C74302B90F}" srcOrd="0" destOrd="0" presId="urn:microsoft.com/office/officeart/2011/layout/CircleProcess"/>
    <dgm:cxn modelId="{C7370D49-FDAE-4710-9B80-4D53DBF1F90B}" type="presParOf" srcId="{BDF2859A-86FF-4E24-B11F-F7E243450EA9}" destId="{9C6F3735-9546-496F-AC11-4DD7ACE5404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68B2AB-3295-48D2-91BF-C91181112A6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CEF08CF-3AB3-412E-A1CD-28C100BBE9CA}">
      <dgm:prSet phldrT="[Text]" custT="1"/>
      <dgm:spPr/>
      <dgm:t>
        <a:bodyPr/>
        <a:lstStyle/>
        <a:p>
          <a:r>
            <a:rPr lang="en-US" sz="2800" dirty="0"/>
            <a:t>Two New VA Authorities</a:t>
          </a:r>
        </a:p>
      </dgm:t>
    </dgm:pt>
    <dgm:pt modelId="{4B1EE1AA-D20E-41A9-A7EF-52580F683105}" type="parTrans" cxnId="{AF1414F9-577E-489C-87E9-EA02910047D8}">
      <dgm:prSet/>
      <dgm:spPr/>
      <dgm:t>
        <a:bodyPr/>
        <a:lstStyle/>
        <a:p>
          <a:endParaRPr lang="en-US"/>
        </a:p>
      </dgm:t>
    </dgm:pt>
    <dgm:pt modelId="{5D55BF42-E949-4A65-BCF8-8C87F40C7D4E}" type="sibTrans" cxnId="{AF1414F9-577E-489C-87E9-EA02910047D8}">
      <dgm:prSet/>
      <dgm:spPr/>
      <dgm:t>
        <a:bodyPr/>
        <a:lstStyle/>
        <a:p>
          <a:endParaRPr lang="en-US"/>
        </a:p>
      </dgm:t>
    </dgm:pt>
    <dgm:pt modelId="{723AE67B-F630-4124-844B-00B2F7EE132A}">
      <dgm:prSet phldrT="[Text]"/>
      <dgm:spPr/>
      <dgm:t>
        <a:bodyPr/>
        <a:lstStyle/>
        <a:p>
          <a:r>
            <a:rPr lang="en-US" b="1" dirty="0"/>
            <a:t>Reimbursement </a:t>
          </a:r>
          <a:r>
            <a:rPr lang="en-US" dirty="0"/>
            <a:t>for resident time (salary &amp; benefits) for </a:t>
          </a:r>
          <a:r>
            <a:rPr lang="en-US" b="1" dirty="0"/>
            <a:t>delivering non-Veteran care in non-VA facilities</a:t>
          </a:r>
        </a:p>
      </dgm:t>
    </dgm:pt>
    <dgm:pt modelId="{F63E9AC6-5E8A-449E-981B-BAD267A48311}" type="parTrans" cxnId="{749D965A-3525-4D34-822D-557BD691F047}">
      <dgm:prSet/>
      <dgm:spPr/>
      <dgm:t>
        <a:bodyPr/>
        <a:lstStyle/>
        <a:p>
          <a:endParaRPr lang="en-US"/>
        </a:p>
      </dgm:t>
    </dgm:pt>
    <dgm:pt modelId="{D9DD5B62-304D-420B-8619-B2672B7B6C43}" type="sibTrans" cxnId="{749D965A-3525-4D34-822D-557BD691F047}">
      <dgm:prSet/>
      <dgm:spPr/>
      <dgm:t>
        <a:bodyPr/>
        <a:lstStyle/>
        <a:p>
          <a:endParaRPr lang="en-US"/>
        </a:p>
      </dgm:t>
    </dgm:pt>
    <dgm:pt modelId="{75A3A1FB-0FEA-4B7E-ABC0-011D1244901F}">
      <dgm:prSet phldrT="[Text]"/>
      <dgm:spPr/>
      <dgm:t>
        <a:bodyPr/>
        <a:lstStyle/>
        <a:p>
          <a:r>
            <a:rPr lang="en-US" b="1" dirty="0"/>
            <a:t>Reimbursement of startup costs </a:t>
          </a:r>
          <a:r>
            <a:rPr lang="en-US" dirty="0"/>
            <a:t>for new residency programs at </a:t>
          </a:r>
          <a:r>
            <a:rPr lang="en-US" b="1" dirty="0"/>
            <a:t>non-VA facilities</a:t>
          </a:r>
        </a:p>
      </dgm:t>
    </dgm:pt>
    <dgm:pt modelId="{08078768-E52B-4B82-BB8A-D7374AD0AAA7}" type="parTrans" cxnId="{2E6F48B8-0224-4D83-95A9-8EEE381AD9EC}">
      <dgm:prSet/>
      <dgm:spPr/>
      <dgm:t>
        <a:bodyPr/>
        <a:lstStyle/>
        <a:p>
          <a:endParaRPr lang="en-US"/>
        </a:p>
      </dgm:t>
    </dgm:pt>
    <dgm:pt modelId="{642899E1-69D2-48F7-BB8A-28E89221D39F}" type="sibTrans" cxnId="{2E6F48B8-0224-4D83-95A9-8EEE381AD9EC}">
      <dgm:prSet/>
      <dgm:spPr/>
      <dgm:t>
        <a:bodyPr/>
        <a:lstStyle/>
        <a:p>
          <a:endParaRPr lang="en-US"/>
        </a:p>
      </dgm:t>
    </dgm:pt>
    <dgm:pt modelId="{358F71D0-72F9-4D25-A93D-B437F32085A4}" type="pres">
      <dgm:prSet presAssocID="{C068B2AB-3295-48D2-91BF-C91181112A6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68F429-7BC9-4248-B1FD-386DFE13B1BA}" type="pres">
      <dgm:prSet presAssocID="{7CEF08CF-3AB3-412E-A1CD-28C100BBE9CA}" presName="hierRoot1" presStyleCnt="0">
        <dgm:presLayoutVars>
          <dgm:hierBranch val="init"/>
        </dgm:presLayoutVars>
      </dgm:prSet>
      <dgm:spPr/>
    </dgm:pt>
    <dgm:pt modelId="{449B9C3F-FD1C-4BAB-9AA5-307F9306498C}" type="pres">
      <dgm:prSet presAssocID="{7CEF08CF-3AB3-412E-A1CD-28C100BBE9CA}" presName="rootComposite1" presStyleCnt="0"/>
      <dgm:spPr/>
    </dgm:pt>
    <dgm:pt modelId="{9EF264DC-72AC-41C1-A37B-35BD02CC6E53}" type="pres">
      <dgm:prSet presAssocID="{7CEF08CF-3AB3-412E-A1CD-28C100BBE9CA}" presName="rootText1" presStyleLbl="alignAcc1" presStyleIdx="0" presStyleCnt="0">
        <dgm:presLayoutVars>
          <dgm:chPref val="3"/>
        </dgm:presLayoutVars>
      </dgm:prSet>
      <dgm:spPr/>
    </dgm:pt>
    <dgm:pt modelId="{917CA080-3C40-4344-8AD2-3BDE4C5062F4}" type="pres">
      <dgm:prSet presAssocID="{7CEF08CF-3AB3-412E-A1CD-28C100BBE9CA}" presName="topArc1" presStyleLbl="parChTrans1D1" presStyleIdx="0" presStyleCnt="6"/>
      <dgm:spPr/>
    </dgm:pt>
    <dgm:pt modelId="{A42F49F6-B022-4326-BF45-5D95883A0B44}" type="pres">
      <dgm:prSet presAssocID="{7CEF08CF-3AB3-412E-A1CD-28C100BBE9CA}" presName="bottomArc1" presStyleLbl="parChTrans1D1" presStyleIdx="1" presStyleCnt="6"/>
      <dgm:spPr/>
    </dgm:pt>
    <dgm:pt modelId="{B8D789DA-EAFB-4E58-BBA8-E6736F084C7A}" type="pres">
      <dgm:prSet presAssocID="{7CEF08CF-3AB3-412E-A1CD-28C100BBE9CA}" presName="topConnNode1" presStyleLbl="node1" presStyleIdx="0" presStyleCnt="0"/>
      <dgm:spPr/>
    </dgm:pt>
    <dgm:pt modelId="{04019076-634D-48F8-963E-939FC002B237}" type="pres">
      <dgm:prSet presAssocID="{7CEF08CF-3AB3-412E-A1CD-28C100BBE9CA}" presName="hierChild2" presStyleCnt="0"/>
      <dgm:spPr/>
    </dgm:pt>
    <dgm:pt modelId="{B60AE27F-658B-4758-911F-B7E9DA19714F}" type="pres">
      <dgm:prSet presAssocID="{F63E9AC6-5E8A-449E-981B-BAD267A48311}" presName="Name28" presStyleLbl="parChTrans1D2" presStyleIdx="0" presStyleCnt="2"/>
      <dgm:spPr/>
    </dgm:pt>
    <dgm:pt modelId="{A4153702-D3B2-4030-93CA-180FF4B2285B}" type="pres">
      <dgm:prSet presAssocID="{723AE67B-F630-4124-844B-00B2F7EE132A}" presName="hierRoot2" presStyleCnt="0">
        <dgm:presLayoutVars>
          <dgm:hierBranch val="init"/>
        </dgm:presLayoutVars>
      </dgm:prSet>
      <dgm:spPr/>
    </dgm:pt>
    <dgm:pt modelId="{2FBB8395-C319-4494-8ECF-D8D4488295A7}" type="pres">
      <dgm:prSet presAssocID="{723AE67B-F630-4124-844B-00B2F7EE132A}" presName="rootComposite2" presStyleCnt="0"/>
      <dgm:spPr/>
    </dgm:pt>
    <dgm:pt modelId="{11E17DC8-32DC-4B9A-BF42-AA42F2646AE6}" type="pres">
      <dgm:prSet presAssocID="{723AE67B-F630-4124-844B-00B2F7EE132A}" presName="rootText2" presStyleLbl="alignAcc1" presStyleIdx="0" presStyleCnt="0">
        <dgm:presLayoutVars>
          <dgm:chPref val="3"/>
        </dgm:presLayoutVars>
      </dgm:prSet>
      <dgm:spPr/>
    </dgm:pt>
    <dgm:pt modelId="{01C2AEDF-168F-48C7-89C1-ABE19823441B}" type="pres">
      <dgm:prSet presAssocID="{723AE67B-F630-4124-844B-00B2F7EE132A}" presName="topArc2" presStyleLbl="parChTrans1D1" presStyleIdx="2" presStyleCnt="6"/>
      <dgm:spPr/>
    </dgm:pt>
    <dgm:pt modelId="{DE083AED-4AA2-4AD8-88F0-409A8DC09534}" type="pres">
      <dgm:prSet presAssocID="{723AE67B-F630-4124-844B-00B2F7EE132A}" presName="bottomArc2" presStyleLbl="parChTrans1D1" presStyleIdx="3" presStyleCnt="6"/>
      <dgm:spPr/>
    </dgm:pt>
    <dgm:pt modelId="{907ED1EF-B045-4DFA-BBED-EF1847792917}" type="pres">
      <dgm:prSet presAssocID="{723AE67B-F630-4124-844B-00B2F7EE132A}" presName="topConnNode2" presStyleLbl="node2" presStyleIdx="0" presStyleCnt="0"/>
      <dgm:spPr/>
    </dgm:pt>
    <dgm:pt modelId="{82396F37-E145-4008-8A70-56D53809499A}" type="pres">
      <dgm:prSet presAssocID="{723AE67B-F630-4124-844B-00B2F7EE132A}" presName="hierChild4" presStyleCnt="0"/>
      <dgm:spPr/>
    </dgm:pt>
    <dgm:pt modelId="{147DB415-AEB6-403C-9290-42B211661CF1}" type="pres">
      <dgm:prSet presAssocID="{723AE67B-F630-4124-844B-00B2F7EE132A}" presName="hierChild5" presStyleCnt="0"/>
      <dgm:spPr/>
    </dgm:pt>
    <dgm:pt modelId="{C0AB6631-8295-4B6B-9CF4-72AE2D78FBE8}" type="pres">
      <dgm:prSet presAssocID="{08078768-E52B-4B82-BB8A-D7374AD0AAA7}" presName="Name28" presStyleLbl="parChTrans1D2" presStyleIdx="1" presStyleCnt="2"/>
      <dgm:spPr/>
    </dgm:pt>
    <dgm:pt modelId="{8B2246ED-9D82-47E6-BBF3-8736623A741F}" type="pres">
      <dgm:prSet presAssocID="{75A3A1FB-0FEA-4B7E-ABC0-011D1244901F}" presName="hierRoot2" presStyleCnt="0">
        <dgm:presLayoutVars>
          <dgm:hierBranch val="init"/>
        </dgm:presLayoutVars>
      </dgm:prSet>
      <dgm:spPr/>
    </dgm:pt>
    <dgm:pt modelId="{7E2019D2-641E-48B1-9F1D-E4CD2175DB10}" type="pres">
      <dgm:prSet presAssocID="{75A3A1FB-0FEA-4B7E-ABC0-011D1244901F}" presName="rootComposite2" presStyleCnt="0"/>
      <dgm:spPr/>
    </dgm:pt>
    <dgm:pt modelId="{CD165B4E-9A76-49AF-BB1E-19D5F5860E60}" type="pres">
      <dgm:prSet presAssocID="{75A3A1FB-0FEA-4B7E-ABC0-011D1244901F}" presName="rootText2" presStyleLbl="alignAcc1" presStyleIdx="0" presStyleCnt="0">
        <dgm:presLayoutVars>
          <dgm:chPref val="3"/>
        </dgm:presLayoutVars>
      </dgm:prSet>
      <dgm:spPr/>
    </dgm:pt>
    <dgm:pt modelId="{CB07B95D-837C-449E-B95D-B1CC65B86C05}" type="pres">
      <dgm:prSet presAssocID="{75A3A1FB-0FEA-4B7E-ABC0-011D1244901F}" presName="topArc2" presStyleLbl="parChTrans1D1" presStyleIdx="4" presStyleCnt="6"/>
      <dgm:spPr/>
    </dgm:pt>
    <dgm:pt modelId="{C9508D5B-2A50-46E9-8A42-24CDBBC5A341}" type="pres">
      <dgm:prSet presAssocID="{75A3A1FB-0FEA-4B7E-ABC0-011D1244901F}" presName="bottomArc2" presStyleLbl="parChTrans1D1" presStyleIdx="5" presStyleCnt="6"/>
      <dgm:spPr/>
    </dgm:pt>
    <dgm:pt modelId="{31041490-1014-4E35-9FD5-CB3E2F8C9DFB}" type="pres">
      <dgm:prSet presAssocID="{75A3A1FB-0FEA-4B7E-ABC0-011D1244901F}" presName="topConnNode2" presStyleLbl="node2" presStyleIdx="0" presStyleCnt="0"/>
      <dgm:spPr/>
    </dgm:pt>
    <dgm:pt modelId="{3144FCBF-0346-406D-BE7C-AE8DDDE1B933}" type="pres">
      <dgm:prSet presAssocID="{75A3A1FB-0FEA-4B7E-ABC0-011D1244901F}" presName="hierChild4" presStyleCnt="0"/>
      <dgm:spPr/>
    </dgm:pt>
    <dgm:pt modelId="{A67E0834-DDFB-4A23-93BB-12F691BA44F1}" type="pres">
      <dgm:prSet presAssocID="{75A3A1FB-0FEA-4B7E-ABC0-011D1244901F}" presName="hierChild5" presStyleCnt="0"/>
      <dgm:spPr/>
    </dgm:pt>
    <dgm:pt modelId="{1CAC8BD9-F29E-4617-9E64-B64FCF2BA731}" type="pres">
      <dgm:prSet presAssocID="{7CEF08CF-3AB3-412E-A1CD-28C100BBE9CA}" presName="hierChild3" presStyleCnt="0"/>
      <dgm:spPr/>
    </dgm:pt>
  </dgm:ptLst>
  <dgm:cxnLst>
    <dgm:cxn modelId="{E26DEE12-1B56-4BC7-A9FA-586AF9D7F2E8}" type="presOf" srcId="{723AE67B-F630-4124-844B-00B2F7EE132A}" destId="{11E17DC8-32DC-4B9A-BF42-AA42F2646AE6}" srcOrd="0" destOrd="0" presId="urn:microsoft.com/office/officeart/2008/layout/HalfCircleOrganizationChart"/>
    <dgm:cxn modelId="{4A492674-4737-4BD0-A7BE-CED6E5DE26B1}" type="presOf" srcId="{723AE67B-F630-4124-844B-00B2F7EE132A}" destId="{907ED1EF-B045-4DFA-BBED-EF1847792917}" srcOrd="1" destOrd="0" presId="urn:microsoft.com/office/officeart/2008/layout/HalfCircleOrganizationChart"/>
    <dgm:cxn modelId="{E4971E55-C757-4095-B86E-0A02CAC10F0F}" type="presOf" srcId="{7CEF08CF-3AB3-412E-A1CD-28C100BBE9CA}" destId="{9EF264DC-72AC-41C1-A37B-35BD02CC6E53}" srcOrd="0" destOrd="0" presId="urn:microsoft.com/office/officeart/2008/layout/HalfCircleOrganizationChart"/>
    <dgm:cxn modelId="{749D965A-3525-4D34-822D-557BD691F047}" srcId="{7CEF08CF-3AB3-412E-A1CD-28C100BBE9CA}" destId="{723AE67B-F630-4124-844B-00B2F7EE132A}" srcOrd="0" destOrd="0" parTransId="{F63E9AC6-5E8A-449E-981B-BAD267A48311}" sibTransId="{D9DD5B62-304D-420B-8619-B2672B7B6C43}"/>
    <dgm:cxn modelId="{FF7A1096-EE59-4AE0-BC2C-30517F3C4630}" type="presOf" srcId="{7CEF08CF-3AB3-412E-A1CD-28C100BBE9CA}" destId="{B8D789DA-EAFB-4E58-BBA8-E6736F084C7A}" srcOrd="1" destOrd="0" presId="urn:microsoft.com/office/officeart/2008/layout/HalfCircleOrganizationChart"/>
    <dgm:cxn modelId="{3EE3799D-503D-4082-95FE-E59E944507ED}" type="presOf" srcId="{75A3A1FB-0FEA-4B7E-ABC0-011D1244901F}" destId="{31041490-1014-4E35-9FD5-CB3E2F8C9DFB}" srcOrd="1" destOrd="0" presId="urn:microsoft.com/office/officeart/2008/layout/HalfCircleOrganizationChart"/>
    <dgm:cxn modelId="{EFD1AA9D-F7BD-428B-9191-CB8798520BAD}" type="presOf" srcId="{75A3A1FB-0FEA-4B7E-ABC0-011D1244901F}" destId="{CD165B4E-9A76-49AF-BB1E-19D5F5860E60}" srcOrd="0" destOrd="0" presId="urn:microsoft.com/office/officeart/2008/layout/HalfCircleOrganizationChart"/>
    <dgm:cxn modelId="{2E6F48B8-0224-4D83-95A9-8EEE381AD9EC}" srcId="{7CEF08CF-3AB3-412E-A1CD-28C100BBE9CA}" destId="{75A3A1FB-0FEA-4B7E-ABC0-011D1244901F}" srcOrd="1" destOrd="0" parTransId="{08078768-E52B-4B82-BB8A-D7374AD0AAA7}" sibTransId="{642899E1-69D2-48F7-BB8A-28E89221D39F}"/>
    <dgm:cxn modelId="{3DF52ACB-9844-4A15-8589-BD8F35D6FA0E}" type="presOf" srcId="{C068B2AB-3295-48D2-91BF-C91181112A6E}" destId="{358F71D0-72F9-4D25-A93D-B437F32085A4}" srcOrd="0" destOrd="0" presId="urn:microsoft.com/office/officeart/2008/layout/HalfCircleOrganizationChart"/>
    <dgm:cxn modelId="{0E7060D0-AC4E-4162-AB96-768BA0BFFD7B}" type="presOf" srcId="{F63E9AC6-5E8A-449E-981B-BAD267A48311}" destId="{B60AE27F-658B-4758-911F-B7E9DA19714F}" srcOrd="0" destOrd="0" presId="urn:microsoft.com/office/officeart/2008/layout/HalfCircleOrganizationChart"/>
    <dgm:cxn modelId="{1B1830DA-168B-4528-B2EF-41DF5D5C81A4}" type="presOf" srcId="{08078768-E52B-4B82-BB8A-D7374AD0AAA7}" destId="{C0AB6631-8295-4B6B-9CF4-72AE2D78FBE8}" srcOrd="0" destOrd="0" presId="urn:microsoft.com/office/officeart/2008/layout/HalfCircleOrganizationChart"/>
    <dgm:cxn modelId="{AF1414F9-577E-489C-87E9-EA02910047D8}" srcId="{C068B2AB-3295-48D2-91BF-C91181112A6E}" destId="{7CEF08CF-3AB3-412E-A1CD-28C100BBE9CA}" srcOrd="0" destOrd="0" parTransId="{4B1EE1AA-D20E-41A9-A7EF-52580F683105}" sibTransId="{5D55BF42-E949-4A65-BCF8-8C87F40C7D4E}"/>
    <dgm:cxn modelId="{160733EA-AB29-4FE6-8456-F0C109F6B01A}" type="presParOf" srcId="{358F71D0-72F9-4D25-A93D-B437F32085A4}" destId="{C168F429-7BC9-4248-B1FD-386DFE13B1BA}" srcOrd="0" destOrd="0" presId="urn:microsoft.com/office/officeart/2008/layout/HalfCircleOrganizationChart"/>
    <dgm:cxn modelId="{3E035BC0-0BB7-48A4-B954-730827EB4BDC}" type="presParOf" srcId="{C168F429-7BC9-4248-B1FD-386DFE13B1BA}" destId="{449B9C3F-FD1C-4BAB-9AA5-307F9306498C}" srcOrd="0" destOrd="0" presId="urn:microsoft.com/office/officeart/2008/layout/HalfCircleOrganizationChart"/>
    <dgm:cxn modelId="{E26A4186-EC82-4F13-B395-60120CFF8465}" type="presParOf" srcId="{449B9C3F-FD1C-4BAB-9AA5-307F9306498C}" destId="{9EF264DC-72AC-41C1-A37B-35BD02CC6E53}" srcOrd="0" destOrd="0" presId="urn:microsoft.com/office/officeart/2008/layout/HalfCircleOrganizationChart"/>
    <dgm:cxn modelId="{01FEF828-A99A-42DA-8343-DFC7085E3930}" type="presParOf" srcId="{449B9C3F-FD1C-4BAB-9AA5-307F9306498C}" destId="{917CA080-3C40-4344-8AD2-3BDE4C5062F4}" srcOrd="1" destOrd="0" presId="urn:microsoft.com/office/officeart/2008/layout/HalfCircleOrganizationChart"/>
    <dgm:cxn modelId="{0B93AEDB-9AD9-4CF1-A582-2F086FED463F}" type="presParOf" srcId="{449B9C3F-FD1C-4BAB-9AA5-307F9306498C}" destId="{A42F49F6-B022-4326-BF45-5D95883A0B44}" srcOrd="2" destOrd="0" presId="urn:microsoft.com/office/officeart/2008/layout/HalfCircleOrganizationChart"/>
    <dgm:cxn modelId="{BA73A7CC-A893-4626-BD37-9E6109065A49}" type="presParOf" srcId="{449B9C3F-FD1C-4BAB-9AA5-307F9306498C}" destId="{B8D789DA-EAFB-4E58-BBA8-E6736F084C7A}" srcOrd="3" destOrd="0" presId="urn:microsoft.com/office/officeart/2008/layout/HalfCircleOrganizationChart"/>
    <dgm:cxn modelId="{B68F3BB6-B39D-4F81-B34A-6F06B29C774D}" type="presParOf" srcId="{C168F429-7BC9-4248-B1FD-386DFE13B1BA}" destId="{04019076-634D-48F8-963E-939FC002B237}" srcOrd="1" destOrd="0" presId="urn:microsoft.com/office/officeart/2008/layout/HalfCircleOrganizationChart"/>
    <dgm:cxn modelId="{A203362A-3D4B-443B-97BB-C5D622BE049E}" type="presParOf" srcId="{04019076-634D-48F8-963E-939FC002B237}" destId="{B60AE27F-658B-4758-911F-B7E9DA19714F}" srcOrd="0" destOrd="0" presId="urn:microsoft.com/office/officeart/2008/layout/HalfCircleOrganizationChart"/>
    <dgm:cxn modelId="{F69876E1-6FA3-46E4-A079-3FEBC8488B2F}" type="presParOf" srcId="{04019076-634D-48F8-963E-939FC002B237}" destId="{A4153702-D3B2-4030-93CA-180FF4B2285B}" srcOrd="1" destOrd="0" presId="urn:microsoft.com/office/officeart/2008/layout/HalfCircleOrganizationChart"/>
    <dgm:cxn modelId="{9C0DA712-14D5-4431-B7B4-C94BAF738137}" type="presParOf" srcId="{A4153702-D3B2-4030-93CA-180FF4B2285B}" destId="{2FBB8395-C319-4494-8ECF-D8D4488295A7}" srcOrd="0" destOrd="0" presId="urn:microsoft.com/office/officeart/2008/layout/HalfCircleOrganizationChart"/>
    <dgm:cxn modelId="{6C6F5C71-12A8-455B-A8FC-6A282335A524}" type="presParOf" srcId="{2FBB8395-C319-4494-8ECF-D8D4488295A7}" destId="{11E17DC8-32DC-4B9A-BF42-AA42F2646AE6}" srcOrd="0" destOrd="0" presId="urn:microsoft.com/office/officeart/2008/layout/HalfCircleOrganizationChart"/>
    <dgm:cxn modelId="{41487238-9597-4418-9E15-7F5460B0AD29}" type="presParOf" srcId="{2FBB8395-C319-4494-8ECF-D8D4488295A7}" destId="{01C2AEDF-168F-48C7-89C1-ABE19823441B}" srcOrd="1" destOrd="0" presId="urn:microsoft.com/office/officeart/2008/layout/HalfCircleOrganizationChart"/>
    <dgm:cxn modelId="{49BE3F39-323D-46FB-A75E-2F70B740C37E}" type="presParOf" srcId="{2FBB8395-C319-4494-8ECF-D8D4488295A7}" destId="{DE083AED-4AA2-4AD8-88F0-409A8DC09534}" srcOrd="2" destOrd="0" presId="urn:microsoft.com/office/officeart/2008/layout/HalfCircleOrganizationChart"/>
    <dgm:cxn modelId="{4D40DD60-AE98-4594-9822-A1CF880D22D7}" type="presParOf" srcId="{2FBB8395-C319-4494-8ECF-D8D4488295A7}" destId="{907ED1EF-B045-4DFA-BBED-EF1847792917}" srcOrd="3" destOrd="0" presId="urn:microsoft.com/office/officeart/2008/layout/HalfCircleOrganizationChart"/>
    <dgm:cxn modelId="{23427078-E6AF-4206-81EC-DB5BAD75043C}" type="presParOf" srcId="{A4153702-D3B2-4030-93CA-180FF4B2285B}" destId="{82396F37-E145-4008-8A70-56D53809499A}" srcOrd="1" destOrd="0" presId="urn:microsoft.com/office/officeart/2008/layout/HalfCircleOrganizationChart"/>
    <dgm:cxn modelId="{891D0C83-B6AF-4592-A59F-DD4CB4435C50}" type="presParOf" srcId="{A4153702-D3B2-4030-93CA-180FF4B2285B}" destId="{147DB415-AEB6-403C-9290-42B211661CF1}" srcOrd="2" destOrd="0" presId="urn:microsoft.com/office/officeart/2008/layout/HalfCircleOrganizationChart"/>
    <dgm:cxn modelId="{A481B624-74DF-4EED-8829-9F9EE83EC1E1}" type="presParOf" srcId="{04019076-634D-48F8-963E-939FC002B237}" destId="{C0AB6631-8295-4B6B-9CF4-72AE2D78FBE8}" srcOrd="2" destOrd="0" presId="urn:microsoft.com/office/officeart/2008/layout/HalfCircleOrganizationChart"/>
    <dgm:cxn modelId="{08B56001-ACE7-42C5-A4AF-4AB9D336DAD5}" type="presParOf" srcId="{04019076-634D-48F8-963E-939FC002B237}" destId="{8B2246ED-9D82-47E6-BBF3-8736623A741F}" srcOrd="3" destOrd="0" presId="urn:microsoft.com/office/officeart/2008/layout/HalfCircleOrganizationChart"/>
    <dgm:cxn modelId="{CF1182F8-029D-4410-9CC6-8F31C1B13600}" type="presParOf" srcId="{8B2246ED-9D82-47E6-BBF3-8736623A741F}" destId="{7E2019D2-641E-48B1-9F1D-E4CD2175DB10}" srcOrd="0" destOrd="0" presId="urn:microsoft.com/office/officeart/2008/layout/HalfCircleOrganizationChart"/>
    <dgm:cxn modelId="{D90A5CCC-5E63-4218-84AD-0B34B539CBC8}" type="presParOf" srcId="{7E2019D2-641E-48B1-9F1D-E4CD2175DB10}" destId="{CD165B4E-9A76-49AF-BB1E-19D5F5860E60}" srcOrd="0" destOrd="0" presId="urn:microsoft.com/office/officeart/2008/layout/HalfCircleOrganizationChart"/>
    <dgm:cxn modelId="{9E52A044-7395-45A6-B69F-1A0F5E183E21}" type="presParOf" srcId="{7E2019D2-641E-48B1-9F1D-E4CD2175DB10}" destId="{CB07B95D-837C-449E-B95D-B1CC65B86C05}" srcOrd="1" destOrd="0" presId="urn:microsoft.com/office/officeart/2008/layout/HalfCircleOrganizationChart"/>
    <dgm:cxn modelId="{ED067626-F00C-4664-831F-2AF03EDFE0A6}" type="presParOf" srcId="{7E2019D2-641E-48B1-9F1D-E4CD2175DB10}" destId="{C9508D5B-2A50-46E9-8A42-24CDBBC5A341}" srcOrd="2" destOrd="0" presId="urn:microsoft.com/office/officeart/2008/layout/HalfCircleOrganizationChart"/>
    <dgm:cxn modelId="{8878ED93-1508-49B1-AA66-1022EAD10B77}" type="presParOf" srcId="{7E2019D2-641E-48B1-9F1D-E4CD2175DB10}" destId="{31041490-1014-4E35-9FD5-CB3E2F8C9DFB}" srcOrd="3" destOrd="0" presId="urn:microsoft.com/office/officeart/2008/layout/HalfCircleOrganizationChart"/>
    <dgm:cxn modelId="{2C40B677-BFAE-4FF2-A64B-B874A9B59E4F}" type="presParOf" srcId="{8B2246ED-9D82-47E6-BBF3-8736623A741F}" destId="{3144FCBF-0346-406D-BE7C-AE8DDDE1B933}" srcOrd="1" destOrd="0" presId="urn:microsoft.com/office/officeart/2008/layout/HalfCircleOrganizationChart"/>
    <dgm:cxn modelId="{0730733B-5184-47DA-99B7-4ABDAA511B91}" type="presParOf" srcId="{8B2246ED-9D82-47E6-BBF3-8736623A741F}" destId="{A67E0834-DDFB-4A23-93BB-12F691BA44F1}" srcOrd="2" destOrd="0" presId="urn:microsoft.com/office/officeart/2008/layout/HalfCircleOrganizationChart"/>
    <dgm:cxn modelId="{630629AB-591B-4237-BF3D-F8B7B053A778}" type="presParOf" srcId="{C168F429-7BC9-4248-B1FD-386DFE13B1BA}" destId="{1CAC8BD9-F29E-4617-9E64-B64FCF2BA73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C13DA6-5018-4569-9FC5-028C5B36863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EC853-0026-45C1-A0F9-9E85DFE79436}">
      <dgm:prSet phldrT="[Text]" custT="1"/>
      <dgm:spPr/>
      <dgm:t>
        <a:bodyPr/>
        <a:lstStyle/>
        <a:p>
          <a:r>
            <a:rPr lang="en-US" sz="2800" b="1" dirty="0"/>
            <a:t>Model A</a:t>
          </a:r>
        </a:p>
      </dgm:t>
    </dgm:pt>
    <dgm:pt modelId="{21F6BA09-C01F-4605-84AC-7A1FCA91123B}" type="parTrans" cxnId="{7ED45C0C-9959-4350-B9DF-55877D5E038D}">
      <dgm:prSet/>
      <dgm:spPr/>
      <dgm:t>
        <a:bodyPr/>
        <a:lstStyle/>
        <a:p>
          <a:endParaRPr lang="en-US"/>
        </a:p>
      </dgm:t>
    </dgm:pt>
    <dgm:pt modelId="{D7D25FEC-7B80-4705-AEC2-18A1E391BEE3}" type="sibTrans" cxnId="{7ED45C0C-9959-4350-B9DF-55877D5E038D}">
      <dgm:prSet/>
      <dgm:spPr/>
      <dgm:t>
        <a:bodyPr/>
        <a:lstStyle/>
        <a:p>
          <a:endParaRPr lang="en-US"/>
        </a:p>
      </dgm:t>
    </dgm:pt>
    <dgm:pt modelId="{2BD69177-547E-4D02-92C5-1012C35D7875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800" b="1" kern="1200"/>
            <a:t>Costs of resident stipends + benefits only</a:t>
          </a:r>
          <a:endParaRPr lang="en-US" sz="2800" b="1" kern="1200" dirty="0">
            <a:latin typeface="+mn-lt"/>
          </a:endParaRPr>
        </a:p>
      </dgm:t>
    </dgm:pt>
    <dgm:pt modelId="{EB5320D7-B620-46F2-B629-7AF0F3FD75D7}" type="parTrans" cxnId="{EB039B9F-2B84-40CA-ADDA-ED6DAC8D8C14}">
      <dgm:prSet/>
      <dgm:spPr/>
      <dgm:t>
        <a:bodyPr/>
        <a:lstStyle/>
        <a:p>
          <a:endParaRPr lang="en-US"/>
        </a:p>
      </dgm:t>
    </dgm:pt>
    <dgm:pt modelId="{81D74B35-A0D9-4C46-8C3A-81289BB03BD1}" type="sibTrans" cxnId="{EB039B9F-2B84-40CA-ADDA-ED6DAC8D8C14}">
      <dgm:prSet/>
      <dgm:spPr/>
      <dgm:t>
        <a:bodyPr/>
        <a:lstStyle/>
        <a:p>
          <a:endParaRPr lang="en-US"/>
        </a:p>
      </dgm:t>
    </dgm:pt>
    <dgm:pt modelId="{0E2C0F3D-F790-4ED4-8890-5CC7E033A532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kern="1200"/>
            <a:t>Costs of new GME programs and resident stipends + benefits</a:t>
          </a:r>
          <a:endParaRPr lang="en-US" sz="2800" b="1" kern="1200" dirty="0"/>
        </a:p>
      </dgm:t>
    </dgm:pt>
    <dgm:pt modelId="{78FD2FE5-88E9-405C-8591-2FED9AA785D9}" type="parTrans" cxnId="{DCAB6E94-3F71-488E-8CF5-59C8687FEEF2}">
      <dgm:prSet/>
      <dgm:spPr/>
      <dgm:t>
        <a:bodyPr/>
        <a:lstStyle/>
        <a:p>
          <a:endParaRPr lang="en-US"/>
        </a:p>
      </dgm:t>
    </dgm:pt>
    <dgm:pt modelId="{CDF3375E-D85B-427D-9404-5EDBA2FDB4E8}" type="sibTrans" cxnId="{DCAB6E94-3F71-488E-8CF5-59C8687FEEF2}">
      <dgm:prSet/>
      <dgm:spPr/>
      <dgm:t>
        <a:bodyPr/>
        <a:lstStyle/>
        <a:p>
          <a:endParaRPr lang="en-US"/>
        </a:p>
      </dgm:t>
    </dgm:pt>
    <dgm:pt modelId="{CBC74F71-F327-4891-B0CF-53E21C286FA7}">
      <dgm:prSet phldrT="[Text]" custT="1"/>
      <dgm:spPr/>
      <dgm:t>
        <a:bodyPr/>
        <a:lstStyle/>
        <a:p>
          <a:r>
            <a:rPr lang="en-US" sz="2800" b="1" dirty="0"/>
            <a:t>Model B</a:t>
          </a:r>
        </a:p>
      </dgm:t>
    </dgm:pt>
    <dgm:pt modelId="{5F85640E-1ABD-47A0-8374-8B0ABF9B27B4}" type="sibTrans" cxnId="{9AB4FF2B-3F77-47F9-A33C-74C967FBE070}">
      <dgm:prSet/>
      <dgm:spPr/>
      <dgm:t>
        <a:bodyPr/>
        <a:lstStyle/>
        <a:p>
          <a:endParaRPr lang="en-US"/>
        </a:p>
      </dgm:t>
    </dgm:pt>
    <dgm:pt modelId="{CA9FF8B9-83F9-4E5F-B153-1AB44AFA0F4B}" type="parTrans" cxnId="{9AB4FF2B-3F77-47F9-A33C-74C967FBE070}">
      <dgm:prSet/>
      <dgm:spPr/>
      <dgm:t>
        <a:bodyPr/>
        <a:lstStyle/>
        <a:p>
          <a:endParaRPr lang="en-US"/>
        </a:p>
      </dgm:t>
    </dgm:pt>
    <dgm:pt modelId="{A3DA3FFC-ADEA-4463-9C00-0A1F0F751676}" type="pres">
      <dgm:prSet presAssocID="{6EC13DA6-5018-4569-9FC5-028C5B3686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604E02-C216-43EA-8369-5FB72AE5701B}" type="pres">
      <dgm:prSet presAssocID="{00BEC853-0026-45C1-A0F9-9E85DFE79436}" presName="root" presStyleCnt="0"/>
      <dgm:spPr/>
    </dgm:pt>
    <dgm:pt modelId="{B16AADE1-6CEB-4207-9C2F-81BB9C82DFAA}" type="pres">
      <dgm:prSet presAssocID="{00BEC853-0026-45C1-A0F9-9E85DFE79436}" presName="rootComposite" presStyleCnt="0"/>
      <dgm:spPr/>
    </dgm:pt>
    <dgm:pt modelId="{ECF99C33-2147-4050-8194-FC22567FB586}" type="pres">
      <dgm:prSet presAssocID="{00BEC853-0026-45C1-A0F9-9E85DFE79436}" presName="rootText" presStyleLbl="node1" presStyleIdx="0" presStyleCnt="2" custScaleX="199630" custScaleY="86996" custLinFactNeighborX="24487" custLinFactNeighborY="-20075"/>
      <dgm:spPr/>
    </dgm:pt>
    <dgm:pt modelId="{098ECB5C-8E62-40CB-A42F-6FABBEADBCCC}" type="pres">
      <dgm:prSet presAssocID="{00BEC853-0026-45C1-A0F9-9E85DFE79436}" presName="rootConnector" presStyleLbl="node1" presStyleIdx="0" presStyleCnt="2"/>
      <dgm:spPr/>
    </dgm:pt>
    <dgm:pt modelId="{362BD06D-6F62-4203-9772-43C0231FDF52}" type="pres">
      <dgm:prSet presAssocID="{00BEC853-0026-45C1-A0F9-9E85DFE79436}" presName="childShape" presStyleCnt="0"/>
      <dgm:spPr/>
    </dgm:pt>
    <dgm:pt modelId="{01D3C234-4CA4-4985-90D0-E3E14163F1B3}" type="pres">
      <dgm:prSet presAssocID="{EB5320D7-B620-46F2-B629-7AF0F3FD75D7}" presName="Name13" presStyleLbl="parChTrans1D2" presStyleIdx="0" presStyleCnt="2"/>
      <dgm:spPr/>
    </dgm:pt>
    <dgm:pt modelId="{8120E375-CCFA-4654-A7D6-1295DBC20F3F}" type="pres">
      <dgm:prSet presAssocID="{2BD69177-547E-4D02-92C5-1012C35D7875}" presName="childText" presStyleLbl="bgAcc1" presStyleIdx="0" presStyleCnt="2" custScaleX="257082" custScaleY="220701" custLinFactNeighborX="-22921" custLinFactNeighborY="12706">
        <dgm:presLayoutVars>
          <dgm:bulletEnabled val="1"/>
        </dgm:presLayoutVars>
      </dgm:prSet>
      <dgm:spPr/>
    </dgm:pt>
    <dgm:pt modelId="{D1C820F6-011C-4D79-83C0-7665A4F58DE5}" type="pres">
      <dgm:prSet presAssocID="{CBC74F71-F327-4891-B0CF-53E21C286FA7}" presName="root" presStyleCnt="0"/>
      <dgm:spPr/>
    </dgm:pt>
    <dgm:pt modelId="{3B39EA0E-57DF-4896-A348-77B2F6CA825C}" type="pres">
      <dgm:prSet presAssocID="{CBC74F71-F327-4891-B0CF-53E21C286FA7}" presName="rootComposite" presStyleCnt="0"/>
      <dgm:spPr/>
    </dgm:pt>
    <dgm:pt modelId="{10C20DC5-3DA5-4BA1-AE3D-771B7BF3BF9E}" type="pres">
      <dgm:prSet presAssocID="{CBC74F71-F327-4891-B0CF-53E21C286FA7}" presName="rootText" presStyleLbl="node1" presStyleIdx="1" presStyleCnt="2" custScaleX="195537" custScaleY="91536" custLinFactNeighborX="17241" custLinFactNeighborY="-20075"/>
      <dgm:spPr/>
    </dgm:pt>
    <dgm:pt modelId="{10541266-F66C-47B4-AC4A-1D30C76F6CB6}" type="pres">
      <dgm:prSet presAssocID="{CBC74F71-F327-4891-B0CF-53E21C286FA7}" presName="rootConnector" presStyleLbl="node1" presStyleIdx="1" presStyleCnt="2"/>
      <dgm:spPr/>
    </dgm:pt>
    <dgm:pt modelId="{1D330303-CA44-4D1C-BC46-111AE15F1403}" type="pres">
      <dgm:prSet presAssocID="{CBC74F71-F327-4891-B0CF-53E21C286FA7}" presName="childShape" presStyleCnt="0"/>
      <dgm:spPr/>
    </dgm:pt>
    <dgm:pt modelId="{50C71AD8-2F22-4EAB-8768-CBB9C0A14BDB}" type="pres">
      <dgm:prSet presAssocID="{78FD2FE5-88E9-405C-8591-2FED9AA785D9}" presName="Name13" presStyleLbl="parChTrans1D2" presStyleIdx="1" presStyleCnt="2"/>
      <dgm:spPr/>
    </dgm:pt>
    <dgm:pt modelId="{2A45C37F-E98E-4B0D-82D8-63E27C4873F4}" type="pres">
      <dgm:prSet presAssocID="{0E2C0F3D-F790-4ED4-8890-5CC7E033A532}" presName="childText" presStyleLbl="bgAcc1" presStyleIdx="1" presStyleCnt="2" custScaleX="245053" custScaleY="224139" custLinFactNeighborX="-26955" custLinFactNeighborY="10005">
        <dgm:presLayoutVars>
          <dgm:bulletEnabled val="1"/>
        </dgm:presLayoutVars>
      </dgm:prSet>
      <dgm:spPr/>
    </dgm:pt>
  </dgm:ptLst>
  <dgm:cxnLst>
    <dgm:cxn modelId="{7ED45C0C-9959-4350-B9DF-55877D5E038D}" srcId="{6EC13DA6-5018-4569-9FC5-028C5B368633}" destId="{00BEC853-0026-45C1-A0F9-9E85DFE79436}" srcOrd="0" destOrd="0" parTransId="{21F6BA09-C01F-4605-84AC-7A1FCA91123B}" sibTransId="{D7D25FEC-7B80-4705-AEC2-18A1E391BEE3}"/>
    <dgm:cxn modelId="{5E9C720C-7805-4246-A0A9-B90AEA05BD14}" type="presOf" srcId="{00BEC853-0026-45C1-A0F9-9E85DFE79436}" destId="{098ECB5C-8E62-40CB-A42F-6FABBEADBCCC}" srcOrd="1" destOrd="0" presId="urn:microsoft.com/office/officeart/2005/8/layout/hierarchy3"/>
    <dgm:cxn modelId="{9AB4FF2B-3F77-47F9-A33C-74C967FBE070}" srcId="{6EC13DA6-5018-4569-9FC5-028C5B368633}" destId="{CBC74F71-F327-4891-B0CF-53E21C286FA7}" srcOrd="1" destOrd="0" parTransId="{CA9FF8B9-83F9-4E5F-B153-1AB44AFA0F4B}" sibTransId="{5F85640E-1ABD-47A0-8374-8B0ABF9B27B4}"/>
    <dgm:cxn modelId="{89D28135-7274-4FC1-9931-FBBFF6F613A7}" type="presOf" srcId="{78FD2FE5-88E9-405C-8591-2FED9AA785D9}" destId="{50C71AD8-2F22-4EAB-8768-CBB9C0A14BDB}" srcOrd="0" destOrd="0" presId="urn:microsoft.com/office/officeart/2005/8/layout/hierarchy3"/>
    <dgm:cxn modelId="{3D072566-7009-4A0C-986F-FFBC389E8464}" type="presOf" srcId="{2BD69177-547E-4D02-92C5-1012C35D7875}" destId="{8120E375-CCFA-4654-A7D6-1295DBC20F3F}" srcOrd="0" destOrd="0" presId="urn:microsoft.com/office/officeart/2005/8/layout/hierarchy3"/>
    <dgm:cxn modelId="{6DE69166-1AF4-469F-A799-EFC0FBF4DF71}" type="presOf" srcId="{6EC13DA6-5018-4569-9FC5-028C5B368633}" destId="{A3DA3FFC-ADEA-4463-9C00-0A1F0F751676}" srcOrd="0" destOrd="0" presId="urn:microsoft.com/office/officeart/2005/8/layout/hierarchy3"/>
    <dgm:cxn modelId="{B0254E85-0B95-4F10-9AD5-0E17DC3BE715}" type="presOf" srcId="{0E2C0F3D-F790-4ED4-8890-5CC7E033A532}" destId="{2A45C37F-E98E-4B0D-82D8-63E27C4873F4}" srcOrd="0" destOrd="0" presId="urn:microsoft.com/office/officeart/2005/8/layout/hierarchy3"/>
    <dgm:cxn modelId="{DCAB6E94-3F71-488E-8CF5-59C8687FEEF2}" srcId="{CBC74F71-F327-4891-B0CF-53E21C286FA7}" destId="{0E2C0F3D-F790-4ED4-8890-5CC7E033A532}" srcOrd="0" destOrd="0" parTransId="{78FD2FE5-88E9-405C-8591-2FED9AA785D9}" sibTransId="{CDF3375E-D85B-427D-9404-5EDBA2FDB4E8}"/>
    <dgm:cxn modelId="{EB039B9F-2B84-40CA-ADDA-ED6DAC8D8C14}" srcId="{00BEC853-0026-45C1-A0F9-9E85DFE79436}" destId="{2BD69177-547E-4D02-92C5-1012C35D7875}" srcOrd="0" destOrd="0" parTransId="{EB5320D7-B620-46F2-B629-7AF0F3FD75D7}" sibTransId="{81D74B35-A0D9-4C46-8C3A-81289BB03BD1}"/>
    <dgm:cxn modelId="{89D5E3CE-0FC4-4DE5-8253-431F61700FAF}" type="presOf" srcId="{EB5320D7-B620-46F2-B629-7AF0F3FD75D7}" destId="{01D3C234-4CA4-4985-90D0-E3E14163F1B3}" srcOrd="0" destOrd="0" presId="urn:microsoft.com/office/officeart/2005/8/layout/hierarchy3"/>
    <dgm:cxn modelId="{C1ABB4F1-2B1A-4205-B5F6-3B040A8E7B85}" type="presOf" srcId="{00BEC853-0026-45C1-A0F9-9E85DFE79436}" destId="{ECF99C33-2147-4050-8194-FC22567FB586}" srcOrd="0" destOrd="0" presId="urn:microsoft.com/office/officeart/2005/8/layout/hierarchy3"/>
    <dgm:cxn modelId="{3D0CC4F4-BF89-4BA5-AD31-71714D64E6F1}" type="presOf" srcId="{CBC74F71-F327-4891-B0CF-53E21C286FA7}" destId="{10541266-F66C-47B4-AC4A-1D30C76F6CB6}" srcOrd="1" destOrd="0" presId="urn:microsoft.com/office/officeart/2005/8/layout/hierarchy3"/>
    <dgm:cxn modelId="{B74CE2FA-226D-4CF2-9237-7F2D00A34A13}" type="presOf" srcId="{CBC74F71-F327-4891-B0CF-53E21C286FA7}" destId="{10C20DC5-3DA5-4BA1-AE3D-771B7BF3BF9E}" srcOrd="0" destOrd="0" presId="urn:microsoft.com/office/officeart/2005/8/layout/hierarchy3"/>
    <dgm:cxn modelId="{05E3A69E-6484-4C85-90D5-1027AF3CE1AD}" type="presParOf" srcId="{A3DA3FFC-ADEA-4463-9C00-0A1F0F751676}" destId="{D7604E02-C216-43EA-8369-5FB72AE5701B}" srcOrd="0" destOrd="0" presId="urn:microsoft.com/office/officeart/2005/8/layout/hierarchy3"/>
    <dgm:cxn modelId="{FA05EC3A-A2B4-4306-AFAA-BFDABA8D4CFB}" type="presParOf" srcId="{D7604E02-C216-43EA-8369-5FB72AE5701B}" destId="{B16AADE1-6CEB-4207-9C2F-81BB9C82DFAA}" srcOrd="0" destOrd="0" presId="urn:microsoft.com/office/officeart/2005/8/layout/hierarchy3"/>
    <dgm:cxn modelId="{E3C265E9-88E7-4351-93E5-15F5AB2BB60F}" type="presParOf" srcId="{B16AADE1-6CEB-4207-9C2F-81BB9C82DFAA}" destId="{ECF99C33-2147-4050-8194-FC22567FB586}" srcOrd="0" destOrd="0" presId="urn:microsoft.com/office/officeart/2005/8/layout/hierarchy3"/>
    <dgm:cxn modelId="{B8852416-761C-452D-9036-F3B3A7C6A59E}" type="presParOf" srcId="{B16AADE1-6CEB-4207-9C2F-81BB9C82DFAA}" destId="{098ECB5C-8E62-40CB-A42F-6FABBEADBCCC}" srcOrd="1" destOrd="0" presId="urn:microsoft.com/office/officeart/2005/8/layout/hierarchy3"/>
    <dgm:cxn modelId="{BE0FC186-C332-48F6-B989-BA826DFDECA1}" type="presParOf" srcId="{D7604E02-C216-43EA-8369-5FB72AE5701B}" destId="{362BD06D-6F62-4203-9772-43C0231FDF52}" srcOrd="1" destOrd="0" presId="urn:microsoft.com/office/officeart/2005/8/layout/hierarchy3"/>
    <dgm:cxn modelId="{890949F0-062A-4B9D-BAF1-192D0C646552}" type="presParOf" srcId="{362BD06D-6F62-4203-9772-43C0231FDF52}" destId="{01D3C234-4CA4-4985-90D0-E3E14163F1B3}" srcOrd="0" destOrd="0" presId="urn:microsoft.com/office/officeart/2005/8/layout/hierarchy3"/>
    <dgm:cxn modelId="{D97964F1-439B-4410-B9E8-9E3ED3EE3DDA}" type="presParOf" srcId="{362BD06D-6F62-4203-9772-43C0231FDF52}" destId="{8120E375-CCFA-4654-A7D6-1295DBC20F3F}" srcOrd="1" destOrd="0" presId="urn:microsoft.com/office/officeart/2005/8/layout/hierarchy3"/>
    <dgm:cxn modelId="{606F82EA-8AC1-4F6E-9303-75A5CD6FA15E}" type="presParOf" srcId="{A3DA3FFC-ADEA-4463-9C00-0A1F0F751676}" destId="{D1C820F6-011C-4D79-83C0-7665A4F58DE5}" srcOrd="1" destOrd="0" presId="urn:microsoft.com/office/officeart/2005/8/layout/hierarchy3"/>
    <dgm:cxn modelId="{8ACBA67F-61F5-4A8D-8440-FFD3CEA6B20D}" type="presParOf" srcId="{D1C820F6-011C-4D79-83C0-7665A4F58DE5}" destId="{3B39EA0E-57DF-4896-A348-77B2F6CA825C}" srcOrd="0" destOrd="0" presId="urn:microsoft.com/office/officeart/2005/8/layout/hierarchy3"/>
    <dgm:cxn modelId="{AA6FE38F-3766-4B7A-B1A3-A4DD0A4BC881}" type="presParOf" srcId="{3B39EA0E-57DF-4896-A348-77B2F6CA825C}" destId="{10C20DC5-3DA5-4BA1-AE3D-771B7BF3BF9E}" srcOrd="0" destOrd="0" presId="urn:microsoft.com/office/officeart/2005/8/layout/hierarchy3"/>
    <dgm:cxn modelId="{AB098308-FFF2-4466-9E43-E18BDB36ECA5}" type="presParOf" srcId="{3B39EA0E-57DF-4896-A348-77B2F6CA825C}" destId="{10541266-F66C-47B4-AC4A-1D30C76F6CB6}" srcOrd="1" destOrd="0" presId="urn:microsoft.com/office/officeart/2005/8/layout/hierarchy3"/>
    <dgm:cxn modelId="{FAF389BF-E9C7-4F0D-BBBD-061A22A0824A}" type="presParOf" srcId="{D1C820F6-011C-4D79-83C0-7665A4F58DE5}" destId="{1D330303-CA44-4D1C-BC46-111AE15F1403}" srcOrd="1" destOrd="0" presId="urn:microsoft.com/office/officeart/2005/8/layout/hierarchy3"/>
    <dgm:cxn modelId="{13CD8223-F324-4EFA-89B3-77A2E55A78EC}" type="presParOf" srcId="{1D330303-CA44-4D1C-BC46-111AE15F1403}" destId="{50C71AD8-2F22-4EAB-8768-CBB9C0A14BDB}" srcOrd="0" destOrd="0" presId="urn:microsoft.com/office/officeart/2005/8/layout/hierarchy3"/>
    <dgm:cxn modelId="{9F542062-A103-4BC3-861E-38E3DBF35F0E}" type="presParOf" srcId="{1D330303-CA44-4D1C-BC46-111AE15F1403}" destId="{2A45C37F-E98E-4B0D-82D8-63E27C4873F4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27B00A-0A57-4998-9014-34295878D1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BAFD8E-AC71-4B82-A2E4-9BE1E794D47C}">
      <dgm:prSet phldrT="[Text]" custT="1"/>
      <dgm:spPr/>
      <dgm:t>
        <a:bodyPr/>
        <a:lstStyle/>
        <a:p>
          <a:r>
            <a:rPr lang="en-US" sz="4400" dirty="0"/>
            <a:t>Program Requirements</a:t>
          </a:r>
        </a:p>
      </dgm:t>
    </dgm:pt>
    <dgm:pt modelId="{B88B512C-F64B-4142-A7E8-44BEAAC4219C}" type="parTrans" cxnId="{99A37A5F-19B8-4B91-A0FB-D14244EE0062}">
      <dgm:prSet/>
      <dgm:spPr/>
      <dgm:t>
        <a:bodyPr/>
        <a:lstStyle/>
        <a:p>
          <a:endParaRPr lang="en-US"/>
        </a:p>
      </dgm:t>
    </dgm:pt>
    <dgm:pt modelId="{00010DD6-EFB5-4686-997C-E8ACF41B1C90}" type="sibTrans" cxnId="{99A37A5F-19B8-4B91-A0FB-D14244EE0062}">
      <dgm:prSet/>
      <dgm:spPr/>
      <dgm:t>
        <a:bodyPr/>
        <a:lstStyle/>
        <a:p>
          <a:endParaRPr lang="en-US"/>
        </a:p>
      </dgm:t>
    </dgm:pt>
    <dgm:pt modelId="{9F181938-0AED-4534-B514-D50BD69A760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</a:rPr>
            <a:t>Reimbursement authorized for </a:t>
          </a:r>
          <a:r>
            <a:rPr lang="en-US" sz="2800" b="1" dirty="0">
              <a:latin typeface="Calibri" panose="020F0502020204030204" pitchFamily="34" charset="0"/>
              <a:ea typeface="Calibri" panose="020F0502020204030204" pitchFamily="34" charset="0"/>
            </a:rPr>
            <a:t>new residency programs 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</a:rPr>
            <a:t>that have</a:t>
          </a:r>
          <a:endParaRPr lang="en-US" sz="2800" dirty="0"/>
        </a:p>
      </dgm:t>
    </dgm:pt>
    <dgm:pt modelId="{A40A4127-76A5-4CA1-BA40-9EC850A54F6C}" type="parTrans" cxnId="{4AA25F6F-F03E-4C4D-9A72-38C6B801708A}">
      <dgm:prSet/>
      <dgm:spPr/>
      <dgm:t>
        <a:bodyPr/>
        <a:lstStyle/>
        <a:p>
          <a:endParaRPr lang="en-US"/>
        </a:p>
      </dgm:t>
    </dgm:pt>
    <dgm:pt modelId="{DC9607F1-B159-46D2-B7C2-82280769157B}" type="sibTrans" cxnId="{4AA25F6F-F03E-4C4D-9A72-38C6B801708A}">
      <dgm:prSet/>
      <dgm:spPr/>
      <dgm:t>
        <a:bodyPr/>
        <a:lstStyle/>
        <a:p>
          <a:endParaRPr lang="en-US"/>
        </a:p>
      </dgm:t>
    </dgm:pt>
    <dgm:pt modelId="{36F31761-E64A-4E17-85E5-128F2903D36A}">
      <dgm:prSet custT="1"/>
      <dgm:spPr/>
      <dgm:t>
        <a:bodyPr/>
        <a:lstStyle/>
        <a:p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</a:rPr>
            <a:t>Initial ACGME accreditation </a:t>
          </a:r>
          <a:r>
            <a:rPr lang="en-US" sz="2800" u="sng" dirty="0">
              <a:latin typeface="Calibri" panose="020F0502020204030204" pitchFamily="34" charset="0"/>
              <a:ea typeface="Calibri" panose="020F0502020204030204" pitchFamily="34" charset="0"/>
            </a:rPr>
            <a:t>or</a:t>
          </a:r>
        </a:p>
      </dgm:t>
    </dgm:pt>
    <dgm:pt modelId="{2B20BC32-4B16-4E9D-8B93-B685CFF121A2}" type="parTrans" cxnId="{088CE3E5-0054-4D34-9604-DACA298BBA55}">
      <dgm:prSet/>
      <dgm:spPr/>
      <dgm:t>
        <a:bodyPr/>
        <a:lstStyle/>
        <a:p>
          <a:endParaRPr lang="en-US"/>
        </a:p>
      </dgm:t>
    </dgm:pt>
    <dgm:pt modelId="{39DC0EF0-5C9E-43BD-8ED7-B731FE26DD9C}" type="sibTrans" cxnId="{088CE3E5-0054-4D34-9604-DACA298BBA55}">
      <dgm:prSet/>
      <dgm:spPr/>
      <dgm:t>
        <a:bodyPr/>
        <a:lstStyle/>
        <a:p>
          <a:endParaRPr lang="en-US"/>
        </a:p>
      </dgm:t>
    </dgm:pt>
    <dgm:pt modelId="{FDB2D6A5-530C-4F98-B2AC-76AB9F9FD8EA}">
      <dgm:prSet custT="1"/>
      <dgm:spPr/>
      <dgm:t>
        <a:bodyPr/>
        <a:lstStyle/>
        <a:p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</a:rPr>
            <a:t>Continued ACGME accreditation without outcomes and have not graduated an inaugural class </a:t>
          </a:r>
        </a:p>
      </dgm:t>
    </dgm:pt>
    <dgm:pt modelId="{DCDE1DDA-49EC-4203-8E9A-7C58E7F88255}" type="parTrans" cxnId="{A0559C3A-1011-4AFD-814E-366928E4505F}">
      <dgm:prSet/>
      <dgm:spPr/>
      <dgm:t>
        <a:bodyPr/>
        <a:lstStyle/>
        <a:p>
          <a:endParaRPr lang="en-US"/>
        </a:p>
      </dgm:t>
    </dgm:pt>
    <dgm:pt modelId="{26C03770-C637-4EA0-8B86-6A2BD39F522A}" type="sibTrans" cxnId="{A0559C3A-1011-4AFD-814E-366928E4505F}">
      <dgm:prSet/>
      <dgm:spPr/>
      <dgm:t>
        <a:bodyPr/>
        <a:lstStyle/>
        <a:p>
          <a:endParaRPr lang="en-US"/>
        </a:p>
      </dgm:t>
    </dgm:pt>
    <dgm:pt modelId="{1A74BAC4-D16A-4D73-8049-6604F6D3E46C}" type="pres">
      <dgm:prSet presAssocID="{7327B00A-0A57-4998-9014-34295878D170}" presName="Name0" presStyleCnt="0">
        <dgm:presLayoutVars>
          <dgm:dir/>
          <dgm:animLvl val="lvl"/>
          <dgm:resizeHandles val="exact"/>
        </dgm:presLayoutVars>
      </dgm:prSet>
      <dgm:spPr/>
    </dgm:pt>
    <dgm:pt modelId="{9386A67F-9FAA-4692-8C37-437564AD253A}" type="pres">
      <dgm:prSet presAssocID="{56BAFD8E-AC71-4B82-A2E4-9BE1E794D47C}" presName="composite" presStyleCnt="0"/>
      <dgm:spPr/>
    </dgm:pt>
    <dgm:pt modelId="{0F0C30E0-BC0C-439B-901B-3F6D2C3C2B40}" type="pres">
      <dgm:prSet presAssocID="{56BAFD8E-AC71-4B82-A2E4-9BE1E794D47C}" presName="parTx" presStyleLbl="alignNode1" presStyleIdx="0" presStyleCnt="1" custLinFactNeighborX="187" custLinFactNeighborY="-644">
        <dgm:presLayoutVars>
          <dgm:chMax val="0"/>
          <dgm:chPref val="0"/>
          <dgm:bulletEnabled val="1"/>
        </dgm:presLayoutVars>
      </dgm:prSet>
      <dgm:spPr/>
    </dgm:pt>
    <dgm:pt modelId="{A1C03877-C744-4A3B-8EEF-06120A31F6EE}" type="pres">
      <dgm:prSet presAssocID="{56BAFD8E-AC71-4B82-A2E4-9BE1E794D47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147D800-29CF-4D6D-9C16-C67E611E5E63}" type="presOf" srcId="{7327B00A-0A57-4998-9014-34295878D170}" destId="{1A74BAC4-D16A-4D73-8049-6604F6D3E46C}" srcOrd="0" destOrd="0" presId="urn:microsoft.com/office/officeart/2005/8/layout/hList1"/>
    <dgm:cxn modelId="{77DF0D15-26BB-4906-B4BA-DF7FD36CFCF7}" type="presOf" srcId="{56BAFD8E-AC71-4B82-A2E4-9BE1E794D47C}" destId="{0F0C30E0-BC0C-439B-901B-3F6D2C3C2B40}" srcOrd="0" destOrd="0" presId="urn:microsoft.com/office/officeart/2005/8/layout/hList1"/>
    <dgm:cxn modelId="{A0559C3A-1011-4AFD-814E-366928E4505F}" srcId="{56BAFD8E-AC71-4B82-A2E4-9BE1E794D47C}" destId="{FDB2D6A5-530C-4F98-B2AC-76AB9F9FD8EA}" srcOrd="2" destOrd="0" parTransId="{DCDE1DDA-49EC-4203-8E9A-7C58E7F88255}" sibTransId="{26C03770-C637-4EA0-8B86-6A2BD39F522A}"/>
    <dgm:cxn modelId="{677B0B3C-3FC5-45A9-8377-C87FEE3B0A4B}" type="presOf" srcId="{9F181938-0AED-4534-B514-D50BD69A760F}" destId="{A1C03877-C744-4A3B-8EEF-06120A31F6EE}" srcOrd="0" destOrd="0" presId="urn:microsoft.com/office/officeart/2005/8/layout/hList1"/>
    <dgm:cxn modelId="{99A37A5F-19B8-4B91-A0FB-D14244EE0062}" srcId="{7327B00A-0A57-4998-9014-34295878D170}" destId="{56BAFD8E-AC71-4B82-A2E4-9BE1E794D47C}" srcOrd="0" destOrd="0" parTransId="{B88B512C-F64B-4142-A7E8-44BEAAC4219C}" sibTransId="{00010DD6-EFB5-4686-997C-E8ACF41B1C90}"/>
    <dgm:cxn modelId="{4AA25F6F-F03E-4C4D-9A72-38C6B801708A}" srcId="{56BAFD8E-AC71-4B82-A2E4-9BE1E794D47C}" destId="{9F181938-0AED-4534-B514-D50BD69A760F}" srcOrd="0" destOrd="0" parTransId="{A40A4127-76A5-4CA1-BA40-9EC850A54F6C}" sibTransId="{DC9607F1-B159-46D2-B7C2-82280769157B}"/>
    <dgm:cxn modelId="{9B211690-4FE3-416F-A124-E6DD0D77B525}" type="presOf" srcId="{FDB2D6A5-530C-4F98-B2AC-76AB9F9FD8EA}" destId="{A1C03877-C744-4A3B-8EEF-06120A31F6EE}" srcOrd="0" destOrd="2" presId="urn:microsoft.com/office/officeart/2005/8/layout/hList1"/>
    <dgm:cxn modelId="{088CE3E5-0054-4D34-9604-DACA298BBA55}" srcId="{56BAFD8E-AC71-4B82-A2E4-9BE1E794D47C}" destId="{36F31761-E64A-4E17-85E5-128F2903D36A}" srcOrd="1" destOrd="0" parTransId="{2B20BC32-4B16-4E9D-8B93-B685CFF121A2}" sibTransId="{39DC0EF0-5C9E-43BD-8ED7-B731FE26DD9C}"/>
    <dgm:cxn modelId="{600E06EC-0CF8-48F2-A84B-470A9F1AB0EE}" type="presOf" srcId="{36F31761-E64A-4E17-85E5-128F2903D36A}" destId="{A1C03877-C744-4A3B-8EEF-06120A31F6EE}" srcOrd="0" destOrd="1" presId="urn:microsoft.com/office/officeart/2005/8/layout/hList1"/>
    <dgm:cxn modelId="{41E0C42E-2156-4063-B64A-368467E3AF2C}" type="presParOf" srcId="{1A74BAC4-D16A-4D73-8049-6604F6D3E46C}" destId="{9386A67F-9FAA-4692-8C37-437564AD253A}" srcOrd="0" destOrd="0" presId="urn:microsoft.com/office/officeart/2005/8/layout/hList1"/>
    <dgm:cxn modelId="{C2700895-89DC-49DE-84B5-D18445E3C372}" type="presParOf" srcId="{9386A67F-9FAA-4692-8C37-437564AD253A}" destId="{0F0C30E0-BC0C-439B-901B-3F6D2C3C2B40}" srcOrd="0" destOrd="0" presId="urn:microsoft.com/office/officeart/2005/8/layout/hList1"/>
    <dgm:cxn modelId="{785D63C6-F9FF-4CE5-AE68-0085365CE708}" type="presParOf" srcId="{9386A67F-9FAA-4692-8C37-437564AD253A}" destId="{A1C03877-C744-4A3B-8EEF-06120A31F6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AB01F0-B87D-4CC8-BB17-81278E87DE61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14CF26A-7767-4D12-ACC1-359E9B9FEEE2}">
      <dgm:prSet phldrT="[Text]"/>
      <dgm:spPr/>
      <dgm:t>
        <a:bodyPr anchor="b"/>
        <a:lstStyle/>
        <a:p>
          <a:r>
            <a:rPr lang="en-US" b="1" dirty="0">
              <a:latin typeface="Avenir Book" panose="02000503020000020003"/>
            </a:rPr>
            <a:t>AUTHORIZING LEGISLATION PASSED</a:t>
          </a:r>
        </a:p>
      </dgm:t>
    </dgm:pt>
    <dgm:pt modelId="{26FF0813-81F5-473D-84F5-D2C5D8A5F379}" type="parTrans" cxnId="{627A8778-42A9-4BF8-A6C1-706E26548E26}">
      <dgm:prSet/>
      <dgm:spPr/>
      <dgm:t>
        <a:bodyPr/>
        <a:lstStyle/>
        <a:p>
          <a:endParaRPr lang="en-US"/>
        </a:p>
      </dgm:t>
    </dgm:pt>
    <dgm:pt modelId="{778D3DEC-0F35-45F3-9451-C04E627E9D70}" type="sibTrans" cxnId="{627A8778-42A9-4BF8-A6C1-706E26548E26}">
      <dgm:prSet/>
      <dgm:spPr/>
      <dgm:t>
        <a:bodyPr/>
        <a:lstStyle/>
        <a:p>
          <a:endParaRPr lang="en-US"/>
        </a:p>
      </dgm:t>
    </dgm:pt>
    <dgm:pt modelId="{B27D6D18-F83B-4AA8-89A0-C3511915563B}">
      <dgm:prSet/>
      <dgm:spPr/>
      <dgm:t>
        <a:bodyPr anchor="b"/>
        <a:lstStyle/>
        <a:p>
          <a:r>
            <a:rPr lang="en-US" b="1" dirty="0">
              <a:latin typeface="Avenir Book" panose="02000503020000020003"/>
            </a:rPr>
            <a:t>AGENCY PUBLISHES FINAL RULE</a:t>
          </a:r>
        </a:p>
      </dgm:t>
    </dgm:pt>
    <dgm:pt modelId="{5B4E4391-D431-4AB0-8A45-9D8459D6B85D}" type="parTrans" cxnId="{80D5B8F5-AB44-48FD-88E0-D20812BAEB66}">
      <dgm:prSet/>
      <dgm:spPr/>
      <dgm:t>
        <a:bodyPr/>
        <a:lstStyle/>
        <a:p>
          <a:endParaRPr lang="en-US"/>
        </a:p>
      </dgm:t>
    </dgm:pt>
    <dgm:pt modelId="{AA226F6B-3F94-439B-8F8F-5F418546E0EB}" type="sibTrans" cxnId="{80D5B8F5-AB44-48FD-88E0-D20812BAEB66}">
      <dgm:prSet/>
      <dgm:spPr/>
      <dgm:t>
        <a:bodyPr/>
        <a:lstStyle/>
        <a:p>
          <a:endParaRPr lang="en-US"/>
        </a:p>
      </dgm:t>
    </dgm:pt>
    <dgm:pt modelId="{6B70CBF7-3699-48A9-8901-7E949BEDEF47}">
      <dgm:prSet/>
      <dgm:spPr/>
      <dgm:t>
        <a:bodyPr anchor="b"/>
        <a:lstStyle/>
        <a:p>
          <a:r>
            <a:rPr lang="en-US" b="1" dirty="0">
              <a:latin typeface="Avenir Book" panose="02000503020000020003"/>
            </a:rPr>
            <a:t>AGENCY RECIEVES COMMENTS</a:t>
          </a:r>
        </a:p>
      </dgm:t>
    </dgm:pt>
    <dgm:pt modelId="{92ED0A34-04C8-4B3D-B0F0-574C6607EA18}" type="parTrans" cxnId="{4E65C209-3362-4525-A368-D9F696718A61}">
      <dgm:prSet/>
      <dgm:spPr/>
      <dgm:t>
        <a:bodyPr/>
        <a:lstStyle/>
        <a:p>
          <a:endParaRPr lang="en-US"/>
        </a:p>
      </dgm:t>
    </dgm:pt>
    <dgm:pt modelId="{14A7CE37-B919-48E2-A0AA-0DC29029D1F5}" type="sibTrans" cxnId="{4E65C209-3362-4525-A368-D9F696718A61}">
      <dgm:prSet/>
      <dgm:spPr/>
      <dgm:t>
        <a:bodyPr/>
        <a:lstStyle/>
        <a:p>
          <a:endParaRPr lang="en-US"/>
        </a:p>
      </dgm:t>
    </dgm:pt>
    <dgm:pt modelId="{3F5FBB24-04E0-4ACE-9FB4-56FF79F4915D}">
      <dgm:prSet/>
      <dgm:spPr/>
      <dgm:t>
        <a:bodyPr anchor="b"/>
        <a:lstStyle/>
        <a:p>
          <a:r>
            <a:rPr lang="en-US" b="1" dirty="0">
              <a:latin typeface="Avenir Book" panose="02000503020000020003"/>
            </a:rPr>
            <a:t>AGENCY PUBLISHES PROPOSED RULE</a:t>
          </a:r>
        </a:p>
      </dgm:t>
    </dgm:pt>
    <dgm:pt modelId="{93680D95-F199-45D5-9014-DD8550909159}" type="parTrans" cxnId="{BC7088BB-460E-4F7D-8C1F-2319547FF3E0}">
      <dgm:prSet/>
      <dgm:spPr/>
      <dgm:t>
        <a:bodyPr/>
        <a:lstStyle/>
        <a:p>
          <a:endParaRPr lang="en-US"/>
        </a:p>
      </dgm:t>
    </dgm:pt>
    <dgm:pt modelId="{EDC1F492-745D-42B1-899A-0769F3BAC00D}" type="sibTrans" cxnId="{BC7088BB-460E-4F7D-8C1F-2319547FF3E0}">
      <dgm:prSet/>
      <dgm:spPr/>
      <dgm:t>
        <a:bodyPr/>
        <a:lstStyle/>
        <a:p>
          <a:endParaRPr lang="en-US"/>
        </a:p>
      </dgm:t>
    </dgm:pt>
    <dgm:pt modelId="{FFEF6A4B-3858-42B4-BCDB-8DDF6D3A1DCA}">
      <dgm:prSet/>
      <dgm:spPr/>
      <dgm:t>
        <a:bodyPr anchor="b"/>
        <a:lstStyle/>
        <a:p>
          <a:r>
            <a:rPr lang="en-US" b="1" dirty="0">
              <a:latin typeface="Avenir Book" panose="02000503020000020003"/>
            </a:rPr>
            <a:t>PUBLIC COMMENT</a:t>
          </a:r>
        </a:p>
      </dgm:t>
    </dgm:pt>
    <dgm:pt modelId="{6F284111-1334-4534-8FE7-6AA7F58B0657}" type="parTrans" cxnId="{DF391A41-5E12-4D8D-AD22-F4F73E7B2173}">
      <dgm:prSet/>
      <dgm:spPr/>
      <dgm:t>
        <a:bodyPr/>
        <a:lstStyle/>
        <a:p>
          <a:endParaRPr lang="en-US"/>
        </a:p>
      </dgm:t>
    </dgm:pt>
    <dgm:pt modelId="{1637B90B-811E-4A45-B085-490EC7CEA9C8}" type="sibTrans" cxnId="{DF391A41-5E12-4D8D-AD22-F4F73E7B2173}">
      <dgm:prSet/>
      <dgm:spPr/>
      <dgm:t>
        <a:bodyPr/>
        <a:lstStyle/>
        <a:p>
          <a:endParaRPr lang="en-US"/>
        </a:p>
      </dgm:t>
    </dgm:pt>
    <dgm:pt modelId="{44148954-E9F7-461F-8696-02FAF550BE33}">
      <dgm:prSet/>
      <dgm:spPr/>
      <dgm:t>
        <a:bodyPr anchor="b"/>
        <a:lstStyle/>
        <a:p>
          <a:r>
            <a:rPr lang="en-US" b="1" dirty="0">
              <a:latin typeface="Avenir Book" panose="02000503020000020003"/>
            </a:rPr>
            <a:t>AGENCY DEVELOPS PROPOSED RULE</a:t>
          </a:r>
        </a:p>
      </dgm:t>
    </dgm:pt>
    <dgm:pt modelId="{A622F920-2421-48F8-8A03-9AE60493FB0B}" type="parTrans" cxnId="{98D4C863-51F1-4FBF-8D13-5058EE348A00}">
      <dgm:prSet/>
      <dgm:spPr/>
      <dgm:t>
        <a:bodyPr/>
        <a:lstStyle/>
        <a:p>
          <a:endParaRPr lang="en-US"/>
        </a:p>
      </dgm:t>
    </dgm:pt>
    <dgm:pt modelId="{C93857A1-F568-4F9E-82EF-44924565C724}" type="sibTrans" cxnId="{98D4C863-51F1-4FBF-8D13-5058EE348A00}">
      <dgm:prSet/>
      <dgm:spPr/>
      <dgm:t>
        <a:bodyPr/>
        <a:lstStyle/>
        <a:p>
          <a:endParaRPr lang="en-US"/>
        </a:p>
      </dgm:t>
    </dgm:pt>
    <dgm:pt modelId="{5D2CE389-0331-4D9C-AE63-186AD38C5F7E}" type="pres">
      <dgm:prSet presAssocID="{7AAB01F0-B87D-4CC8-BB17-81278E87DE61}" presName="CompostProcess" presStyleCnt="0">
        <dgm:presLayoutVars>
          <dgm:dir/>
          <dgm:resizeHandles val="exact"/>
        </dgm:presLayoutVars>
      </dgm:prSet>
      <dgm:spPr/>
    </dgm:pt>
    <dgm:pt modelId="{6A823A26-F0B6-46C2-8F99-82B5455BACA6}" type="pres">
      <dgm:prSet presAssocID="{7AAB01F0-B87D-4CC8-BB17-81278E87DE61}" presName="arrow" presStyleLbl="bgShp" presStyleIdx="0" presStyleCnt="1" custLinFactNeighborX="0" custLinFactNeighborY="-2877"/>
      <dgm:spPr/>
    </dgm:pt>
    <dgm:pt modelId="{F4EA28DC-C04F-4E71-9890-4938649D1E50}" type="pres">
      <dgm:prSet presAssocID="{7AAB01F0-B87D-4CC8-BB17-81278E87DE61}" presName="linearProcess" presStyleCnt="0"/>
      <dgm:spPr/>
    </dgm:pt>
    <dgm:pt modelId="{4A3475FC-332F-4767-9DF6-C6BC0FAE19F5}" type="pres">
      <dgm:prSet presAssocID="{C14CF26A-7767-4D12-ACC1-359E9B9FEEE2}" presName="textNode" presStyleLbl="node1" presStyleIdx="0" presStyleCnt="6" custLinFactNeighborX="-42107" custLinFactNeighborY="674">
        <dgm:presLayoutVars>
          <dgm:bulletEnabled val="1"/>
        </dgm:presLayoutVars>
      </dgm:prSet>
      <dgm:spPr/>
    </dgm:pt>
    <dgm:pt modelId="{D777B05A-B79C-40A7-B013-AC36D3A31A12}" type="pres">
      <dgm:prSet presAssocID="{778D3DEC-0F35-45F3-9451-C04E627E9D70}" presName="sibTrans" presStyleCnt="0"/>
      <dgm:spPr/>
    </dgm:pt>
    <dgm:pt modelId="{358785BC-FF1F-449A-8601-9AD62D307787}" type="pres">
      <dgm:prSet presAssocID="{44148954-E9F7-461F-8696-02FAF550BE33}" presName="textNode" presStyleLbl="node1" presStyleIdx="1" presStyleCnt="6">
        <dgm:presLayoutVars>
          <dgm:bulletEnabled val="1"/>
        </dgm:presLayoutVars>
      </dgm:prSet>
      <dgm:spPr/>
    </dgm:pt>
    <dgm:pt modelId="{7FFF74AE-47FD-403D-A64C-EBF8DABD7CD8}" type="pres">
      <dgm:prSet presAssocID="{C93857A1-F568-4F9E-82EF-44924565C724}" presName="sibTrans" presStyleCnt="0"/>
      <dgm:spPr/>
    </dgm:pt>
    <dgm:pt modelId="{58550543-73AD-4631-A365-59081620C5EE}" type="pres">
      <dgm:prSet presAssocID="{3F5FBB24-04E0-4ACE-9FB4-56FF79F4915D}" presName="textNode" presStyleLbl="node1" presStyleIdx="2" presStyleCnt="6">
        <dgm:presLayoutVars>
          <dgm:bulletEnabled val="1"/>
        </dgm:presLayoutVars>
      </dgm:prSet>
      <dgm:spPr/>
    </dgm:pt>
    <dgm:pt modelId="{94836500-607A-4920-9606-B9DDAA2BEBA1}" type="pres">
      <dgm:prSet presAssocID="{EDC1F492-745D-42B1-899A-0769F3BAC00D}" presName="sibTrans" presStyleCnt="0"/>
      <dgm:spPr/>
    </dgm:pt>
    <dgm:pt modelId="{AE263CCD-7C3A-4EEC-9362-9219A0A13083}" type="pres">
      <dgm:prSet presAssocID="{FFEF6A4B-3858-42B4-BCDB-8DDF6D3A1DCA}" presName="textNode" presStyleLbl="node1" presStyleIdx="3" presStyleCnt="6">
        <dgm:presLayoutVars>
          <dgm:bulletEnabled val="1"/>
        </dgm:presLayoutVars>
      </dgm:prSet>
      <dgm:spPr/>
    </dgm:pt>
    <dgm:pt modelId="{3CEBBF10-788D-4CF1-AEC5-DCD854014366}" type="pres">
      <dgm:prSet presAssocID="{1637B90B-811E-4A45-B085-490EC7CEA9C8}" presName="sibTrans" presStyleCnt="0"/>
      <dgm:spPr/>
    </dgm:pt>
    <dgm:pt modelId="{979E6268-8DCA-446E-AA5A-748120A50CB8}" type="pres">
      <dgm:prSet presAssocID="{6B70CBF7-3699-48A9-8901-7E949BEDEF47}" presName="textNode" presStyleLbl="node1" presStyleIdx="4" presStyleCnt="6">
        <dgm:presLayoutVars>
          <dgm:bulletEnabled val="1"/>
        </dgm:presLayoutVars>
      </dgm:prSet>
      <dgm:spPr/>
    </dgm:pt>
    <dgm:pt modelId="{459D878C-C61F-4650-B3D3-E528DDF61059}" type="pres">
      <dgm:prSet presAssocID="{14A7CE37-B919-48E2-A0AA-0DC29029D1F5}" presName="sibTrans" presStyleCnt="0"/>
      <dgm:spPr/>
    </dgm:pt>
    <dgm:pt modelId="{F7CBF277-AAAD-41D6-8BFF-EDCA71C84760}" type="pres">
      <dgm:prSet presAssocID="{B27D6D18-F83B-4AA8-89A0-C3511915563B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28AB6E09-7585-4BE3-87FA-6FEDC4E1142C}" type="presOf" srcId="{B27D6D18-F83B-4AA8-89A0-C3511915563B}" destId="{F7CBF277-AAAD-41D6-8BFF-EDCA71C84760}" srcOrd="0" destOrd="0" presId="urn:microsoft.com/office/officeart/2005/8/layout/hProcess9"/>
    <dgm:cxn modelId="{4E65C209-3362-4525-A368-D9F696718A61}" srcId="{7AAB01F0-B87D-4CC8-BB17-81278E87DE61}" destId="{6B70CBF7-3699-48A9-8901-7E949BEDEF47}" srcOrd="4" destOrd="0" parTransId="{92ED0A34-04C8-4B3D-B0F0-574C6607EA18}" sibTransId="{14A7CE37-B919-48E2-A0AA-0DC29029D1F5}"/>
    <dgm:cxn modelId="{F2F51A10-74C0-467E-B2F2-70799CFB9AAC}" type="presOf" srcId="{FFEF6A4B-3858-42B4-BCDB-8DDF6D3A1DCA}" destId="{AE263CCD-7C3A-4EEC-9362-9219A0A13083}" srcOrd="0" destOrd="0" presId="urn:microsoft.com/office/officeart/2005/8/layout/hProcess9"/>
    <dgm:cxn modelId="{B46DDE25-F675-4004-88A7-E291C0708AA0}" type="presOf" srcId="{44148954-E9F7-461F-8696-02FAF550BE33}" destId="{358785BC-FF1F-449A-8601-9AD62D307787}" srcOrd="0" destOrd="0" presId="urn:microsoft.com/office/officeart/2005/8/layout/hProcess9"/>
    <dgm:cxn modelId="{D201C434-7ECE-4E72-B957-9EBC5D3813C2}" type="presOf" srcId="{C14CF26A-7767-4D12-ACC1-359E9B9FEEE2}" destId="{4A3475FC-332F-4767-9DF6-C6BC0FAE19F5}" srcOrd="0" destOrd="0" presId="urn:microsoft.com/office/officeart/2005/8/layout/hProcess9"/>
    <dgm:cxn modelId="{0EE0273E-4193-4D7C-85D3-9642FADD93D7}" type="presOf" srcId="{6B70CBF7-3699-48A9-8901-7E949BEDEF47}" destId="{979E6268-8DCA-446E-AA5A-748120A50CB8}" srcOrd="0" destOrd="0" presId="urn:microsoft.com/office/officeart/2005/8/layout/hProcess9"/>
    <dgm:cxn modelId="{DF391A41-5E12-4D8D-AD22-F4F73E7B2173}" srcId="{7AAB01F0-B87D-4CC8-BB17-81278E87DE61}" destId="{FFEF6A4B-3858-42B4-BCDB-8DDF6D3A1DCA}" srcOrd="3" destOrd="0" parTransId="{6F284111-1334-4534-8FE7-6AA7F58B0657}" sibTransId="{1637B90B-811E-4A45-B085-490EC7CEA9C8}"/>
    <dgm:cxn modelId="{98D4C863-51F1-4FBF-8D13-5058EE348A00}" srcId="{7AAB01F0-B87D-4CC8-BB17-81278E87DE61}" destId="{44148954-E9F7-461F-8696-02FAF550BE33}" srcOrd="1" destOrd="0" parTransId="{A622F920-2421-48F8-8A03-9AE60493FB0B}" sibTransId="{C93857A1-F568-4F9E-82EF-44924565C724}"/>
    <dgm:cxn modelId="{627A8778-42A9-4BF8-A6C1-706E26548E26}" srcId="{7AAB01F0-B87D-4CC8-BB17-81278E87DE61}" destId="{C14CF26A-7767-4D12-ACC1-359E9B9FEEE2}" srcOrd="0" destOrd="0" parTransId="{26FF0813-81F5-473D-84F5-D2C5D8A5F379}" sibTransId="{778D3DEC-0F35-45F3-9451-C04E627E9D70}"/>
    <dgm:cxn modelId="{7D74568C-0136-4E20-9A62-AA275B229923}" type="presOf" srcId="{7AAB01F0-B87D-4CC8-BB17-81278E87DE61}" destId="{5D2CE389-0331-4D9C-AE63-186AD38C5F7E}" srcOrd="0" destOrd="0" presId="urn:microsoft.com/office/officeart/2005/8/layout/hProcess9"/>
    <dgm:cxn modelId="{BC7088BB-460E-4F7D-8C1F-2319547FF3E0}" srcId="{7AAB01F0-B87D-4CC8-BB17-81278E87DE61}" destId="{3F5FBB24-04E0-4ACE-9FB4-56FF79F4915D}" srcOrd="2" destOrd="0" parTransId="{93680D95-F199-45D5-9014-DD8550909159}" sibTransId="{EDC1F492-745D-42B1-899A-0769F3BAC00D}"/>
    <dgm:cxn modelId="{C0CF45CF-3AD6-4337-8779-8F7D318282A1}" type="presOf" srcId="{3F5FBB24-04E0-4ACE-9FB4-56FF79F4915D}" destId="{58550543-73AD-4631-A365-59081620C5EE}" srcOrd="0" destOrd="0" presId="urn:microsoft.com/office/officeart/2005/8/layout/hProcess9"/>
    <dgm:cxn modelId="{80D5B8F5-AB44-48FD-88E0-D20812BAEB66}" srcId="{7AAB01F0-B87D-4CC8-BB17-81278E87DE61}" destId="{B27D6D18-F83B-4AA8-89A0-C3511915563B}" srcOrd="5" destOrd="0" parTransId="{5B4E4391-D431-4AB0-8A45-9D8459D6B85D}" sibTransId="{AA226F6B-3F94-439B-8F8F-5F418546E0EB}"/>
    <dgm:cxn modelId="{B46518EA-9575-4DE4-9914-B96D8514D564}" type="presParOf" srcId="{5D2CE389-0331-4D9C-AE63-186AD38C5F7E}" destId="{6A823A26-F0B6-46C2-8F99-82B5455BACA6}" srcOrd="0" destOrd="0" presId="urn:microsoft.com/office/officeart/2005/8/layout/hProcess9"/>
    <dgm:cxn modelId="{C26BC734-8ED2-4F3A-9EA3-150F30AE9EEE}" type="presParOf" srcId="{5D2CE389-0331-4D9C-AE63-186AD38C5F7E}" destId="{F4EA28DC-C04F-4E71-9890-4938649D1E50}" srcOrd="1" destOrd="0" presId="urn:microsoft.com/office/officeart/2005/8/layout/hProcess9"/>
    <dgm:cxn modelId="{A05E7F4A-877A-41B9-B700-BA8BA0C2DD05}" type="presParOf" srcId="{F4EA28DC-C04F-4E71-9890-4938649D1E50}" destId="{4A3475FC-332F-4767-9DF6-C6BC0FAE19F5}" srcOrd="0" destOrd="0" presId="urn:microsoft.com/office/officeart/2005/8/layout/hProcess9"/>
    <dgm:cxn modelId="{15B5EB8D-A54D-4D41-AECC-8EFBC99447AF}" type="presParOf" srcId="{F4EA28DC-C04F-4E71-9890-4938649D1E50}" destId="{D777B05A-B79C-40A7-B013-AC36D3A31A12}" srcOrd="1" destOrd="0" presId="urn:microsoft.com/office/officeart/2005/8/layout/hProcess9"/>
    <dgm:cxn modelId="{B66B3730-1333-49E7-8774-BE11927C1E92}" type="presParOf" srcId="{F4EA28DC-C04F-4E71-9890-4938649D1E50}" destId="{358785BC-FF1F-449A-8601-9AD62D307787}" srcOrd="2" destOrd="0" presId="urn:microsoft.com/office/officeart/2005/8/layout/hProcess9"/>
    <dgm:cxn modelId="{42D4953C-3FF1-495C-B713-590827ABB2DF}" type="presParOf" srcId="{F4EA28DC-C04F-4E71-9890-4938649D1E50}" destId="{7FFF74AE-47FD-403D-A64C-EBF8DABD7CD8}" srcOrd="3" destOrd="0" presId="urn:microsoft.com/office/officeart/2005/8/layout/hProcess9"/>
    <dgm:cxn modelId="{D415D5A6-938C-40EF-85B4-A1483DDD99CC}" type="presParOf" srcId="{F4EA28DC-C04F-4E71-9890-4938649D1E50}" destId="{58550543-73AD-4631-A365-59081620C5EE}" srcOrd="4" destOrd="0" presId="urn:microsoft.com/office/officeart/2005/8/layout/hProcess9"/>
    <dgm:cxn modelId="{7422BDE1-BC7D-4B5B-B106-CA53DA45F5E3}" type="presParOf" srcId="{F4EA28DC-C04F-4E71-9890-4938649D1E50}" destId="{94836500-607A-4920-9606-B9DDAA2BEBA1}" srcOrd="5" destOrd="0" presId="urn:microsoft.com/office/officeart/2005/8/layout/hProcess9"/>
    <dgm:cxn modelId="{DA9965FA-825E-4442-987D-ACCA3910F848}" type="presParOf" srcId="{F4EA28DC-C04F-4E71-9890-4938649D1E50}" destId="{AE263CCD-7C3A-4EEC-9362-9219A0A13083}" srcOrd="6" destOrd="0" presId="urn:microsoft.com/office/officeart/2005/8/layout/hProcess9"/>
    <dgm:cxn modelId="{BA35BDE4-1ADE-4B14-AF05-502EC89D0414}" type="presParOf" srcId="{F4EA28DC-C04F-4E71-9890-4938649D1E50}" destId="{3CEBBF10-788D-4CF1-AEC5-DCD854014366}" srcOrd="7" destOrd="0" presId="urn:microsoft.com/office/officeart/2005/8/layout/hProcess9"/>
    <dgm:cxn modelId="{10483A67-445C-47FA-BD85-B32AFAEC6A37}" type="presParOf" srcId="{F4EA28DC-C04F-4E71-9890-4938649D1E50}" destId="{979E6268-8DCA-446E-AA5A-748120A50CB8}" srcOrd="8" destOrd="0" presId="urn:microsoft.com/office/officeart/2005/8/layout/hProcess9"/>
    <dgm:cxn modelId="{C1C42C51-2B1B-4D95-983D-DA4F663097A2}" type="presParOf" srcId="{F4EA28DC-C04F-4E71-9890-4938649D1E50}" destId="{459D878C-C61F-4650-B3D3-E528DDF61059}" srcOrd="9" destOrd="0" presId="urn:microsoft.com/office/officeart/2005/8/layout/hProcess9"/>
    <dgm:cxn modelId="{03A7D27D-F5ED-4F35-B7E5-F495431BD171}" type="presParOf" srcId="{F4EA28DC-C04F-4E71-9890-4938649D1E50}" destId="{F7CBF277-AAAD-41D6-8BFF-EDCA71C84760}" srcOrd="1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3B707-138A-475E-9B30-9C6DF4375889}">
      <dsp:nvSpPr>
        <dsp:cNvPr id="0" name=""/>
        <dsp:cNvSpPr/>
      </dsp:nvSpPr>
      <dsp:spPr>
        <a:xfrm rot="5400000">
          <a:off x="309200" y="1868071"/>
          <a:ext cx="928713" cy="15453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1F907-2B2B-4CCE-9D71-7EC8250C0007}">
      <dsp:nvSpPr>
        <dsp:cNvPr id="0" name=""/>
        <dsp:cNvSpPr/>
      </dsp:nvSpPr>
      <dsp:spPr>
        <a:xfrm>
          <a:off x="154175" y="2329800"/>
          <a:ext cx="1395158" cy="122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lack" panose="02000503020000020003"/>
            </a:rPr>
            <a:t>College</a:t>
          </a:r>
          <a:r>
            <a:rPr lang="en-US" sz="1800" kern="1200" dirty="0">
              <a:latin typeface="Avenir Black" panose="02000503020000020003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lack" panose="02000503020000020003"/>
            </a:rPr>
            <a:t>Pre-Medical Education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lack" panose="02000503020000020003"/>
            </a:rPr>
            <a:t>(4 years)</a:t>
          </a:r>
        </a:p>
      </dsp:txBody>
      <dsp:txXfrm>
        <a:off x="154175" y="2329800"/>
        <a:ext cx="1395158" cy="1222938"/>
      </dsp:txXfrm>
    </dsp:sp>
    <dsp:sp modelId="{DE1FF781-1BB0-4810-89DC-091CD89896ED}">
      <dsp:nvSpPr>
        <dsp:cNvPr id="0" name=""/>
        <dsp:cNvSpPr/>
      </dsp:nvSpPr>
      <dsp:spPr>
        <a:xfrm>
          <a:off x="1286096" y="1754300"/>
          <a:ext cx="263237" cy="2632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FD520-F9F8-4D4C-BAFC-445C1ED77828}">
      <dsp:nvSpPr>
        <dsp:cNvPr id="0" name=""/>
        <dsp:cNvSpPr/>
      </dsp:nvSpPr>
      <dsp:spPr>
        <a:xfrm rot="5400000">
          <a:off x="2017147" y="1445437"/>
          <a:ext cx="928713" cy="15453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89C6F-E169-4FE2-8DDA-470BA01931B2}">
      <dsp:nvSpPr>
        <dsp:cNvPr id="0" name=""/>
        <dsp:cNvSpPr/>
      </dsp:nvSpPr>
      <dsp:spPr>
        <a:xfrm>
          <a:off x="1862122" y="1907167"/>
          <a:ext cx="1395158" cy="122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lack" panose="02000503020000020003"/>
            </a:rPr>
            <a:t>Medical School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lack" panose="02000503020000020003"/>
            </a:rPr>
            <a:t>MD/DO degree awarded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lack" panose="02000503020000020003"/>
            </a:rPr>
            <a:t>(4 years)</a:t>
          </a:r>
        </a:p>
      </dsp:txBody>
      <dsp:txXfrm>
        <a:off x="1862122" y="1907167"/>
        <a:ext cx="1395158" cy="1222938"/>
      </dsp:txXfrm>
    </dsp:sp>
    <dsp:sp modelId="{6B01FE71-209C-4D80-B437-2F79BAFDEBC1}">
      <dsp:nvSpPr>
        <dsp:cNvPr id="0" name=""/>
        <dsp:cNvSpPr/>
      </dsp:nvSpPr>
      <dsp:spPr>
        <a:xfrm>
          <a:off x="2994043" y="1331666"/>
          <a:ext cx="263237" cy="2632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344D7-2015-45C1-8F6E-5074E7668422}">
      <dsp:nvSpPr>
        <dsp:cNvPr id="0" name=""/>
        <dsp:cNvSpPr/>
      </dsp:nvSpPr>
      <dsp:spPr>
        <a:xfrm rot="5400000">
          <a:off x="3725094" y="1022804"/>
          <a:ext cx="928713" cy="15453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A2A8A-CEF4-41E9-814D-81A6B43DFF88}">
      <dsp:nvSpPr>
        <dsp:cNvPr id="0" name=""/>
        <dsp:cNvSpPr/>
      </dsp:nvSpPr>
      <dsp:spPr>
        <a:xfrm>
          <a:off x="3570069" y="1484534"/>
          <a:ext cx="1395158" cy="122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lack" panose="02000503020000020003"/>
            </a:rPr>
            <a:t>Residency</a:t>
          </a:r>
          <a:r>
            <a:rPr lang="en-US" sz="1800" kern="1200" dirty="0">
              <a:latin typeface="Avenir Black" panose="02000503020000020003"/>
            </a:rPr>
            <a:t> (GME*)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lack" panose="02000503020000020003"/>
            </a:rPr>
            <a:t>(3-7 years)</a:t>
          </a:r>
        </a:p>
      </dsp:txBody>
      <dsp:txXfrm>
        <a:off x="3570069" y="1484534"/>
        <a:ext cx="1395158" cy="1222938"/>
      </dsp:txXfrm>
    </dsp:sp>
    <dsp:sp modelId="{DF49B40B-E189-4999-B0C2-797A9AC716F4}">
      <dsp:nvSpPr>
        <dsp:cNvPr id="0" name=""/>
        <dsp:cNvSpPr/>
      </dsp:nvSpPr>
      <dsp:spPr>
        <a:xfrm>
          <a:off x="4701990" y="909033"/>
          <a:ext cx="263237" cy="2632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DE40D-98C0-4A87-85AC-0470054CF2EB}">
      <dsp:nvSpPr>
        <dsp:cNvPr id="0" name=""/>
        <dsp:cNvSpPr/>
      </dsp:nvSpPr>
      <dsp:spPr>
        <a:xfrm rot="5400000">
          <a:off x="5433041" y="600171"/>
          <a:ext cx="928713" cy="15453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B92A9-BB8C-41B1-8221-AF6D93A9A390}">
      <dsp:nvSpPr>
        <dsp:cNvPr id="0" name=""/>
        <dsp:cNvSpPr/>
      </dsp:nvSpPr>
      <dsp:spPr>
        <a:xfrm>
          <a:off x="5278016" y="1061900"/>
          <a:ext cx="1395158" cy="122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lack" panose="02000503020000020003"/>
            </a:rPr>
            <a:t>Sub-specialty training </a:t>
          </a:r>
          <a:r>
            <a:rPr lang="en-US" sz="1800" kern="1200" dirty="0">
              <a:latin typeface="Avenir Black" panose="02000503020000020003"/>
            </a:rPr>
            <a:t>(GME*)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lack" panose="02000503020000020003"/>
            </a:rPr>
            <a:t>(1-3 years)</a:t>
          </a:r>
        </a:p>
      </dsp:txBody>
      <dsp:txXfrm>
        <a:off x="5278016" y="1061900"/>
        <a:ext cx="1395158" cy="1222938"/>
      </dsp:txXfrm>
    </dsp:sp>
    <dsp:sp modelId="{A769075C-DF29-46A5-8F8C-6CA34EDD7549}">
      <dsp:nvSpPr>
        <dsp:cNvPr id="0" name=""/>
        <dsp:cNvSpPr/>
      </dsp:nvSpPr>
      <dsp:spPr>
        <a:xfrm>
          <a:off x="6409937" y="486400"/>
          <a:ext cx="263237" cy="2632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8544A-5879-4A28-8A10-5D523C74064D}">
      <dsp:nvSpPr>
        <dsp:cNvPr id="0" name=""/>
        <dsp:cNvSpPr/>
      </dsp:nvSpPr>
      <dsp:spPr>
        <a:xfrm rot="5400000">
          <a:off x="7140988" y="177538"/>
          <a:ext cx="928713" cy="15453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4E05B-8FB1-4967-B85E-ABA986B30DA2}">
      <dsp:nvSpPr>
        <dsp:cNvPr id="0" name=""/>
        <dsp:cNvSpPr/>
      </dsp:nvSpPr>
      <dsp:spPr>
        <a:xfrm>
          <a:off x="6985963" y="639267"/>
          <a:ext cx="1395158" cy="122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lack" panose="02000503020000020003"/>
            </a:rPr>
            <a:t>Practicing Physician</a:t>
          </a:r>
        </a:p>
      </dsp:txBody>
      <dsp:txXfrm>
        <a:off x="6985963" y="639267"/>
        <a:ext cx="1395158" cy="12229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019CD-C30A-4D6C-B266-D9F68D75BB4D}">
      <dsp:nvSpPr>
        <dsp:cNvPr id="0" name=""/>
        <dsp:cNvSpPr/>
      </dsp:nvSpPr>
      <dsp:spPr>
        <a:xfrm rot="4575714">
          <a:off x="2221632" y="1063382"/>
          <a:ext cx="4604625" cy="3211151"/>
        </a:xfrm>
        <a:prstGeom prst="swooshArrow">
          <a:avLst>
            <a:gd name="adj1" fmla="val 16310"/>
            <a:gd name="adj2" fmla="val 313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FD269-3595-433E-BEE4-E8502C484C08}">
      <dsp:nvSpPr>
        <dsp:cNvPr id="0" name=""/>
        <dsp:cNvSpPr/>
      </dsp:nvSpPr>
      <dsp:spPr>
        <a:xfrm>
          <a:off x="3950343" y="1430093"/>
          <a:ext cx="116281" cy="11628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5A5A6-3CFA-4469-9B83-D0EEE9C13205}">
      <dsp:nvSpPr>
        <dsp:cNvPr id="0" name=""/>
        <dsp:cNvSpPr/>
      </dsp:nvSpPr>
      <dsp:spPr>
        <a:xfrm>
          <a:off x="4423232" y="1823791"/>
          <a:ext cx="116281" cy="11628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FB2BA-DAD3-4E41-8131-A04923737CB0}">
      <dsp:nvSpPr>
        <dsp:cNvPr id="0" name=""/>
        <dsp:cNvSpPr/>
      </dsp:nvSpPr>
      <dsp:spPr>
        <a:xfrm>
          <a:off x="4956632" y="2413065"/>
          <a:ext cx="116281" cy="11628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D0D2C-CA73-4627-B820-7172563273A5}">
      <dsp:nvSpPr>
        <dsp:cNvPr id="0" name=""/>
        <dsp:cNvSpPr/>
      </dsp:nvSpPr>
      <dsp:spPr>
        <a:xfrm>
          <a:off x="3574897" y="474226"/>
          <a:ext cx="3972534" cy="86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ook"/>
            </a:rPr>
            <a:t>VA issues a Request for Proposal (RFP) Model A Summer 2024</a:t>
          </a:r>
        </a:p>
      </dsp:txBody>
      <dsp:txXfrm>
        <a:off x="3574897" y="474226"/>
        <a:ext cx="3972534" cy="861274"/>
      </dsp:txXfrm>
    </dsp:sp>
    <dsp:sp modelId="{AE03F022-B2B2-436E-A4C8-086E56EF389D}">
      <dsp:nvSpPr>
        <dsp:cNvPr id="0" name=""/>
        <dsp:cNvSpPr/>
      </dsp:nvSpPr>
      <dsp:spPr>
        <a:xfrm>
          <a:off x="5442849" y="2084053"/>
          <a:ext cx="2904301" cy="74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ook"/>
            </a:rPr>
            <a:t>VA reviews RFPs</a:t>
          </a:r>
        </a:p>
      </dsp:txBody>
      <dsp:txXfrm>
        <a:off x="5442849" y="2084053"/>
        <a:ext cx="2904301" cy="740726"/>
      </dsp:txXfrm>
    </dsp:sp>
    <dsp:sp modelId="{79341719-2BFA-48C4-AB3E-66A6BF93EF26}">
      <dsp:nvSpPr>
        <dsp:cNvPr id="0" name=""/>
        <dsp:cNvSpPr/>
      </dsp:nvSpPr>
      <dsp:spPr>
        <a:xfrm>
          <a:off x="2406495" y="2890592"/>
          <a:ext cx="2730430" cy="68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ook"/>
            </a:rPr>
            <a:t>VA selects 403-covered facilities</a:t>
          </a:r>
        </a:p>
      </dsp:txBody>
      <dsp:txXfrm>
        <a:off x="2406495" y="2890592"/>
        <a:ext cx="2730430" cy="685064"/>
      </dsp:txXfrm>
    </dsp:sp>
    <dsp:sp modelId="{A535D661-DCC3-4258-AB72-F77E004D5B22}">
      <dsp:nvSpPr>
        <dsp:cNvPr id="0" name=""/>
        <dsp:cNvSpPr/>
      </dsp:nvSpPr>
      <dsp:spPr>
        <a:xfrm>
          <a:off x="5337631" y="3024009"/>
          <a:ext cx="116281" cy="11628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49075-630D-41D2-91C9-AF4F3305649D}">
      <dsp:nvSpPr>
        <dsp:cNvPr id="0" name=""/>
        <dsp:cNvSpPr/>
      </dsp:nvSpPr>
      <dsp:spPr>
        <a:xfrm>
          <a:off x="0" y="3540948"/>
          <a:ext cx="5311523" cy="876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Avenir Book"/>
            </a:rPr>
            <a:t>VA and GME Sponsors enter contracts, agreements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Avenir Book"/>
            </a:rPr>
            <a:t>or other arrangements</a:t>
          </a:r>
          <a:endParaRPr lang="en-US" sz="800" b="1" kern="1200" dirty="0">
            <a:latin typeface="Avenir Book"/>
          </a:endParaRPr>
        </a:p>
      </dsp:txBody>
      <dsp:txXfrm>
        <a:off x="0" y="3540948"/>
        <a:ext cx="5311523" cy="876662"/>
      </dsp:txXfrm>
    </dsp:sp>
    <dsp:sp modelId="{D33CD6DB-FD8B-4C36-AD79-FE39E04A912F}">
      <dsp:nvSpPr>
        <dsp:cNvPr id="0" name=""/>
        <dsp:cNvSpPr/>
      </dsp:nvSpPr>
      <dsp:spPr>
        <a:xfrm>
          <a:off x="3813637" y="4566987"/>
          <a:ext cx="5058813" cy="39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venir Book"/>
            </a:rPr>
            <a:t>Resident Placement in Covered Facilities</a:t>
          </a:r>
        </a:p>
      </dsp:txBody>
      <dsp:txXfrm>
        <a:off x="3813637" y="4566987"/>
        <a:ext cx="5058813" cy="393410"/>
      </dsp:txXfrm>
    </dsp:sp>
    <dsp:sp modelId="{9E55CA36-F98C-4F72-9708-2DB71A085887}">
      <dsp:nvSpPr>
        <dsp:cNvPr id="0" name=""/>
        <dsp:cNvSpPr/>
      </dsp:nvSpPr>
      <dsp:spPr>
        <a:xfrm>
          <a:off x="5642432" y="3576390"/>
          <a:ext cx="116281" cy="11628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7C9FE-FC64-49D1-9397-FCC0309A1952}">
      <dsp:nvSpPr>
        <dsp:cNvPr id="0" name=""/>
        <dsp:cNvSpPr/>
      </dsp:nvSpPr>
      <dsp:spPr>
        <a:xfrm>
          <a:off x="4749564" y="1414866"/>
          <a:ext cx="3178862" cy="498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ook"/>
            </a:rPr>
            <a:t>       RFP submitted to OAA</a:t>
          </a:r>
        </a:p>
      </dsp:txBody>
      <dsp:txXfrm>
        <a:off x="4749564" y="1414866"/>
        <a:ext cx="3178862" cy="498255"/>
      </dsp:txXfrm>
    </dsp:sp>
    <dsp:sp modelId="{12EDDE25-3AA5-4A66-9A86-C296033E09CE}">
      <dsp:nvSpPr>
        <dsp:cNvPr id="0" name=""/>
        <dsp:cNvSpPr/>
      </dsp:nvSpPr>
      <dsp:spPr>
        <a:xfrm>
          <a:off x="3936417" y="4940589"/>
          <a:ext cx="5058813" cy="39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936417" y="4940589"/>
        <a:ext cx="5058813" cy="3934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7327B-DEF5-4EE2-AA45-715E3526DA44}">
      <dsp:nvSpPr>
        <dsp:cNvPr id="0" name=""/>
        <dsp:cNvSpPr/>
      </dsp:nvSpPr>
      <dsp:spPr>
        <a:xfrm>
          <a:off x="0" y="1095375"/>
          <a:ext cx="10515600" cy="14605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2AFA5-CE81-4A72-8422-4D30EF8658F1}">
      <dsp:nvSpPr>
        <dsp:cNvPr id="0" name=""/>
        <dsp:cNvSpPr/>
      </dsp:nvSpPr>
      <dsp:spPr>
        <a:xfrm>
          <a:off x="198521" y="363098"/>
          <a:ext cx="2278208" cy="812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venir Black" panose="02000503020000020003"/>
            </a:rPr>
            <a:t>Summer 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venir Black" panose="02000503020000020003"/>
            </a:rPr>
            <a:t>RFP Release</a:t>
          </a:r>
        </a:p>
      </dsp:txBody>
      <dsp:txXfrm>
        <a:off x="198521" y="363098"/>
        <a:ext cx="2278208" cy="812666"/>
      </dsp:txXfrm>
    </dsp:sp>
    <dsp:sp modelId="{946A71C2-34D4-48C1-99E2-155727380CB7}">
      <dsp:nvSpPr>
        <dsp:cNvPr id="0" name=""/>
        <dsp:cNvSpPr/>
      </dsp:nvSpPr>
      <dsp:spPr>
        <a:xfrm>
          <a:off x="1020001" y="1657273"/>
          <a:ext cx="365125" cy="365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8808-4B4C-4029-8C08-DA39D6C7C533}">
      <dsp:nvSpPr>
        <dsp:cNvPr id="0" name=""/>
        <dsp:cNvSpPr/>
      </dsp:nvSpPr>
      <dsp:spPr>
        <a:xfrm>
          <a:off x="2313724" y="458560"/>
          <a:ext cx="2278208" cy="89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venir Black" panose="02000503020000020003"/>
            </a:rPr>
            <a:t>Fall 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venir Black" panose="02000503020000020003"/>
            </a:rPr>
            <a:t>Applications Due</a:t>
          </a:r>
        </a:p>
      </dsp:txBody>
      <dsp:txXfrm>
        <a:off x="2313724" y="458560"/>
        <a:ext cx="2278208" cy="898353"/>
      </dsp:txXfrm>
    </dsp:sp>
    <dsp:sp modelId="{CB6A9D58-54A2-44AF-A9EC-D2066D5FE59E}">
      <dsp:nvSpPr>
        <dsp:cNvPr id="0" name=""/>
        <dsp:cNvSpPr/>
      </dsp:nvSpPr>
      <dsp:spPr>
        <a:xfrm>
          <a:off x="3303065" y="1643062"/>
          <a:ext cx="365125" cy="365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E37E7-AE20-4B09-8A51-C3AEB9BC496C}">
      <dsp:nvSpPr>
        <dsp:cNvPr id="0" name=""/>
        <dsp:cNvSpPr/>
      </dsp:nvSpPr>
      <dsp:spPr>
        <a:xfrm>
          <a:off x="4721563" y="428287"/>
          <a:ext cx="2278208" cy="79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venir Black" panose="02000503020000020003"/>
            </a:rPr>
            <a:t>December 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venir Black" panose="02000503020000020003"/>
            </a:rPr>
            <a:t> Award Decisions</a:t>
          </a:r>
        </a:p>
      </dsp:txBody>
      <dsp:txXfrm>
        <a:off x="4721563" y="428287"/>
        <a:ext cx="2278208" cy="797506"/>
      </dsp:txXfrm>
    </dsp:sp>
    <dsp:sp modelId="{910D4D32-39E7-42A9-9599-DE5839B289FC}">
      <dsp:nvSpPr>
        <dsp:cNvPr id="0" name=""/>
        <dsp:cNvSpPr/>
      </dsp:nvSpPr>
      <dsp:spPr>
        <a:xfrm>
          <a:off x="5762298" y="1643062"/>
          <a:ext cx="365125" cy="365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EE2DB-E71A-4939-A771-5AA35B6C1888}">
      <dsp:nvSpPr>
        <dsp:cNvPr id="0" name=""/>
        <dsp:cNvSpPr/>
      </dsp:nvSpPr>
      <dsp:spPr>
        <a:xfrm>
          <a:off x="7129698" y="335710"/>
          <a:ext cx="2278208" cy="101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venir Black" panose="02000503020000020003"/>
            </a:rPr>
            <a:t>July 2025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venir Black" panose="02000503020000020003"/>
            </a:rPr>
            <a:t>AY 25-26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venir Black" panose="02000503020000020003"/>
            </a:rPr>
            <a:t>Resident Rotations </a:t>
          </a:r>
        </a:p>
      </dsp:txBody>
      <dsp:txXfrm>
        <a:off x="7129698" y="335710"/>
        <a:ext cx="2278208" cy="1012885"/>
      </dsp:txXfrm>
    </dsp:sp>
    <dsp:sp modelId="{2E119D69-9EBD-4774-9AA6-B5BEA9DC7611}">
      <dsp:nvSpPr>
        <dsp:cNvPr id="0" name=""/>
        <dsp:cNvSpPr/>
      </dsp:nvSpPr>
      <dsp:spPr>
        <a:xfrm>
          <a:off x="8173849" y="1666098"/>
          <a:ext cx="365125" cy="365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B8FC3-1443-4FC1-9596-770108DD7754}">
      <dsp:nvSpPr>
        <dsp:cNvPr id="0" name=""/>
        <dsp:cNvSpPr/>
      </dsp:nvSpPr>
      <dsp:spPr>
        <a:xfrm>
          <a:off x="0" y="1683"/>
          <a:ext cx="459774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3C8D94-BCA5-466A-8E42-D56EA56420D5}">
      <dsp:nvSpPr>
        <dsp:cNvPr id="0" name=""/>
        <dsp:cNvSpPr/>
      </dsp:nvSpPr>
      <dsp:spPr>
        <a:xfrm>
          <a:off x="0" y="1683"/>
          <a:ext cx="4597746" cy="114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Institutional (Sponsoring Institution) Requirements</a:t>
          </a:r>
        </a:p>
      </dsp:txBody>
      <dsp:txXfrm>
        <a:off x="0" y="1683"/>
        <a:ext cx="4597746" cy="1148154"/>
      </dsp:txXfrm>
    </dsp:sp>
    <dsp:sp modelId="{56694C77-7CD4-4480-8071-2B80D62D7B45}">
      <dsp:nvSpPr>
        <dsp:cNvPr id="0" name=""/>
        <dsp:cNvSpPr/>
      </dsp:nvSpPr>
      <dsp:spPr>
        <a:xfrm>
          <a:off x="0" y="1149838"/>
          <a:ext cx="459774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933B4E-FB0D-40E7-B069-5A3796AB0D83}">
      <dsp:nvSpPr>
        <dsp:cNvPr id="0" name=""/>
        <dsp:cNvSpPr/>
      </dsp:nvSpPr>
      <dsp:spPr>
        <a:xfrm>
          <a:off x="0" y="1149838"/>
          <a:ext cx="4597746" cy="114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Common Program Requirements </a:t>
          </a:r>
        </a:p>
      </dsp:txBody>
      <dsp:txXfrm>
        <a:off x="0" y="1149838"/>
        <a:ext cx="4597746" cy="1148154"/>
      </dsp:txXfrm>
    </dsp:sp>
    <dsp:sp modelId="{377D9FD8-FF8B-4F6D-BE8C-AB54E81B62DB}">
      <dsp:nvSpPr>
        <dsp:cNvPr id="0" name=""/>
        <dsp:cNvSpPr/>
      </dsp:nvSpPr>
      <dsp:spPr>
        <a:xfrm>
          <a:off x="0" y="2297993"/>
          <a:ext cx="459774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B0E313-6E0A-411E-AEDF-23B9194FAFB5}">
      <dsp:nvSpPr>
        <dsp:cNvPr id="0" name=""/>
        <dsp:cNvSpPr/>
      </dsp:nvSpPr>
      <dsp:spPr>
        <a:xfrm>
          <a:off x="0" y="2297993"/>
          <a:ext cx="4597746" cy="114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Specialty Program Requirements </a:t>
          </a:r>
        </a:p>
      </dsp:txBody>
      <dsp:txXfrm>
        <a:off x="0" y="2297993"/>
        <a:ext cx="4597746" cy="1148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F8080-F254-40FB-A167-154A2038924F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rgbClr val="003D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F6C93-7B92-453A-BADD-52EAEF5940DA}">
      <dsp:nvSpPr>
        <dsp:cNvPr id="0" name=""/>
        <dsp:cNvSpPr/>
      </dsp:nvSpPr>
      <dsp:spPr>
        <a:xfrm>
          <a:off x="3657599" y="54239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venir"/>
            </a:rPr>
            <a:t>Trainee Allocation</a:t>
          </a:r>
        </a:p>
      </dsp:txBody>
      <dsp:txXfrm>
        <a:off x="3695210" y="580006"/>
        <a:ext cx="3446911" cy="695244"/>
      </dsp:txXfrm>
    </dsp:sp>
    <dsp:sp modelId="{1D84E418-709E-45A9-A808-A9179209A293}">
      <dsp:nvSpPr>
        <dsp:cNvPr id="0" name=""/>
        <dsp:cNvSpPr/>
      </dsp:nvSpPr>
      <dsp:spPr>
        <a:xfrm>
          <a:off x="3657599" y="1409170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venir"/>
            </a:rPr>
            <a:t>Finances</a:t>
          </a:r>
        </a:p>
      </dsp:txBody>
      <dsp:txXfrm>
        <a:off x="3695210" y="1446781"/>
        <a:ext cx="3446911" cy="695244"/>
      </dsp:txXfrm>
    </dsp:sp>
    <dsp:sp modelId="{F5E1374B-11DE-4422-B199-7913EA0B8C58}">
      <dsp:nvSpPr>
        <dsp:cNvPr id="0" name=""/>
        <dsp:cNvSpPr/>
      </dsp:nvSpPr>
      <dsp:spPr>
        <a:xfrm>
          <a:off x="3657599" y="227594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venir"/>
            </a:rPr>
            <a:t>Affiliations</a:t>
          </a:r>
        </a:p>
      </dsp:txBody>
      <dsp:txXfrm>
        <a:off x="3695210" y="2313556"/>
        <a:ext cx="3446911" cy="695244"/>
      </dsp:txXfrm>
    </dsp:sp>
    <dsp:sp modelId="{19E9006A-AABF-4B6B-A978-6A0B83C3A12E}">
      <dsp:nvSpPr>
        <dsp:cNvPr id="0" name=""/>
        <dsp:cNvSpPr/>
      </dsp:nvSpPr>
      <dsp:spPr>
        <a:xfrm>
          <a:off x="3657599" y="3142721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venir"/>
            </a:rPr>
            <a:t>Support and Education</a:t>
          </a:r>
        </a:p>
      </dsp:txBody>
      <dsp:txXfrm>
        <a:off x="3695210" y="3180332"/>
        <a:ext cx="3446911" cy="695244"/>
      </dsp:txXfrm>
    </dsp:sp>
    <dsp:sp modelId="{C4979536-2B56-4836-A29A-8AFB2F25B51F}">
      <dsp:nvSpPr>
        <dsp:cNvPr id="0" name=""/>
        <dsp:cNvSpPr/>
      </dsp:nvSpPr>
      <dsp:spPr>
        <a:xfrm>
          <a:off x="3657599" y="4009496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venir"/>
            </a:rPr>
            <a:t>Policies and Guidance</a:t>
          </a:r>
        </a:p>
      </dsp:txBody>
      <dsp:txXfrm>
        <a:off x="3695210" y="4047107"/>
        <a:ext cx="3446911" cy="695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23A26-F0B6-46C2-8F99-82B5455BACA6}">
      <dsp:nvSpPr>
        <dsp:cNvPr id="0" name=""/>
        <dsp:cNvSpPr/>
      </dsp:nvSpPr>
      <dsp:spPr>
        <a:xfrm>
          <a:off x="663212" y="0"/>
          <a:ext cx="7516406" cy="39624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475FC-332F-4767-9DF6-C6BC0FAE19F5}">
      <dsp:nvSpPr>
        <dsp:cNvPr id="0" name=""/>
        <dsp:cNvSpPr/>
      </dsp:nvSpPr>
      <dsp:spPr>
        <a:xfrm>
          <a:off x="0" y="1199402"/>
          <a:ext cx="1211139" cy="158496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venir Black" panose="02000503020000020003"/>
            </a:rPr>
            <a:t>AUTHORIZING LEGISLATION PASSED</a:t>
          </a:r>
        </a:p>
      </dsp:txBody>
      <dsp:txXfrm>
        <a:off x="59123" y="1258525"/>
        <a:ext cx="1092893" cy="1466714"/>
      </dsp:txXfrm>
    </dsp:sp>
    <dsp:sp modelId="{358785BC-FF1F-449A-8601-9AD62D307787}">
      <dsp:nvSpPr>
        <dsp:cNvPr id="0" name=""/>
        <dsp:cNvSpPr/>
      </dsp:nvSpPr>
      <dsp:spPr>
        <a:xfrm>
          <a:off x="1272452" y="1188719"/>
          <a:ext cx="1211139" cy="158496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venir Black" panose="02000503020000020003"/>
            </a:rPr>
            <a:t>AGENCY DEVELOPS PROPOSED RULE</a:t>
          </a:r>
        </a:p>
      </dsp:txBody>
      <dsp:txXfrm>
        <a:off x="1331575" y="1247842"/>
        <a:ext cx="1092893" cy="1466714"/>
      </dsp:txXfrm>
    </dsp:sp>
    <dsp:sp modelId="{58550543-73AD-4631-A365-59081620C5EE}">
      <dsp:nvSpPr>
        <dsp:cNvPr id="0" name=""/>
        <dsp:cNvSpPr/>
      </dsp:nvSpPr>
      <dsp:spPr>
        <a:xfrm>
          <a:off x="2544148" y="1188719"/>
          <a:ext cx="1211139" cy="158496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venir Black" panose="02000503020000020003"/>
            </a:rPr>
            <a:t>AGENCY PUBLISHES PROPOSED RULE</a:t>
          </a:r>
        </a:p>
      </dsp:txBody>
      <dsp:txXfrm>
        <a:off x="2603271" y="1247842"/>
        <a:ext cx="1092893" cy="1466714"/>
      </dsp:txXfrm>
    </dsp:sp>
    <dsp:sp modelId="{AE263CCD-7C3A-4EEC-9362-9219A0A13083}">
      <dsp:nvSpPr>
        <dsp:cNvPr id="0" name=""/>
        <dsp:cNvSpPr/>
      </dsp:nvSpPr>
      <dsp:spPr>
        <a:xfrm>
          <a:off x="3815845" y="1188719"/>
          <a:ext cx="1211139" cy="158496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venir Black" panose="02000503020000020003"/>
            </a:rPr>
            <a:t>PUBLIC COMMENT</a:t>
          </a:r>
        </a:p>
      </dsp:txBody>
      <dsp:txXfrm>
        <a:off x="3874968" y="1247842"/>
        <a:ext cx="1092893" cy="1466714"/>
      </dsp:txXfrm>
    </dsp:sp>
    <dsp:sp modelId="{979E6268-8DCA-446E-AA5A-748120A50CB8}">
      <dsp:nvSpPr>
        <dsp:cNvPr id="0" name=""/>
        <dsp:cNvSpPr/>
      </dsp:nvSpPr>
      <dsp:spPr>
        <a:xfrm>
          <a:off x="5087542" y="1188719"/>
          <a:ext cx="1211139" cy="158496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venir Black" panose="02000503020000020003"/>
            </a:rPr>
            <a:t>AGENCY RECEIVES COMMENTS</a:t>
          </a:r>
        </a:p>
      </dsp:txBody>
      <dsp:txXfrm>
        <a:off x="5146665" y="1247842"/>
        <a:ext cx="1092893" cy="1466714"/>
      </dsp:txXfrm>
    </dsp:sp>
    <dsp:sp modelId="{F7CBF277-AAAD-41D6-8BFF-EDCA71C84760}">
      <dsp:nvSpPr>
        <dsp:cNvPr id="0" name=""/>
        <dsp:cNvSpPr/>
      </dsp:nvSpPr>
      <dsp:spPr>
        <a:xfrm>
          <a:off x="6359239" y="1188719"/>
          <a:ext cx="1211139" cy="158496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venir Black" panose="02000503020000020003"/>
            </a:rPr>
            <a:t>AGENCY PUBLISHES FINAL RULE</a:t>
          </a:r>
        </a:p>
      </dsp:txBody>
      <dsp:txXfrm>
        <a:off x="6418362" y="1247842"/>
        <a:ext cx="1092893" cy="1466714"/>
      </dsp:txXfrm>
    </dsp:sp>
    <dsp:sp modelId="{002D056F-255E-462F-A235-F53FD9B48E3A}">
      <dsp:nvSpPr>
        <dsp:cNvPr id="0" name=""/>
        <dsp:cNvSpPr/>
      </dsp:nvSpPr>
      <dsp:spPr>
        <a:xfrm>
          <a:off x="7625193" y="956135"/>
          <a:ext cx="1211139" cy="207149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venir Black" panose="02000503020000020003"/>
            </a:rPr>
            <a:t>PILOT PROGRAM RFP PROCESS</a:t>
          </a:r>
        </a:p>
      </dsp:txBody>
      <dsp:txXfrm>
        <a:off x="7684316" y="1015258"/>
        <a:ext cx="1092893" cy="1953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4F547-38B0-4E50-941B-3CDA9E73DD56}">
      <dsp:nvSpPr>
        <dsp:cNvPr id="0" name=""/>
        <dsp:cNvSpPr/>
      </dsp:nvSpPr>
      <dsp:spPr>
        <a:xfrm>
          <a:off x="5950419" y="1068533"/>
          <a:ext cx="1780829" cy="1780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CFDC5-B99F-47FA-BC28-59BD2BE7EF8F}">
      <dsp:nvSpPr>
        <dsp:cNvPr id="0" name=""/>
        <dsp:cNvSpPr/>
      </dsp:nvSpPr>
      <dsp:spPr>
        <a:xfrm>
          <a:off x="6009984" y="1127907"/>
          <a:ext cx="1662463" cy="16621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Once approved, a 3-year PRA Clearance is </a:t>
          </a:r>
          <a:r>
            <a:rPr lang="en-US" sz="1400" kern="1200" dirty="0">
              <a:latin typeface="Avenir"/>
            </a:rPr>
            <a:t>granted</a:t>
          </a:r>
        </a:p>
      </dsp:txBody>
      <dsp:txXfrm>
        <a:off x="6247479" y="1365405"/>
        <a:ext cx="1187474" cy="1187176"/>
      </dsp:txXfrm>
    </dsp:sp>
    <dsp:sp modelId="{0B6BE9FB-908D-46D2-B75F-79FBD14FBD52}">
      <dsp:nvSpPr>
        <dsp:cNvPr id="0" name=""/>
        <dsp:cNvSpPr/>
      </dsp:nvSpPr>
      <dsp:spPr>
        <a:xfrm rot="2700000">
          <a:off x="4102374" y="1068408"/>
          <a:ext cx="1780858" cy="178085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4A238-8A47-49C9-9DDA-5465D400C2B0}">
      <dsp:nvSpPr>
        <dsp:cNvPr id="0" name=""/>
        <dsp:cNvSpPr/>
      </dsp:nvSpPr>
      <dsp:spPr>
        <a:xfrm>
          <a:off x="4169590" y="1127907"/>
          <a:ext cx="1662463" cy="16621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venir"/>
            </a:rPr>
            <a:t>OMB reviews ICR</a:t>
          </a:r>
        </a:p>
      </dsp:txBody>
      <dsp:txXfrm>
        <a:off x="4407085" y="1365405"/>
        <a:ext cx="1187474" cy="1187176"/>
      </dsp:txXfrm>
    </dsp:sp>
    <dsp:sp modelId="{0C56B29F-C545-4AA8-AD5F-E44DB412F6D6}">
      <dsp:nvSpPr>
        <dsp:cNvPr id="0" name=""/>
        <dsp:cNvSpPr/>
      </dsp:nvSpPr>
      <dsp:spPr>
        <a:xfrm rot="2700000">
          <a:off x="2269617" y="1068408"/>
          <a:ext cx="1780858" cy="178085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6BE1C-0D68-437F-90F2-ACA6CB3C1AEE}">
      <dsp:nvSpPr>
        <dsp:cNvPr id="0" name=""/>
        <dsp:cNvSpPr/>
      </dsp:nvSpPr>
      <dsp:spPr>
        <a:xfrm>
          <a:off x="2329196" y="1127907"/>
          <a:ext cx="1662463" cy="16621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Follow-up Federal Register Notice with 30-day public comment</a:t>
          </a:r>
        </a:p>
      </dsp:txBody>
      <dsp:txXfrm>
        <a:off x="2566691" y="1365405"/>
        <a:ext cx="1187474" cy="1187176"/>
      </dsp:txXfrm>
    </dsp:sp>
    <dsp:sp modelId="{7851B0E1-E8E8-4374-B171-E765A39D6E1C}">
      <dsp:nvSpPr>
        <dsp:cNvPr id="0" name=""/>
        <dsp:cNvSpPr/>
      </dsp:nvSpPr>
      <dsp:spPr>
        <a:xfrm rot="2700000">
          <a:off x="429223" y="1068408"/>
          <a:ext cx="1780858" cy="178085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4460E-3C14-4691-BF2D-93C74302B90F}">
      <dsp:nvSpPr>
        <dsp:cNvPr id="0" name=""/>
        <dsp:cNvSpPr/>
      </dsp:nvSpPr>
      <dsp:spPr>
        <a:xfrm>
          <a:off x="488802" y="1127907"/>
          <a:ext cx="1662463" cy="16621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Federal Register Notice </a:t>
          </a:r>
          <a:r>
            <a:rPr lang="en-US" sz="1400" kern="1200" dirty="0">
              <a:latin typeface="Avenir"/>
            </a:rPr>
            <a:t>with</a:t>
          </a:r>
          <a:r>
            <a:rPr lang="en-US" sz="1400" kern="1200" dirty="0"/>
            <a:t> 60-day public comment period</a:t>
          </a:r>
        </a:p>
      </dsp:txBody>
      <dsp:txXfrm>
        <a:off x="726297" y="1365405"/>
        <a:ext cx="1187474" cy="11871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B6631-8295-4B6B-9CF4-72AE2D78FBE8}">
      <dsp:nvSpPr>
        <dsp:cNvPr id="0" name=""/>
        <dsp:cNvSpPr/>
      </dsp:nvSpPr>
      <dsp:spPr>
        <a:xfrm>
          <a:off x="3886200" y="1789901"/>
          <a:ext cx="2126712" cy="73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098"/>
              </a:lnTo>
              <a:lnTo>
                <a:pt x="2126712" y="369098"/>
              </a:lnTo>
              <a:lnTo>
                <a:pt x="2126712" y="73819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AE27F-658B-4758-911F-B7E9DA19714F}">
      <dsp:nvSpPr>
        <dsp:cNvPr id="0" name=""/>
        <dsp:cNvSpPr/>
      </dsp:nvSpPr>
      <dsp:spPr>
        <a:xfrm>
          <a:off x="1759487" y="1789901"/>
          <a:ext cx="2126712" cy="738197"/>
        </a:xfrm>
        <a:custGeom>
          <a:avLst/>
          <a:gdLst/>
          <a:ahLst/>
          <a:cxnLst/>
          <a:rect l="0" t="0" r="0" b="0"/>
          <a:pathLst>
            <a:path>
              <a:moveTo>
                <a:pt x="2126712" y="0"/>
              </a:moveTo>
              <a:lnTo>
                <a:pt x="2126712" y="369098"/>
              </a:lnTo>
              <a:lnTo>
                <a:pt x="0" y="369098"/>
              </a:lnTo>
              <a:lnTo>
                <a:pt x="0" y="73819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CA080-3C40-4344-8AD2-3BDE4C5062F4}">
      <dsp:nvSpPr>
        <dsp:cNvPr id="0" name=""/>
        <dsp:cNvSpPr/>
      </dsp:nvSpPr>
      <dsp:spPr>
        <a:xfrm>
          <a:off x="3007393" y="32287"/>
          <a:ext cx="1757613" cy="17576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F49F6-B022-4326-BF45-5D95883A0B44}">
      <dsp:nvSpPr>
        <dsp:cNvPr id="0" name=""/>
        <dsp:cNvSpPr/>
      </dsp:nvSpPr>
      <dsp:spPr>
        <a:xfrm>
          <a:off x="3007393" y="32287"/>
          <a:ext cx="1757613" cy="17576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264DC-72AC-41C1-A37B-35BD02CC6E53}">
      <dsp:nvSpPr>
        <dsp:cNvPr id="0" name=""/>
        <dsp:cNvSpPr/>
      </dsp:nvSpPr>
      <dsp:spPr>
        <a:xfrm>
          <a:off x="2128586" y="348657"/>
          <a:ext cx="3515227" cy="11248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Two New VA Authorities</a:t>
          </a:r>
        </a:p>
      </dsp:txBody>
      <dsp:txXfrm>
        <a:off x="2128586" y="348657"/>
        <a:ext cx="3515227" cy="1124872"/>
      </dsp:txXfrm>
    </dsp:sp>
    <dsp:sp modelId="{01C2AEDF-168F-48C7-89C1-ABE19823441B}">
      <dsp:nvSpPr>
        <dsp:cNvPr id="0" name=""/>
        <dsp:cNvSpPr/>
      </dsp:nvSpPr>
      <dsp:spPr>
        <a:xfrm>
          <a:off x="880680" y="2528098"/>
          <a:ext cx="1757613" cy="17576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83AED-4AA2-4AD8-88F0-409A8DC09534}">
      <dsp:nvSpPr>
        <dsp:cNvPr id="0" name=""/>
        <dsp:cNvSpPr/>
      </dsp:nvSpPr>
      <dsp:spPr>
        <a:xfrm>
          <a:off x="880680" y="2528098"/>
          <a:ext cx="1757613" cy="17576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17DC8-32DC-4B9A-BF42-AA42F2646AE6}">
      <dsp:nvSpPr>
        <dsp:cNvPr id="0" name=""/>
        <dsp:cNvSpPr/>
      </dsp:nvSpPr>
      <dsp:spPr>
        <a:xfrm>
          <a:off x="1873" y="2844469"/>
          <a:ext cx="3515227" cy="11248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Reimbursement </a:t>
          </a:r>
          <a:r>
            <a:rPr lang="en-US" sz="1900" kern="1200" dirty="0"/>
            <a:t>for resident time (salary &amp; benefits) for </a:t>
          </a:r>
          <a:r>
            <a:rPr lang="en-US" sz="1900" b="1" kern="1200" dirty="0"/>
            <a:t>delivering non-Veteran care in non-VA facilities</a:t>
          </a:r>
        </a:p>
      </dsp:txBody>
      <dsp:txXfrm>
        <a:off x="1873" y="2844469"/>
        <a:ext cx="3515227" cy="1124872"/>
      </dsp:txXfrm>
    </dsp:sp>
    <dsp:sp modelId="{CB07B95D-837C-449E-B95D-B1CC65B86C05}">
      <dsp:nvSpPr>
        <dsp:cNvPr id="0" name=""/>
        <dsp:cNvSpPr/>
      </dsp:nvSpPr>
      <dsp:spPr>
        <a:xfrm>
          <a:off x="5134105" y="2528098"/>
          <a:ext cx="1757613" cy="17576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08D5B-2A50-46E9-8A42-24CDBBC5A341}">
      <dsp:nvSpPr>
        <dsp:cNvPr id="0" name=""/>
        <dsp:cNvSpPr/>
      </dsp:nvSpPr>
      <dsp:spPr>
        <a:xfrm>
          <a:off x="5134105" y="2528098"/>
          <a:ext cx="1757613" cy="17576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65B4E-9A76-49AF-BB1E-19D5F5860E60}">
      <dsp:nvSpPr>
        <dsp:cNvPr id="0" name=""/>
        <dsp:cNvSpPr/>
      </dsp:nvSpPr>
      <dsp:spPr>
        <a:xfrm>
          <a:off x="4255298" y="2844469"/>
          <a:ext cx="3515227" cy="11248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Reimbursement of startup costs </a:t>
          </a:r>
          <a:r>
            <a:rPr lang="en-US" sz="1900" kern="1200" dirty="0"/>
            <a:t>for new residency programs at </a:t>
          </a:r>
          <a:r>
            <a:rPr lang="en-US" sz="1900" b="1" kern="1200" dirty="0"/>
            <a:t>non-VA facilities</a:t>
          </a:r>
        </a:p>
      </dsp:txBody>
      <dsp:txXfrm>
        <a:off x="4255298" y="2844469"/>
        <a:ext cx="3515227" cy="11248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99C33-2147-4050-8194-FC22567FB586}">
      <dsp:nvSpPr>
        <dsp:cNvPr id="0" name=""/>
        <dsp:cNvSpPr/>
      </dsp:nvSpPr>
      <dsp:spPr>
        <a:xfrm>
          <a:off x="453239" y="919518"/>
          <a:ext cx="3664147" cy="79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Model A</a:t>
          </a:r>
        </a:p>
      </dsp:txBody>
      <dsp:txXfrm>
        <a:off x="476623" y="942902"/>
        <a:ext cx="3617379" cy="751624"/>
      </dsp:txXfrm>
    </dsp:sp>
    <dsp:sp modelId="{01D3C234-4CA4-4985-90D0-E3E14163F1B3}">
      <dsp:nvSpPr>
        <dsp:cNvPr id="0" name=""/>
        <dsp:cNvSpPr/>
      </dsp:nvSpPr>
      <dsp:spPr>
        <a:xfrm>
          <a:off x="400051" y="1717910"/>
          <a:ext cx="419602" cy="1543001"/>
        </a:xfrm>
        <a:custGeom>
          <a:avLst/>
          <a:gdLst/>
          <a:ahLst/>
          <a:cxnLst/>
          <a:rect l="0" t="0" r="0" b="0"/>
          <a:pathLst>
            <a:path>
              <a:moveTo>
                <a:pt x="419602" y="0"/>
              </a:moveTo>
              <a:lnTo>
                <a:pt x="0" y="15430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0E375-CCFA-4654-A7D6-1295DBC20F3F}">
      <dsp:nvSpPr>
        <dsp:cNvPr id="0" name=""/>
        <dsp:cNvSpPr/>
      </dsp:nvSpPr>
      <dsp:spPr>
        <a:xfrm>
          <a:off x="400051" y="2248187"/>
          <a:ext cx="3774929" cy="2025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2800" b="1" kern="1200"/>
            <a:t>Costs of resident stipends + benefits only</a:t>
          </a:r>
          <a:endParaRPr lang="en-US" sz="2800" b="1" kern="1200" dirty="0">
            <a:latin typeface="+mn-lt"/>
          </a:endParaRPr>
        </a:p>
      </dsp:txBody>
      <dsp:txXfrm>
        <a:off x="459374" y="2307510"/>
        <a:ext cx="3656283" cy="1906803"/>
      </dsp:txXfrm>
    </dsp:sp>
    <dsp:sp modelId="{10C20DC5-3DA5-4BA1-AE3D-771B7BF3BF9E}">
      <dsp:nvSpPr>
        <dsp:cNvPr id="0" name=""/>
        <dsp:cNvSpPr/>
      </dsp:nvSpPr>
      <dsp:spPr>
        <a:xfrm>
          <a:off x="4569062" y="919518"/>
          <a:ext cx="3589021" cy="840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Model B</a:t>
          </a:r>
        </a:p>
      </dsp:txBody>
      <dsp:txXfrm>
        <a:off x="4593666" y="944122"/>
        <a:ext cx="3539813" cy="790849"/>
      </dsp:txXfrm>
    </dsp:sp>
    <dsp:sp modelId="{50C71AD8-2F22-4EAB-8768-CBB9C0A14BDB}">
      <dsp:nvSpPr>
        <dsp:cNvPr id="0" name=""/>
        <dsp:cNvSpPr/>
      </dsp:nvSpPr>
      <dsp:spPr>
        <a:xfrm>
          <a:off x="4574613" y="1759576"/>
          <a:ext cx="353351" cy="1533988"/>
        </a:xfrm>
        <a:custGeom>
          <a:avLst/>
          <a:gdLst/>
          <a:ahLst/>
          <a:cxnLst/>
          <a:rect l="0" t="0" r="0" b="0"/>
          <a:pathLst>
            <a:path>
              <a:moveTo>
                <a:pt x="353351" y="0"/>
              </a:moveTo>
              <a:lnTo>
                <a:pt x="0" y="15339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5C37F-E98E-4B0D-82D8-63E27C4873F4}">
      <dsp:nvSpPr>
        <dsp:cNvPr id="0" name=""/>
        <dsp:cNvSpPr/>
      </dsp:nvSpPr>
      <dsp:spPr>
        <a:xfrm>
          <a:off x="4574613" y="2265064"/>
          <a:ext cx="3598298" cy="2057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/>
            <a:t>Costs of new GME programs and resident stipends + benefits</a:t>
          </a:r>
          <a:endParaRPr lang="en-US" sz="2800" b="1" kern="1200" dirty="0"/>
        </a:p>
      </dsp:txBody>
      <dsp:txXfrm>
        <a:off x="4634861" y="2325312"/>
        <a:ext cx="3477802" cy="19365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C30E0-BC0C-439B-901B-3F6D2C3C2B40}">
      <dsp:nvSpPr>
        <dsp:cNvPr id="0" name=""/>
        <dsp:cNvSpPr/>
      </dsp:nvSpPr>
      <dsp:spPr>
        <a:xfrm>
          <a:off x="0" y="0"/>
          <a:ext cx="10166555" cy="144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Program Requirements</a:t>
          </a:r>
        </a:p>
      </dsp:txBody>
      <dsp:txXfrm>
        <a:off x="0" y="0"/>
        <a:ext cx="10166555" cy="1440000"/>
      </dsp:txXfrm>
    </dsp:sp>
    <dsp:sp modelId="{A1C03877-C744-4A3B-8EEF-06120A31F6EE}">
      <dsp:nvSpPr>
        <dsp:cNvPr id="0" name=""/>
        <dsp:cNvSpPr/>
      </dsp:nvSpPr>
      <dsp:spPr>
        <a:xfrm>
          <a:off x="0" y="1448701"/>
          <a:ext cx="10166555" cy="219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</a:rPr>
            <a:t>Reimbursement authorized for </a:t>
          </a:r>
          <a:r>
            <a:rPr lang="en-US" sz="2800" b="1" kern="1200" dirty="0">
              <a:latin typeface="Calibri" panose="020F0502020204030204" pitchFamily="34" charset="0"/>
              <a:ea typeface="Calibri" panose="020F0502020204030204" pitchFamily="34" charset="0"/>
            </a:rPr>
            <a:t>new residency programs 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</a:rPr>
            <a:t>that have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</a:rPr>
            <a:t>Initial ACGME accreditation </a:t>
          </a:r>
          <a:r>
            <a:rPr lang="en-US" sz="2800" u="sng" kern="1200" dirty="0">
              <a:latin typeface="Calibri" panose="020F0502020204030204" pitchFamily="34" charset="0"/>
              <a:ea typeface="Calibri" panose="020F0502020204030204" pitchFamily="34" charset="0"/>
            </a:rPr>
            <a:t>or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</a:rPr>
            <a:t>Continued ACGME accreditation without outcomes and have not graduated an inaugural class </a:t>
          </a:r>
        </a:p>
      </dsp:txBody>
      <dsp:txXfrm>
        <a:off x="0" y="1448701"/>
        <a:ext cx="10166555" cy="2196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23A26-F0B6-46C2-8F99-82B5455BACA6}">
      <dsp:nvSpPr>
        <dsp:cNvPr id="0" name=""/>
        <dsp:cNvSpPr/>
      </dsp:nvSpPr>
      <dsp:spPr>
        <a:xfrm>
          <a:off x="663212" y="0"/>
          <a:ext cx="7516406" cy="39624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475FC-332F-4767-9DF6-C6BC0FAE19F5}">
      <dsp:nvSpPr>
        <dsp:cNvPr id="0" name=""/>
        <dsp:cNvSpPr/>
      </dsp:nvSpPr>
      <dsp:spPr>
        <a:xfrm>
          <a:off x="0" y="1199402"/>
          <a:ext cx="1414075" cy="158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Book" panose="02000503020000020003"/>
            </a:rPr>
            <a:t>AUTHORIZING LEGISLATION PASSED</a:t>
          </a:r>
        </a:p>
      </dsp:txBody>
      <dsp:txXfrm>
        <a:off x="69029" y="1268431"/>
        <a:ext cx="1276017" cy="1446902"/>
      </dsp:txXfrm>
    </dsp:sp>
    <dsp:sp modelId="{358785BC-FF1F-449A-8601-9AD62D307787}">
      <dsp:nvSpPr>
        <dsp:cNvPr id="0" name=""/>
        <dsp:cNvSpPr/>
      </dsp:nvSpPr>
      <dsp:spPr>
        <a:xfrm>
          <a:off x="1487208" y="1188719"/>
          <a:ext cx="1414075" cy="158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Book" panose="02000503020000020003"/>
            </a:rPr>
            <a:t>AGENCY DEVELOPS PROPOSED RULE</a:t>
          </a:r>
        </a:p>
      </dsp:txBody>
      <dsp:txXfrm>
        <a:off x="1556237" y="1257748"/>
        <a:ext cx="1276017" cy="1446902"/>
      </dsp:txXfrm>
    </dsp:sp>
    <dsp:sp modelId="{58550543-73AD-4631-A365-59081620C5EE}">
      <dsp:nvSpPr>
        <dsp:cNvPr id="0" name=""/>
        <dsp:cNvSpPr/>
      </dsp:nvSpPr>
      <dsp:spPr>
        <a:xfrm>
          <a:off x="2971987" y="1188719"/>
          <a:ext cx="1414075" cy="158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Book" panose="02000503020000020003"/>
            </a:rPr>
            <a:t>AGENCY PUBLISHES PROPOSED RULE</a:t>
          </a:r>
        </a:p>
      </dsp:txBody>
      <dsp:txXfrm>
        <a:off x="3041016" y="1257748"/>
        <a:ext cx="1276017" cy="1446902"/>
      </dsp:txXfrm>
    </dsp:sp>
    <dsp:sp modelId="{AE263CCD-7C3A-4EEC-9362-9219A0A13083}">
      <dsp:nvSpPr>
        <dsp:cNvPr id="0" name=""/>
        <dsp:cNvSpPr/>
      </dsp:nvSpPr>
      <dsp:spPr>
        <a:xfrm>
          <a:off x="4456767" y="1188719"/>
          <a:ext cx="1414075" cy="158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Book" panose="02000503020000020003"/>
            </a:rPr>
            <a:t>PUBLIC COMMENT</a:t>
          </a:r>
        </a:p>
      </dsp:txBody>
      <dsp:txXfrm>
        <a:off x="4525796" y="1257748"/>
        <a:ext cx="1276017" cy="1446902"/>
      </dsp:txXfrm>
    </dsp:sp>
    <dsp:sp modelId="{979E6268-8DCA-446E-AA5A-748120A50CB8}">
      <dsp:nvSpPr>
        <dsp:cNvPr id="0" name=""/>
        <dsp:cNvSpPr/>
      </dsp:nvSpPr>
      <dsp:spPr>
        <a:xfrm>
          <a:off x="5941546" y="1188719"/>
          <a:ext cx="1414075" cy="158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Book" panose="02000503020000020003"/>
            </a:rPr>
            <a:t>AGENCY RECIEVES COMMENTS</a:t>
          </a:r>
        </a:p>
      </dsp:txBody>
      <dsp:txXfrm>
        <a:off x="6010575" y="1257748"/>
        <a:ext cx="1276017" cy="1446902"/>
      </dsp:txXfrm>
    </dsp:sp>
    <dsp:sp modelId="{F7CBF277-AAAD-41D6-8BFF-EDCA71C84760}">
      <dsp:nvSpPr>
        <dsp:cNvPr id="0" name=""/>
        <dsp:cNvSpPr/>
      </dsp:nvSpPr>
      <dsp:spPr>
        <a:xfrm>
          <a:off x="7426326" y="1188719"/>
          <a:ext cx="1414075" cy="158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Book" panose="02000503020000020003"/>
            </a:rPr>
            <a:t>AGENCY PUBLISHES FINAL RULE</a:t>
          </a:r>
        </a:p>
      </dsp:txBody>
      <dsp:txXfrm>
        <a:off x="7495355" y="1257748"/>
        <a:ext cx="1276017" cy="1446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</cdr:x>
      <cdr:y>0.37341</cdr:y>
    </cdr:from>
    <cdr:to>
      <cdr:x>0.64808</cdr:x>
      <cdr:y>0.46646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147496-3BC2-46BD-9167-80E9DE15A781}"/>
            </a:ext>
          </a:extLst>
        </cdr:cNvPr>
        <cdr:cNvSpPr txBox="1"/>
      </cdr:nvSpPr>
      <cdr:spPr>
        <a:xfrm xmlns:a="http://schemas.openxmlformats.org/drawingml/2006/main">
          <a:off x="5741504" y="1675204"/>
          <a:ext cx="1073426" cy="417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0.45652</cdr:x>
      <cdr:y>0.39809</cdr:y>
    </cdr:from>
    <cdr:to>
      <cdr:x>0.54348</cdr:x>
      <cdr:y>0.60191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587EC27-51E6-4C46-B067-AA2F2FA4DF70}"/>
            </a:ext>
          </a:extLst>
        </cdr:cNvPr>
        <cdr:cNvSpPr txBox="1"/>
      </cdr:nvSpPr>
      <cdr:spPr>
        <a:xfrm xmlns:a="http://schemas.openxmlformats.org/drawingml/2006/main">
          <a:off x="4800600" y="17859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0.51481</cdr:x>
      <cdr:y>0.5307</cdr:y>
    </cdr:from>
    <cdr:to>
      <cdr:x>0.57246</cdr:x>
      <cdr:y>0.63483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3E565EA-ECCE-4DB6-9D5A-423E5F5D07FF}"/>
            </a:ext>
          </a:extLst>
        </cdr:cNvPr>
        <cdr:cNvSpPr txBox="1"/>
      </cdr:nvSpPr>
      <cdr:spPr>
        <a:xfrm xmlns:a="http://schemas.openxmlformats.org/drawingml/2006/main">
          <a:off x="5413512" y="2380881"/>
          <a:ext cx="606287" cy="467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0.33833</cdr:x>
      <cdr:y>0.05564</cdr:y>
    </cdr:from>
    <cdr:to>
      <cdr:x>0.46289</cdr:x>
      <cdr:y>0.13111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794425F-BCB4-4D57-A8E9-B83B295A94E3}"/>
            </a:ext>
          </a:extLst>
        </cdr:cNvPr>
        <cdr:cNvSpPr txBox="1"/>
      </cdr:nvSpPr>
      <cdr:spPr>
        <a:xfrm xmlns:a="http://schemas.openxmlformats.org/drawingml/2006/main">
          <a:off x="2710855" y="189719"/>
          <a:ext cx="998053" cy="257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0.44755</cdr:x>
      <cdr:y>0.05099</cdr:y>
    </cdr:from>
    <cdr:to>
      <cdr:x>0.5675</cdr:x>
      <cdr:y>0.13772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606FC29-A363-43B4-885D-330FF9013D95}"/>
            </a:ext>
          </a:extLst>
        </cdr:cNvPr>
        <cdr:cNvSpPr txBox="1"/>
      </cdr:nvSpPr>
      <cdr:spPr>
        <a:xfrm xmlns:a="http://schemas.openxmlformats.org/drawingml/2006/main">
          <a:off x="3585977" y="173863"/>
          <a:ext cx="961132" cy="29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A00E6-7D80-4BBC-B8EE-3F8E42EDBF3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6483-92F6-437E-B7D6-B6C0FE3F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1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95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04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12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21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7D0B-5E85-4959-89B3-1CFA0C7536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9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FB5AF-C8F6-4B5C-B691-3F8B11486A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1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23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2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01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line Model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FB5AF-C8F6-4B5C-B691-3F8B11486A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42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8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26483-92F6-437E-B7D6-B6C0FE3F17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89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5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7558">
              <a:spcBef>
                <a:spcPts val="0"/>
              </a:spcBef>
              <a:spcAft>
                <a:spcPts val="0"/>
              </a:spcAft>
              <a:tabLst>
                <a:tab pos="487558" algn="l"/>
              </a:tabLst>
            </a:pPr>
            <a:r>
              <a:rPr lang="en-US" sz="1400" dirty="0">
                <a:solidFill>
                  <a:srgbClr val="002060"/>
                </a:solidFill>
                <a:latin typeface="Avenir"/>
                <a:ea typeface="Tahoma" panose="020B0604030504040204" pitchFamily="34" charset="0"/>
                <a:cs typeface="Tahoma" panose="020B0604030504040204" pitchFamily="34" charset="0"/>
              </a:rPr>
              <a:t>By 1946 after World War II, the nation was reaching a crisis in caring for returning war wounded.  </a:t>
            </a:r>
          </a:p>
          <a:p>
            <a:pPr marL="742813" lvl="1" indent="-285750" defTabSz="487558">
              <a:spcBef>
                <a:spcPts val="0"/>
              </a:spcBef>
              <a:spcAft>
                <a:spcPts val="0"/>
              </a:spcAft>
              <a:tabLst>
                <a:tab pos="487558" algn="l"/>
              </a:tabLst>
            </a:pPr>
            <a:r>
              <a:rPr lang="en-US" sz="1400" dirty="0">
                <a:solidFill>
                  <a:srgbClr val="002060"/>
                </a:solidFill>
                <a:latin typeface="Avenir"/>
                <a:ea typeface="Tahoma" panose="020B0604030504040204" pitchFamily="34" charset="0"/>
                <a:cs typeface="Tahoma" panose="020B0604030504040204" pitchFamily="34" charset="0"/>
              </a:rPr>
              <a:t>Affiliations were created such that VA could utilize medical school faculty and trainees for care in VA</a:t>
            </a:r>
          </a:p>
          <a:p>
            <a:pPr marL="742813" lvl="1" indent="-285750" defTabSz="487558">
              <a:spcBef>
                <a:spcPts val="0"/>
              </a:spcBef>
              <a:spcAft>
                <a:spcPts val="0"/>
              </a:spcAft>
              <a:tabLst>
                <a:tab pos="487558" algn="l"/>
              </a:tabLst>
            </a:pPr>
            <a:r>
              <a:rPr lang="en-US" sz="1400" dirty="0">
                <a:solidFill>
                  <a:srgbClr val="002060"/>
                </a:solidFill>
                <a:latin typeface="Avenir"/>
                <a:ea typeface="Tahoma" panose="020B0604030504040204" pitchFamily="34" charset="0"/>
                <a:cs typeface="Tahoma" panose="020B0604030504040204" pitchFamily="34" charset="0"/>
              </a:rPr>
              <a:t>Title 38 was also created at this same time to exempt physicians from civil service hiring rules </a:t>
            </a:r>
          </a:p>
          <a:p>
            <a:pPr defTabSz="487558">
              <a:spcBef>
                <a:spcPts val="0"/>
              </a:spcBef>
              <a:spcAft>
                <a:spcPts val="0"/>
              </a:spcAft>
              <a:tabLst>
                <a:tab pos="487558" algn="l"/>
              </a:tabLst>
            </a:pPr>
            <a:endParaRPr lang="en-US" sz="1400" b="1" dirty="0">
              <a:solidFill>
                <a:srgbClr val="002060"/>
              </a:solidFill>
              <a:latin typeface="Avenir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487558">
              <a:spcBef>
                <a:spcPts val="0"/>
              </a:spcBef>
              <a:spcAft>
                <a:spcPts val="0"/>
              </a:spcAft>
              <a:tabLst>
                <a:tab pos="487558" algn="l"/>
              </a:tabLst>
            </a:pPr>
            <a:r>
              <a:rPr lang="en-US" sz="1400" b="1" dirty="0">
                <a:solidFill>
                  <a:srgbClr val="002060"/>
                </a:solidFill>
                <a:latin typeface="Avenir"/>
                <a:ea typeface="Tahoma" panose="020B0604030504040204" pitchFamily="34" charset="0"/>
                <a:cs typeface="Tahoma" panose="020B0604030504040204" pitchFamily="34" charset="0"/>
              </a:rPr>
              <a:t>January 3, 1946</a:t>
            </a:r>
            <a:r>
              <a:rPr lang="en-US" sz="1400" dirty="0">
                <a:solidFill>
                  <a:srgbClr val="002060"/>
                </a:solidFill>
                <a:latin typeface="Avenir"/>
                <a:ea typeface="Tahoma" panose="020B0604030504040204" pitchFamily="34" charset="0"/>
                <a:cs typeface="Tahoma" panose="020B0604030504040204" pitchFamily="34" charset="0"/>
              </a:rPr>
              <a:t>, Public Law 79-293 provided statutory authorization for the VA to affiliate with the nation’s medical schools. </a:t>
            </a:r>
          </a:p>
          <a:p>
            <a:pPr marL="742813" lvl="1" indent="-285750" defTabSz="487558">
              <a:spcBef>
                <a:spcPts val="0"/>
              </a:spcBef>
              <a:spcAft>
                <a:spcPts val="0"/>
              </a:spcAft>
              <a:tabLst>
                <a:tab pos="487558" algn="l"/>
              </a:tabLst>
            </a:pPr>
            <a:r>
              <a:rPr lang="en-US" sz="1400" dirty="0">
                <a:solidFill>
                  <a:srgbClr val="002060"/>
                </a:solidFill>
                <a:latin typeface="Avenir"/>
                <a:ea typeface="Tahoma" panose="020B0604030504040204" pitchFamily="34" charset="0"/>
                <a:cs typeface="Tahoma" panose="020B0604030504040204" pitchFamily="34" charset="0"/>
              </a:rPr>
              <a:t>Policy Memorandum No. 2 (Veterans Administration Policy Memorandum No. 2 1946) ushered in the agency’s long-standing and productive collaborative relationship with U.S. schools and universities. </a:t>
            </a:r>
          </a:p>
          <a:p>
            <a:pPr marL="742813" lvl="1" indent="-285750" defTabSz="487558">
              <a:spcBef>
                <a:spcPts val="0"/>
              </a:spcBef>
              <a:spcAft>
                <a:spcPts val="0"/>
              </a:spcAft>
              <a:tabLst>
                <a:tab pos="487558" algn="l"/>
              </a:tabLst>
            </a:pPr>
            <a:r>
              <a:rPr lang="en-US" sz="1400" dirty="0">
                <a:solidFill>
                  <a:srgbClr val="002060"/>
                </a:solidFill>
                <a:latin typeface="Avenir"/>
                <a:ea typeface="Tahoma" panose="020B0604030504040204" pitchFamily="34" charset="0"/>
                <a:cs typeface="Tahoma" panose="020B0604030504040204" pitchFamily="34" charset="0"/>
              </a:rPr>
              <a:t>Provided the framework upon which all the subsequent expansion of academic affiliations was based</a:t>
            </a:r>
          </a:p>
          <a:p>
            <a:pPr defTabSz="487558">
              <a:spcBef>
                <a:spcPts val="0"/>
              </a:spcBef>
              <a:spcAft>
                <a:spcPts val="0"/>
              </a:spcAft>
              <a:tabLst>
                <a:tab pos="487558" algn="l"/>
              </a:tabLst>
            </a:pPr>
            <a:endParaRPr lang="en-US" sz="1400" dirty="0">
              <a:solidFill>
                <a:srgbClr val="002060"/>
              </a:solidFill>
              <a:latin typeface="Avenir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487558">
              <a:spcBef>
                <a:spcPts val="0"/>
              </a:spcBef>
              <a:spcAft>
                <a:spcPts val="0"/>
              </a:spcAft>
              <a:tabLst>
                <a:tab pos="487558" algn="l"/>
              </a:tabLst>
            </a:pPr>
            <a:r>
              <a:rPr lang="en-US" sz="1400" dirty="0">
                <a:solidFill>
                  <a:srgbClr val="002060"/>
                </a:solidFill>
                <a:latin typeface="Avenir"/>
                <a:ea typeface="Tahoma" panose="020B0604030504040204" pitchFamily="34" charset="0"/>
                <a:cs typeface="Tahoma" panose="020B0604030504040204" pitchFamily="34" charset="0"/>
              </a:rPr>
              <a:t>Expansion of relationships with educational institutions continued aggressively in the 1960s and 1970s. </a:t>
            </a:r>
          </a:p>
          <a:p>
            <a:pPr marL="742813" lvl="1" indent="-285750" defTabSz="487558">
              <a:spcBef>
                <a:spcPts val="0"/>
              </a:spcBef>
              <a:spcAft>
                <a:spcPts val="0"/>
              </a:spcAft>
              <a:tabLst>
                <a:tab pos="487558" algn="l"/>
              </a:tabLst>
            </a:pPr>
            <a:r>
              <a:rPr lang="en-US" sz="1400" dirty="0">
                <a:solidFill>
                  <a:srgbClr val="002060"/>
                </a:solidFill>
                <a:latin typeface="Avenir"/>
                <a:ea typeface="Tahoma" panose="020B0604030504040204" pitchFamily="34" charset="0"/>
                <a:cs typeface="Tahoma" panose="020B0604030504040204" pitchFamily="34" charset="0"/>
              </a:rPr>
              <a:t>Many new VAMCs were </a:t>
            </a:r>
            <a:r>
              <a:rPr lang="en-US" sz="1400" b="1" dirty="0">
                <a:solidFill>
                  <a:srgbClr val="002060"/>
                </a:solidFill>
                <a:latin typeface="Avenir"/>
                <a:ea typeface="Tahoma" panose="020B0604030504040204" pitchFamily="34" charset="0"/>
                <a:cs typeface="Tahoma" panose="020B0604030504040204" pitchFamily="34" charset="0"/>
              </a:rPr>
              <a:t>deliberately co-located </a:t>
            </a:r>
            <a:r>
              <a:rPr lang="en-US" sz="1400" dirty="0">
                <a:solidFill>
                  <a:srgbClr val="002060"/>
                </a:solidFill>
                <a:latin typeface="Avenir"/>
                <a:ea typeface="Tahoma" panose="020B0604030504040204" pitchFamily="34" charset="0"/>
                <a:cs typeface="Tahoma" panose="020B0604030504040204" pitchFamily="34" charset="0"/>
              </a:rPr>
              <a:t>close to their medical school affiliates. </a:t>
            </a:r>
          </a:p>
          <a:p>
            <a:pPr marL="742813" lvl="1" indent="-285750" defTabSz="487558">
              <a:spcBef>
                <a:spcPts val="0"/>
              </a:spcBef>
              <a:spcAft>
                <a:spcPts val="0"/>
              </a:spcAft>
              <a:tabLst>
                <a:tab pos="487558" algn="l"/>
              </a:tabLst>
            </a:pPr>
            <a:r>
              <a:rPr lang="en-US" sz="1400" dirty="0">
                <a:solidFill>
                  <a:srgbClr val="002060"/>
                </a:solidFill>
                <a:latin typeface="Avenir"/>
                <a:ea typeface="Tahoma" panose="020B0604030504040204" pitchFamily="34" charset="0"/>
                <a:cs typeface="Tahoma" panose="020B0604030504040204" pitchFamily="34" charset="0"/>
              </a:rPr>
              <a:t>Teague-Cranston Act Passed (1972), creating 5 medical schools specifically associated with VA.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2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venir Book"/>
                <a:ea typeface="Calibri" panose="020F0502020204030204" pitchFamily="34" charset="0"/>
                <a:cs typeface="Calibri" panose="020F0502020204030204" pitchFamily="34" charset="0"/>
              </a:rPr>
              <a:t>Complexities involved in the development of regulations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b="1" dirty="0">
                <a:latin typeface="Avenir Book"/>
                <a:ea typeface="Calibri" panose="020F0502020204030204" pitchFamily="34" charset="0"/>
                <a:cs typeface="Calibri" panose="020F0502020204030204" pitchFamily="34" charset="0"/>
              </a:rPr>
              <a:t>Two new authorities</a:t>
            </a:r>
          </a:p>
          <a:p>
            <a:pPr marL="8572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Avenir Book"/>
                <a:ea typeface="Times New Roman" panose="02020603050405020304" pitchFamily="18" charset="0"/>
                <a:cs typeface="Calibri" panose="020F0502020204030204" pitchFamily="34" charset="0"/>
              </a:rPr>
              <a:t>Payment for resident time (salary &amp; benefits) for </a:t>
            </a:r>
            <a:r>
              <a:rPr lang="en-US" sz="2800" b="1" dirty="0">
                <a:latin typeface="Avenir Book"/>
                <a:ea typeface="Times New Roman" panose="02020603050405020304" pitchFamily="18" charset="0"/>
                <a:cs typeface="Calibri" panose="020F0502020204030204" pitchFamily="34" charset="0"/>
              </a:rPr>
              <a:t>delivering non-Veteran care in non-VA facilities</a:t>
            </a:r>
            <a:endParaRPr lang="en-US" sz="2800" b="1" dirty="0">
              <a:latin typeface="Avenir Boo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Avenir Book"/>
                <a:ea typeface="Times New Roman" panose="02020603050405020304" pitchFamily="18" charset="0"/>
                <a:cs typeface="Calibri" panose="020F0502020204030204" pitchFamily="34" charset="0"/>
              </a:rPr>
              <a:t>Reimbursement of startup costs </a:t>
            </a:r>
            <a:r>
              <a:rPr lang="en-US" sz="2800" dirty="0">
                <a:latin typeface="Avenir Book"/>
                <a:ea typeface="Times New Roman" panose="02020603050405020304" pitchFamily="18" charset="0"/>
                <a:cs typeface="Calibri" panose="020F0502020204030204" pitchFamily="34" charset="0"/>
              </a:rPr>
              <a:t>for new residency programs at </a:t>
            </a:r>
            <a:r>
              <a:rPr lang="en-US" sz="2800" b="1" dirty="0">
                <a:latin typeface="Avenir Book"/>
                <a:ea typeface="Times New Roman" panose="02020603050405020304" pitchFamily="18" charset="0"/>
                <a:cs typeface="Calibri" panose="020F0502020204030204" pitchFamily="34" charset="0"/>
              </a:rPr>
              <a:t>non-VA facilities </a:t>
            </a:r>
            <a:endParaRPr lang="en-US" sz="2800" b="1" dirty="0">
              <a:latin typeface="Avenir Book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>
                <a:latin typeface="Avenir Book"/>
                <a:ea typeface="Calibri" panose="020F0502020204030204" pitchFamily="34" charset="0"/>
                <a:cs typeface="Times New Roman" panose="02020603050405020304" pitchFamily="18" charset="0"/>
              </a:rPr>
              <a:t>Multiple factors in site selection 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>
                <a:latin typeface="Avenir Book"/>
                <a:ea typeface="Calibri" panose="020F0502020204030204" pitchFamily="34" charset="0"/>
                <a:cs typeface="Times New Roman" panose="02020603050405020304" pitchFamily="18" charset="0"/>
              </a:rPr>
              <a:t>Multiple governmental/non-governmental stakeholders 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b="1" dirty="0">
                <a:latin typeface="Avenir Book"/>
                <a:ea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en-US" sz="3300" dirty="0">
                <a:latin typeface="Avenir Book"/>
                <a:ea typeface="Calibri" panose="020F0502020204030204" pitchFamily="34" charset="0"/>
                <a:cs typeface="Calibri" panose="020F0502020204030204" pitchFamily="34" charset="0"/>
              </a:rPr>
              <a:t> regulatory process due to health care, procurement, personnel, tort and contract law issues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26483-92F6-437E-B7D6-B6C0FE3F17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4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8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B1BF1E8-4FC8-2442-8531-55F30BC04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188;p3">
            <a:extLst>
              <a:ext uri="{FF2B5EF4-FFF2-40B4-BE49-F238E27FC236}">
                <a16:creationId xmlns:a16="http://schemas.microsoft.com/office/drawing/2014/main" id="{9E303146-21EE-CA41-8AD3-FF33EAC6556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8205295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400" b="1" i="0">
                <a:solidFill>
                  <a:schemeClr val="bg1"/>
                </a:solidFill>
                <a:latin typeface="Avenir Black" panose="02000503020000020003" pitchFamily="2" charset="0"/>
                <a:ea typeface="Zilla Slab Light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189;p3">
            <a:extLst>
              <a:ext uri="{FF2B5EF4-FFF2-40B4-BE49-F238E27FC236}">
                <a16:creationId xmlns:a16="http://schemas.microsoft.com/office/drawing/2014/main" id="{F4A9523E-B318-4349-93D8-A104B67F845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3425" y="2899314"/>
            <a:ext cx="8205295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800" b="0" i="0">
                <a:solidFill>
                  <a:schemeClr val="bg1"/>
                </a:solidFill>
                <a:latin typeface="Avenir" panose="02000503020000020003" pitchFamily="2" charset="0"/>
                <a:ea typeface="Zilla Slab Light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006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9EFC-0D4E-7843-B9E6-9B387765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9E26C-FDA0-1740-B8C6-910604286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0615"/>
          </a:xfrm>
        </p:spPr>
        <p:txBody>
          <a:bodyPr/>
          <a:lstStyle>
            <a:lvl1pPr>
              <a:defRPr b="0" i="0">
                <a:latin typeface="Avenir Book" panose="02000503020000020003" pitchFamily="2" charset="0"/>
              </a:defRPr>
            </a:lvl1pPr>
            <a:lvl2pPr>
              <a:defRPr b="0" i="0">
                <a:latin typeface="Avenir Book" panose="02000503020000020003" pitchFamily="2" charset="0"/>
              </a:defRPr>
            </a:lvl2pPr>
            <a:lvl3pPr>
              <a:defRPr b="0" i="0">
                <a:latin typeface="Avenir Book" panose="02000503020000020003" pitchFamily="2" charset="0"/>
              </a:defRPr>
            </a:lvl3pPr>
            <a:lvl4pPr>
              <a:defRPr b="0" i="0">
                <a:latin typeface="Avenir Book" panose="02000503020000020003" pitchFamily="2" charset="0"/>
              </a:defRPr>
            </a:lvl4pPr>
            <a:lvl5pPr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6B929-F81A-C042-9C84-930ECAA4B7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666D-E7FE-8648-9789-D27FE4CC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93738"/>
            <a:ext cx="10515600" cy="2852737"/>
          </a:xfrm>
        </p:spPr>
        <p:txBody>
          <a:bodyPr anchor="b"/>
          <a:lstStyle>
            <a:lvl1pPr>
              <a:defRPr sz="5400" b="0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F5238-8268-6B4F-9846-AD9EDD48B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3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EB9C6-F2C2-4145-BE98-6E863FD23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B30B-5041-8943-BA51-FCBF119B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FE9FA-42D8-C342-8051-BAAAA54E0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>
            <a:lvl1pPr>
              <a:defRPr b="0" i="0">
                <a:latin typeface="Avenir Book" panose="02000503020000020003" pitchFamily="2" charset="0"/>
              </a:defRPr>
            </a:lvl1pPr>
            <a:lvl2pPr>
              <a:defRPr b="0" i="0">
                <a:latin typeface="Avenir Book" panose="02000503020000020003" pitchFamily="2" charset="0"/>
              </a:defRPr>
            </a:lvl2pPr>
            <a:lvl3pPr>
              <a:defRPr b="0" i="0">
                <a:latin typeface="Avenir Book" panose="02000503020000020003" pitchFamily="2" charset="0"/>
              </a:defRPr>
            </a:lvl3pPr>
            <a:lvl4pPr>
              <a:defRPr b="0" i="0">
                <a:latin typeface="Avenir Book" panose="02000503020000020003" pitchFamily="2" charset="0"/>
              </a:defRPr>
            </a:lvl4pPr>
            <a:lvl5pPr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97DF5-20A7-5841-A384-6E101A3B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>
            <a:lvl1pPr>
              <a:defRPr b="0" i="0">
                <a:latin typeface="Avenir Book" panose="02000503020000020003" pitchFamily="2" charset="0"/>
              </a:defRPr>
            </a:lvl1pPr>
            <a:lvl2pPr>
              <a:defRPr b="0" i="0">
                <a:latin typeface="Avenir Book" panose="02000503020000020003" pitchFamily="2" charset="0"/>
              </a:defRPr>
            </a:lvl2pPr>
            <a:lvl3pPr>
              <a:defRPr b="0" i="0">
                <a:latin typeface="Avenir Book" panose="02000503020000020003" pitchFamily="2" charset="0"/>
              </a:defRPr>
            </a:lvl3pPr>
            <a:lvl4pPr>
              <a:defRPr b="0" i="0">
                <a:latin typeface="Avenir Book" panose="02000503020000020003" pitchFamily="2" charset="0"/>
              </a:defRPr>
            </a:lvl4pPr>
            <a:lvl5pPr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BB44C-36FA-D049-80CD-2E8CA8C7E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9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1E4F9-26E3-F248-94A8-C0266710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1FB0D-5A6E-DC45-98DA-4F1D0BEDF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venir Medium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B6028-5168-684E-98EF-7E0EFBDC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81325"/>
          </a:xfrm>
        </p:spPr>
        <p:txBody>
          <a:bodyPr/>
          <a:lstStyle>
            <a:lvl1pPr>
              <a:defRPr b="0" i="0">
                <a:latin typeface="Avenir Book" panose="02000503020000020003" pitchFamily="2" charset="0"/>
              </a:defRPr>
            </a:lvl1pPr>
            <a:lvl2pPr>
              <a:defRPr b="0" i="0">
                <a:latin typeface="Avenir Book" panose="02000503020000020003" pitchFamily="2" charset="0"/>
              </a:defRPr>
            </a:lvl2pPr>
            <a:lvl3pPr>
              <a:defRPr b="0" i="0">
                <a:latin typeface="Avenir Book" panose="02000503020000020003" pitchFamily="2" charset="0"/>
              </a:defRPr>
            </a:lvl3pPr>
            <a:lvl4pPr>
              <a:defRPr b="0" i="0">
                <a:latin typeface="Avenir Book" panose="02000503020000020003" pitchFamily="2" charset="0"/>
              </a:defRPr>
            </a:lvl4pPr>
            <a:lvl5pPr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BB046-CCF5-8C4A-8947-0BA188883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venir Medium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4D87B-B2EC-9547-9223-C51A303FB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81325"/>
          </a:xfrm>
        </p:spPr>
        <p:txBody>
          <a:bodyPr/>
          <a:lstStyle>
            <a:lvl1pPr>
              <a:defRPr b="0" i="0">
                <a:latin typeface="Avenir Book" panose="02000503020000020003" pitchFamily="2" charset="0"/>
              </a:defRPr>
            </a:lvl1pPr>
            <a:lvl2pPr>
              <a:defRPr b="0" i="0">
                <a:latin typeface="Avenir Book" panose="02000503020000020003" pitchFamily="2" charset="0"/>
              </a:defRPr>
            </a:lvl2pPr>
            <a:lvl3pPr>
              <a:defRPr b="0" i="0">
                <a:latin typeface="Avenir Book" panose="02000503020000020003" pitchFamily="2" charset="0"/>
              </a:defRPr>
            </a:lvl3pPr>
            <a:lvl4pPr>
              <a:defRPr b="0" i="0">
                <a:latin typeface="Avenir Book" panose="02000503020000020003" pitchFamily="2" charset="0"/>
              </a:defRPr>
            </a:lvl4pPr>
            <a:lvl5pPr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4CECB-3126-2F4E-A458-879884F47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7606-6F55-1E4F-BB25-BB4465AC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408AB-A7F5-AA45-8912-1B797A23A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4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AC0B8-E768-A640-B6C3-78EB739F0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39BC-5573-BE4B-B518-3E52B644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7EC0-679E-F146-9236-5A3066968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468495"/>
          </a:xfrm>
        </p:spPr>
        <p:txBody>
          <a:bodyPr/>
          <a:lstStyle>
            <a:lvl1pPr>
              <a:defRPr sz="3200" b="0" i="0">
                <a:latin typeface="Avenir Book" panose="02000503020000020003" pitchFamily="2" charset="0"/>
              </a:defRPr>
            </a:lvl1pPr>
            <a:lvl2pPr>
              <a:defRPr sz="2800" b="0" i="0">
                <a:latin typeface="Avenir Book" panose="02000503020000020003" pitchFamily="2" charset="0"/>
              </a:defRPr>
            </a:lvl2pPr>
            <a:lvl3pPr>
              <a:defRPr sz="2400" b="0" i="0">
                <a:latin typeface="Avenir Book" panose="02000503020000020003" pitchFamily="2" charset="0"/>
              </a:defRPr>
            </a:lvl3pPr>
            <a:lvl4pPr>
              <a:defRPr sz="2000" b="0" i="0">
                <a:latin typeface="Avenir Book" panose="02000503020000020003" pitchFamily="2" charset="0"/>
              </a:defRPr>
            </a:lvl4pPr>
            <a:lvl5pPr>
              <a:defRPr sz="2000" b="0" i="0">
                <a:latin typeface="Avenir Book" panose="02000503020000020003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DEC5E-F9EC-494C-9B83-3EE65D040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98520"/>
          </a:xfrm>
        </p:spPr>
        <p:txBody>
          <a:bodyPr/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C421A6-0B6F-DC4B-9310-38A8A58C3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1614-DE3C-EB44-9C61-88F7FFED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A43D9-95C4-E847-9A80-714F19FDD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78654"/>
          </a:xfrm>
        </p:spPr>
        <p:txBody>
          <a:bodyPr/>
          <a:lstStyle>
            <a:lvl1pPr marL="0" indent="0">
              <a:buNone/>
              <a:defRPr sz="3200" b="0" i="0">
                <a:latin typeface="Avenir Book" panose="02000503020000020003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1F1FE-26CB-5747-B256-AC5AA2EC5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382439"/>
          </a:xfrm>
        </p:spPr>
        <p:txBody>
          <a:bodyPr/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4CC40-C7B4-D345-9EA3-09C76B0C5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71691-2FC9-5C46-BE5C-107EA86A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11BBC-41EE-3D4D-9B1E-27C0BA98A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05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2.jpeg"/><Relationship Id="rId10" Type="http://schemas.openxmlformats.org/officeDocument/2006/relationships/image" Target="../media/image17.jpg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microsoft.com/office/2007/relationships/diagramDrawing" Target="../diagrams/drawing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26.sv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25.png"/><Relationship Id="rId9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3.jpeg"/><Relationship Id="rId5" Type="http://schemas.openxmlformats.org/officeDocument/2006/relationships/image" Target="../media/image34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7.jpg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22.jpeg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37.svg"/><Relationship Id="rId1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cgme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7B8A-F88B-1E4E-9C55-4368E4DB9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09" y="2425949"/>
            <a:ext cx="10997356" cy="1915049"/>
          </a:xfrm>
        </p:spPr>
        <p:txBody>
          <a:bodyPr/>
          <a:lstStyle/>
          <a:p>
            <a:pPr algn="ctr"/>
            <a:r>
              <a:rPr lang="en-US" b="1" dirty="0">
                <a:latin typeface="Avenir Black" panose="02000503020000020003"/>
                <a:cs typeface="Arial" panose="020B0604020202020204" pitchFamily="34" charset="0"/>
              </a:rPr>
              <a:t>MISSION Act Section 403</a:t>
            </a:r>
            <a:br>
              <a:rPr lang="en-US" sz="4000" b="1" dirty="0">
                <a:latin typeface="Avenir Black" panose="02000503020000020003"/>
                <a:cs typeface="Arial" panose="020B0604020202020204" pitchFamily="34" charset="0"/>
              </a:rPr>
            </a:br>
            <a:r>
              <a:rPr lang="en-US" sz="2800" b="1" dirty="0">
                <a:latin typeface="Avenir Black" panose="02000503020000020003"/>
                <a:cs typeface="Arial" panose="020B0604020202020204" pitchFamily="34" charset="0"/>
              </a:rPr>
              <a:t>Pilot Program on Graduate Medical Education and Residency (PPGMER)</a:t>
            </a:r>
            <a:br>
              <a:rPr lang="en-US" sz="2800" b="1" dirty="0">
                <a:latin typeface="Avenir Black" panose="02000503020000020003"/>
                <a:cs typeface="Arial" panose="020B0604020202020204" pitchFamily="34" charset="0"/>
              </a:rPr>
            </a:br>
            <a:br>
              <a:rPr lang="en-US" sz="2800" b="1" dirty="0">
                <a:latin typeface="Avenir Black" panose="02000503020000020003"/>
                <a:cs typeface="Arial" panose="020B0604020202020204" pitchFamily="34" charset="0"/>
              </a:rPr>
            </a:br>
            <a:r>
              <a:rPr lang="en-US" sz="2800" b="1" dirty="0">
                <a:latin typeface="Avenir Black" panose="02000503020000020003"/>
                <a:cs typeface="Arial" panose="020B0604020202020204" pitchFamily="34" charset="0"/>
              </a:rPr>
              <a:t>Tribal Self Governance Conference</a:t>
            </a:r>
            <a:br>
              <a:rPr lang="en-US" sz="2800" b="1" dirty="0">
                <a:latin typeface="Avenir Black" panose="02000503020000020003"/>
                <a:cs typeface="Arial" panose="020B0604020202020204" pitchFamily="34" charset="0"/>
              </a:rPr>
            </a:br>
            <a:r>
              <a:rPr lang="en-US" sz="2800" b="1" dirty="0">
                <a:latin typeface="Avenir Black" panose="02000503020000020003"/>
                <a:cs typeface="Arial" panose="020B0604020202020204" pitchFamily="34" charset="0"/>
              </a:rPr>
              <a:t>April 17, 2024</a:t>
            </a:r>
            <a:endParaRPr lang="en-US" sz="2800" dirty="0">
              <a:latin typeface="Avenir Black" panose="02000503020000020003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ECA78-EC78-DE4E-B164-586C3169E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0090" y="4832743"/>
            <a:ext cx="4273809" cy="147637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2000" b="1" dirty="0">
                <a:effectLst/>
                <a:latin typeface="Avenir Black" panose="02000503020000020003"/>
                <a:ea typeface="Times New Roman" panose="02020603050405020304" pitchFamily="18" charset="0"/>
                <a:cs typeface="Arial" panose="020B0604020202020204" pitchFamily="34" charset="0"/>
              </a:rPr>
              <a:t>John M. Byrne, DO</a:t>
            </a:r>
          </a:p>
          <a:p>
            <a:pPr algn="ctr">
              <a:spcBef>
                <a:spcPts val="0"/>
              </a:spcBef>
            </a:pPr>
            <a:r>
              <a:rPr lang="en-US" sz="2000" b="1" dirty="0">
                <a:latin typeface="Avenir Black" panose="02000503020000020003"/>
                <a:cs typeface="Arial" panose="020B0604020202020204" pitchFamily="34" charset="0"/>
              </a:rPr>
              <a:t>Senior Advisor</a:t>
            </a:r>
          </a:p>
          <a:p>
            <a:pPr algn="ctr">
              <a:spcBef>
                <a:spcPts val="0"/>
              </a:spcBef>
            </a:pPr>
            <a:r>
              <a:rPr lang="en-US" sz="2000" b="1" dirty="0">
                <a:latin typeface="Avenir Black" panose="02000503020000020003"/>
                <a:cs typeface="Arial" panose="020B0604020202020204" pitchFamily="34" charset="0"/>
              </a:rPr>
              <a:t>Office of Academic Affiliations</a:t>
            </a:r>
          </a:p>
          <a:p>
            <a:pPr algn="ctr">
              <a:spcBef>
                <a:spcPts val="0"/>
              </a:spcBef>
            </a:pPr>
            <a:r>
              <a:rPr lang="en-US" sz="2000" b="1" dirty="0">
                <a:latin typeface="Avenir Black" panose="02000503020000020003"/>
                <a:cs typeface="Arial" panose="020B0604020202020204" pitchFamily="34" charset="0"/>
              </a:rPr>
              <a:t>Veterans Health Administration</a:t>
            </a:r>
          </a:p>
          <a:p>
            <a:endParaRPr lang="en-US" sz="2000" dirty="0">
              <a:latin typeface="Avenir Blac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83419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901C11-3695-AE0C-87E6-35E1124A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BBEAA-BAD5-43BA-BF1E-77E58BA4D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chemeClr val="bg1">
                    <a:lumMod val="75000"/>
                  </a:schemeClr>
                </a:solidFill>
              </a:rPr>
              <a:t>Graduate Medical Education in VA</a:t>
            </a:r>
          </a:p>
          <a:p>
            <a:r>
              <a:rPr lang="en-US" sz="3500" dirty="0"/>
              <a:t>Section 403 Summary</a:t>
            </a:r>
          </a:p>
          <a:p>
            <a:r>
              <a:rPr lang="en-US" sz="3500" dirty="0"/>
              <a:t>Rulemaking Process</a:t>
            </a:r>
          </a:p>
          <a:p>
            <a:r>
              <a:rPr lang="en-US" sz="3500" dirty="0"/>
              <a:t>Proposed Rule</a:t>
            </a:r>
          </a:p>
          <a:p>
            <a:pPr lvl="1"/>
            <a:r>
              <a:rPr lang="en-US" sz="3500" dirty="0"/>
              <a:t>Two Models for Pilot Program </a:t>
            </a:r>
          </a:p>
          <a:p>
            <a:pPr lvl="1"/>
            <a:r>
              <a:rPr lang="en-US" sz="3500" dirty="0"/>
              <a:t>Specific Requirements</a:t>
            </a:r>
          </a:p>
          <a:p>
            <a:r>
              <a:rPr lang="en-US" sz="3500" dirty="0"/>
              <a:t>Request for Proposals</a:t>
            </a:r>
          </a:p>
          <a:p>
            <a:r>
              <a:rPr lang="en-US" sz="3500" dirty="0"/>
              <a:t>Reporting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48DA-1629-4F87-AADF-8C85B1C988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679C0-6CBB-CCAC-CF9E-3538548E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029"/>
          <a:stretch/>
        </p:blipFill>
        <p:spPr>
          <a:xfrm>
            <a:off x="7975260" y="2085427"/>
            <a:ext cx="3804223" cy="23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2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977" y="521852"/>
            <a:ext cx="6788341" cy="10151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MISSION Act of 2018 – Sec. 403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36FD5-675D-2344-9AC6-DA5A4EA2B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75" y="3704571"/>
            <a:ext cx="7268547" cy="910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DCD24-9D9F-9B84-757A-D526BE0AF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2122">
            <a:off x="7585519" y="227870"/>
            <a:ext cx="4259504" cy="5463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19F815-9A87-B4BB-F630-B693BDCA0212}"/>
              </a:ext>
            </a:extLst>
          </p:cNvPr>
          <p:cNvSpPr txBox="1"/>
          <p:nvPr/>
        </p:nvSpPr>
        <p:spPr>
          <a:xfrm>
            <a:off x="531417" y="1768435"/>
            <a:ext cx="64194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Book" panose="02000503020000020003"/>
              </a:rPr>
              <a:t>VA Maintaining Internal Systems and Strengthening Integrated Outside Networks (MISSION) Act Section 403</a:t>
            </a:r>
          </a:p>
        </p:txBody>
      </p:sp>
    </p:spTree>
    <p:extLst>
      <p:ext uri="{BB962C8B-B14F-4D97-AF65-F5344CB8AC3E}">
        <p14:creationId xmlns:p14="http://schemas.microsoft.com/office/powerpoint/2010/main" val="354681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5831" y="922908"/>
            <a:ext cx="7287422" cy="4581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Authorizes VA to: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32"/>
              </a:spcBef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Pilot program</a:t>
            </a:r>
          </a:p>
          <a:p>
            <a:pPr lvl="1">
              <a:spcBef>
                <a:spcPts val="432"/>
              </a:spcBef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Include no fewer than 100 resident physicians at covered facilities</a:t>
            </a:r>
          </a:p>
          <a:p>
            <a:pPr lvl="2">
              <a:spcBef>
                <a:spcPts val="432"/>
              </a:spcBef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Operated by Indian tribe or tribal organization</a:t>
            </a:r>
          </a:p>
          <a:p>
            <a:pPr lvl="2">
              <a:spcBef>
                <a:spcPts val="432"/>
              </a:spcBef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Indian Health Service</a:t>
            </a:r>
          </a:p>
          <a:p>
            <a:pPr lvl="2">
              <a:spcBef>
                <a:spcPts val="432"/>
              </a:spcBef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Federally-Qualified Health Centers </a:t>
            </a:r>
          </a:p>
          <a:p>
            <a:pPr lvl="2">
              <a:spcBef>
                <a:spcPts val="432"/>
              </a:spcBef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Department of Defense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432"/>
              </a:spcBef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Reimbursement of costs</a:t>
            </a:r>
          </a:p>
          <a:p>
            <a:pPr marL="742950" lvl="1" indent="-285750">
              <a:spcBef>
                <a:spcPts val="432"/>
              </a:spcBef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Initiative ends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August 7, 2031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830" y="23018"/>
            <a:ext cx="10515600" cy="1325563"/>
          </a:xfrm>
        </p:spPr>
        <p:txBody>
          <a:bodyPr/>
          <a:lstStyle/>
          <a:p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MISSION Act - Section 403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88FD2-7166-B41C-B38A-0237C2748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93" r="2848" b="-3"/>
          <a:stretch/>
        </p:blipFill>
        <p:spPr>
          <a:xfrm>
            <a:off x="7633253" y="1165190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9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901C11-3695-AE0C-87E6-35E1124A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BBEAA-BAD5-43BA-BF1E-77E58BA4D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chemeClr val="bg1">
                    <a:lumMod val="75000"/>
                  </a:schemeClr>
                </a:solidFill>
              </a:rPr>
              <a:t>Graduate Medical Education in VA</a:t>
            </a:r>
          </a:p>
          <a:p>
            <a:r>
              <a:rPr lang="en-US" sz="3500" dirty="0">
                <a:solidFill>
                  <a:schemeClr val="bg1">
                    <a:lumMod val="75000"/>
                  </a:schemeClr>
                </a:solidFill>
              </a:rPr>
              <a:t>Section 403 Summary</a:t>
            </a:r>
          </a:p>
          <a:p>
            <a:r>
              <a:rPr lang="en-US" sz="3500" dirty="0"/>
              <a:t>Rulemaking Process</a:t>
            </a:r>
          </a:p>
          <a:p>
            <a:r>
              <a:rPr lang="en-US" sz="3500" dirty="0"/>
              <a:t>Proposed Rule</a:t>
            </a:r>
          </a:p>
          <a:p>
            <a:pPr lvl="1"/>
            <a:r>
              <a:rPr lang="en-US" sz="3500" dirty="0"/>
              <a:t>Two Models for Pilot Program </a:t>
            </a:r>
          </a:p>
          <a:p>
            <a:pPr lvl="1"/>
            <a:r>
              <a:rPr lang="en-US" sz="3500" dirty="0"/>
              <a:t>Specific Requirements</a:t>
            </a:r>
          </a:p>
          <a:p>
            <a:r>
              <a:rPr lang="en-US" sz="3500" dirty="0"/>
              <a:t>Request for Proposals</a:t>
            </a:r>
          </a:p>
          <a:p>
            <a:r>
              <a:rPr lang="en-US" sz="3500" dirty="0"/>
              <a:t>Reporting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48DA-1629-4F87-AADF-8C85B1C988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679C0-6CBB-CCAC-CF9E-3538548E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029"/>
          <a:stretch/>
        </p:blipFill>
        <p:spPr>
          <a:xfrm>
            <a:off x="7975260" y="2085427"/>
            <a:ext cx="3804223" cy="23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8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A4B8952D-0F08-4A8E-8465-0F0BEC91A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585736"/>
              </p:ext>
            </p:extLst>
          </p:nvPr>
        </p:nvGraphicFramePr>
        <p:xfrm>
          <a:off x="1314366" y="1684819"/>
          <a:ext cx="8842831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large white building with a statue on top&#10;&#10;Description automatically generated with low confidence">
            <a:extLst>
              <a:ext uri="{FF2B5EF4-FFF2-40B4-BE49-F238E27FC236}">
                <a16:creationId xmlns:a16="http://schemas.microsoft.com/office/drawing/2014/main" id="{C3DA6AD2-0EB0-4637-8D07-0F84BC91AC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54" y="3056181"/>
            <a:ext cx="615888" cy="68528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A850157-B95B-411E-BC8B-D7022ADCB3C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54" y="3001337"/>
            <a:ext cx="615888" cy="5800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09BBCBA-00AB-47C1-BC25-653416FFA7A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10851" b="8482"/>
          <a:stretch/>
        </p:blipFill>
        <p:spPr>
          <a:xfrm>
            <a:off x="4078395" y="3056181"/>
            <a:ext cx="877052" cy="477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 descr="Chat outline">
            <a:extLst>
              <a:ext uri="{FF2B5EF4-FFF2-40B4-BE49-F238E27FC236}">
                <a16:creationId xmlns:a16="http://schemas.microsoft.com/office/drawing/2014/main" id="{B4D644AB-DE50-43E0-A7F2-4C4FA8279E3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6041" b="15377"/>
          <a:stretch/>
        </p:blipFill>
        <p:spPr>
          <a:xfrm>
            <a:off x="5301602" y="2975651"/>
            <a:ext cx="868357" cy="1092424"/>
          </a:xfrm>
          <a:prstGeom prst="rect">
            <a:avLst/>
          </a:prstGeom>
        </p:spPr>
      </p:pic>
      <p:pic>
        <p:nvPicPr>
          <p:cNvPr id="9" name="Picture 8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3FECC36D-FA85-4EE6-840B-FD03341A11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67" y="3002906"/>
            <a:ext cx="738558" cy="738558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97A58E-A999-45CC-8EC4-801A8A5D22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3"/>
          <a:stretch/>
        </p:blipFill>
        <p:spPr>
          <a:xfrm>
            <a:off x="7857733" y="3087421"/>
            <a:ext cx="901161" cy="569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Doctor smiling in the hallway">
            <a:extLst>
              <a:ext uri="{FF2B5EF4-FFF2-40B4-BE49-F238E27FC236}">
                <a16:creationId xmlns:a16="http://schemas.microsoft.com/office/drawing/2014/main" id="{95ED4C9B-F319-46E2-B177-36D3D026BC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6666"/>
          <a:stretch/>
        </p:blipFill>
        <p:spPr>
          <a:xfrm flipH="1">
            <a:off x="9142300" y="2930003"/>
            <a:ext cx="871699" cy="9686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E5D817-7E56-499A-A7DE-D36B5648B7BA}"/>
              </a:ext>
            </a:extLst>
          </p:cNvPr>
          <p:cNvSpPr txBox="1"/>
          <p:nvPr/>
        </p:nvSpPr>
        <p:spPr>
          <a:xfrm>
            <a:off x="3136274" y="4936731"/>
            <a:ext cx="3638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Black" panose="02000503020000020003"/>
              </a:rPr>
              <a:t>Federal Rulemaking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AA377-33DC-4F5A-B284-0065A555BBFC}"/>
              </a:ext>
            </a:extLst>
          </p:cNvPr>
          <p:cNvSpPr txBox="1"/>
          <p:nvPr/>
        </p:nvSpPr>
        <p:spPr>
          <a:xfrm>
            <a:off x="1514763" y="484447"/>
            <a:ext cx="897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enir Black" panose="02000503020000020003"/>
                <a:cs typeface="Calibri" panose="020F0502020204030204" pitchFamily="34" charset="0"/>
              </a:rPr>
              <a:t>PPGMER</a:t>
            </a:r>
            <a:r>
              <a:rPr lang="en-US" sz="4000" b="1" dirty="0">
                <a:latin typeface="Avenir Black" panose="02000503020000020003"/>
              </a:rPr>
              <a:t>: Development of Regulations</a:t>
            </a:r>
          </a:p>
        </p:txBody>
      </p:sp>
    </p:spTree>
    <p:extLst>
      <p:ext uri="{BB962C8B-B14F-4D97-AF65-F5344CB8AC3E}">
        <p14:creationId xmlns:p14="http://schemas.microsoft.com/office/powerpoint/2010/main" val="50707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0928-82B3-4667-A693-D110C446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279075"/>
            <a:ext cx="10515600" cy="1016635"/>
          </a:xfrm>
        </p:spPr>
        <p:txBody>
          <a:bodyPr/>
          <a:lstStyle/>
          <a:p>
            <a:r>
              <a:rPr lang="en-US" dirty="0"/>
              <a:t>Paperwork Reduction Act (PRA) Clearance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9AB5-F0C8-48C0-BEB2-A7A4E965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87" y="1383335"/>
            <a:ext cx="10423623" cy="144854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venir Black" panose="02000503020000020003"/>
                <a:cs typeface="Calibri" panose="020F0502020204030204" pitchFamily="34" charset="0"/>
              </a:rPr>
              <a:t>PPGMER </a:t>
            </a:r>
            <a:r>
              <a:rPr lang="en-US" sz="2600" dirty="0">
                <a:latin typeface="Avenir Black" panose="02000503020000020003"/>
              </a:rPr>
              <a:t>Congressional Reporting = “information collection request (ICR)”</a:t>
            </a:r>
          </a:p>
          <a:p>
            <a:r>
              <a:rPr lang="en-US" sz="2600" dirty="0">
                <a:latin typeface="Avenir Black" panose="02000503020000020003"/>
              </a:rPr>
              <a:t>OMB approval for ICR required → PRA Clearance Process</a:t>
            </a:r>
          </a:p>
          <a:p>
            <a:endParaRPr lang="en-US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803D3F3-4661-4999-86E3-B5DEA04C9116}"/>
              </a:ext>
            </a:extLst>
          </p:cNvPr>
          <p:cNvSpPr/>
          <p:nvPr/>
        </p:nvSpPr>
        <p:spPr>
          <a:xfrm>
            <a:off x="8642641" y="3173161"/>
            <a:ext cx="1932396" cy="1525949"/>
          </a:xfrm>
          <a:prstGeom prst="hexagon">
            <a:avLst>
              <a:gd name="adj" fmla="val 20413"/>
              <a:gd name="vf" fmla="val 115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Folder Search with solid fill">
            <a:extLst>
              <a:ext uri="{FF2B5EF4-FFF2-40B4-BE49-F238E27FC236}">
                <a16:creationId xmlns:a16="http://schemas.microsoft.com/office/drawing/2014/main" id="{2C492172-77B3-4274-B75B-E887CAB8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0991" y="3231289"/>
            <a:ext cx="1473732" cy="1473732"/>
          </a:xfrm>
          <a:prstGeom prst="rect">
            <a:avLst/>
          </a:prstGeom>
        </p:spPr>
      </p:pic>
      <p:sp>
        <p:nvSpPr>
          <p:cNvPr id="11" name="Hexagon 10">
            <a:extLst>
              <a:ext uri="{FF2B5EF4-FFF2-40B4-BE49-F238E27FC236}">
                <a16:creationId xmlns:a16="http://schemas.microsoft.com/office/drawing/2014/main" id="{E4633456-535E-43A9-9403-EC5B59DCCE47}"/>
              </a:ext>
            </a:extLst>
          </p:cNvPr>
          <p:cNvSpPr/>
          <p:nvPr/>
        </p:nvSpPr>
        <p:spPr>
          <a:xfrm>
            <a:off x="10219532" y="2613075"/>
            <a:ext cx="1498961" cy="1283879"/>
          </a:xfrm>
          <a:prstGeom prst="hexagon">
            <a:avLst>
              <a:gd name="adj" fmla="val 20413"/>
              <a:gd name="vf" fmla="val 115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DA68A3DC-79D1-4EE4-8715-D3B672962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0411" y="2767099"/>
            <a:ext cx="914400" cy="914400"/>
          </a:xfrm>
          <a:prstGeom prst="rect">
            <a:avLst/>
          </a:prstGeom>
        </p:spPr>
      </p:pic>
      <p:sp>
        <p:nvSpPr>
          <p:cNvPr id="14" name="Hexagon 13">
            <a:extLst>
              <a:ext uri="{FF2B5EF4-FFF2-40B4-BE49-F238E27FC236}">
                <a16:creationId xmlns:a16="http://schemas.microsoft.com/office/drawing/2014/main" id="{4C93D403-740F-483F-8E7C-C5D2AE521636}"/>
              </a:ext>
            </a:extLst>
          </p:cNvPr>
          <p:cNvSpPr/>
          <p:nvPr/>
        </p:nvSpPr>
        <p:spPr>
          <a:xfrm>
            <a:off x="10238186" y="3937880"/>
            <a:ext cx="1473732" cy="1102513"/>
          </a:xfrm>
          <a:prstGeom prst="hexagon">
            <a:avLst>
              <a:gd name="adj" fmla="val 20413"/>
              <a:gd name="vf" fmla="val 115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Bar chart with solid fill">
            <a:extLst>
              <a:ext uri="{FF2B5EF4-FFF2-40B4-BE49-F238E27FC236}">
                <a16:creationId xmlns:a16="http://schemas.microsoft.com/office/drawing/2014/main" id="{0930812D-CBF9-4665-9F5B-9174D6E17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90411" y="4012330"/>
            <a:ext cx="914400" cy="9144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2E5866-DEB4-4E20-B170-0B37EA51B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508697"/>
              </p:ext>
            </p:extLst>
          </p:nvPr>
        </p:nvGraphicFramePr>
        <p:xfrm>
          <a:off x="721787" y="1987826"/>
          <a:ext cx="7791645" cy="391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FB0766-A8CD-4234-82CF-64AC90BA8BF1}"/>
              </a:ext>
            </a:extLst>
          </p:cNvPr>
          <p:cNvSpPr txBox="1"/>
          <p:nvPr/>
        </p:nvSpPr>
        <p:spPr>
          <a:xfrm>
            <a:off x="3459671" y="5321300"/>
            <a:ext cx="303002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PRA Clearance </a:t>
            </a:r>
            <a:r>
              <a:rPr lang="en-US" b="1" dirty="0">
                <a:latin typeface="Avenir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50426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901C11-3695-AE0C-87E6-35E1124A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BBEAA-BAD5-43BA-BF1E-77E58BA4D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chemeClr val="bg1">
                    <a:lumMod val="75000"/>
                  </a:schemeClr>
                </a:solidFill>
              </a:rPr>
              <a:t>Graduate Medical Education in VA</a:t>
            </a:r>
          </a:p>
          <a:p>
            <a:r>
              <a:rPr lang="en-US" sz="3500" dirty="0">
                <a:solidFill>
                  <a:schemeClr val="bg1">
                    <a:lumMod val="75000"/>
                  </a:schemeClr>
                </a:solidFill>
              </a:rPr>
              <a:t>Section 403 Summary</a:t>
            </a:r>
          </a:p>
          <a:p>
            <a:r>
              <a:rPr lang="en-US" sz="3500" dirty="0">
                <a:solidFill>
                  <a:schemeClr val="bg1">
                    <a:lumMod val="65000"/>
                  </a:schemeClr>
                </a:solidFill>
              </a:rPr>
              <a:t>Rulemaking Process</a:t>
            </a:r>
          </a:p>
          <a:p>
            <a:r>
              <a:rPr lang="en-US" sz="3500" dirty="0"/>
              <a:t>Proposed Rule</a:t>
            </a:r>
          </a:p>
          <a:p>
            <a:pPr lvl="1"/>
            <a:r>
              <a:rPr lang="en-US" sz="3500" dirty="0"/>
              <a:t>Two Models for Pilot Program </a:t>
            </a:r>
          </a:p>
          <a:p>
            <a:pPr lvl="1"/>
            <a:r>
              <a:rPr lang="en-US" sz="3500" dirty="0"/>
              <a:t>Specific Requirements</a:t>
            </a:r>
          </a:p>
          <a:p>
            <a:r>
              <a:rPr lang="en-US" sz="3500" dirty="0"/>
              <a:t>Request for Proposals</a:t>
            </a:r>
          </a:p>
          <a:p>
            <a:r>
              <a:rPr lang="en-US" sz="3500" dirty="0"/>
              <a:t>Reporting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48DA-1629-4F87-AADF-8C85B1C988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679C0-6CBB-CCAC-CF9E-3538548E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029"/>
          <a:stretch/>
        </p:blipFill>
        <p:spPr>
          <a:xfrm>
            <a:off x="7975260" y="2085427"/>
            <a:ext cx="3804223" cy="23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4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67A9F9-7D56-4432-82E6-CBF831BA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95" y="1866900"/>
            <a:ext cx="5489825" cy="3640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Covered facilities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Operated by Indian Health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Operated by Indian tribe or tribal 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Located in communities in the same areas as VA facilities designated by VA as underserved (Section 401 PL 115-182)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87D23-6F8A-4898-8191-5B01E0B6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F2FFAD-C1EF-47F0-A2C9-4F4A4ADC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144" y="358630"/>
            <a:ext cx="9144000" cy="1219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B0DEC-4C6C-4938-96AC-2CBA0110BB70}"/>
              </a:ext>
            </a:extLst>
          </p:cNvPr>
          <p:cNvSpPr txBox="1"/>
          <p:nvPr/>
        </p:nvSpPr>
        <p:spPr>
          <a:xfrm>
            <a:off x="722616" y="358630"/>
            <a:ext cx="103255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  <a:latin typeface="Avenir Book" panose="02000503020000020003"/>
              </a:rPr>
              <a:t>Priorities for Placement of Residents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3F288-A9C3-07F0-ADD5-1B72479A8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001" y="1866900"/>
            <a:ext cx="5575604" cy="2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7C46DA-7CAE-4762-976E-033B1599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124903"/>
            <a:ext cx="10734368" cy="1325563"/>
          </a:xfrm>
        </p:spPr>
        <p:txBody>
          <a:bodyPr/>
          <a:lstStyle/>
          <a:p>
            <a:r>
              <a:rPr lang="en-US" dirty="0"/>
              <a:t>Pilot Program GME and Residency (PPGMER)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77F780-0633-4816-9227-974452BCCDA6}"/>
              </a:ext>
            </a:extLst>
          </p:cNvPr>
          <p:cNvGraphicFramePr/>
          <p:nvPr/>
        </p:nvGraphicFramePr>
        <p:xfrm>
          <a:off x="2057400" y="1219200"/>
          <a:ext cx="77724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0063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5317174-3860-4359-A466-DA52AE1D3C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09750" y="876016"/>
          <a:ext cx="85725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4B932FB-00A3-45F4-A8AE-0DCD5AFE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Pilot Models: VA Reimbursement</a:t>
            </a:r>
          </a:p>
        </p:txBody>
      </p:sp>
    </p:spTree>
    <p:extLst>
      <p:ext uri="{BB962C8B-B14F-4D97-AF65-F5344CB8AC3E}">
        <p14:creationId xmlns:p14="http://schemas.microsoft.com/office/powerpoint/2010/main" val="309690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901C11-3695-AE0C-87E6-35E1124A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BBEAA-BAD5-43BA-BF1E-77E58BA4D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Graduate Medical Education in VA</a:t>
            </a:r>
          </a:p>
          <a:p>
            <a:r>
              <a:rPr lang="en-US" sz="3500" dirty="0"/>
              <a:t>Section 403 </a:t>
            </a:r>
          </a:p>
          <a:p>
            <a:r>
              <a:rPr lang="en-US" sz="3500" dirty="0"/>
              <a:t>Rulemaking Process</a:t>
            </a:r>
          </a:p>
          <a:p>
            <a:r>
              <a:rPr lang="en-US" sz="3500" dirty="0"/>
              <a:t>Proposed Rule</a:t>
            </a:r>
          </a:p>
          <a:p>
            <a:pPr lvl="1"/>
            <a:r>
              <a:rPr lang="en-US" sz="3500" dirty="0"/>
              <a:t>Two Models for Pilot Program </a:t>
            </a:r>
          </a:p>
          <a:p>
            <a:pPr lvl="1"/>
            <a:r>
              <a:rPr lang="en-US" sz="3500" dirty="0"/>
              <a:t>Specific Requirements</a:t>
            </a:r>
          </a:p>
          <a:p>
            <a:r>
              <a:rPr lang="en-US" sz="3500" dirty="0"/>
              <a:t>Request for Proposals</a:t>
            </a:r>
          </a:p>
          <a:p>
            <a:r>
              <a:rPr lang="en-US" sz="3500" dirty="0"/>
              <a:t>Reporting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48DA-1629-4F87-AADF-8C85B1C988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679C0-6CBB-CCAC-CF9E-3538548E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029"/>
          <a:stretch/>
        </p:blipFill>
        <p:spPr>
          <a:xfrm>
            <a:off x="7975260" y="2085427"/>
            <a:ext cx="3804223" cy="23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9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238" y="1080076"/>
            <a:ext cx="3205162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7" name="Picture 4" descr="http://www.ci.loma-linda.ca.us/images/OurCity/hospitalPho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975" y="2916271"/>
            <a:ext cx="2478525" cy="212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781941" y="5042239"/>
            <a:ext cx="223659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Affiliated GME Sponsor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684008" y="998156"/>
            <a:ext cx="264110" cy="318977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4695993" y="2775322"/>
            <a:ext cx="2549159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venir Black" panose="02000503020000020003"/>
              </a:rPr>
              <a:t>US Dept. of Veterans Affairs</a:t>
            </a:r>
          </a:p>
        </p:txBody>
      </p:sp>
      <p:sp>
        <p:nvSpPr>
          <p:cNvPr id="10254" name="TextBox 14"/>
          <p:cNvSpPr txBox="1">
            <a:spLocks noChangeArrowheads="1"/>
          </p:cNvSpPr>
          <p:nvPr/>
        </p:nvSpPr>
        <p:spPr bwMode="auto">
          <a:xfrm>
            <a:off x="-3614" y="5318356"/>
            <a:ext cx="3739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Black" panose="02000503020000020003"/>
              </a:rPr>
              <a:t>Hires and pays residents</a:t>
            </a:r>
          </a:p>
        </p:txBody>
      </p:sp>
      <p:pic>
        <p:nvPicPr>
          <p:cNvPr id="23" name="Picture 8" descr="http://media.vcstar.com/media/img/photos/2008/06/28/20080628-000203-pic-457146542_t607.jpg">
            <a:extLst>
              <a:ext uri="{FF2B5EF4-FFF2-40B4-BE49-F238E27FC236}">
                <a16:creationId xmlns:a16="http://schemas.microsoft.com/office/drawing/2014/main" id="{E0FC4373-9816-478D-8564-F5709B86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75898"/>
            <a:ext cx="22190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own Arrow 18">
            <a:extLst>
              <a:ext uri="{FF2B5EF4-FFF2-40B4-BE49-F238E27FC236}">
                <a16:creationId xmlns:a16="http://schemas.microsoft.com/office/drawing/2014/main" id="{F31B84CB-D1E1-4F5C-9B51-CBF8CBC13289}"/>
              </a:ext>
            </a:extLst>
          </p:cNvPr>
          <p:cNvSpPr/>
          <p:nvPr/>
        </p:nvSpPr>
        <p:spPr>
          <a:xfrm rot="16200000">
            <a:off x="3900816" y="3783276"/>
            <a:ext cx="266577" cy="1062571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42DAA099-314D-4385-B90B-628BC343E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410" y="5092815"/>
            <a:ext cx="1774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Black" panose="02000503020000020003"/>
              </a:rPr>
              <a:t>Residents rotate to covered facility</a:t>
            </a:r>
          </a:p>
        </p:txBody>
      </p:sp>
      <p:sp>
        <p:nvSpPr>
          <p:cNvPr id="27" name="Down Arrow 16">
            <a:extLst>
              <a:ext uri="{FF2B5EF4-FFF2-40B4-BE49-F238E27FC236}">
                <a16:creationId xmlns:a16="http://schemas.microsoft.com/office/drawing/2014/main" id="{FC248B71-A7B8-4B47-AAD9-F089332A00BC}"/>
              </a:ext>
            </a:extLst>
          </p:cNvPr>
          <p:cNvSpPr/>
          <p:nvPr/>
        </p:nvSpPr>
        <p:spPr>
          <a:xfrm rot="3667713">
            <a:off x="3453517" y="1530397"/>
            <a:ext cx="263488" cy="1715176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5A13D291-6239-42C2-A66C-05E97297F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27"/>
            <a:ext cx="12034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venir Black" panose="02000503020000020003"/>
              </a:rPr>
              <a:t>VA Reimburses GME Sponsor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47EB8-CCEB-493C-BBF5-47BE6E83B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5109" y="3594215"/>
            <a:ext cx="2125651" cy="1477328"/>
          </a:xfrm>
          <a:prstGeom prst="rect">
            <a:avLst/>
          </a:prstGeom>
        </p:spPr>
      </p:pic>
      <p:sp>
        <p:nvSpPr>
          <p:cNvPr id="34" name="TextBox 8">
            <a:extLst>
              <a:ext uri="{FF2B5EF4-FFF2-40B4-BE49-F238E27FC236}">
                <a16:creationId xmlns:a16="http://schemas.microsoft.com/office/drawing/2014/main" id="{6A2BD4B4-8AF6-4861-8771-0F728F16D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564" y="5211516"/>
            <a:ext cx="1568942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Black" panose="02000503020000020003"/>
              </a:rPr>
              <a:t>Covered facility</a:t>
            </a:r>
          </a:p>
        </p:txBody>
      </p:sp>
      <p:sp>
        <p:nvSpPr>
          <p:cNvPr id="36" name="Down Arrow 18">
            <a:extLst>
              <a:ext uri="{FF2B5EF4-FFF2-40B4-BE49-F238E27FC236}">
                <a16:creationId xmlns:a16="http://schemas.microsoft.com/office/drawing/2014/main" id="{1023FA3F-C66F-4DAB-AA22-8899E7494E1F}"/>
              </a:ext>
            </a:extLst>
          </p:cNvPr>
          <p:cNvSpPr/>
          <p:nvPr/>
        </p:nvSpPr>
        <p:spPr>
          <a:xfrm rot="16200000">
            <a:off x="7923243" y="3880297"/>
            <a:ext cx="273030" cy="905163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026" name="Picture 2" descr="Veterans Affairs Police Have a Shocking Record of Brutality">
            <a:extLst>
              <a:ext uri="{FF2B5EF4-FFF2-40B4-BE49-F238E27FC236}">
                <a16:creationId xmlns:a16="http://schemas.microsoft.com/office/drawing/2014/main" id="{D7CED00F-44BC-4976-B1AF-5846E5C80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50" y="914645"/>
            <a:ext cx="2581985" cy="172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61F21-E20B-4B88-9231-064DB1F3D902}"/>
              </a:ext>
            </a:extLst>
          </p:cNvPr>
          <p:cNvSpPr txBox="1"/>
          <p:nvPr/>
        </p:nvSpPr>
        <p:spPr>
          <a:xfrm>
            <a:off x="8340436" y="1080076"/>
            <a:ext cx="2356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venir Black" panose="02000503020000020003"/>
              </a:rPr>
              <a:t>Model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048D1-D035-4BF4-B454-F3B12326BB2C}"/>
              </a:ext>
            </a:extLst>
          </p:cNvPr>
          <p:cNvSpPr txBox="1"/>
          <p:nvPr/>
        </p:nvSpPr>
        <p:spPr>
          <a:xfrm>
            <a:off x="866197" y="1071541"/>
            <a:ext cx="289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 reimburses GME sponsor for salary and benefits of residents rotating to covered facilities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549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814707" y="5429809"/>
            <a:ext cx="416023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Black" panose="02000503020000020003"/>
              </a:rPr>
              <a:t>Covered facility sponsors new GME program</a:t>
            </a:r>
          </a:p>
        </p:txBody>
      </p:sp>
      <p:pic>
        <p:nvPicPr>
          <p:cNvPr id="23" name="Picture 8" descr="http://media.vcstar.com/media/img/photos/2008/06/28/20080628-000203-pic-457146542_t607.jpg">
            <a:extLst>
              <a:ext uri="{FF2B5EF4-FFF2-40B4-BE49-F238E27FC236}">
                <a16:creationId xmlns:a16="http://schemas.microsoft.com/office/drawing/2014/main" id="{E0FC4373-9816-478D-8564-F5709B86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2262" y="3791328"/>
            <a:ext cx="2390668" cy="16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9">
            <a:extLst>
              <a:ext uri="{FF2B5EF4-FFF2-40B4-BE49-F238E27FC236}">
                <a16:creationId xmlns:a16="http://schemas.microsoft.com/office/drawing/2014/main" id="{42DAA099-314D-4385-B90B-628BC343E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549" y="5422422"/>
            <a:ext cx="5421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Black" panose="02000503020000020003"/>
              </a:rPr>
              <a:t>Faculty &amp; residents from new GME program at covered facility</a:t>
            </a:r>
          </a:p>
        </p:txBody>
      </p:sp>
      <p:sp>
        <p:nvSpPr>
          <p:cNvPr id="27" name="Down Arrow 16">
            <a:extLst>
              <a:ext uri="{FF2B5EF4-FFF2-40B4-BE49-F238E27FC236}">
                <a16:creationId xmlns:a16="http://schemas.microsoft.com/office/drawing/2014/main" id="{FC248B71-A7B8-4B47-AAD9-F089332A00BC}"/>
              </a:ext>
            </a:extLst>
          </p:cNvPr>
          <p:cNvSpPr/>
          <p:nvPr/>
        </p:nvSpPr>
        <p:spPr>
          <a:xfrm>
            <a:off x="5951908" y="3080346"/>
            <a:ext cx="194486" cy="390659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5A13D291-6239-42C2-A66C-05E97297F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61" y="96431"/>
            <a:ext cx="118317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venir Black" panose="02000503020000020003"/>
              </a:rPr>
              <a:t>VA Reimburses Covered Facility GME Sponsor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70546-5976-487F-92E1-F02F55792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490" y="3770348"/>
            <a:ext cx="2390669" cy="1659461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E9D47067-622B-4DFF-81F9-90594FF77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14" y="2741792"/>
            <a:ext cx="2549159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venir Black" panose="02000503020000020003"/>
              </a:rPr>
              <a:t>US Dept. of Veterans Affairs</a:t>
            </a:r>
          </a:p>
        </p:txBody>
      </p:sp>
      <p:pic>
        <p:nvPicPr>
          <p:cNvPr id="15" name="Picture 2" descr="Veterans Affairs Police Have a Shocking Record of Brutality">
            <a:extLst>
              <a:ext uri="{FF2B5EF4-FFF2-40B4-BE49-F238E27FC236}">
                <a16:creationId xmlns:a16="http://schemas.microsoft.com/office/drawing/2014/main" id="{8F022B52-A2B1-48A0-BA96-3BF18901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08" y="996353"/>
            <a:ext cx="2679465" cy="17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us Sign 2">
            <a:extLst>
              <a:ext uri="{FF2B5EF4-FFF2-40B4-BE49-F238E27FC236}">
                <a16:creationId xmlns:a16="http://schemas.microsoft.com/office/drawing/2014/main" id="{152C5A75-E73C-4506-B8E0-1063F22FE520}"/>
              </a:ext>
            </a:extLst>
          </p:cNvPr>
          <p:cNvSpPr/>
          <p:nvPr/>
        </p:nvSpPr>
        <p:spPr>
          <a:xfrm>
            <a:off x="5666180" y="4290417"/>
            <a:ext cx="706796" cy="561235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7685F4A-1635-4D24-A09E-64A590CDAD27}"/>
              </a:ext>
            </a:extLst>
          </p:cNvPr>
          <p:cNvSpPr/>
          <p:nvPr/>
        </p:nvSpPr>
        <p:spPr>
          <a:xfrm rot="16200000">
            <a:off x="5935842" y="878728"/>
            <a:ext cx="237189" cy="542174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F26D73-03B5-41B0-A0A6-63C555DC4293}"/>
              </a:ext>
            </a:extLst>
          </p:cNvPr>
          <p:cNvSpPr txBox="1"/>
          <p:nvPr/>
        </p:nvSpPr>
        <p:spPr>
          <a:xfrm>
            <a:off x="8340436" y="1422400"/>
            <a:ext cx="2327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venir Black" panose="02000503020000020003"/>
              </a:rPr>
              <a:t>Model B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7AA8C285-1C97-4FE8-9662-8C136B01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55" y="1107875"/>
            <a:ext cx="30895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VA reimburses covered facility GME sponsor for new program startup costs</a:t>
            </a:r>
          </a:p>
          <a:p>
            <a:pPr algn="ctr"/>
            <a:r>
              <a:rPr lang="en-US" b="1" dirty="0"/>
              <a:t>+</a:t>
            </a:r>
          </a:p>
          <a:p>
            <a:pPr algn="ctr"/>
            <a:r>
              <a:rPr lang="en-US" b="1" dirty="0"/>
              <a:t>salary and benefits of residents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230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3352-4856-183E-D17F-22B1ECE0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3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PPGMER Model B New Residency Programs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3C6B7D-EE85-B65B-C97D-2950080050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3561" y="1400378"/>
          <a:ext cx="10166555" cy="365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4538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40F9-BF7F-11F1-6DB5-716E78FF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3" y="7518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Model B Reimbursement Potential</a:t>
            </a:r>
            <a:br>
              <a:rPr lang="en-US" dirty="0"/>
            </a:br>
            <a:r>
              <a:rPr lang="en-US" dirty="0"/>
              <a:t>New GME Program Startup Costs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BF35E1D-F453-A007-7133-4DCF92094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528957"/>
              </p:ext>
            </p:extLst>
          </p:nvPr>
        </p:nvGraphicFramePr>
        <p:xfrm>
          <a:off x="649666" y="1435285"/>
          <a:ext cx="10673416" cy="398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211">
                  <a:extLst>
                    <a:ext uri="{9D8B030D-6E8A-4147-A177-3AD203B41FA5}">
                      <a16:colId xmlns:a16="http://schemas.microsoft.com/office/drawing/2014/main" val="3508045112"/>
                    </a:ext>
                  </a:extLst>
                </a:gridCol>
                <a:gridCol w="6514205">
                  <a:extLst>
                    <a:ext uri="{9D8B030D-6E8A-4147-A177-3AD203B41FA5}">
                      <a16:colId xmlns:a16="http://schemas.microsoft.com/office/drawing/2014/main" val="2312673396"/>
                    </a:ext>
                  </a:extLst>
                </a:gridCol>
              </a:tblGrid>
              <a:tr h="535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venir" panose="02000503020000020003"/>
                        </a:rPr>
                        <a:t>Authorized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venir" panose="02000503020000020003"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26946"/>
                  </a:ext>
                </a:extLst>
              </a:tr>
              <a:tr h="92355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venir" panose="02000503020000020003"/>
                        </a:rPr>
                        <a:t>Curriculum Development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" panose="02000503020000020003"/>
                        </a:rPr>
                        <a:t>Needs analysis, didactics, materials, equipment, consultant fees, and instructional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471695"/>
                  </a:ext>
                </a:extLst>
              </a:tr>
              <a:tr h="92355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venir" panose="02000503020000020003"/>
                        </a:rPr>
                        <a:t>Faculty Recruitment and Retention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" panose="02000503020000020003"/>
                        </a:rPr>
                        <a:t>Advertising for faculty positions, incentives (relocation and loan repayment)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318822"/>
                  </a:ext>
                </a:extLst>
              </a:tr>
              <a:tr h="535078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venir" panose="02000503020000020003"/>
                        </a:rPr>
                        <a:t>Accreditation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" panose="02000503020000020003"/>
                        </a:rPr>
                        <a:t>Administrative fees for initial ACGME accreditation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129398"/>
                  </a:ext>
                </a:extLst>
              </a:tr>
              <a:tr h="535078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venir" panose="02000503020000020003"/>
                        </a:rPr>
                        <a:t>Faculty 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" panose="02000503020000020003"/>
                        </a:rPr>
                        <a:t>Only proportionate cost of faculty for PPGMER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713440"/>
                  </a:ext>
                </a:extLst>
              </a:tr>
              <a:tr h="535078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venir" panose="02000503020000020003"/>
                        </a:rPr>
                        <a:t>Resident Education 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" panose="02000503020000020003"/>
                        </a:rPr>
                        <a:t>Medical equipment, training, NRMP, software fees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9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39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67A9F9-7D56-4432-82E6-CBF831BA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31" y="2111515"/>
            <a:ext cx="5787569" cy="3124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venir Black" panose="02000503020000020003"/>
                <a:ea typeface="Calibri" panose="020F0502020204030204" pitchFamily="34" charset="0"/>
              </a:rPr>
              <a:t>Not a grant program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venir Black" panose="02000503020000020003"/>
                <a:ea typeface="Calibri" panose="020F0502020204030204" pitchFamily="34" charset="0"/>
              </a:rPr>
              <a:t>Reimbursement of costs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venir Black" panose="02000503020000020003"/>
                <a:ea typeface="Calibri" panose="020F0502020204030204" pitchFamily="34" charset="0"/>
              </a:rPr>
              <a:t>VA will issue and evaluate responses to a Request for Proposal  (RFP) 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venir Black" panose="02000503020000020003"/>
                <a:ea typeface="Calibri" panose="020F0502020204030204" pitchFamily="34" charset="0"/>
              </a:rPr>
              <a:t>Determine the covered facilities where residents may be placed 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venir Black" panose="02000503020000020003"/>
                <a:ea typeface="Calibri" panose="020F0502020204030204" pitchFamily="34" charset="0"/>
              </a:rPr>
              <a:t>Determine the costs to be reimbursed 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venir Black" panose="02000503020000020003"/>
              <a:ea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87D23-6F8A-4898-8191-5B01E0B6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Doctor explaining paperwork to a patient in an examination room">
            <a:extLst>
              <a:ext uri="{FF2B5EF4-FFF2-40B4-BE49-F238E27FC236}">
                <a16:creationId xmlns:a16="http://schemas.microsoft.com/office/drawing/2014/main" id="{BFF373F7-38F9-C912-BFE2-D9DD54263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42" y="1622285"/>
            <a:ext cx="5623397" cy="3748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3760849-2015-627D-BAFA-341CF354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dirty="0">
                <a:latin typeface="Avenir Black" panose="02000503020000020003"/>
                <a:cs typeface="Calibri" panose="020F0502020204030204" pitchFamily="34" charset="0"/>
              </a:rPr>
              <a:t>PPGMER Funding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2669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901C11-3695-AE0C-87E6-35E1124A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BBEAA-BAD5-43BA-BF1E-77E58BA4D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chemeClr val="bg1">
                    <a:lumMod val="75000"/>
                  </a:schemeClr>
                </a:solidFill>
              </a:rPr>
              <a:t>Graduate Medical Education in VA</a:t>
            </a:r>
          </a:p>
          <a:p>
            <a:r>
              <a:rPr lang="en-US" sz="3500" dirty="0">
                <a:solidFill>
                  <a:schemeClr val="bg1">
                    <a:lumMod val="75000"/>
                  </a:schemeClr>
                </a:solidFill>
              </a:rPr>
              <a:t>Section 403 Summary</a:t>
            </a:r>
          </a:p>
          <a:p>
            <a:r>
              <a:rPr lang="en-US" sz="3500" dirty="0">
                <a:solidFill>
                  <a:schemeClr val="bg1">
                    <a:lumMod val="65000"/>
                  </a:schemeClr>
                </a:solidFill>
              </a:rPr>
              <a:t>Rulemaking Process</a:t>
            </a:r>
          </a:p>
          <a:p>
            <a:r>
              <a:rPr lang="en-US" sz="3500" dirty="0">
                <a:solidFill>
                  <a:schemeClr val="bg1">
                    <a:lumMod val="65000"/>
                  </a:schemeClr>
                </a:solidFill>
              </a:rPr>
              <a:t>Proposed Rule</a:t>
            </a:r>
          </a:p>
          <a:p>
            <a:pPr lvl="1"/>
            <a:r>
              <a:rPr lang="en-US" sz="3500" dirty="0">
                <a:solidFill>
                  <a:schemeClr val="bg1">
                    <a:lumMod val="65000"/>
                  </a:schemeClr>
                </a:solidFill>
              </a:rPr>
              <a:t>Two Models for Pilot Program </a:t>
            </a:r>
          </a:p>
          <a:p>
            <a:pPr lvl="1"/>
            <a:r>
              <a:rPr lang="en-US" sz="3500" dirty="0">
                <a:solidFill>
                  <a:schemeClr val="bg1">
                    <a:lumMod val="65000"/>
                  </a:schemeClr>
                </a:solidFill>
              </a:rPr>
              <a:t>Specific Requirements</a:t>
            </a:r>
          </a:p>
          <a:p>
            <a:r>
              <a:rPr lang="en-US" sz="3500" dirty="0"/>
              <a:t>Request for Proposals</a:t>
            </a:r>
          </a:p>
          <a:p>
            <a:r>
              <a:rPr lang="en-US" sz="3500" dirty="0"/>
              <a:t>Reporting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48DA-1629-4F87-AADF-8C85B1C988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679C0-6CBB-CCAC-CF9E-3538548E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029"/>
          <a:stretch/>
        </p:blipFill>
        <p:spPr>
          <a:xfrm>
            <a:off x="7975260" y="2085427"/>
            <a:ext cx="3804223" cy="23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42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EC4E8C6-71D5-43F4-891E-D841846D0B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1837" y="1623196"/>
          <a:ext cx="8842831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168AB75-018A-4D01-8A8D-E8A330DB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325" y="191125"/>
            <a:ext cx="10515600" cy="1325563"/>
          </a:xfrm>
        </p:spPr>
        <p:txBody>
          <a:bodyPr/>
          <a:lstStyle/>
          <a:p>
            <a:r>
              <a:rPr lang="en-US" dirty="0"/>
              <a:t>Regulations Development to a Request for Proposals</a:t>
            </a:r>
          </a:p>
        </p:txBody>
      </p:sp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E3997B1C-3F39-406C-A0D7-52687E6ED0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6041" b="15377"/>
          <a:stretch/>
        </p:blipFill>
        <p:spPr>
          <a:xfrm>
            <a:off x="5845359" y="2889778"/>
            <a:ext cx="799532" cy="100584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F511155-A472-46F4-88F8-56F0B87C20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11" y="2897379"/>
            <a:ext cx="548640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CF44DF93-4E2E-4122-843A-951EFA7487B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10851" b="8482"/>
          <a:stretch/>
        </p:blipFill>
        <p:spPr>
          <a:xfrm>
            <a:off x="4334389" y="2933072"/>
            <a:ext cx="877052" cy="477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 descr="A large white building with a statue on top&#10;&#10;Description automatically generated with low confidence">
            <a:extLst>
              <a:ext uri="{FF2B5EF4-FFF2-40B4-BE49-F238E27FC236}">
                <a16:creationId xmlns:a16="http://schemas.microsoft.com/office/drawing/2014/main" id="{03B19EF5-9C0E-4C07-96DE-FF28FA745E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84" y="2964317"/>
            <a:ext cx="575262" cy="64008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9" name="Picture 4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58D057-188D-4D2F-A1ED-50E23A8E0A4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3"/>
          <a:stretch/>
        </p:blipFill>
        <p:spPr>
          <a:xfrm>
            <a:off x="8743625" y="2988351"/>
            <a:ext cx="901161" cy="569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474EFC24-C333-4729-A044-0FF3F6EB719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49" y="3026660"/>
            <a:ext cx="448526" cy="448526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16C15C48-B162-41EB-9D6A-D0B5365A42CA}"/>
              </a:ext>
            </a:extLst>
          </p:cNvPr>
          <p:cNvSpPr/>
          <p:nvPr/>
        </p:nvSpPr>
        <p:spPr>
          <a:xfrm>
            <a:off x="10652177" y="1802353"/>
            <a:ext cx="119365" cy="721931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8B17A-6CCA-44F6-A8D6-06C161CEDE49}"/>
              </a:ext>
            </a:extLst>
          </p:cNvPr>
          <p:cNvSpPr txBox="1"/>
          <p:nvPr/>
        </p:nvSpPr>
        <p:spPr>
          <a:xfrm>
            <a:off x="9974580" y="1376973"/>
            <a:ext cx="1474557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n>
                  <a:solidFill>
                    <a:schemeClr val="tx1"/>
                  </a:solidFill>
                </a:ln>
                <a:latin typeface="Avenir Book" panose="02000503020000020003"/>
              </a:rPr>
              <a:t>We are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04A410-0FBA-8452-2067-D75C04BCBBED}"/>
              </a:ext>
            </a:extLst>
          </p:cNvPr>
          <p:cNvGrpSpPr/>
          <p:nvPr/>
        </p:nvGrpSpPr>
        <p:grpSpPr>
          <a:xfrm>
            <a:off x="10144551" y="2568649"/>
            <a:ext cx="1211139" cy="2071495"/>
            <a:chOff x="7625193" y="956135"/>
            <a:chExt cx="1211139" cy="20714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903C2E5-DFA7-010C-50F3-D2D469F9251D}"/>
                </a:ext>
              </a:extLst>
            </p:cNvPr>
            <p:cNvSpPr/>
            <p:nvPr/>
          </p:nvSpPr>
          <p:spPr>
            <a:xfrm>
              <a:off x="7625193" y="956135"/>
              <a:ext cx="1211139" cy="207149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B3D1F5C7-5302-5840-E44E-4BA2A541BE56}"/>
                </a:ext>
              </a:extLst>
            </p:cNvPr>
            <p:cNvSpPr txBox="1"/>
            <p:nvPr/>
          </p:nvSpPr>
          <p:spPr>
            <a:xfrm>
              <a:off x="7684316" y="1015258"/>
              <a:ext cx="1092893" cy="1953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b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/>
                <a:t>PILOT PROGRAM RFP PROCESS</a:t>
              </a:r>
            </a:p>
          </p:txBody>
        </p:sp>
      </p:grpSp>
      <p:pic>
        <p:nvPicPr>
          <p:cNvPr id="15" name="Picture 14" descr="Doctor smiling in the hallway">
            <a:extLst>
              <a:ext uri="{FF2B5EF4-FFF2-40B4-BE49-F238E27FC236}">
                <a16:creationId xmlns:a16="http://schemas.microsoft.com/office/drawing/2014/main" id="{A4504DC4-1619-A845-92D8-CFF7065E51A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6666"/>
          <a:stretch/>
        </p:blipFill>
        <p:spPr>
          <a:xfrm flipH="1">
            <a:off x="10447864" y="2913437"/>
            <a:ext cx="647356" cy="7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53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FFE380-418C-4643-B0C7-1B8EEB0274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98384" y="838201"/>
          <a:ext cx="8995231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9B8F7F5-04A4-4585-B0A7-DE00DC10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15"/>
            <a:ext cx="10515600" cy="886607"/>
          </a:xfrm>
        </p:spPr>
        <p:txBody>
          <a:bodyPr/>
          <a:lstStyle/>
          <a:p>
            <a:r>
              <a:rPr lang="en-US" dirty="0"/>
              <a:t>RFP Process</a:t>
            </a:r>
          </a:p>
        </p:txBody>
      </p:sp>
      <p:pic>
        <p:nvPicPr>
          <p:cNvPr id="17" name="Picture 16" descr="Doctors discussing test results">
            <a:extLst>
              <a:ext uri="{FF2B5EF4-FFF2-40B4-BE49-F238E27FC236}">
                <a16:creationId xmlns:a16="http://schemas.microsoft.com/office/drawing/2014/main" id="{26912E1D-F231-4F41-B57B-8CF939B19B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20" y="3876389"/>
            <a:ext cx="2203579" cy="1468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FE5D1-D148-4C6A-BD67-9D504D8A2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838201"/>
            <a:ext cx="14287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03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9BC7-F889-7B7F-4AB5-057F807E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4" y="-12562"/>
            <a:ext cx="10515600" cy="1325563"/>
          </a:xfrm>
        </p:spPr>
        <p:txBody>
          <a:bodyPr/>
          <a:lstStyle/>
          <a:p>
            <a:r>
              <a:rPr lang="en-US" dirty="0"/>
              <a:t>Model A and Model B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1D1751-053D-F8C4-1287-4D5F914CAB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8381" y="1254852"/>
          <a:ext cx="10515600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5F6E2B0-7D68-BD7D-2D43-8E8A304C773B}"/>
              </a:ext>
            </a:extLst>
          </p:cNvPr>
          <p:cNvSpPr/>
          <p:nvPr/>
        </p:nvSpPr>
        <p:spPr>
          <a:xfrm>
            <a:off x="7678410" y="3906765"/>
            <a:ext cx="2657140" cy="1460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1E3553-FE9D-FBFC-D349-39FF41FBA03B}"/>
              </a:ext>
            </a:extLst>
          </p:cNvPr>
          <p:cNvGrpSpPr/>
          <p:nvPr/>
        </p:nvGrpSpPr>
        <p:grpSpPr>
          <a:xfrm>
            <a:off x="7946165" y="1152231"/>
            <a:ext cx="5265871" cy="3856492"/>
            <a:chOff x="4412093" y="2190750"/>
            <a:chExt cx="5265871" cy="38564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306EA9-A15B-C6EF-B6D4-DA3C82E689EC}"/>
                </a:ext>
              </a:extLst>
            </p:cNvPr>
            <p:cNvSpPr/>
            <p:nvPr/>
          </p:nvSpPr>
          <p:spPr>
            <a:xfrm>
              <a:off x="7399756" y="2190750"/>
              <a:ext cx="2278208" cy="14605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02F7DF-FD24-FCC6-76D1-8A941C21C6F7}"/>
                </a:ext>
              </a:extLst>
            </p:cNvPr>
            <p:cNvSpPr txBox="1"/>
            <p:nvPr/>
          </p:nvSpPr>
          <p:spPr>
            <a:xfrm>
              <a:off x="4412093" y="4699745"/>
              <a:ext cx="2614050" cy="13474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venir Black" panose="02000503020000020003"/>
                  <a:ea typeface="+mn-ea"/>
                  <a:cs typeface="+mn-cs"/>
                </a:rPr>
                <a:t>July 2025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venir Black" panose="02000503020000020003"/>
                  <a:ea typeface="+mn-ea"/>
                  <a:cs typeface="+mn-cs"/>
                </a:rPr>
                <a:t>RFP Model A-Round 2 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venir Black" panose="02000503020000020003"/>
                  <a:ea typeface="+mn-ea"/>
                  <a:cs typeface="+mn-cs"/>
                </a:rPr>
                <a:t>(if required)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venir Black" panose="02000503020000020003"/>
                  <a:ea typeface="+mn-ea"/>
                  <a:cs typeface="+mn-cs"/>
                </a:rPr>
                <a:t>RFP Model B- Planned release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3D32E07-39B6-B16C-1070-D90F703BD38B}"/>
              </a:ext>
            </a:extLst>
          </p:cNvPr>
          <p:cNvSpPr txBox="1"/>
          <p:nvPr/>
        </p:nvSpPr>
        <p:spPr>
          <a:xfrm>
            <a:off x="1570182" y="3777524"/>
            <a:ext cx="588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4472C4">
                    <a:lumMod val="75000"/>
                  </a:srgbClr>
                </a:solidFill>
                <a:latin typeface="Avenir Black" panose="02000503020000020003"/>
              </a:rPr>
              <a:t>Stakeholder</a:t>
            </a:r>
            <a:r>
              <a:rPr lang="en-US" dirty="0"/>
              <a:t> </a:t>
            </a:r>
            <a:r>
              <a:rPr lang="en-US" sz="1700" b="1" dirty="0">
                <a:solidFill>
                  <a:srgbClr val="4472C4">
                    <a:lumMod val="75000"/>
                  </a:srgbClr>
                </a:solidFill>
                <a:latin typeface="Avenir Black" panose="02000503020000020003"/>
              </a:rPr>
              <a:t>Communications and Model B Planning Phase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73FAE-644C-E06F-F9F2-7AF7606F9A0C}"/>
              </a:ext>
            </a:extLst>
          </p:cNvPr>
          <p:cNvSpPr txBox="1"/>
          <p:nvPr/>
        </p:nvSpPr>
        <p:spPr>
          <a:xfrm>
            <a:off x="1570182" y="1468073"/>
            <a:ext cx="853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Model A</a:t>
            </a:r>
          </a:p>
        </p:txBody>
      </p:sp>
    </p:spTree>
    <p:extLst>
      <p:ext uri="{BB962C8B-B14F-4D97-AF65-F5344CB8AC3E}">
        <p14:creationId xmlns:p14="http://schemas.microsoft.com/office/powerpoint/2010/main" val="2406128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901C11-3695-AE0C-87E6-35E1124A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BBEAA-BAD5-43BA-BF1E-77E58BA4D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Graduate Medical Education in VA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Section 403 Summary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Rulemaking Process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Proposed Rule</a:t>
            </a:r>
          </a:p>
          <a:p>
            <a:pPr lvl="1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Two Models for Pilot Program </a:t>
            </a:r>
          </a:p>
          <a:p>
            <a:pPr lvl="1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Specific Requirements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Request for Proposals</a:t>
            </a:r>
          </a:p>
          <a:p>
            <a:r>
              <a:rPr lang="en-US" sz="3200" dirty="0"/>
              <a:t>Reporting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48DA-1629-4F87-AADF-8C85B1C988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679C0-6CBB-CCAC-CF9E-3538548E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029"/>
          <a:stretch/>
        </p:blipFill>
        <p:spPr>
          <a:xfrm>
            <a:off x="7975260" y="2085427"/>
            <a:ext cx="3804223" cy="23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7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097D7-0667-43B3-B1DF-F42ADF64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5FCBFE-75B1-4D0F-9C0A-C955A842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513" y="381568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venir Black"/>
              </a:rPr>
              <a:t>Medical Education Pathway</a:t>
            </a:r>
            <a:endParaRPr lang="en-US" dirty="0">
              <a:latin typeface="Avenir Black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9C90D7D-E6DB-4247-838A-E8C34CD52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308375"/>
              </p:ext>
            </p:extLst>
          </p:nvPr>
        </p:nvGraphicFramePr>
        <p:xfrm>
          <a:off x="1905000" y="1371600"/>
          <a:ext cx="8382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21CE4D-44C8-4E1E-8952-D444AF0CA750}"/>
              </a:ext>
            </a:extLst>
          </p:cNvPr>
          <p:cNvSpPr txBox="1"/>
          <p:nvPr/>
        </p:nvSpPr>
        <p:spPr>
          <a:xfrm>
            <a:off x="6438900" y="4819709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lack" panose="02000503020000020003"/>
              </a:rPr>
              <a:t>*GME  = Graduate Medical Education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0CE59909-0F11-41CE-B43E-14024FB40F81}"/>
              </a:ext>
            </a:extLst>
          </p:cNvPr>
          <p:cNvSpPr/>
          <p:nvPr/>
        </p:nvSpPr>
        <p:spPr>
          <a:xfrm rot="10800000">
            <a:off x="5638800" y="1524000"/>
            <a:ext cx="609600" cy="99060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6C054-2A2C-CFF2-4094-92F004A457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3629" y="1165995"/>
            <a:ext cx="627942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8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29BBB2-9FFA-4966-A47C-C63EC3583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76" y="1783325"/>
            <a:ext cx="8248650" cy="40233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venir Black" panose="02000503020000020003"/>
              </a:rPr>
              <a:t>Number of Veterans receiving care from residents</a:t>
            </a:r>
          </a:p>
          <a:p>
            <a:r>
              <a:rPr lang="en-US" dirty="0">
                <a:latin typeface="Avenir Black" panose="02000503020000020003"/>
              </a:rPr>
              <a:t>Number of resident positions at each covered facility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venir Black" panose="02000503020000020003"/>
              </a:rPr>
              <a:t>Number of clinical appointments for Veterans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venir Black" panose="02000503020000020003"/>
              </a:rPr>
              <a:t>Medical specialties pursued by the residents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venir Black" panose="02000503020000020003"/>
              </a:rPr>
              <a:t>Resident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venir Black" panose="02000503020000020003"/>
              </a:rPr>
              <a:t>Program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venir Black" panose="02000503020000020003"/>
              </a:rPr>
              <a:t>Number of residents hired by VA</a:t>
            </a:r>
            <a:endParaRPr lang="en-US" sz="3200" dirty="0">
              <a:latin typeface="Avenir Black" panose="02000503020000020003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E497D-1C98-4E46-9379-DE1C3B89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2310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venir Black" panose="02000503020000020003"/>
                <a:cs typeface="Calibri" panose="020F0502020204030204" pitchFamily="34" charset="0"/>
              </a:rPr>
              <a:t>PPGMER</a:t>
            </a:r>
            <a:br>
              <a:rPr lang="en-US" dirty="0"/>
            </a:br>
            <a:r>
              <a:rPr lang="en-US" sz="4400" b="1" dirty="0"/>
              <a:t>Required Data Reporting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FA956-EAE5-4799-BB92-C224DCCB7C8E}"/>
              </a:ext>
            </a:extLst>
          </p:cNvPr>
          <p:cNvSpPr txBox="1"/>
          <p:nvPr/>
        </p:nvSpPr>
        <p:spPr>
          <a:xfrm>
            <a:off x="5486400" y="64008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Internal VA Use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B9645-5F53-45CC-BA4F-6AAA09CA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558C7F-2884-A8BD-6E00-B2D9B29D6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593" y="2823041"/>
            <a:ext cx="3785132" cy="27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4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of people's heads and raised hands at corporate presentation with speaker and whiteboard out of focus in background">
            <a:extLst>
              <a:ext uri="{FF2B5EF4-FFF2-40B4-BE49-F238E27FC236}">
                <a16:creationId xmlns:a16="http://schemas.microsoft.com/office/drawing/2014/main" id="{4C781ED0-504D-4DBF-9D2E-72B99687CB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350983"/>
            <a:ext cx="8715354" cy="4644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D844C-32EC-4AF7-A9FD-D3D7786951A5}"/>
              </a:ext>
            </a:extLst>
          </p:cNvPr>
          <p:cNvSpPr txBox="1"/>
          <p:nvPr/>
        </p:nvSpPr>
        <p:spPr>
          <a:xfrm>
            <a:off x="4020905" y="837210"/>
            <a:ext cx="361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venir Black" panose="02000503020000020003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4749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4A1A26-59F5-44C3-9734-D82D11F2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3C35E2-F6EC-4F6B-9A98-814ACBCC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78" y="597216"/>
            <a:ext cx="102108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Graduate Medical Education (GME) in VA</a:t>
            </a:r>
            <a:br>
              <a:rPr lang="en-US" sz="4000" dirty="0"/>
            </a:b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A37C8-6FD9-4BAA-A3DD-DD0576868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1" y="1102902"/>
            <a:ext cx="3646556" cy="2426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80F187-34E8-4A06-AF36-CF7D007178D4}"/>
              </a:ext>
            </a:extLst>
          </p:cNvPr>
          <p:cNvSpPr txBox="1"/>
          <p:nvPr/>
        </p:nvSpPr>
        <p:spPr>
          <a:xfrm>
            <a:off x="8188084" y="3529318"/>
            <a:ext cx="272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lack" panose="02000503020000020003"/>
              </a:rPr>
              <a:t>Sponsoring Institutions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7C8AA-3A07-4B91-87E9-2C94C54E1339}"/>
              </a:ext>
            </a:extLst>
          </p:cNvPr>
          <p:cNvSpPr txBox="1"/>
          <p:nvPr/>
        </p:nvSpPr>
        <p:spPr>
          <a:xfrm>
            <a:off x="502117" y="1681869"/>
            <a:ext cx="6345944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Black" panose="02000503020000020003"/>
              </a:rPr>
              <a:t>GME Training Programs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venir Black" panose="02000503020000020003"/>
              </a:rPr>
              <a:t>Administered by Sponsoring Institutions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lack" panose="02000503020000020003"/>
              </a:rPr>
              <a:t>Accredited by the Accreditation Council for Graduate Medical Education (</a:t>
            </a:r>
            <a:r>
              <a:rPr lang="en-US" sz="2200" b="1" dirty="0">
                <a:latin typeface="Avenir Black" panose="02000503020000020003"/>
              </a:rPr>
              <a:t>ACGME</a:t>
            </a:r>
            <a:r>
              <a:rPr lang="en-US" sz="2200" dirty="0">
                <a:latin typeface="Avenir Black" panose="02000503020000020003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lack" panose="02000503020000020003"/>
              </a:rPr>
              <a:t>ACGME sets requirements for institutional and program accreditation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98F916-E5C2-8B5A-C894-4BF2E232ADD2}"/>
              </a:ext>
            </a:extLst>
          </p:cNvPr>
          <p:cNvGrpSpPr/>
          <p:nvPr/>
        </p:nvGrpSpPr>
        <p:grpSpPr>
          <a:xfrm>
            <a:off x="7374835" y="4048142"/>
            <a:ext cx="4006452" cy="1809045"/>
            <a:chOff x="8189844" y="2393919"/>
            <a:chExt cx="3276600" cy="1202337"/>
          </a:xfrm>
        </p:grpSpPr>
        <p:pic>
          <p:nvPicPr>
            <p:cNvPr id="12" name="Picture 11">
              <a:hlinkClick r:id="rId3"/>
              <a:extLst>
                <a:ext uri="{FF2B5EF4-FFF2-40B4-BE49-F238E27FC236}">
                  <a16:creationId xmlns:a16="http://schemas.microsoft.com/office/drawing/2014/main" id="{87EBD0CD-53C3-4996-AB82-2E25AB248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3283" y="2393919"/>
              <a:ext cx="2667000" cy="595819"/>
            </a:xfrm>
            <a:prstGeom prst="rect">
              <a:avLst/>
            </a:prstGeom>
          </p:spPr>
        </p:pic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3203282D-9B9C-4020-B824-9FE1945C1532}"/>
                </a:ext>
              </a:extLst>
            </p:cNvPr>
            <p:cNvSpPr/>
            <p:nvPr/>
          </p:nvSpPr>
          <p:spPr>
            <a:xfrm>
              <a:off x="8189844" y="3073036"/>
              <a:ext cx="3276600" cy="523220"/>
            </a:xfrm>
            <a:prstGeom prst="blockArc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14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0F3B-25B0-25C1-1DAC-C02F0F70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37" y="544168"/>
            <a:ext cx="4597747" cy="884573"/>
          </a:xfrm>
        </p:spPr>
        <p:txBody>
          <a:bodyPr anchor="b">
            <a:normAutofit/>
          </a:bodyPr>
          <a:lstStyle/>
          <a:p>
            <a:r>
              <a:rPr lang="en-US" sz="3200" dirty="0"/>
              <a:t>ACGME Accreditation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97ADC-9C57-0246-35EF-72229F5C0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698470"/>
            <a:ext cx="5319062" cy="463713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0CB4F8F1-EFB1-EE04-668D-C23357949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247203"/>
              </p:ext>
            </p:extLst>
          </p:nvPr>
        </p:nvGraphicFramePr>
        <p:xfrm>
          <a:off x="691758" y="1705084"/>
          <a:ext cx="4597746" cy="344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300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D90BE2-21A3-45D0-8EF2-147F4813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C98B6E-B8CF-4122-81BE-34F88DFE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31" y="1649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Graduate Medical Education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dirty="0"/>
              <a:t>in</a:t>
            </a:r>
            <a:r>
              <a:rPr lang="en-US" sz="4000" b="1" dirty="0"/>
              <a:t> VA</a:t>
            </a:r>
            <a:endParaRPr lang="en-US"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3C0059-36B1-4156-BD5A-09FF740F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931" y="1086679"/>
            <a:ext cx="8557226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venir Black" panose="02000503020000020003"/>
              </a:rPr>
              <a:t>“To Educate for VA and the Nation”</a:t>
            </a:r>
          </a:p>
          <a:p>
            <a:pPr marL="0" indent="0" algn="ctr">
              <a:buNone/>
            </a:pPr>
            <a:endParaRPr lang="en-US" sz="1800" b="1" dirty="0">
              <a:latin typeface="Avenir Black" panose="02000503020000020003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969E867-B316-4081-B817-F14B7269420B}"/>
              </a:ext>
            </a:extLst>
          </p:cNvPr>
          <p:cNvSpPr txBox="1">
            <a:spLocks/>
          </p:cNvSpPr>
          <p:nvPr/>
        </p:nvSpPr>
        <p:spPr>
          <a:xfrm>
            <a:off x="559231" y="2412242"/>
            <a:ext cx="6795726" cy="29367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latin typeface="Avenir Black" panose="02000503020000020003"/>
              </a:rPr>
              <a:t>Do not hold the accreditation of GME programs</a:t>
            </a:r>
          </a:p>
          <a:p>
            <a:r>
              <a:rPr lang="en-US" sz="2200" dirty="0">
                <a:latin typeface="Avenir Black" panose="02000503020000020003"/>
              </a:rPr>
              <a:t>Establish affiliation agreements with ACGME sponsoring institutions </a:t>
            </a:r>
          </a:p>
          <a:p>
            <a:r>
              <a:rPr lang="en-US" sz="2200" dirty="0">
                <a:latin typeface="Avenir Black" panose="02000503020000020003"/>
              </a:rPr>
              <a:t>Provide faculty supervision and learning environments </a:t>
            </a:r>
          </a:p>
          <a:p>
            <a:r>
              <a:rPr lang="en-US" sz="2200" dirty="0">
                <a:latin typeface="Avenir Black" panose="02000503020000020003"/>
              </a:rPr>
              <a:t>Reimburse affiliated sponsoring institutions for resident rotations at VA, taking care of veteran patients</a:t>
            </a:r>
          </a:p>
          <a:p>
            <a:endParaRPr lang="en-US" sz="2200" dirty="0">
              <a:latin typeface="Avenir Black" panose="02000503020000020003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C17729-B47F-40BD-9DDE-B1619392D1C2}"/>
              </a:ext>
            </a:extLst>
          </p:cNvPr>
          <p:cNvSpPr txBox="1">
            <a:spLocks/>
          </p:cNvSpPr>
          <p:nvPr/>
        </p:nvSpPr>
        <p:spPr>
          <a:xfrm>
            <a:off x="1342247" y="1725151"/>
            <a:ext cx="3887391" cy="4524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Avenir Black" panose="02000503020000020003"/>
              </a:rPr>
              <a:t>VA Medical Facilities</a:t>
            </a:r>
          </a:p>
        </p:txBody>
      </p:sp>
      <p:pic>
        <p:nvPicPr>
          <p:cNvPr id="11" name="Picture 2" descr="Facility Picture">
            <a:extLst>
              <a:ext uri="{FF2B5EF4-FFF2-40B4-BE49-F238E27FC236}">
                <a16:creationId xmlns:a16="http://schemas.microsoft.com/office/drawing/2014/main" id="{7EBEAA5A-D535-43BB-B2F4-BE16CF0E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49" y="2412242"/>
            <a:ext cx="3250882" cy="22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0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3146-27FF-4490-5BD6-30105DC6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34" y="1"/>
            <a:ext cx="10929730" cy="1143000"/>
          </a:xfrm>
        </p:spPr>
        <p:txBody>
          <a:bodyPr/>
          <a:lstStyle/>
          <a:p>
            <a:pPr algn="ctr"/>
            <a:r>
              <a:rPr lang="en-US" dirty="0"/>
              <a:t>Federal GME Funding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50976A62-9AC3-A548-6E46-ACA7D63E1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430506"/>
              </p:ext>
            </p:extLst>
          </p:nvPr>
        </p:nvGraphicFramePr>
        <p:xfrm>
          <a:off x="424069" y="1143001"/>
          <a:ext cx="11136795" cy="4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42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16"/>
          <p:cNvSpPr/>
          <p:nvPr/>
        </p:nvSpPr>
        <p:spPr>
          <a:xfrm>
            <a:off x="9123235" y="930717"/>
            <a:ext cx="392464" cy="377010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007140" y="2933348"/>
            <a:ext cx="3281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VA Facility Reimburses GME Sponsor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CACF37-29A3-2566-B8D3-3B92F5ACBA5D}"/>
              </a:ext>
            </a:extLst>
          </p:cNvPr>
          <p:cNvGrpSpPr/>
          <p:nvPr/>
        </p:nvGrpSpPr>
        <p:grpSpPr>
          <a:xfrm>
            <a:off x="7888058" y="1293190"/>
            <a:ext cx="2765143" cy="2086780"/>
            <a:chOff x="7993366" y="2195997"/>
            <a:chExt cx="1790296" cy="1518555"/>
          </a:xfrm>
        </p:grpSpPr>
        <p:pic>
          <p:nvPicPr>
            <p:cNvPr id="68610" name="Picture 2" descr="Facility Pict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366" y="2195997"/>
              <a:ext cx="1727055" cy="121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360D1D6F-A949-4B26-9F7B-CEC89F701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6608" y="3375998"/>
              <a:ext cx="1727054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VA Facility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76CD6EF-DC16-405F-81B3-FED9E38DC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969" y="552645"/>
            <a:ext cx="2687203" cy="12860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F771B4-317F-2353-C9A9-E71EDB63C256}"/>
              </a:ext>
            </a:extLst>
          </p:cNvPr>
          <p:cNvGrpSpPr/>
          <p:nvPr/>
        </p:nvGrpSpPr>
        <p:grpSpPr>
          <a:xfrm>
            <a:off x="106286" y="1229367"/>
            <a:ext cx="3753714" cy="2200351"/>
            <a:chOff x="1612816" y="2459673"/>
            <a:chExt cx="2565234" cy="1471629"/>
          </a:xfrm>
        </p:grpSpPr>
        <p:sp>
          <p:nvSpPr>
            <p:cNvPr id="10248" name="TextBox 8"/>
            <p:cNvSpPr txBox="1">
              <a:spLocks noChangeArrowheads="1"/>
            </p:cNvSpPr>
            <p:nvPr/>
          </p:nvSpPr>
          <p:spPr bwMode="auto">
            <a:xfrm>
              <a:off x="1612816" y="3592748"/>
              <a:ext cx="2565234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GME Sponsoring Institution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A9EDFC-F890-4485-88AA-177A1C488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4447" y="2459673"/>
              <a:ext cx="1676406" cy="111547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512DA76-BD2E-FDB7-9B14-708F14420BAF}"/>
              </a:ext>
            </a:extLst>
          </p:cNvPr>
          <p:cNvGrpSpPr/>
          <p:nvPr/>
        </p:nvGrpSpPr>
        <p:grpSpPr>
          <a:xfrm>
            <a:off x="450664" y="3771958"/>
            <a:ext cx="3048000" cy="1958624"/>
            <a:chOff x="815268" y="3901827"/>
            <a:chExt cx="3048000" cy="1958624"/>
          </a:xfrm>
        </p:grpSpPr>
        <p:sp>
          <p:nvSpPr>
            <p:cNvPr id="10254" name="TextBox 14"/>
            <p:cNvSpPr txBox="1">
              <a:spLocks noChangeArrowheads="1"/>
            </p:cNvSpPr>
            <p:nvPr/>
          </p:nvSpPr>
          <p:spPr bwMode="auto">
            <a:xfrm>
              <a:off x="815268" y="5521897"/>
              <a:ext cx="3048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Hires and Pays Residents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07EA996-9A03-45DE-944F-D58ECD664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1951" y="3901827"/>
              <a:ext cx="2214635" cy="165640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04779E-7C90-5C9E-425A-2479918438D4}"/>
              </a:ext>
            </a:extLst>
          </p:cNvPr>
          <p:cNvGrpSpPr/>
          <p:nvPr/>
        </p:nvGrpSpPr>
        <p:grpSpPr>
          <a:xfrm>
            <a:off x="8004631" y="3769188"/>
            <a:ext cx="2799485" cy="1937980"/>
            <a:chOff x="8011955" y="3925609"/>
            <a:chExt cx="2799485" cy="1937980"/>
          </a:xfrm>
        </p:grpSpPr>
        <p:sp>
          <p:nvSpPr>
            <p:cNvPr id="10258" name="TextBox 19"/>
            <p:cNvSpPr txBox="1">
              <a:spLocks noChangeArrowheads="1"/>
            </p:cNvSpPr>
            <p:nvPr/>
          </p:nvSpPr>
          <p:spPr bwMode="auto">
            <a:xfrm>
              <a:off x="8011955" y="5525035"/>
              <a:ext cx="27994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Residents Rotate to VA Facility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2E2563-23CE-4B8F-81F4-6E9D03E0B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08770" y="3925609"/>
              <a:ext cx="2186952" cy="1635696"/>
            </a:xfrm>
            <a:prstGeom prst="rect">
              <a:avLst/>
            </a:prstGeom>
          </p:spPr>
        </p:pic>
      </p:grpSp>
      <p:sp>
        <p:nvSpPr>
          <p:cNvPr id="23" name="Down Arrow 16">
            <a:extLst>
              <a:ext uri="{FF2B5EF4-FFF2-40B4-BE49-F238E27FC236}">
                <a16:creationId xmlns:a16="http://schemas.microsoft.com/office/drawing/2014/main" id="{913A6A0B-01BB-4883-B2F0-689F60368C10}"/>
              </a:ext>
            </a:extLst>
          </p:cNvPr>
          <p:cNvSpPr/>
          <p:nvPr/>
        </p:nvSpPr>
        <p:spPr>
          <a:xfrm>
            <a:off x="1791955" y="3254756"/>
            <a:ext cx="315774" cy="306478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5" name="Down Arrow 16">
            <a:extLst>
              <a:ext uri="{FF2B5EF4-FFF2-40B4-BE49-F238E27FC236}">
                <a16:creationId xmlns:a16="http://schemas.microsoft.com/office/drawing/2014/main" id="{0F5B2C10-C27E-406F-B1FA-89EA1CC46BB7}"/>
              </a:ext>
            </a:extLst>
          </p:cNvPr>
          <p:cNvSpPr/>
          <p:nvPr/>
        </p:nvSpPr>
        <p:spPr>
          <a:xfrm rot="10800000">
            <a:off x="9187802" y="3329703"/>
            <a:ext cx="315774" cy="306478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F1F47A94-EEAB-4693-B47F-5168AAD5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549" y="-45810"/>
            <a:ext cx="50586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VA GME Funding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2531AA-833B-48D3-902E-295CEDF1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7AC8D423-04D7-43FB-A880-3F08342FA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712" y="4548555"/>
            <a:ext cx="3753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Affiliation Agreement</a:t>
            </a:r>
          </a:p>
          <a:p>
            <a:pPr algn="ctr"/>
            <a:r>
              <a:rPr lang="en-US" sz="1600" b="1" dirty="0"/>
              <a:t>Disbursement Agreement</a:t>
            </a:r>
          </a:p>
        </p:txBody>
      </p:sp>
      <p:sp>
        <p:nvSpPr>
          <p:cNvPr id="31" name="Down Arrow 20">
            <a:extLst>
              <a:ext uri="{FF2B5EF4-FFF2-40B4-BE49-F238E27FC236}">
                <a16:creationId xmlns:a16="http://schemas.microsoft.com/office/drawing/2014/main" id="{91C5ED2E-CD90-B76C-E9C9-EEF6CD475495}"/>
              </a:ext>
            </a:extLst>
          </p:cNvPr>
          <p:cNvSpPr/>
          <p:nvPr/>
        </p:nvSpPr>
        <p:spPr>
          <a:xfrm rot="16200000">
            <a:off x="5530672" y="3543560"/>
            <a:ext cx="363141" cy="1338348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" name="Down Arrow 20">
            <a:extLst>
              <a:ext uri="{FF2B5EF4-FFF2-40B4-BE49-F238E27FC236}">
                <a16:creationId xmlns:a16="http://schemas.microsoft.com/office/drawing/2014/main" id="{D723C860-D007-1052-765E-994A1DAD4457}"/>
              </a:ext>
            </a:extLst>
          </p:cNvPr>
          <p:cNvSpPr/>
          <p:nvPr/>
        </p:nvSpPr>
        <p:spPr>
          <a:xfrm rot="5400000">
            <a:off x="5421208" y="1953505"/>
            <a:ext cx="363141" cy="1338348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76B96B-8E0B-680A-711A-B6C7CD740D3D}"/>
              </a:ext>
            </a:extLst>
          </p:cNvPr>
          <p:cNvCxnSpPr>
            <a:cxnSpLocks/>
          </p:cNvCxnSpPr>
          <p:nvPr/>
        </p:nvCxnSpPr>
        <p:spPr>
          <a:xfrm>
            <a:off x="6835090" y="930717"/>
            <a:ext cx="2565745" cy="0"/>
          </a:xfrm>
          <a:prstGeom prst="line">
            <a:avLst/>
          </a:prstGeom>
          <a:ln w="158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6308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4295B-3740-81CF-EFE9-F97B2C90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48735"/>
            <a:ext cx="121920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"/>
              </a:rPr>
              <a:t>GME Oversight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1C80D-1079-2FFC-754E-F78B5E75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440" y="64002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5AAF91-14E4-1F1B-8CBD-DC7A89195723}"/>
              </a:ext>
            </a:extLst>
          </p:cNvPr>
          <p:cNvGraphicFramePr/>
          <p:nvPr/>
        </p:nvGraphicFramePr>
        <p:xfrm>
          <a:off x="4342296" y="3806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EDA4BCF-EA4A-5360-C778-8107C9A615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159"/>
          <a:stretch/>
        </p:blipFill>
        <p:spPr>
          <a:xfrm>
            <a:off x="381001" y="2057401"/>
            <a:ext cx="4419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1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06D182BB-18EB-2C49-A80C-E58A6701C2A9}" vid="{AF3ACFB1-4E6E-2B41-9108-A80E3D997D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7bbeab-e64e-43e9-894e-e09b3b82ea91" xsi:nil="true"/>
    <lcf76f155ced4ddcb4097134ff3c332f xmlns="c3e7fb3a-f61c-4241-9fbd-03f77e035e5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EF66683F1904A9D18C86F600002D8" ma:contentTypeVersion="18" ma:contentTypeDescription="Create a new document." ma:contentTypeScope="" ma:versionID="bbdac320460c27aa7a24f68483c77f33">
  <xsd:schema xmlns:xsd="http://www.w3.org/2001/XMLSchema" xmlns:xs="http://www.w3.org/2001/XMLSchema" xmlns:p="http://schemas.microsoft.com/office/2006/metadata/properties" xmlns:ns2="c3e7fb3a-f61c-4241-9fbd-03f77e035e59" xmlns:ns3="b37bbeab-e64e-43e9-894e-e09b3b82ea91" targetNamespace="http://schemas.microsoft.com/office/2006/metadata/properties" ma:root="true" ma:fieldsID="325511f9f3ba21235ae59dbe486452a2" ns2:_="" ns3:_="">
    <xsd:import namespace="c3e7fb3a-f61c-4241-9fbd-03f77e035e59"/>
    <xsd:import namespace="b37bbeab-e64e-43e9-894e-e09b3b82ea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7fb3a-f61c-4241-9fbd-03f77e035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d666a43-d96d-4f4b-b12f-397f8ab1e3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bbeab-e64e-43e9-894e-e09b3b82ea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2c23464-064b-4240-ab2a-a8d730b63fa3}" ma:internalName="TaxCatchAll" ma:showField="CatchAllData" ma:web="b37bbeab-e64e-43e9-894e-e09b3b82ea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F79A70-75FB-4684-B1E4-FB601AA75299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7def28d9-a064-4e99-a6b8-6646c07251b0"/>
    <ds:schemaRef ds:uri="http://schemas.microsoft.com/office/2006/documentManagement/types"/>
    <ds:schemaRef ds:uri="http://schemas.microsoft.com/office/infopath/2007/PartnerControls"/>
    <ds:schemaRef ds:uri="0dcfd5ff-7e9a-4ab7-8b4c-a5fa677103b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90E8A5-3784-445F-A3C2-B35A1A1CF1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1B5FC-33EA-4D9D-BBDC-D267E1C201FE}"/>
</file>

<file path=docProps/app.xml><?xml version="1.0" encoding="utf-8"?>
<Properties xmlns="http://schemas.openxmlformats.org/officeDocument/2006/extended-properties" xmlns:vt="http://schemas.openxmlformats.org/officeDocument/2006/docPropsVTypes">
  <Template>OAA_75_PPT 3</Template>
  <TotalTime>1688</TotalTime>
  <Words>1329</Words>
  <Application>Microsoft Office PowerPoint</Application>
  <PresentationFormat>Widescreen</PresentationFormat>
  <Paragraphs>290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Avenir</vt:lpstr>
      <vt:lpstr>Avenir Black</vt:lpstr>
      <vt:lpstr>Avenir Book</vt:lpstr>
      <vt:lpstr>Avenir Medium</vt:lpstr>
      <vt:lpstr>Calibri</vt:lpstr>
      <vt:lpstr>Times New Roman</vt:lpstr>
      <vt:lpstr>Verdana</vt:lpstr>
      <vt:lpstr>Office Theme</vt:lpstr>
      <vt:lpstr>MISSION Act Section 403 Pilot Program on Graduate Medical Education and Residency (PPGMER)  Tribal Self Governance Conference April 17, 2024</vt:lpstr>
      <vt:lpstr>Outline</vt:lpstr>
      <vt:lpstr>Medical Education Pathway</vt:lpstr>
      <vt:lpstr>Graduate Medical Education (GME) in VA </vt:lpstr>
      <vt:lpstr>ACGME Accreditation</vt:lpstr>
      <vt:lpstr>Graduate Medical Education in VA</vt:lpstr>
      <vt:lpstr>Federal GME Funding</vt:lpstr>
      <vt:lpstr>PowerPoint Presentation</vt:lpstr>
      <vt:lpstr>GME Oversight Responsibilities</vt:lpstr>
      <vt:lpstr>Outline</vt:lpstr>
      <vt:lpstr>MISSION Act of 2018 – Sec. 403</vt:lpstr>
      <vt:lpstr>MISSION Act - Section 403</vt:lpstr>
      <vt:lpstr>Outline</vt:lpstr>
      <vt:lpstr>PowerPoint Presentation</vt:lpstr>
      <vt:lpstr>Paperwork Reduction Act (PRA) Clearance</vt:lpstr>
      <vt:lpstr>Outline</vt:lpstr>
      <vt:lpstr> </vt:lpstr>
      <vt:lpstr>Pilot Program GME and Residency (PPGMER)</vt:lpstr>
      <vt:lpstr>Two Pilot Models: VA Reimbursement</vt:lpstr>
      <vt:lpstr> </vt:lpstr>
      <vt:lpstr>PowerPoint Presentation</vt:lpstr>
      <vt:lpstr>PPGMER Model B New Residency Programs</vt:lpstr>
      <vt:lpstr>Model B Reimbursement Potential New GME Program Startup Costs</vt:lpstr>
      <vt:lpstr>PPGMER Funding</vt:lpstr>
      <vt:lpstr>Outline</vt:lpstr>
      <vt:lpstr>Regulations Development to a Request for Proposals</vt:lpstr>
      <vt:lpstr>RFP Process</vt:lpstr>
      <vt:lpstr>Model A and Model B Timeline</vt:lpstr>
      <vt:lpstr>Outline</vt:lpstr>
      <vt:lpstr>PPGMER Required Data Reporting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Kanta Velamuri</dc:creator>
  <cp:lastModifiedBy>Daniel Dickerson</cp:lastModifiedBy>
  <cp:revision>59</cp:revision>
  <dcterms:created xsi:type="dcterms:W3CDTF">2021-01-12T18:21:33Z</dcterms:created>
  <dcterms:modified xsi:type="dcterms:W3CDTF">2024-04-17T17:09:37Z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0x01010069DEF66683F1904A9D18C86F600002D8</vt:lpwstr>
  </property>
</Properties>
</file>