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E29FF4A-5B00-4D31-BB0D-7124845E6DE1}" v="8" dt="2024-04-13T05:32:48.386"/>
    <p1510:client id="{66886A84-ADDF-0DA8-66FB-09424CEC47DA}" v="17" dt="2024-04-13T17:20:13.056"/>
    <p1510:client id="{8173CB6D-6BC9-48DC-9ACA-007499F7059F}" v="8" dt="2024-04-13T05:33:38.302"/>
    <p1510:client id="{8668582D-3D40-45D0-A38D-ABB5D6A4E06B}" v="3" dt="2024-04-18T03:45:48.154"/>
    <p1510:client id="{8FC1ED0E-1333-470B-A676-FF1D440B0EDC}" v="933" dt="2024-04-13T06:43:17.092"/>
    <p1510:client id="{904D9729-0F71-4C9C-ACE1-730A411F4245}" v="14" dt="2024-04-13T18:36:24.75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64" d="100"/>
          <a:sy n="64" d="100"/>
        </p:scale>
        <p:origin x="332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72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1872" y="4800600"/>
            <a:ext cx="9418320" cy="1691640"/>
          </a:xfrm>
        </p:spPr>
        <p:txBody>
          <a:bodyPr>
            <a:normAutofit/>
          </a:bodyPr>
          <a:lstStyle>
            <a:lvl1pPr marL="0" indent="0" algn="l">
              <a:buNone/>
              <a:defRPr sz="2200" baseline="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9E016143-E03C-4CFD-AFDC-14E5BDEA754C}" type="datetimeFigureOut">
              <a:rPr lang="en-US" dirty="0"/>
              <a:t>4/17/2024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3131699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3E54A-A8CA-48C1-9504-691B58049D29}" type="datetimeFigureOut">
              <a:rPr lang="en-US" dirty="0"/>
              <a:t>4/17/2024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2348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48700" y="381000"/>
            <a:ext cx="2476500" cy="5897562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381000"/>
            <a:ext cx="7734300" cy="5897562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6C806-BBF7-471C-9527-881CE2266695}" type="datetimeFigureOut">
              <a:rPr lang="en-US" dirty="0"/>
              <a:t>4/17/2024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23552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94063-DF36-4330-A365-08DA1FA5B7D6}" type="datetimeFigureOut">
              <a:rPr lang="en-US" dirty="0"/>
              <a:t>4/17/2024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12651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72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4800600"/>
            <a:ext cx="9418320" cy="1691640"/>
          </a:xfrm>
        </p:spPr>
        <p:txBody>
          <a:bodyPr anchor="t">
            <a:normAutofit/>
          </a:bodyPr>
          <a:lstStyle>
            <a:lvl1pPr marL="0" indent="0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A7C6C-0F39-4D70-8E8D-FE5B9C95FA73}" type="datetimeFigureOut">
              <a:rPr lang="en-US" dirty="0"/>
              <a:t>4/17/2024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6226466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1872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480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FA4AC-08CC-42CE-BD01-C191750A04EC}" type="datetimeFigureOut">
              <a:rPr lang="en-US" dirty="0"/>
              <a:t>4/17/2024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47846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1872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26480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lang="en-US" sz="20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26480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7A723-92A7-435B-B681-F25B092FEFEB}" type="datetimeFigureOut">
              <a:rPr lang="en-US" dirty="0"/>
              <a:t>4/17/2024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9647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70639-886C-4FCF-9EAB-ABB5DA3F3F4A}" type="datetimeFigureOut">
              <a:rPr lang="en-US" dirty="0"/>
              <a:t>4/17/2024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3293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30651-31F4-45D2-98AE-A2108F41BC07}" type="datetimeFigureOut">
              <a:rPr lang="en-US" dirty="0"/>
              <a:t>4/17/2024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84133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200400" cy="1600197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267" y="685800"/>
            <a:ext cx="6079066" cy="5486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99734"/>
            <a:ext cx="3200400" cy="38100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3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3789A-C914-4DB1-8815-80B5EC7335C5}" type="datetimeFigureOut">
              <a:rPr lang="en-US" dirty="0"/>
              <a:t>4/17/2024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956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05400"/>
            <a:ext cx="11292840" cy="1752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257800"/>
            <a:ext cx="9982200" cy="914400"/>
          </a:xfrm>
        </p:spPr>
        <p:txBody>
          <a:bodyPr anchor="b">
            <a:normAutofit/>
          </a:bodyPr>
          <a:lstStyle>
            <a:lvl1pPr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1292840" cy="5128923"/>
          </a:xfrm>
          <a:blipFill>
            <a:blip r:embed="rId2"/>
            <a:stretch>
              <a:fillRect/>
            </a:stretch>
          </a:blipFill>
        </p:spPr>
        <p:txBody>
          <a:bodyPr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6108589"/>
            <a:ext cx="9982200" cy="5970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3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440AA-91A0-436F-8FDB-C0F939DCAE21}" type="datetimeFigureOut">
              <a:rPr lang="en-US" dirty="0"/>
              <a:t>4/17/2024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2937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828800"/>
            <a:ext cx="859536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797542" y="998537"/>
            <a:ext cx="190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0E59FD0C-5451-4CA0-86AF-E70AE3279989}" type="datetimeFigureOut">
              <a:rPr lang="en-US" dirty="0"/>
              <a:t>4/17/2024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9959341" y="4046537"/>
            <a:ext cx="358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3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0777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1800" kern="1200" spc="1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46057" y="5515708"/>
            <a:ext cx="10871981" cy="169164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3200" b="1" dirty="0"/>
              <a:t>Moving Towards Climate Resiliency – A Tribal Experience &amp; Federal Resources</a:t>
            </a:r>
            <a:endParaRPr lang="en-US" sz="3600" b="1" dirty="0"/>
          </a:p>
        </p:txBody>
      </p:sp>
      <p:pic>
        <p:nvPicPr>
          <p:cNvPr id="2" name="Picture 1" descr="A logo of a native american nation&#10;&#10;Description automatically generated">
            <a:extLst>
              <a:ext uri="{FF2B5EF4-FFF2-40B4-BE49-F238E27FC236}">
                <a16:creationId xmlns:a16="http://schemas.microsoft.com/office/drawing/2014/main" id="{72F40E6B-DABB-90FC-67B0-46D465AD0F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52"/>
          <a:stretch/>
        </p:blipFill>
        <p:spPr>
          <a:xfrm>
            <a:off x="3651738" y="338360"/>
            <a:ext cx="4900246" cy="4907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1595" y="205154"/>
            <a:ext cx="9488658" cy="123444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800" b="1" dirty="0"/>
              <a:t>King tides behind residential homes and flooding located on 1st Ave</a:t>
            </a:r>
          </a:p>
        </p:txBody>
      </p:sp>
      <p:pic>
        <p:nvPicPr>
          <p:cNvPr id="2" name="Picture 1" descr="A waves crashing on the ground&#10;&#10;Description automatically generated">
            <a:extLst>
              <a:ext uri="{FF2B5EF4-FFF2-40B4-BE49-F238E27FC236}">
                <a16:creationId xmlns:a16="http://schemas.microsoft.com/office/drawing/2014/main" id="{6AFA2EB1-7D6D-0B26-1DDF-E74066EB4C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1005" y="691864"/>
            <a:ext cx="7561384" cy="3644781"/>
          </a:xfrm>
          <a:prstGeom prst="rect">
            <a:avLst/>
          </a:prstGeom>
        </p:spPr>
      </p:pic>
      <p:pic>
        <p:nvPicPr>
          <p:cNvPr id="4" name="Picture 3" descr="A flooded area with buildings and trees&#10;&#10;Description automatically generated">
            <a:extLst>
              <a:ext uri="{FF2B5EF4-FFF2-40B4-BE49-F238E27FC236}">
                <a16:creationId xmlns:a16="http://schemas.microsoft.com/office/drawing/2014/main" id="{76D4D9B7-A02D-D083-BDAD-06C7DAA460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216" y="4557171"/>
            <a:ext cx="11605847" cy="188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1984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34180" y="111369"/>
            <a:ext cx="7976382" cy="169164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800" b="1" dirty="0"/>
              <a:t>Taholah Relocation – Current Concept </a:t>
            </a:r>
          </a:p>
        </p:txBody>
      </p:sp>
      <p:pic>
        <p:nvPicPr>
          <p:cNvPr id="2" name="Picture 1" descr="A map of a land&#10;&#10;Description automatically generated">
            <a:extLst>
              <a:ext uri="{FF2B5EF4-FFF2-40B4-BE49-F238E27FC236}">
                <a16:creationId xmlns:a16="http://schemas.microsoft.com/office/drawing/2014/main" id="{229A9762-3D82-8D9F-F2A1-871D5DCE43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0314" y="599945"/>
            <a:ext cx="8120338" cy="5955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6276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934" y="216877"/>
            <a:ext cx="10133427" cy="169164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 b="1" dirty="0"/>
              <a:t>Thank you &amp; we welcome any questions – </a:t>
            </a:r>
          </a:p>
        </p:txBody>
      </p:sp>
      <p:pic>
        <p:nvPicPr>
          <p:cNvPr id="2" name="Picture 1" descr="A logo of a native american nation&#10;&#10;Description automatically generated">
            <a:extLst>
              <a:ext uri="{FF2B5EF4-FFF2-40B4-BE49-F238E27FC236}">
                <a16:creationId xmlns:a16="http://schemas.microsoft.com/office/drawing/2014/main" id="{A62C7452-F9D0-CB2B-F5C6-F0E276873C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0772" y="5293830"/>
            <a:ext cx="1418493" cy="1348155"/>
          </a:xfrm>
          <a:prstGeom prst="rect">
            <a:avLst/>
          </a:prstGeom>
        </p:spPr>
      </p:pic>
      <p:pic>
        <p:nvPicPr>
          <p:cNvPr id="4" name="Picture 3" descr="A close up of a white background&#10;&#10;Description automatically generated">
            <a:extLst>
              <a:ext uri="{FF2B5EF4-FFF2-40B4-BE49-F238E27FC236}">
                <a16:creationId xmlns:a16="http://schemas.microsoft.com/office/drawing/2014/main" id="{88E16ECD-4140-0D74-0ABC-A2F44A27BA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647" y="1064655"/>
            <a:ext cx="5087083" cy="2466242"/>
          </a:xfrm>
          <a:prstGeom prst="rect">
            <a:avLst/>
          </a:prstGeom>
        </p:spPr>
      </p:pic>
      <p:pic>
        <p:nvPicPr>
          <p:cNvPr id="7" name="Picture 6" descr="A close up of a business card&#10;&#10;Description automatically generated">
            <a:extLst>
              <a:ext uri="{FF2B5EF4-FFF2-40B4-BE49-F238E27FC236}">
                <a16:creationId xmlns:a16="http://schemas.microsoft.com/office/drawing/2014/main" id="{81B30192-057C-94E1-B3B3-FEF914947E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0575" y="3748665"/>
            <a:ext cx="5931145" cy="2702170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BAACD69D-7732-CDD0-8C96-3AAD8ECC01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1528" y="1058889"/>
            <a:ext cx="5582383" cy="2464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4520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47165" y="181708"/>
            <a:ext cx="2021059" cy="169164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1" dirty="0"/>
              <a:t>Quinault Indian Reservation</a:t>
            </a:r>
          </a:p>
        </p:txBody>
      </p:sp>
      <p:pic>
        <p:nvPicPr>
          <p:cNvPr id="2" name="Picture 1" descr="A map of the olympic national forest&#10;&#10;Description automatically generated">
            <a:extLst>
              <a:ext uri="{FF2B5EF4-FFF2-40B4-BE49-F238E27FC236}">
                <a16:creationId xmlns:a16="http://schemas.microsoft.com/office/drawing/2014/main" id="{BA23DFE0-98B0-8E22-C6A2-7E2639BAC4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000" y="175738"/>
            <a:ext cx="3594152" cy="3071447"/>
          </a:xfrm>
          <a:prstGeom prst="rect">
            <a:avLst/>
          </a:prstGeom>
        </p:spPr>
      </p:pic>
      <p:pic>
        <p:nvPicPr>
          <p:cNvPr id="4" name="Picture 3" descr="A body of water with a small town on the shore&#10;&#10;Description automatically generated">
            <a:extLst>
              <a:ext uri="{FF2B5EF4-FFF2-40B4-BE49-F238E27FC236}">
                <a16:creationId xmlns:a16="http://schemas.microsoft.com/office/drawing/2014/main" id="{E6FE337A-D248-DA4E-76A5-C06606BB9E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0139" y="176885"/>
            <a:ext cx="5873262" cy="3737584"/>
          </a:xfrm>
          <a:prstGeom prst="rect">
            <a:avLst/>
          </a:prstGeom>
        </p:spPr>
      </p:pic>
      <p:pic>
        <p:nvPicPr>
          <p:cNvPr id="5" name="Picture 4" descr="A school bus on a road&#10;&#10;Description automatically generated">
            <a:extLst>
              <a:ext uri="{FF2B5EF4-FFF2-40B4-BE49-F238E27FC236}">
                <a16:creationId xmlns:a16="http://schemas.microsoft.com/office/drawing/2014/main" id="{5F1F9D95-BF8A-E24E-45A2-843A640D5A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5046" y="3241430"/>
            <a:ext cx="4700954" cy="3458308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ABD8EA2B-857F-AF07-92D6-D52DA7059383}"/>
              </a:ext>
            </a:extLst>
          </p:cNvPr>
          <p:cNvSpPr txBox="1">
            <a:spLocks/>
          </p:cNvSpPr>
          <p:nvPr/>
        </p:nvSpPr>
        <p:spPr>
          <a:xfrm>
            <a:off x="9960396" y="3921370"/>
            <a:ext cx="2232074" cy="16916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None/>
              <a:defRPr sz="2200" kern="1200" spc="10" baseline="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None/>
              <a:defRPr sz="2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None/>
              <a:defRPr sz="2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b="1" dirty="0"/>
              <a:t>Taholah Lower Village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5834AC8B-CEEA-AD39-7915-B2129E76AD21}"/>
              </a:ext>
            </a:extLst>
          </p:cNvPr>
          <p:cNvSpPr txBox="1">
            <a:spLocks/>
          </p:cNvSpPr>
          <p:nvPr/>
        </p:nvSpPr>
        <p:spPr>
          <a:xfrm>
            <a:off x="6091780" y="5890846"/>
            <a:ext cx="2443089" cy="96481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None/>
              <a:defRPr sz="2200" kern="1200" spc="10" baseline="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None/>
              <a:defRPr sz="2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None/>
              <a:defRPr sz="2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Queets Lower Village</a:t>
            </a:r>
          </a:p>
        </p:txBody>
      </p:sp>
    </p:spTree>
    <p:extLst>
      <p:ext uri="{BB962C8B-B14F-4D97-AF65-F5344CB8AC3E}">
        <p14:creationId xmlns:p14="http://schemas.microsoft.com/office/powerpoint/2010/main" val="3571902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8149" y="4624754"/>
            <a:ext cx="6933027" cy="169164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1" dirty="0"/>
              <a:t>Joe Delacruz – Quinault Tribal President 1972-1994, brought intelligence and charisma to the struggle to bring effective self-governance to tribes. </a:t>
            </a:r>
          </a:p>
        </p:txBody>
      </p:sp>
      <p:pic>
        <p:nvPicPr>
          <p:cNvPr id="2" name="Picture 1" descr="A group of people in hats&#10;&#10;Description automatically generated">
            <a:extLst>
              <a:ext uri="{FF2B5EF4-FFF2-40B4-BE49-F238E27FC236}">
                <a16:creationId xmlns:a16="http://schemas.microsoft.com/office/drawing/2014/main" id="{EBABD400-2FAC-55E6-6304-8755893443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7862" y="0"/>
            <a:ext cx="4269354" cy="6846276"/>
          </a:xfrm>
          <a:prstGeom prst="rect">
            <a:avLst/>
          </a:prstGeom>
        </p:spPr>
      </p:pic>
      <p:pic>
        <p:nvPicPr>
          <p:cNvPr id="4" name="Picture 3" descr="A person speaking into microphones&#10;&#10;Description automatically generated">
            <a:extLst>
              <a:ext uri="{FF2B5EF4-FFF2-40B4-BE49-F238E27FC236}">
                <a16:creationId xmlns:a16="http://schemas.microsoft.com/office/drawing/2014/main" id="{AC3FDCD0-2FD9-5E4A-7A47-3C8B08F014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50" y="375872"/>
            <a:ext cx="5207975" cy="4242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2852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erson standing next to a row of fish on poles&#10;&#10;Description automatically generated">
            <a:extLst>
              <a:ext uri="{FF2B5EF4-FFF2-40B4-BE49-F238E27FC236}">
                <a16:creationId xmlns:a16="http://schemas.microsoft.com/office/drawing/2014/main" id="{B3E3265A-A552-A56C-F278-7C205A468B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246" y="2033953"/>
            <a:ext cx="4237445" cy="2919047"/>
          </a:xfrm>
          <a:prstGeom prst="rect">
            <a:avLst/>
          </a:prstGeom>
        </p:spPr>
      </p:pic>
      <p:pic>
        <p:nvPicPr>
          <p:cNvPr id="8" name="Picture 7" descr="A red fish on ice&#10;&#10;Description automatically generated">
            <a:extLst>
              <a:ext uri="{FF2B5EF4-FFF2-40B4-BE49-F238E27FC236}">
                <a16:creationId xmlns:a16="http://schemas.microsoft.com/office/drawing/2014/main" id="{873F0C3B-202C-A92C-05A2-2EEB52949B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0970" y="2116016"/>
            <a:ext cx="3540369" cy="2754923"/>
          </a:xfrm>
          <a:prstGeom prst="rect">
            <a:avLst/>
          </a:prstGeom>
        </p:spPr>
      </p:pic>
      <p:pic>
        <p:nvPicPr>
          <p:cNvPr id="9" name="Picture 8" descr="A person holding a bin of clams&#10;&#10;Description automatically generated">
            <a:extLst>
              <a:ext uri="{FF2B5EF4-FFF2-40B4-BE49-F238E27FC236}">
                <a16:creationId xmlns:a16="http://schemas.microsoft.com/office/drawing/2014/main" id="{26D02A31-EDBA-0004-F173-4BF6EDE338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4712" y="2690447"/>
            <a:ext cx="3352208" cy="3575538"/>
          </a:xfrm>
          <a:prstGeom prst="rect">
            <a:avLst/>
          </a:prstGeom>
        </p:spPr>
      </p:pic>
      <p:pic>
        <p:nvPicPr>
          <p:cNvPr id="10" name="Picture 9" descr="A person on a beach at sunset&#10;&#10;Description automatically generated">
            <a:extLst>
              <a:ext uri="{FF2B5EF4-FFF2-40B4-BE49-F238E27FC236}">
                <a16:creationId xmlns:a16="http://schemas.microsoft.com/office/drawing/2014/main" id="{5229F189-2108-D1D4-49F7-584B0558C5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3016" y="4374040"/>
            <a:ext cx="3587262" cy="2365395"/>
          </a:xfrm>
          <a:prstGeom prst="rect">
            <a:avLst/>
          </a:prstGeom>
        </p:spPr>
      </p:pic>
      <p:pic>
        <p:nvPicPr>
          <p:cNvPr id="6" name="Picture 5" descr="A lake surrounded by mountains&#10;&#10;Description automatically generated">
            <a:extLst>
              <a:ext uri="{FF2B5EF4-FFF2-40B4-BE49-F238E27FC236}">
                <a16:creationId xmlns:a16="http://schemas.microsoft.com/office/drawing/2014/main" id="{CF652E3D-A5AC-1F59-349F-54A73BD2DC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37231" y="4548684"/>
            <a:ext cx="3610708" cy="219195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CCA3480-4DEA-44DC-A449-E4E70A01CA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3092" y="182502"/>
            <a:ext cx="3681046" cy="2085120"/>
          </a:xfrm>
          <a:prstGeom prst="rect">
            <a:avLst/>
          </a:prstGeom>
        </p:spPr>
      </p:pic>
      <p:pic>
        <p:nvPicPr>
          <p:cNvPr id="7" name="Picture 6" descr="A pile of fish&#10;&#10;Description automatically generated">
            <a:extLst>
              <a:ext uri="{FF2B5EF4-FFF2-40B4-BE49-F238E27FC236}">
                <a16:creationId xmlns:a16="http://schemas.microsoft.com/office/drawing/2014/main" id="{080C8159-1A21-8B60-2783-E71F57ADBAC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37230" y="296798"/>
            <a:ext cx="4454771" cy="2524744"/>
          </a:xfrm>
          <a:prstGeom prst="rect">
            <a:avLst/>
          </a:prstGeom>
        </p:spPr>
      </p:pic>
      <p:pic>
        <p:nvPicPr>
          <p:cNvPr id="4" name="Picture 3" descr="A body of water with rocks and clouds in the sky&#10;&#10;Description automatically generated">
            <a:extLst>
              <a:ext uri="{FF2B5EF4-FFF2-40B4-BE49-F238E27FC236}">
                <a16:creationId xmlns:a16="http://schemas.microsoft.com/office/drawing/2014/main" id="{E05AE840-9792-990B-3216-47B959F981C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45170" y="181708"/>
            <a:ext cx="3892062" cy="2743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3942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393041" y="146538"/>
            <a:ext cx="4436012" cy="169164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800" b="1" dirty="0"/>
              <a:t>Taholah Inundation Zone</a:t>
            </a:r>
          </a:p>
        </p:txBody>
      </p:sp>
      <p:pic>
        <p:nvPicPr>
          <p:cNvPr id="4" name="Picture 3" descr="A map of land with different colored circles&#10;&#10;Description automatically generated">
            <a:extLst>
              <a:ext uri="{FF2B5EF4-FFF2-40B4-BE49-F238E27FC236}">
                <a16:creationId xmlns:a16="http://schemas.microsoft.com/office/drawing/2014/main" id="{E25B94BB-7CF5-3CD0-D8FC-A30D62E2DC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9815" y="2944828"/>
            <a:ext cx="6096000" cy="3699820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290A0174-9F69-A019-1017-3AC91BC24356}"/>
              </a:ext>
            </a:extLst>
          </p:cNvPr>
          <p:cNvSpPr txBox="1">
            <a:spLocks/>
          </p:cNvSpPr>
          <p:nvPr/>
        </p:nvSpPr>
        <p:spPr>
          <a:xfrm>
            <a:off x="1683904" y="4179277"/>
            <a:ext cx="4178104" cy="169164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None/>
              <a:defRPr sz="2200" kern="1200" spc="10" baseline="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None/>
              <a:defRPr sz="2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None/>
              <a:defRPr sz="2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algn="r"/>
            <a:r>
              <a:rPr lang="en-US" sz="2800" b="1" dirty="0">
                <a:solidFill>
                  <a:srgbClr val="BFBFBF"/>
                </a:solidFill>
              </a:rPr>
              <a:t>Queets Inundation Zone</a:t>
            </a:r>
          </a:p>
        </p:txBody>
      </p:sp>
      <p:pic>
        <p:nvPicPr>
          <p:cNvPr id="2" name="Picture 1" descr="A map of a river&#10;&#10;Description automatically generated">
            <a:extLst>
              <a:ext uri="{FF2B5EF4-FFF2-40B4-BE49-F238E27FC236}">
                <a16:creationId xmlns:a16="http://schemas.microsoft.com/office/drawing/2014/main" id="{97365AEB-123A-2047-48F0-53B2EA8782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49790"/>
            <a:ext cx="7244861" cy="2982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874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A694D017-A5AC-47D7-83A5-09E187C7CD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25496" y="3217333"/>
            <a:ext cx="8467344" cy="364066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49ED57C-F038-4E53-9FE9-C42E9D876D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812"/>
            <a:ext cx="2834640" cy="6860812"/>
          </a:xfrm>
          <a:prstGeom prst="rect">
            <a:avLst/>
          </a:prstGeom>
          <a:solidFill>
            <a:srgbClr val="2929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4560" y="3093915"/>
            <a:ext cx="2370667" cy="3267075"/>
          </a:xfrm>
          <a:noFill/>
        </p:spPr>
        <p:txBody>
          <a:bodyPr anchor="ctr">
            <a:normAutofit/>
          </a:bodyPr>
          <a:lstStyle/>
          <a:p>
            <a:r>
              <a:rPr lang="en-US" sz="2800" b="1" dirty="0">
                <a:solidFill>
                  <a:srgbClr val="FFFFFF"/>
                </a:solidFill>
              </a:rPr>
              <a:t>Seawall along Taholah's 1st Ave</a:t>
            </a:r>
            <a:endParaRPr lang="en-US"/>
          </a:p>
          <a:p>
            <a:pPr algn="r"/>
            <a:endParaRPr lang="en-US" sz="2800" dirty="0">
              <a:solidFill>
                <a:srgbClr val="FFFFFF"/>
              </a:solidFill>
            </a:endParaRPr>
          </a:p>
          <a:p>
            <a:pPr algn="r"/>
            <a:endParaRPr lang="en-US" sz="2800" dirty="0">
              <a:solidFill>
                <a:srgbClr val="FFFFFF"/>
              </a:solidFill>
            </a:endParaRPr>
          </a:p>
        </p:txBody>
      </p:sp>
      <p:pic>
        <p:nvPicPr>
          <p:cNvPr id="6" name="Picture 5" descr="A rocky beach with logs and trees&#10;&#10;Description automatically generated">
            <a:extLst>
              <a:ext uri="{FF2B5EF4-FFF2-40B4-BE49-F238E27FC236}">
                <a16:creationId xmlns:a16="http://schemas.microsoft.com/office/drawing/2014/main" id="{5F6A6988-6F94-A713-0D2E-7B74CE9EE0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376" r="17908" b="1"/>
          <a:stretch/>
        </p:blipFill>
        <p:spPr>
          <a:xfrm>
            <a:off x="20" y="-9759"/>
            <a:ext cx="2997299" cy="3217323"/>
          </a:xfrm>
          <a:prstGeom prst="rect">
            <a:avLst/>
          </a:prstGeom>
        </p:spPr>
      </p:pic>
      <p:pic>
        <p:nvPicPr>
          <p:cNvPr id="4" name="Picture 3" descr="A car driving through a flooded street&#10;&#10;Description automatically generated">
            <a:extLst>
              <a:ext uri="{FF2B5EF4-FFF2-40B4-BE49-F238E27FC236}">
                <a16:creationId xmlns:a16="http://schemas.microsoft.com/office/drawing/2014/main" id="{7A4F7752-968D-92FF-B288-824119B9CB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085" r="35751" b="-3"/>
          <a:stretch/>
        </p:blipFill>
        <p:spPr>
          <a:xfrm>
            <a:off x="2896163" y="-2814"/>
            <a:ext cx="3127753" cy="3206417"/>
          </a:xfrm>
          <a:prstGeom prst="rect">
            <a:avLst/>
          </a:prstGeom>
        </p:spPr>
      </p:pic>
      <p:pic>
        <p:nvPicPr>
          <p:cNvPr id="2" name="Picture 1" descr="A building with cars parked in front of a flooded building&#10;&#10;Description automatically generated">
            <a:extLst>
              <a:ext uri="{FF2B5EF4-FFF2-40B4-BE49-F238E27FC236}">
                <a16:creationId xmlns:a16="http://schemas.microsoft.com/office/drawing/2014/main" id="{0F00E855-6025-240D-E923-84BB7DBC61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79" r="34535"/>
          <a:stretch/>
        </p:blipFill>
        <p:spPr>
          <a:xfrm>
            <a:off x="6017052" y="10"/>
            <a:ext cx="3139260" cy="3217323"/>
          </a:xfrm>
          <a:prstGeom prst="rect">
            <a:avLst/>
          </a:prstGeom>
        </p:spPr>
      </p:pic>
      <p:pic>
        <p:nvPicPr>
          <p:cNvPr id="5" name="Picture 4" descr="A truck driving through water&#10;&#10;Description automatically generated">
            <a:extLst>
              <a:ext uri="{FF2B5EF4-FFF2-40B4-BE49-F238E27FC236}">
                <a16:creationId xmlns:a16="http://schemas.microsoft.com/office/drawing/2014/main" id="{F8933DA5-ACE7-8D5E-7C74-ECB8BBF716E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325" r="35226" b="-1"/>
          <a:stretch/>
        </p:blipFill>
        <p:spPr>
          <a:xfrm>
            <a:off x="9162109" y="10"/>
            <a:ext cx="3027201" cy="3217323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BC0CBE4B-885B-6100-3A73-42F56828F93A}"/>
              </a:ext>
            </a:extLst>
          </p:cNvPr>
          <p:cNvSpPr txBox="1">
            <a:spLocks/>
          </p:cNvSpPr>
          <p:nvPr/>
        </p:nvSpPr>
        <p:spPr>
          <a:xfrm>
            <a:off x="7586132" y="3314699"/>
            <a:ext cx="3712959" cy="326707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None/>
              <a:defRPr sz="2200" kern="1200" spc="10" baseline="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None/>
              <a:defRPr sz="2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None/>
              <a:defRPr sz="2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800" b="1" dirty="0">
                <a:solidFill>
                  <a:schemeClr val="bg1"/>
                </a:solidFill>
              </a:rPr>
              <a:t>Flooding of 5th Ave &amp; Quinault Tribal Court near 1st Ave.</a:t>
            </a:r>
          </a:p>
          <a:p>
            <a:pPr algn="r"/>
            <a:endParaRPr lang="en-US" sz="2800" dirty="0">
              <a:solidFill>
                <a:schemeClr val="bg1"/>
              </a:solidFill>
            </a:endParaRPr>
          </a:p>
          <a:p>
            <a:pPr algn="r"/>
            <a:endParaRPr lang="en-US" sz="2800" dirty="0">
              <a:solidFill>
                <a:schemeClr val="bg1"/>
              </a:solidFill>
            </a:endParaRPr>
          </a:p>
          <a:p>
            <a:pPr algn="r"/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2" name="Picture 11" descr="A person in a canoe and a dog in a flooded area&#10;&#10;Description automatically generated">
            <a:extLst>
              <a:ext uri="{FF2B5EF4-FFF2-40B4-BE49-F238E27FC236}">
                <a16:creationId xmlns:a16="http://schemas.microsoft.com/office/drawing/2014/main" id="{2175D543-C303-2FE8-BAEE-DE16FD1803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33395" y="3207813"/>
            <a:ext cx="4430227" cy="3643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2321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D075D83-92D6-5496-D9E7-E0487A5C0D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093" y="3534507"/>
            <a:ext cx="5535194" cy="32004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655444" y="4883435"/>
            <a:ext cx="6273789" cy="169164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b="1" dirty="0"/>
              <a:t>Taholah Relocation – Phase One, the NE Neighborhood</a:t>
            </a:r>
          </a:p>
        </p:txBody>
      </p:sp>
      <p:pic>
        <p:nvPicPr>
          <p:cNvPr id="2" name="Picture 1" descr="Aerial view of a river and a town&#10;&#10;Description automatically generated">
            <a:extLst>
              <a:ext uri="{FF2B5EF4-FFF2-40B4-BE49-F238E27FC236}">
                <a16:creationId xmlns:a16="http://schemas.microsoft.com/office/drawing/2014/main" id="{E6FA1DCA-05F9-FB9C-9F6E-AF8554EC0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000" y="80739"/>
            <a:ext cx="5526720" cy="3716216"/>
          </a:xfrm>
          <a:prstGeom prst="rect">
            <a:avLst/>
          </a:prstGeom>
        </p:spPr>
      </p:pic>
      <p:pic>
        <p:nvPicPr>
          <p:cNvPr id="4" name="Picture 3" descr="A race track in a forest&#10;&#10;Description automatically generated">
            <a:extLst>
              <a:ext uri="{FF2B5EF4-FFF2-40B4-BE49-F238E27FC236}">
                <a16:creationId xmlns:a16="http://schemas.microsoft.com/office/drawing/2014/main" id="{3D9C5271-77BD-5F3E-8A68-19844D91B4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3825" y="77371"/>
            <a:ext cx="6414195" cy="4804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226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each with trees and sand&#10;&#10;Description automatically generated">
            <a:extLst>
              <a:ext uri="{FF2B5EF4-FFF2-40B4-BE49-F238E27FC236}">
                <a16:creationId xmlns:a16="http://schemas.microsoft.com/office/drawing/2014/main" id="{3668D687-EBAC-10A4-5378-C870AC2591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919" r="1" b="32832"/>
          <a:stretch/>
        </p:blipFill>
        <p:spPr>
          <a:xfrm>
            <a:off x="6176433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920044"/>
                </a:lnTo>
                <a:lnTo>
                  <a:pt x="2469659" y="3920044"/>
                </a:lnTo>
                <a:lnTo>
                  <a:pt x="2469659" y="3103224"/>
                </a:lnTo>
                <a:lnTo>
                  <a:pt x="0" y="3103224"/>
                </a:lnTo>
                <a:close/>
              </a:path>
            </a:pathLst>
          </a:custGeom>
        </p:spPr>
      </p:pic>
      <p:pic>
        <p:nvPicPr>
          <p:cNvPr id="6" name="Picture 5" descr="A map of a mountain&#10;&#10;Description automatically generated">
            <a:extLst>
              <a:ext uri="{FF2B5EF4-FFF2-40B4-BE49-F238E27FC236}">
                <a16:creationId xmlns:a16="http://schemas.microsoft.com/office/drawing/2014/main" id="{339B08D9-9782-BB62-F756-DB50046C4F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165" r="-1" b="15773"/>
          <a:stretch/>
        </p:blipFill>
        <p:spPr>
          <a:xfrm>
            <a:off x="20" y="4069976"/>
            <a:ext cx="3535311" cy="2788023"/>
          </a:xfrm>
          <a:prstGeom prst="rect">
            <a:avLst/>
          </a:prstGeom>
        </p:spPr>
      </p:pic>
      <p:pic>
        <p:nvPicPr>
          <p:cNvPr id="5" name="Picture 4" descr="A person standing in a forest&#10;&#10;Description automatically generated">
            <a:extLst>
              <a:ext uri="{FF2B5EF4-FFF2-40B4-BE49-F238E27FC236}">
                <a16:creationId xmlns:a16="http://schemas.microsoft.com/office/drawing/2014/main" id="{1F6B23B3-9483-E8C4-0E67-71A746485CD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373" r="2" b="30237"/>
          <a:stretch/>
        </p:blipFill>
        <p:spPr>
          <a:xfrm>
            <a:off x="3696199" y="3257176"/>
            <a:ext cx="4789093" cy="3600824"/>
          </a:xfrm>
          <a:prstGeom prst="rect">
            <a:avLst/>
          </a:prstGeom>
        </p:spPr>
      </p:pic>
      <p:pic>
        <p:nvPicPr>
          <p:cNvPr id="7" name="Picture 6" descr="A road with a pile of branches&#10;&#10;Description automatically generated">
            <a:extLst>
              <a:ext uri="{FF2B5EF4-FFF2-40B4-BE49-F238E27FC236}">
                <a16:creationId xmlns:a16="http://schemas.microsoft.com/office/drawing/2014/main" id="{8D851F10-1820-1E6D-8D46-99A450C706B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995" r="2" b="2"/>
          <a:stretch/>
        </p:blipFill>
        <p:spPr>
          <a:xfrm>
            <a:off x="1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103224"/>
                </a:lnTo>
                <a:lnTo>
                  <a:pt x="3545908" y="3103224"/>
                </a:lnTo>
                <a:lnTo>
                  <a:pt x="3545908" y="3920044"/>
                </a:lnTo>
                <a:lnTo>
                  <a:pt x="0" y="3920044"/>
                </a:lnTo>
                <a:close/>
              </a:path>
            </a:pathLst>
          </a:custGeom>
        </p:spPr>
      </p:pic>
      <p:pic>
        <p:nvPicPr>
          <p:cNvPr id="2" name="Picture 1" descr="A cliff with trees and grass&#10;&#10;Description automatically generated">
            <a:extLst>
              <a:ext uri="{FF2B5EF4-FFF2-40B4-BE49-F238E27FC236}">
                <a16:creationId xmlns:a16="http://schemas.microsoft.com/office/drawing/2014/main" id="{1B914D75-FA99-4528-72E0-D2EA375E259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7014" b="-1"/>
          <a:stretch/>
        </p:blipFill>
        <p:spPr>
          <a:xfrm>
            <a:off x="8646161" y="4069976"/>
            <a:ext cx="3545840" cy="2788024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4210" y="9372600"/>
            <a:ext cx="9418320" cy="169164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563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uilding with a parking lot&#10;&#10;Description automatically generated">
            <a:extLst>
              <a:ext uri="{FF2B5EF4-FFF2-40B4-BE49-F238E27FC236}">
                <a16:creationId xmlns:a16="http://schemas.microsoft.com/office/drawing/2014/main" id="{1D326C9A-52A6-A260-51CE-0AE2F1094F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5123" y="3896266"/>
            <a:ext cx="4876801" cy="287546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1257" y="4366847"/>
            <a:ext cx="3603674" cy="169164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b="1" dirty="0"/>
              <a:t>Queets Relocation sites</a:t>
            </a:r>
          </a:p>
        </p:txBody>
      </p:sp>
      <p:pic>
        <p:nvPicPr>
          <p:cNvPr id="2" name="Picture 1" descr="A group of people in a field&#10;&#10;Description automatically generated">
            <a:extLst>
              <a:ext uri="{FF2B5EF4-FFF2-40B4-BE49-F238E27FC236}">
                <a16:creationId xmlns:a16="http://schemas.microsoft.com/office/drawing/2014/main" id="{B3474FDC-297F-F662-3FDF-01C15A3726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0499" y="112806"/>
            <a:ext cx="3273669" cy="4337538"/>
          </a:xfrm>
          <a:prstGeom prst="rect">
            <a:avLst/>
          </a:prstGeom>
        </p:spPr>
      </p:pic>
      <p:pic>
        <p:nvPicPr>
          <p:cNvPr id="4" name="Picture 3" descr="Aerial view of a forest and a road&#10;&#10;Description automatically generated">
            <a:extLst>
              <a:ext uri="{FF2B5EF4-FFF2-40B4-BE49-F238E27FC236}">
                <a16:creationId xmlns:a16="http://schemas.microsoft.com/office/drawing/2014/main" id="{64B8C793-3641-621F-81AD-96EA914D4D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091" y="111152"/>
            <a:ext cx="7151078" cy="43262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B7529EC-8894-4C40-2047-E684B576A3D9}"/>
              </a:ext>
            </a:extLst>
          </p:cNvPr>
          <p:cNvSpPr txBox="1"/>
          <p:nvPr/>
        </p:nvSpPr>
        <p:spPr>
          <a:xfrm>
            <a:off x="9120554" y="4454769"/>
            <a:ext cx="2919046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2400" b="1" dirty="0">
                <a:solidFill>
                  <a:srgbClr val="BFBFBF"/>
                </a:solidFill>
              </a:rPr>
              <a:t>Queets Generations Bldg. Ground-Breaking Ceremony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5EB897-89BC-900C-1208-80D5F11817B5}"/>
              </a:ext>
            </a:extLst>
          </p:cNvPr>
          <p:cNvSpPr txBox="1"/>
          <p:nvPr/>
        </p:nvSpPr>
        <p:spPr>
          <a:xfrm>
            <a:off x="445478" y="5943600"/>
            <a:ext cx="3903784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2400" b="1" dirty="0">
                <a:solidFill>
                  <a:srgbClr val="BFBFBF"/>
                </a:solidFill>
              </a:rPr>
              <a:t>Queets Generations Bldg. Concept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31792338"/>
      </p:ext>
    </p:extLst>
  </p:cSld>
  <p:clrMapOvr>
    <a:masterClrMapping/>
  </p:clrMapOvr>
</p:sld>
</file>

<file path=ppt/theme/theme1.xml><?xml version="1.0" encoding="utf-8"?>
<a:theme xmlns:a="http://schemas.openxmlformats.org/drawingml/2006/main" name="View">
  <a:themeElements>
    <a:clrScheme name="View">
      <a:dk1>
        <a:srgbClr val="000000"/>
      </a:dk1>
      <a:lt1>
        <a:srgbClr val="FFFFFF"/>
      </a:lt1>
      <a:dk2>
        <a:srgbClr val="46464A"/>
      </a:dk2>
      <a:lt2>
        <a:srgbClr val="D6D3CC"/>
      </a:lt2>
      <a:accent1>
        <a:srgbClr val="6F6F74"/>
      </a:accent1>
      <a:accent2>
        <a:srgbClr val="92A9B9"/>
      </a:accent2>
      <a:accent3>
        <a:srgbClr val="A7B789"/>
      </a:accent3>
      <a:accent4>
        <a:srgbClr val="B9A489"/>
      </a:accent4>
      <a:accent5>
        <a:srgbClr val="8D6374"/>
      </a:accent5>
      <a:accent6>
        <a:srgbClr val="9B7362"/>
      </a:accent6>
      <a:hlink>
        <a:srgbClr val="67AABF"/>
      </a:hlink>
      <a:folHlink>
        <a:srgbClr val="ABAFA5"/>
      </a:folHlink>
    </a:clrScheme>
    <a:fontScheme name="View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iew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6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2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ew" id="{BA0EB5A6-F2D4-4F82-977B-64ADEE4A2A69}" vid="{3969A8A2-35DB-4E3B-8885-16FD20568674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9DEF66683F1904A9D18C86F600002D8" ma:contentTypeVersion="18" ma:contentTypeDescription="Create a new document." ma:contentTypeScope="" ma:versionID="bbdac320460c27aa7a24f68483c77f33">
  <xsd:schema xmlns:xsd="http://www.w3.org/2001/XMLSchema" xmlns:xs="http://www.w3.org/2001/XMLSchema" xmlns:p="http://schemas.microsoft.com/office/2006/metadata/properties" xmlns:ns2="c3e7fb3a-f61c-4241-9fbd-03f77e035e59" xmlns:ns3="b37bbeab-e64e-43e9-894e-e09b3b82ea91" targetNamespace="http://schemas.microsoft.com/office/2006/metadata/properties" ma:root="true" ma:fieldsID="325511f9f3ba21235ae59dbe486452a2" ns2:_="" ns3:_="">
    <xsd:import namespace="c3e7fb3a-f61c-4241-9fbd-03f77e035e59"/>
    <xsd:import namespace="b37bbeab-e64e-43e9-894e-e09b3b82ea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e7fb3a-f61c-4241-9fbd-03f77e035e5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dd666a43-d96d-4f4b-b12f-397f8ab1e32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7bbeab-e64e-43e9-894e-e09b3b82ea91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a2c23464-064b-4240-ab2a-a8d730b63fa3}" ma:internalName="TaxCatchAll" ma:showField="CatchAllData" ma:web="b37bbeab-e64e-43e9-894e-e09b3b82ea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37bbeab-e64e-43e9-894e-e09b3b82ea91" xsi:nil="true"/>
    <lcf76f155ced4ddcb4097134ff3c332f xmlns="c3e7fb3a-f61c-4241-9fbd-03f77e035e59">
      <Terms xmlns="http://schemas.microsoft.com/office/infopath/2007/PartnerControls"/>
    </lcf76f155ced4ddcb4097134ff3c332f>
    <SharedWithUsers xmlns="b37bbeab-e64e-43e9-894e-e09b3b82ea91">
      <UserInfo>
        <DisplayName>Burnett, Julie</DisplayName>
        <AccountId>22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F3351151-DADE-42BC-A1CF-7BE7E4E6115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61C23DB-A2A8-4D59-BDAF-F946BCBD5D77}"/>
</file>

<file path=customXml/itemProps3.xml><?xml version="1.0" encoding="utf-8"?>
<ds:datastoreItem xmlns:ds="http://schemas.openxmlformats.org/officeDocument/2006/customXml" ds:itemID="{FF1DC869-5750-443F-878A-EC337618ACC5}">
  <ds:schemaRefs>
    <ds:schemaRef ds:uri="http://purl.org/dc/terms/"/>
    <ds:schemaRef ds:uri="http://schemas.microsoft.com/office/2006/metadata/properties"/>
    <ds:schemaRef ds:uri="http://schemas.microsoft.com/office/2006/documentManagement/types"/>
    <ds:schemaRef ds:uri="d9168c48-b3dc-4874-8b94-eb222818866e"/>
    <ds:schemaRef ds:uri="http://schemas.openxmlformats.org/package/2006/metadata/core-properties"/>
    <ds:schemaRef ds:uri="http://www.w3.org/XML/1998/namespace"/>
    <ds:schemaRef ds:uri="http://purl.org/dc/elements/1.1/"/>
    <ds:schemaRef ds:uri="http://purl.org/dc/dcmitype/"/>
    <ds:schemaRef ds:uri="http://schemas.microsoft.com/office/infopath/2007/PartnerControls"/>
    <ds:schemaRef ds:uri="db7bda11-2060-4fa7-a357-1bc4ab7856e2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</TotalTime>
  <Words>112</Words>
  <Application>Microsoft Office PowerPoint</Application>
  <PresentationFormat>Widescreen</PresentationFormat>
  <Paragraphs>20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Century Schoolbook</vt:lpstr>
      <vt:lpstr>Wingdings 2</vt:lpstr>
      <vt:lpstr>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Johnston, Alyssa</dc:creator>
  <cp:lastModifiedBy>Johnston, Alyssa</cp:lastModifiedBy>
  <cp:revision>390</cp:revision>
  <dcterms:created xsi:type="dcterms:W3CDTF">2024-04-13T05:31:12Z</dcterms:created>
  <dcterms:modified xsi:type="dcterms:W3CDTF">2024-04-18T03:45:48Z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0x01010084A5E946E0A7BA409897B86A5D47B9A8</vt:lpwstr>
  </property>
  <property fmtid="{D5CDD505-2E9C-101B-9397-08002B2CF9AE}" pid="3" name="MediaServiceImageTags">
    <vt:lpwstr/>
  </property>
</Properties>
</file>