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8"/>
  </p:notesMasterIdLst>
  <p:sldIdLst>
    <p:sldId id="499" r:id="rId5"/>
    <p:sldId id="288" r:id="rId6"/>
    <p:sldId id="315" r:id="rId7"/>
    <p:sldId id="492" r:id="rId8"/>
    <p:sldId id="258" r:id="rId9"/>
    <p:sldId id="382" r:id="rId10"/>
    <p:sldId id="380" r:id="rId11"/>
    <p:sldId id="316" r:id="rId12"/>
    <p:sldId id="287" r:id="rId13"/>
    <p:sldId id="497" r:id="rId14"/>
    <p:sldId id="509" r:id="rId15"/>
    <p:sldId id="510" r:id="rId16"/>
    <p:sldId id="511" r:id="rId17"/>
    <p:sldId id="322" r:id="rId18"/>
    <p:sldId id="325" r:id="rId19"/>
    <p:sldId id="326" r:id="rId20"/>
    <p:sldId id="508" r:id="rId21"/>
    <p:sldId id="274" r:id="rId22"/>
    <p:sldId id="277" r:id="rId23"/>
    <p:sldId id="278" r:id="rId24"/>
    <p:sldId id="279" r:id="rId25"/>
    <p:sldId id="280" r:id="rId26"/>
    <p:sldId id="369" r:id="rId2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88317" autoAdjust="0"/>
  </p:normalViewPr>
  <p:slideViewPr>
    <p:cSldViewPr>
      <p:cViewPr varScale="1">
        <p:scale>
          <a:sx n="76" d="100"/>
          <a:sy n="76" d="100"/>
        </p:scale>
        <p:origin x="1536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09ED7-A87F-4520-9870-66D4A870C4B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D44E6-7064-427C-AB58-7E6D1A834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8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900" dirty="0"/>
              <a:t>P.L. 93-638, as amended</a:t>
            </a:r>
          </a:p>
          <a:p>
            <a:pPr lvl="1" eaLnBrk="1" hangingPunct="1">
              <a:buFontTx/>
              <a:buChar char="•"/>
            </a:pPr>
            <a:r>
              <a:rPr lang="en-US" altLang="en-US" sz="800" dirty="0"/>
              <a:t>1975 ISDEA; passed by President Nixon</a:t>
            </a:r>
          </a:p>
          <a:p>
            <a:pPr lvl="1" eaLnBrk="1" hangingPunct="1"/>
            <a:r>
              <a:rPr lang="en-US" altLang="en-US" sz="800" dirty="0"/>
              <a:t>During the late 80’s, 12 years after the passage of ISDEA, Tribal leaders continued to be frustrated with federal bureaucracy</a:t>
            </a:r>
          </a:p>
          <a:p>
            <a:pPr lvl="1" eaLnBrk="1" hangingPunct="1"/>
            <a:endParaRPr lang="en-US" altLang="en-US" sz="800" dirty="0"/>
          </a:p>
          <a:p>
            <a:pPr lvl="1" eaLnBrk="1" hangingPunct="1">
              <a:buFontTx/>
              <a:buChar char="•"/>
            </a:pPr>
            <a:r>
              <a:rPr lang="en-US" altLang="en-US" sz="800" dirty="0"/>
              <a:t>1987  Arizona Republic “Fraud in Indian Country”; a series of articles alleged serious waste and mismanagement in the federal system.</a:t>
            </a:r>
          </a:p>
          <a:p>
            <a:pPr lvl="1" eaLnBrk="1" hangingPunct="1">
              <a:buFontTx/>
              <a:buChar char="•"/>
            </a:pPr>
            <a:r>
              <a:rPr lang="en-US" altLang="en-US" sz="800" dirty="0"/>
              <a:t>1988  Tribal Self-Governance Demonstration Project DOI- authorized initial participation of 30 tribes.</a:t>
            </a:r>
          </a:p>
          <a:p>
            <a:pPr lvl="1" eaLnBrk="1" hangingPunct="1">
              <a:buFontTx/>
              <a:buChar char="•"/>
            </a:pPr>
            <a:r>
              <a:rPr lang="en-US" altLang="en-US" sz="800" dirty="0"/>
              <a:t>1992		Demonstration Project extended to IHS</a:t>
            </a:r>
          </a:p>
          <a:p>
            <a:pPr lvl="1" eaLnBrk="1" hangingPunct="1">
              <a:buFontTx/>
              <a:buChar char="•"/>
            </a:pPr>
            <a:r>
              <a:rPr lang="en-US" altLang="en-US" sz="800" dirty="0"/>
              <a:t>1994		Authorization of SG as permanent option for DOI</a:t>
            </a:r>
          </a:p>
          <a:p>
            <a:pPr lvl="1" eaLnBrk="1" hangingPunct="1">
              <a:buFontTx/>
              <a:buChar char="•"/>
            </a:pPr>
            <a:r>
              <a:rPr lang="en-US" altLang="en-US" sz="800" dirty="0"/>
              <a:t>2000		Authorization of SG as permanent option for IHS</a:t>
            </a:r>
          </a:p>
          <a:p>
            <a:pPr lvl="1" eaLnBrk="1" hangingPunct="1">
              <a:buFontTx/>
              <a:buChar char="•"/>
            </a:pPr>
            <a:endParaRPr lang="en-US" altLang="en-US" sz="800" dirty="0"/>
          </a:p>
          <a:p>
            <a:pPr lvl="1" eaLnBrk="1" hangingPunct="1"/>
            <a:r>
              <a:rPr lang="en-US" altLang="en-US" sz="800" b="1" dirty="0"/>
              <a:t>SG has been a tribal initiative.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D44E6-7064-427C-AB58-7E6D1A8346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27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17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programs</a:t>
            </a:r>
            <a:r>
              <a:rPr lang="en-US" baseline="0" dirty="0"/>
              <a:t> left with the BIA or services bought-back: Agency perform CDIB with $ left with BIA; Tribe performs the portion of Real Estate Services for tribal lands, BIA performs the portion of Real Estate Services for individual Indian allotments.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89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29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CE0BC373-6300-402E-9AD5-EF8CD6317A2C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10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63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83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12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7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8213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8213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8213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8213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8213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022ED7-6521-45BF-AE37-1F43D18BA649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800"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10 Tribes selected initially, 7 compacted</a:t>
            </a:r>
            <a:r>
              <a:rPr lang="en-US" baseline="0" dirty="0"/>
              <a:t> in 1991, couple more in subsequent years, one declined altogether.  10 additional tribes in each 1992 and 1993, total 27 demonstration project tribes.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2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33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14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56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3EA49-688D-415F-BFBC-3DB11DA226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0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365760"/>
          </a:xfrm>
          <a:custGeom>
            <a:avLst/>
            <a:gdLst/>
            <a:ahLst/>
            <a:cxnLst/>
            <a:rect l="l" t="t" r="r" b="b"/>
            <a:pathLst>
              <a:path w="9144000" h="365760">
                <a:moveTo>
                  <a:pt x="9144000" y="0"/>
                </a:moveTo>
                <a:lnTo>
                  <a:pt x="0" y="0"/>
                </a:lnTo>
                <a:lnTo>
                  <a:pt x="0" y="365760"/>
                </a:lnTo>
                <a:lnTo>
                  <a:pt x="9144000" y="365760"/>
                </a:lnTo>
                <a:lnTo>
                  <a:pt x="9144000" y="0"/>
                </a:lnTo>
                <a:close/>
              </a:path>
            </a:pathLst>
          </a:custGeom>
          <a:solidFill>
            <a:srgbClr val="61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08" y="6210298"/>
            <a:ext cx="544982" cy="533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5940" y="1606611"/>
            <a:ext cx="3762375" cy="4622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 u="sng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4CD1-2031-450D-81E4-F11EA75FFDD6}" type="datetime1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19A14-9906-416E-A581-BFEE5D044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7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3BC9-64A8-9549-87CA-F6F54DE25F3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BA67-FC50-654E-8A96-218D4BBD5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7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365760"/>
          </a:xfrm>
          <a:custGeom>
            <a:avLst/>
            <a:gdLst/>
            <a:ahLst/>
            <a:cxnLst/>
            <a:rect l="l" t="t" r="r" b="b"/>
            <a:pathLst>
              <a:path w="9144000" h="365760">
                <a:moveTo>
                  <a:pt x="9144000" y="0"/>
                </a:moveTo>
                <a:lnTo>
                  <a:pt x="0" y="0"/>
                </a:lnTo>
                <a:lnTo>
                  <a:pt x="0" y="365760"/>
                </a:lnTo>
                <a:lnTo>
                  <a:pt x="9144000" y="365760"/>
                </a:lnTo>
                <a:lnTo>
                  <a:pt x="9144000" y="0"/>
                </a:lnTo>
                <a:close/>
              </a:path>
            </a:pathLst>
          </a:custGeom>
          <a:solidFill>
            <a:srgbClr val="61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4889" y="2622930"/>
            <a:ext cx="201422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156005"/>
            <a:ext cx="7917815" cy="4556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eyondthefineprint.com/2020/11/options-for-small-business-owners-in-financial-distress-a-5-part-series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65760"/>
          </a:xfrm>
          <a:custGeom>
            <a:avLst/>
            <a:gdLst/>
            <a:ahLst/>
            <a:cxnLst/>
            <a:rect l="l" t="t" r="r" b="b"/>
            <a:pathLst>
              <a:path w="9144000" h="365760">
                <a:moveTo>
                  <a:pt x="9144000" y="0"/>
                </a:moveTo>
                <a:lnTo>
                  <a:pt x="0" y="0"/>
                </a:lnTo>
                <a:lnTo>
                  <a:pt x="0" y="365760"/>
                </a:lnTo>
                <a:lnTo>
                  <a:pt x="9144000" y="365760"/>
                </a:lnTo>
                <a:lnTo>
                  <a:pt x="9144000" y="0"/>
                </a:lnTo>
                <a:close/>
              </a:path>
            </a:pathLst>
          </a:custGeom>
          <a:solidFill>
            <a:srgbClr val="61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0513" y="4669849"/>
            <a:ext cx="7848600" cy="1905"/>
          </a:xfrm>
          <a:custGeom>
            <a:avLst/>
            <a:gdLst/>
            <a:ahLst/>
            <a:cxnLst/>
            <a:rect l="l" t="t" r="r" b="b"/>
            <a:pathLst>
              <a:path w="7848600" h="1904">
                <a:moveTo>
                  <a:pt x="0" y="0"/>
                </a:moveTo>
                <a:lnTo>
                  <a:pt x="7848600" y="1650"/>
                </a:lnTo>
              </a:path>
            </a:pathLst>
          </a:custGeom>
          <a:ln w="19050">
            <a:solidFill>
              <a:srgbClr val="2328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2783" y="4886541"/>
            <a:ext cx="7084060" cy="56618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spc="-105" dirty="0">
                <a:solidFill>
                  <a:srgbClr val="232852"/>
                </a:solidFill>
              </a:rPr>
              <a:t>Self Governance Basics at DOI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62000" y="580547"/>
            <a:ext cx="7467600" cy="674544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algn="ctr">
              <a:spcBef>
                <a:spcPts val="10"/>
              </a:spcBef>
            </a:pPr>
            <a:r>
              <a:rPr lang="en-US" sz="3900" spc="-5" dirty="0">
                <a:solidFill>
                  <a:srgbClr val="001F5F"/>
                </a:solidFill>
                <a:latin typeface="Calibri"/>
                <a:cs typeface="Calibri"/>
              </a:rPr>
              <a:t>2024 Self-Governance Conference</a:t>
            </a:r>
            <a:endParaRPr lang="en-US" sz="39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2728" y="2335644"/>
            <a:ext cx="1551830" cy="156346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B6DE67-82E4-CE0C-1CAB-CA5E3C9837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41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4817"/>
            <a:ext cx="8229600" cy="4373563"/>
          </a:xfrm>
        </p:spPr>
        <p:txBody>
          <a:bodyPr wrap="square" lIns="0" tIns="0" rIns="0" bIns="0" anchor="t">
            <a:normAutofit/>
          </a:bodyPr>
          <a:lstStyle/>
          <a:p>
            <a:pPr marL="109220" indent="0">
              <a:buNone/>
            </a:pPr>
            <a:r>
              <a:rPr lang="en-US" sz="2800" dirty="0"/>
              <a:t>Tribes have the option to:</a:t>
            </a:r>
            <a:endParaRPr lang="en-US" dirty="0"/>
          </a:p>
          <a:p>
            <a:pPr marL="109220" indent="0">
              <a:buNone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Receive services directly from the BIA,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Operate services under P.L. 93-638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Title I – Contract/Grant/Cooperative Agreement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Title IV –  Compact and Funding Agreement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 combination of the three options above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465902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Service Options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B1C854-2D2B-1266-EB9A-5A555416A4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10</a:t>
            </a:fld>
            <a:endParaRPr lang="en-US" dirty="0"/>
          </a:p>
        </p:txBody>
      </p:sp>
      <p:pic>
        <p:nvPicPr>
          <p:cNvPr id="6" name="Picture 5" descr="A cartoon character standing on a crossroad&#10;&#10;Description automatically generated">
            <a:extLst>
              <a:ext uri="{FF2B5EF4-FFF2-40B4-BE49-F238E27FC236}">
                <a16:creationId xmlns:a16="http://schemas.microsoft.com/office/drawing/2014/main" id="{A2552050-ACF3-45ED-EFE5-558D0B0B78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00800" y="1762991"/>
            <a:ext cx="2192621" cy="19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2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4817"/>
            <a:ext cx="8229600" cy="4373563"/>
          </a:xfrm>
        </p:spPr>
        <p:txBody>
          <a:bodyPr wrap="square" lIns="0" tIns="0" rIns="0" bIns="0" anchor="t">
            <a:normAutofit/>
          </a:bodyPr>
          <a:lstStyle/>
          <a:p>
            <a:pPr marL="109220" indent="0">
              <a:buNone/>
            </a:pPr>
            <a:r>
              <a:rPr lang="en-US" sz="2800" dirty="0"/>
              <a:t>To be eligible, a tribe must:</a:t>
            </a:r>
            <a:endParaRPr lang="en-US" dirty="0"/>
          </a:p>
          <a:p>
            <a:pPr marL="109220" indent="0">
              <a:buNone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Complete the </a:t>
            </a:r>
            <a:r>
              <a:rPr lang="en-US" sz="2800" b="1" dirty="0"/>
              <a:t>planning phase</a:t>
            </a:r>
            <a:r>
              <a:rPr lang="en-US" sz="2800" dirty="0"/>
              <a:t>*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Provide a </a:t>
            </a:r>
            <a:r>
              <a:rPr lang="en-US" sz="2800" b="1" dirty="0"/>
              <a:t>tribal resolution </a:t>
            </a:r>
            <a:r>
              <a:rPr lang="en-US" sz="2800" dirty="0"/>
              <a:t>or other official action by the governing body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For the 3 years preceding the application, demonstrate </a:t>
            </a:r>
            <a:r>
              <a:rPr lang="en-US" sz="2800" b="1" dirty="0"/>
              <a:t>financial stability </a:t>
            </a:r>
            <a:r>
              <a:rPr lang="en-US" sz="2800" dirty="0"/>
              <a:t>and </a:t>
            </a:r>
            <a:r>
              <a:rPr lang="en-US" sz="2800" b="1" dirty="0"/>
              <a:t>financial management capability</a:t>
            </a:r>
            <a:r>
              <a:rPr lang="en-US" sz="2800" dirty="0"/>
              <a:t>…(continued on next slide)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465902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Eligibility Criteria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B1C854-2D2B-1266-EB9A-5A555416A4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4817"/>
            <a:ext cx="8229600" cy="4373563"/>
          </a:xfrm>
        </p:spPr>
        <p:txBody>
          <a:bodyPr wrap="square" lIns="0" tIns="0" rIns="0" bIns="0" anchor="t"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“…by having no uncorrected significant and material audit exceptions in the required annual audit of its self-determination or self-governance agreements with any Federal agency.”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465901"/>
            <a:ext cx="8229600" cy="146891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Financial Stability and </a:t>
            </a:r>
          </a:p>
          <a:p>
            <a:pPr algn="ctr"/>
            <a:r>
              <a:rPr lang="en-US" dirty="0"/>
              <a:t>Management Capability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B1C854-2D2B-1266-EB9A-5A555416A4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0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4817"/>
            <a:ext cx="8229600" cy="4373563"/>
          </a:xfrm>
        </p:spPr>
        <p:txBody>
          <a:bodyPr wrap="square" lIns="0" tIns="0" rIns="0" bIns="0" anchor="t">
            <a:normAutofit/>
          </a:bodyPr>
          <a:lstStyle/>
          <a:p>
            <a:pPr marL="109220" indent="0">
              <a:buNone/>
            </a:pPr>
            <a:r>
              <a:rPr lang="en-US" sz="2800" dirty="0"/>
              <a:t>The Planning Phase must:</a:t>
            </a:r>
            <a:endParaRPr lang="en-US" dirty="0"/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Be conducted to the satisfaction of the Indian Tribe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Include: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Legal research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Budgetary research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Internal Tribal government: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600" dirty="0"/>
              <a:t>Planning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600" dirty="0"/>
              <a:t>Training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600" dirty="0"/>
              <a:t>Organizational preparation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465902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*Planning Phase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B1C854-2D2B-1266-EB9A-5A555416A4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9012810" cy="762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Self Governance Compacts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371600"/>
            <a:ext cx="7735941" cy="5181600"/>
          </a:xfrm>
        </p:spPr>
        <p:txBody>
          <a:bodyPr>
            <a:normAutofit/>
          </a:bodyPr>
          <a:lstStyle/>
          <a:p>
            <a:pPr marL="425196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cs typeface="Arial" pitchFamily="34" charset="0"/>
            </a:endParaRPr>
          </a:p>
          <a:p>
            <a:pPr marL="425196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rial" pitchFamily="34" charset="0"/>
              </a:rPr>
              <a:t>Applicable to all DOI bureaus/offices</a:t>
            </a:r>
          </a:p>
          <a:p>
            <a:pPr marL="425196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cs typeface="Arial" pitchFamily="34" charset="0"/>
            </a:endParaRPr>
          </a:p>
          <a:p>
            <a:pPr marL="425196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rial" pitchFamily="34" charset="0"/>
              </a:rPr>
              <a:t>Specifies and affirms the general terms of the Gov-to-Gov relationship between the Tribe and the Secretary</a:t>
            </a:r>
          </a:p>
          <a:p>
            <a:pPr marL="425196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cs typeface="Arial" pitchFamily="34" charset="0"/>
            </a:endParaRPr>
          </a:p>
          <a:p>
            <a:pPr marL="288036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rial" pitchFamily="34" charset="0"/>
              </a:rPr>
              <a:t>Negotiated once, generally valid until it’s amended or rescinded by the parties</a:t>
            </a:r>
          </a:p>
          <a:p>
            <a:pPr marL="745236" lvl="1" indent="-342900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cs typeface="Arial" pitchFamily="34" charset="0"/>
            </a:endParaRPr>
          </a:p>
        </p:txBody>
      </p:sp>
      <p:pic>
        <p:nvPicPr>
          <p:cNvPr id="8196" name="Picture 4" descr="C:\Users\Shaunna.McCovey\AppData\Local\Microsoft\Windows\Temporary Internet Files\Content.IE5\5AHFD56P\clrscrollpen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433" y="1294651"/>
            <a:ext cx="1572167" cy="167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68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28599" y="685800"/>
            <a:ext cx="8920899" cy="685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Funding Agreement (FA)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533400" y="1603332"/>
            <a:ext cx="8080664" cy="4292643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3200" dirty="0">
                <a:cs typeface="Arial" charset="0"/>
              </a:rPr>
              <a:t>Legally binding and mutually enforceable written agreements negotiated and entered into between a self-governance Tribe/Consortium and the BIA or non-BIA agency</a:t>
            </a:r>
            <a:r>
              <a:rPr lang="en-US" sz="2400" dirty="0">
                <a:cs typeface="Arial" charset="0"/>
              </a:rPr>
              <a:t>.</a:t>
            </a:r>
          </a:p>
        </p:txBody>
      </p:sp>
      <p:pic>
        <p:nvPicPr>
          <p:cNvPr id="5122" name="Picture 2" descr="C:\Users\matthew.kallappa\AppData\Local\Microsoft\Windows\Temporary Internet Files\Content.IE5\3AHJ9T3N\4335907588_d94d02fa8b_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61615"/>
            <a:ext cx="3276600" cy="218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883507"/>
      </p:ext>
    </p:extLst>
  </p:cSld>
  <p:clrMapOvr>
    <a:masterClrMapping/>
  </p:clrMapOvr>
  <p:transition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915400" cy="762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  <a:cs typeface="Arial" charset="0"/>
              </a:rPr>
              <a:t>Funding Agreements (FAs)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3331"/>
            <a:ext cx="8031163" cy="425885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1200"/>
              </a:spcAft>
              <a:buNone/>
              <a:defRPr/>
            </a:pPr>
            <a:r>
              <a:rPr lang="en-US" sz="2400" dirty="0">
                <a:cs typeface="Arial" charset="0"/>
              </a:rPr>
              <a:t>Specify the programs that are included</a:t>
            </a:r>
          </a:p>
          <a:p>
            <a:pPr marL="0" indent="0" fontAlgn="auto">
              <a:spcAft>
                <a:spcPts val="1200"/>
              </a:spcAft>
              <a:buNone/>
              <a:defRPr/>
            </a:pPr>
            <a:r>
              <a:rPr lang="en-US" sz="2400" dirty="0">
                <a:cs typeface="Arial" charset="0"/>
              </a:rPr>
              <a:t>Specify the applicable funding:</a:t>
            </a:r>
          </a:p>
          <a:p>
            <a:pPr marL="452628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 charset="0"/>
              </a:rPr>
              <a:t>Retained by </a:t>
            </a:r>
            <a:r>
              <a:rPr lang="en-US" dirty="0">
                <a:cs typeface="Arial" charset="0"/>
              </a:rPr>
              <a:t>DOI/BIA</a:t>
            </a:r>
            <a:r>
              <a:rPr lang="en-US" sz="2400" dirty="0">
                <a:cs typeface="Arial" charset="0"/>
              </a:rPr>
              <a:t> for “inherently federal functions” identified as “residuals”</a:t>
            </a:r>
          </a:p>
          <a:p>
            <a:pPr marL="452628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 charset="0"/>
              </a:rPr>
              <a:t>To be transferred to the Tribe/Consortium</a:t>
            </a:r>
          </a:p>
          <a:p>
            <a:pPr marL="452628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rial" charset="0"/>
              </a:rPr>
              <a:t>Retained by </a:t>
            </a:r>
            <a:r>
              <a:rPr lang="en-US" dirty="0">
                <a:cs typeface="Arial" charset="0"/>
              </a:rPr>
              <a:t>DOI/</a:t>
            </a:r>
            <a:r>
              <a:rPr lang="en-US" sz="2400" dirty="0">
                <a:cs typeface="Arial" charset="0"/>
              </a:rPr>
              <a:t>BIA to carry out functions that the Tribe/Consortium could have assumed but elected to leave with the DOI/BIA (“Retained Tribal Share”)</a:t>
            </a:r>
          </a:p>
          <a:p>
            <a:pPr marL="109728">
              <a:spcAft>
                <a:spcPts val="1200"/>
              </a:spcAft>
              <a:defRPr/>
            </a:pPr>
            <a:r>
              <a:rPr lang="en-US" dirty="0">
                <a:cs typeface="Arial" charset="0"/>
              </a:rPr>
              <a:t>Remain in effect until a subsequent FA is executed</a:t>
            </a:r>
            <a:endParaRPr lang="en-US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34817"/>
            <a:ext cx="7696200" cy="43735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lain" startAt="574"/>
              <a:defRPr/>
            </a:pPr>
            <a:r>
              <a:rPr lang="en-US" altLang="en-US" sz="2800" dirty="0"/>
              <a:t>    Total Federally Recognized Tribes</a:t>
            </a:r>
          </a:p>
          <a:p>
            <a:pPr marL="514350" indent="-514350">
              <a:buAutoNum type="arabicPlain" startAt="574"/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2800" dirty="0"/>
              <a:t>287 	Tribes served through SG Funding Agreements</a:t>
            </a:r>
          </a:p>
          <a:p>
            <a:pPr>
              <a:defRPr/>
            </a:pPr>
            <a:r>
              <a:rPr lang="en-US" altLang="en-US" sz="2800" dirty="0"/>
              <a:t>	</a:t>
            </a:r>
          </a:p>
          <a:p>
            <a:pPr>
              <a:defRPr/>
            </a:pPr>
            <a:r>
              <a:rPr lang="en-US" altLang="en-US" sz="2800" dirty="0"/>
              <a:t>141 	Funding Agreements </a:t>
            </a:r>
          </a:p>
          <a:p>
            <a:pPr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2800" dirty="0"/>
              <a:t>  11 	Consortia  (162 Tribes in consortia) </a:t>
            </a:r>
          </a:p>
          <a:p>
            <a:pPr>
              <a:defRPr/>
            </a:pPr>
            <a:r>
              <a:rPr lang="en-US" altLang="en-US" sz="2800" dirty="0"/>
              <a:t>  </a:t>
            </a:r>
          </a:p>
          <a:p>
            <a:pPr>
              <a:defRPr/>
            </a:pPr>
            <a:r>
              <a:rPr lang="en-US" altLang="en-US" sz="2800" dirty="0"/>
              <a:t>New into self-governance for 2024:</a:t>
            </a:r>
          </a:p>
          <a:p>
            <a:pPr>
              <a:defRPr/>
            </a:pPr>
            <a:r>
              <a:rPr lang="en-US" altLang="en-US" sz="2800" dirty="0"/>
              <a:t>	Puyallup Tribe of Indians (Washington)</a:t>
            </a:r>
          </a:p>
          <a:p>
            <a:pPr>
              <a:defRPr/>
            </a:pPr>
            <a:r>
              <a:rPr lang="en-US" altLang="en-US" sz="2800" dirty="0"/>
              <a:t>	Ahtna, Inc. (Alaska)</a:t>
            </a:r>
          </a:p>
          <a:p>
            <a:pPr>
              <a:defRPr/>
            </a:pPr>
            <a:r>
              <a:rPr lang="en-US" altLang="en-US" sz="2800" dirty="0"/>
              <a:t>    	1 application pending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858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465902"/>
            <a:ext cx="8229600" cy="10668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dirty="0">
                <a:solidFill>
                  <a:schemeClr val="tx2">
                    <a:satMod val="130000"/>
                  </a:schemeClr>
                </a:solidFill>
                <a:latin typeface="Calibri"/>
                <a:cs typeface="Arial" charset="0"/>
              </a:rPr>
              <a:t>Tribal Participation in SG at DOI</a:t>
            </a:r>
            <a:endParaRPr lang="en-US" dirty="0">
              <a:solidFill>
                <a:schemeClr val="tx2">
                  <a:satMod val="130000"/>
                </a:schemeClr>
              </a:solidFill>
              <a:latin typeface="Calibri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73EE4-5342-35BA-1580-A57F8A4410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61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"/>
          <p:cNvGrpSpPr>
            <a:grpSpLocks/>
          </p:cNvGrpSpPr>
          <p:nvPr/>
        </p:nvGrpSpPr>
        <p:grpSpPr bwMode="auto">
          <a:xfrm>
            <a:off x="0" y="125260"/>
            <a:ext cx="9144000" cy="5812077"/>
            <a:chOff x="0" y="361951"/>
            <a:chExt cx="9144000" cy="5575386"/>
          </a:xfrm>
        </p:grpSpPr>
        <p:pic>
          <p:nvPicPr>
            <p:cNvPr id="2052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1951"/>
              <a:ext cx="9144000" cy="5575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5364163" y="1420813"/>
              <a:ext cx="603250" cy="212725"/>
            </a:xfrm>
            <a:custGeom>
              <a:avLst/>
              <a:gdLst>
                <a:gd name="connsiteX0" fmla="*/ 0 w 152400"/>
                <a:gd name="connsiteY0" fmla="*/ 86795 h 173589"/>
                <a:gd name="connsiteX1" fmla="*/ 76200 w 152400"/>
                <a:gd name="connsiteY1" fmla="*/ 0 h 173589"/>
                <a:gd name="connsiteX2" fmla="*/ 152400 w 152400"/>
                <a:gd name="connsiteY2" fmla="*/ 86795 h 173589"/>
                <a:gd name="connsiteX3" fmla="*/ 76200 w 152400"/>
                <a:gd name="connsiteY3" fmla="*/ 173590 h 173589"/>
                <a:gd name="connsiteX4" fmla="*/ 0 w 152400"/>
                <a:gd name="connsiteY4" fmla="*/ 86795 h 173589"/>
                <a:gd name="connsiteX0" fmla="*/ 0 w 176849"/>
                <a:gd name="connsiteY0" fmla="*/ 86828 h 173650"/>
                <a:gd name="connsiteX1" fmla="*/ 76200 w 176849"/>
                <a:gd name="connsiteY1" fmla="*/ 33 h 173650"/>
                <a:gd name="connsiteX2" fmla="*/ 176849 w 176849"/>
                <a:gd name="connsiteY2" fmla="*/ 79493 h 173650"/>
                <a:gd name="connsiteX3" fmla="*/ 76200 w 176849"/>
                <a:gd name="connsiteY3" fmla="*/ 173623 h 173650"/>
                <a:gd name="connsiteX4" fmla="*/ 0 w 176849"/>
                <a:gd name="connsiteY4" fmla="*/ 86828 h 173650"/>
                <a:gd name="connsiteX0" fmla="*/ 535 w 177384"/>
                <a:gd name="connsiteY0" fmla="*/ 108819 h 195633"/>
                <a:gd name="connsiteX1" fmla="*/ 49840 w 177384"/>
                <a:gd name="connsiteY1" fmla="*/ 20 h 195633"/>
                <a:gd name="connsiteX2" fmla="*/ 177384 w 177384"/>
                <a:gd name="connsiteY2" fmla="*/ 101484 h 195633"/>
                <a:gd name="connsiteX3" fmla="*/ 76735 w 177384"/>
                <a:gd name="connsiteY3" fmla="*/ 195614 h 195633"/>
                <a:gd name="connsiteX4" fmla="*/ 535 w 177384"/>
                <a:gd name="connsiteY4" fmla="*/ 108819 h 195633"/>
                <a:gd name="connsiteX0" fmla="*/ 39 w 604749"/>
                <a:gd name="connsiteY0" fmla="*/ 82049 h 195890"/>
                <a:gd name="connsiteX1" fmla="*/ 477205 w 604749"/>
                <a:gd name="connsiteY1" fmla="*/ 144 h 195890"/>
                <a:gd name="connsiteX2" fmla="*/ 604749 w 604749"/>
                <a:gd name="connsiteY2" fmla="*/ 101608 h 195890"/>
                <a:gd name="connsiteX3" fmla="*/ 504100 w 604749"/>
                <a:gd name="connsiteY3" fmla="*/ 195738 h 195890"/>
                <a:gd name="connsiteX4" fmla="*/ 39 w 604749"/>
                <a:gd name="connsiteY4" fmla="*/ 82049 h 195890"/>
                <a:gd name="connsiteX0" fmla="*/ 3023 w 607733"/>
                <a:gd name="connsiteY0" fmla="*/ 82049 h 208514"/>
                <a:gd name="connsiteX1" fmla="*/ 480189 w 607733"/>
                <a:gd name="connsiteY1" fmla="*/ 144 h 208514"/>
                <a:gd name="connsiteX2" fmla="*/ 607733 w 607733"/>
                <a:gd name="connsiteY2" fmla="*/ 101608 h 208514"/>
                <a:gd name="connsiteX3" fmla="*/ 507084 w 607733"/>
                <a:gd name="connsiteY3" fmla="*/ 195738 h 208514"/>
                <a:gd name="connsiteX4" fmla="*/ 287450 w 607733"/>
                <a:gd name="connsiteY4" fmla="*/ 195330 h 208514"/>
                <a:gd name="connsiteX5" fmla="*/ 3023 w 607733"/>
                <a:gd name="connsiteY5" fmla="*/ 82049 h 208514"/>
                <a:gd name="connsiteX0" fmla="*/ 2907 w 607617"/>
                <a:gd name="connsiteY0" fmla="*/ 87187 h 213652"/>
                <a:gd name="connsiteX1" fmla="*/ 160198 w 607617"/>
                <a:gd name="connsiteY1" fmla="*/ 21989 h 213652"/>
                <a:gd name="connsiteX2" fmla="*/ 480073 w 607617"/>
                <a:gd name="connsiteY2" fmla="*/ 5282 h 213652"/>
                <a:gd name="connsiteX3" fmla="*/ 607617 w 607617"/>
                <a:gd name="connsiteY3" fmla="*/ 106746 h 213652"/>
                <a:gd name="connsiteX4" fmla="*/ 506968 w 607617"/>
                <a:gd name="connsiteY4" fmla="*/ 200876 h 213652"/>
                <a:gd name="connsiteX5" fmla="*/ 287334 w 607617"/>
                <a:gd name="connsiteY5" fmla="*/ 200468 h 213652"/>
                <a:gd name="connsiteX6" fmla="*/ 2907 w 607617"/>
                <a:gd name="connsiteY6" fmla="*/ 87187 h 213652"/>
                <a:gd name="connsiteX0" fmla="*/ 3315 w 593356"/>
                <a:gd name="connsiteY0" fmla="*/ 118971 h 213652"/>
                <a:gd name="connsiteX1" fmla="*/ 145937 w 593356"/>
                <a:gd name="connsiteY1" fmla="*/ 21989 h 213652"/>
                <a:gd name="connsiteX2" fmla="*/ 465812 w 593356"/>
                <a:gd name="connsiteY2" fmla="*/ 5282 h 213652"/>
                <a:gd name="connsiteX3" fmla="*/ 593356 w 593356"/>
                <a:gd name="connsiteY3" fmla="*/ 106746 h 213652"/>
                <a:gd name="connsiteX4" fmla="*/ 492707 w 593356"/>
                <a:gd name="connsiteY4" fmla="*/ 200876 h 213652"/>
                <a:gd name="connsiteX5" fmla="*/ 273073 w 593356"/>
                <a:gd name="connsiteY5" fmla="*/ 200468 h 213652"/>
                <a:gd name="connsiteX6" fmla="*/ 3315 w 593356"/>
                <a:gd name="connsiteY6" fmla="*/ 118971 h 213652"/>
                <a:gd name="connsiteX0" fmla="*/ 14403 w 604444"/>
                <a:gd name="connsiteY0" fmla="*/ 118691 h 213372"/>
                <a:gd name="connsiteX1" fmla="*/ 49447 w 604444"/>
                <a:gd name="connsiteY1" fmla="*/ 48603 h 213372"/>
                <a:gd name="connsiteX2" fmla="*/ 157025 w 604444"/>
                <a:gd name="connsiteY2" fmla="*/ 21709 h 213372"/>
                <a:gd name="connsiteX3" fmla="*/ 476900 w 604444"/>
                <a:gd name="connsiteY3" fmla="*/ 5002 h 213372"/>
                <a:gd name="connsiteX4" fmla="*/ 604444 w 604444"/>
                <a:gd name="connsiteY4" fmla="*/ 106466 h 213372"/>
                <a:gd name="connsiteX5" fmla="*/ 503795 w 604444"/>
                <a:gd name="connsiteY5" fmla="*/ 200596 h 213372"/>
                <a:gd name="connsiteX6" fmla="*/ 284161 w 604444"/>
                <a:gd name="connsiteY6" fmla="*/ 200188 h 213372"/>
                <a:gd name="connsiteX7" fmla="*/ 14403 w 604444"/>
                <a:gd name="connsiteY7" fmla="*/ 118691 h 21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444" h="213372">
                  <a:moveTo>
                    <a:pt x="14403" y="118691"/>
                  </a:moveTo>
                  <a:cubicBezTo>
                    <a:pt x="-24716" y="93427"/>
                    <a:pt x="25677" y="64767"/>
                    <a:pt x="49447" y="48603"/>
                  </a:cubicBezTo>
                  <a:cubicBezTo>
                    <a:pt x="73217" y="32439"/>
                    <a:pt x="82931" y="33458"/>
                    <a:pt x="157025" y="21709"/>
                  </a:cubicBezTo>
                  <a:cubicBezTo>
                    <a:pt x="231120" y="9960"/>
                    <a:pt x="402330" y="-9124"/>
                    <a:pt x="476900" y="5002"/>
                  </a:cubicBezTo>
                  <a:cubicBezTo>
                    <a:pt x="551470" y="19128"/>
                    <a:pt x="604444" y="58530"/>
                    <a:pt x="604444" y="106466"/>
                  </a:cubicBezTo>
                  <a:cubicBezTo>
                    <a:pt x="604444" y="154402"/>
                    <a:pt x="557175" y="184976"/>
                    <a:pt x="503795" y="200596"/>
                  </a:cubicBezTo>
                  <a:cubicBezTo>
                    <a:pt x="450415" y="216216"/>
                    <a:pt x="368171" y="219136"/>
                    <a:pt x="284161" y="200188"/>
                  </a:cubicBezTo>
                  <a:cubicBezTo>
                    <a:pt x="200151" y="181240"/>
                    <a:pt x="53522" y="143955"/>
                    <a:pt x="14403" y="118691"/>
                  </a:cubicBezTo>
                  <a:close/>
                </a:path>
              </a:pathLst>
            </a:custGeom>
            <a:solidFill>
              <a:srgbClr val="FFFF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152400" y="64008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900" dirty="0"/>
              <a:t>Created by: </a:t>
            </a:r>
            <a:r>
              <a:rPr lang="en-US" altLang="en-US" sz="900" dirty="0" err="1"/>
              <a:t>Brittni</a:t>
            </a:r>
            <a:r>
              <a:rPr lang="en-US" altLang="en-US" sz="900" dirty="0"/>
              <a:t> </a:t>
            </a:r>
            <a:r>
              <a:rPr lang="en-US" altLang="en-US" sz="900" dirty="0" err="1"/>
              <a:t>Kilborn</a:t>
            </a:r>
            <a:r>
              <a:rPr lang="en-US" altLang="en-US" sz="900" dirty="0"/>
              <a:t>, GIS Analyst II , BIA - Office of Trust Services  and </a:t>
            </a:r>
          </a:p>
          <a:p>
            <a:pPr eaLnBrk="1" hangingPunct="1"/>
            <a:r>
              <a:rPr lang="en-US" altLang="en-US" sz="900" dirty="0"/>
              <a:t>Michaela Stroup-Madrid, Self-Governance Intern, DOI - Office of Self-Governance, Northwest Field Office</a:t>
            </a:r>
          </a:p>
        </p:txBody>
      </p:sp>
    </p:spTree>
    <p:extLst>
      <p:ext uri="{BB962C8B-B14F-4D97-AF65-F5344CB8AC3E}">
        <p14:creationId xmlns:p14="http://schemas.microsoft.com/office/powerpoint/2010/main" val="806222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3" t="72997" r="45538" b="2242"/>
          <a:stretch>
            <a:fillRect/>
          </a:stretch>
        </p:blipFill>
        <p:spPr bwMode="auto">
          <a:xfrm>
            <a:off x="0" y="57150"/>
            <a:ext cx="5307013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7" t="73219" r="1598" b="2403"/>
          <a:stretch>
            <a:fillRect/>
          </a:stretch>
        </p:blipFill>
        <p:spPr bwMode="auto">
          <a:xfrm>
            <a:off x="0" y="3522663"/>
            <a:ext cx="9144000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68430" r="71201" b="2267"/>
          <a:stretch>
            <a:fillRect/>
          </a:stretch>
        </p:blipFill>
        <p:spPr bwMode="auto">
          <a:xfrm>
            <a:off x="5322888" y="381000"/>
            <a:ext cx="3821112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47501" r="92604" b="47176"/>
          <a:stretch>
            <a:fillRect/>
          </a:stretch>
        </p:blipFill>
        <p:spPr bwMode="auto">
          <a:xfrm>
            <a:off x="7620000" y="2209800"/>
            <a:ext cx="8302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97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 wrap="square" lIns="0" tIns="0" rIns="0" bIns="0" anchor="t"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Foundational Self-Governance (SG) Legislation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078163"/>
          </a:xfrm>
        </p:spPr>
        <p:txBody>
          <a:bodyPr wrap="square" lIns="0" tIns="0" rIns="0" bIns="0" anchor="t">
            <a:normAutofit/>
          </a:bodyPr>
          <a:lstStyle/>
          <a:p>
            <a:r>
              <a:rPr lang="en-US" dirty="0"/>
              <a:t>1921 – Snyder Act</a:t>
            </a:r>
          </a:p>
          <a:p>
            <a:pPr lvl="1"/>
            <a:r>
              <a:rPr lang="en-US" sz="2000" dirty="0"/>
              <a:t>BIA…shall direct, supervise, and expend moneys…for the benefit, care, and assistance of the Indians throughout the United States for...purposes…(as stated)</a:t>
            </a:r>
          </a:p>
          <a:p>
            <a:endParaRPr lang="en-US" dirty="0"/>
          </a:p>
          <a:p>
            <a:r>
              <a:rPr lang="en-US" dirty="0"/>
              <a:t>1934 – Johnson O’Malley Act</a:t>
            </a:r>
          </a:p>
          <a:p>
            <a:pPr lvl="1"/>
            <a:r>
              <a:rPr lang="en-US" sz="2000" dirty="0"/>
              <a:t>Authorized the DOI Secretary to enter into contracts with any State… for the education, medical attention, agricultural assistance, and social welfare, including relief of distress, of Indians in such State…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F5779-21E4-577C-7783-E3C008B5C5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>
            <a:grpSpLocks/>
          </p:cNvGrpSpPr>
          <p:nvPr/>
        </p:nvGrpSpPr>
        <p:grpSpPr bwMode="auto">
          <a:xfrm>
            <a:off x="0" y="9525"/>
            <a:ext cx="9143999" cy="6848475"/>
            <a:chOff x="346492" y="9525"/>
            <a:chExt cx="8443496" cy="6848474"/>
          </a:xfrm>
        </p:grpSpPr>
        <p:pic>
          <p:nvPicPr>
            <p:cNvPr id="3075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" t="4082" r="54218" b="43459"/>
            <a:stretch>
              <a:fillRect/>
            </a:stretch>
          </p:blipFill>
          <p:spPr bwMode="auto">
            <a:xfrm>
              <a:off x="354013" y="9525"/>
              <a:ext cx="8435975" cy="68389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76" name="Group 1"/>
            <p:cNvGrpSpPr>
              <a:grpSpLocks/>
            </p:cNvGrpSpPr>
            <p:nvPr/>
          </p:nvGrpSpPr>
          <p:grpSpPr bwMode="auto">
            <a:xfrm>
              <a:off x="346492" y="5257800"/>
              <a:ext cx="1744546" cy="1600199"/>
              <a:chOff x="381000" y="4727986"/>
              <a:chExt cx="1403457" cy="1287331"/>
            </a:xfrm>
          </p:grpSpPr>
          <p:pic>
            <p:nvPicPr>
              <p:cNvPr id="3077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47501" r="89063" b="48845"/>
              <a:stretch>
                <a:fillRect/>
              </a:stretch>
            </p:blipFill>
            <p:spPr bwMode="auto">
              <a:xfrm>
                <a:off x="412857" y="4727986"/>
                <a:ext cx="1371600" cy="377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8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64470" r="89063" b="31876"/>
              <a:stretch>
                <a:fillRect/>
              </a:stretch>
            </p:blipFill>
            <p:spPr bwMode="auto">
              <a:xfrm>
                <a:off x="381000" y="5637903"/>
                <a:ext cx="1371600" cy="377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9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57813" r="89063" b="37032"/>
              <a:stretch>
                <a:fillRect/>
              </a:stretch>
            </p:blipFill>
            <p:spPr bwMode="auto">
              <a:xfrm>
                <a:off x="381000" y="5105400"/>
                <a:ext cx="1371600" cy="53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018244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9"/>
          <p:cNvGrpSpPr>
            <a:grpSpLocks/>
          </p:cNvGrpSpPr>
          <p:nvPr/>
        </p:nvGrpSpPr>
        <p:grpSpPr bwMode="auto">
          <a:xfrm>
            <a:off x="38100" y="152400"/>
            <a:ext cx="9067800" cy="6553200"/>
            <a:chOff x="38100" y="762000"/>
            <a:chExt cx="9067800" cy="5302250"/>
          </a:xfrm>
        </p:grpSpPr>
        <p:pic>
          <p:nvPicPr>
            <p:cNvPr id="4099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88" t="28290" r="26212" b="34171"/>
            <a:stretch>
              <a:fillRect/>
            </a:stretch>
          </p:blipFill>
          <p:spPr bwMode="auto">
            <a:xfrm>
              <a:off x="38100" y="762000"/>
              <a:ext cx="9067800" cy="530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00" name="Group 1"/>
            <p:cNvGrpSpPr>
              <a:grpSpLocks/>
            </p:cNvGrpSpPr>
            <p:nvPr/>
          </p:nvGrpSpPr>
          <p:grpSpPr bwMode="auto">
            <a:xfrm>
              <a:off x="7054215" y="5222747"/>
              <a:ext cx="1175385" cy="797053"/>
              <a:chOff x="7772400" y="1207698"/>
              <a:chExt cx="1095555" cy="772513"/>
            </a:xfrm>
          </p:grpSpPr>
          <p:pic>
            <p:nvPicPr>
              <p:cNvPr id="4101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49017" r="90054" b="48940"/>
              <a:stretch>
                <a:fillRect/>
              </a:stretch>
            </p:blipFill>
            <p:spPr bwMode="auto">
              <a:xfrm>
                <a:off x="7772400" y="1207698"/>
                <a:ext cx="1095555" cy="1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2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54462" r="90054" b="44427"/>
              <a:stretch>
                <a:fillRect/>
              </a:stretch>
            </p:blipFill>
            <p:spPr bwMode="auto">
              <a:xfrm>
                <a:off x="7772400" y="1371599"/>
                <a:ext cx="1095555" cy="103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3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62679" r="90054" b="35886"/>
              <a:stretch>
                <a:fillRect/>
              </a:stretch>
            </p:blipFill>
            <p:spPr bwMode="auto">
              <a:xfrm>
                <a:off x="7772400" y="1485239"/>
                <a:ext cx="1095555" cy="133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4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64233" r="90054" b="31876"/>
              <a:stretch>
                <a:fillRect/>
              </a:stretch>
            </p:blipFill>
            <p:spPr bwMode="auto">
              <a:xfrm>
                <a:off x="7772400" y="1618672"/>
                <a:ext cx="1095555" cy="36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25412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"/>
          <p:cNvGrpSpPr>
            <a:grpSpLocks/>
          </p:cNvGrpSpPr>
          <p:nvPr/>
        </p:nvGrpSpPr>
        <p:grpSpPr bwMode="auto">
          <a:xfrm>
            <a:off x="152400" y="570456"/>
            <a:ext cx="8839200" cy="5717087"/>
            <a:chOff x="4763" y="1590675"/>
            <a:chExt cx="9134475" cy="3676650"/>
          </a:xfrm>
        </p:grpSpPr>
        <p:pic>
          <p:nvPicPr>
            <p:cNvPr id="512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7" t="4738" r="1395" b="63692"/>
            <a:stretch>
              <a:fillRect/>
            </a:stretch>
          </p:blipFill>
          <p:spPr bwMode="auto">
            <a:xfrm>
              <a:off x="4763" y="1590675"/>
              <a:ext cx="9134475" cy="3676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24" name="Group 1"/>
            <p:cNvGrpSpPr>
              <a:grpSpLocks/>
            </p:cNvGrpSpPr>
            <p:nvPr/>
          </p:nvGrpSpPr>
          <p:grpSpPr bwMode="auto">
            <a:xfrm>
              <a:off x="7712797" y="3810000"/>
              <a:ext cx="1355003" cy="655006"/>
              <a:chOff x="214184" y="3335879"/>
              <a:chExt cx="1233616" cy="596328"/>
            </a:xfrm>
          </p:grpSpPr>
          <p:pic>
            <p:nvPicPr>
              <p:cNvPr id="512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48958" r="89063" b="49065"/>
              <a:stretch>
                <a:fillRect/>
              </a:stretch>
            </p:blipFill>
            <p:spPr bwMode="auto">
              <a:xfrm>
                <a:off x="214185" y="3335879"/>
                <a:ext cx="1233615" cy="183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6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55424" r="89063" b="42188"/>
              <a:stretch>
                <a:fillRect/>
              </a:stretch>
            </p:blipFill>
            <p:spPr bwMode="auto">
              <a:xfrm>
                <a:off x="214185" y="3519577"/>
                <a:ext cx="1233615" cy="221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7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52330" r="89063" b="45534"/>
              <a:stretch>
                <a:fillRect/>
              </a:stretch>
            </p:blipFill>
            <p:spPr bwMode="auto">
              <a:xfrm>
                <a:off x="214184" y="3733800"/>
                <a:ext cx="1233615" cy="198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59954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Open discussion</a:t>
            </a:r>
          </a:p>
        </p:txBody>
      </p:sp>
      <p:pic>
        <p:nvPicPr>
          <p:cNvPr id="2058" name="Picture 10" descr="C:\Users\Matthew.Kallappa\AppData\Local\Microsoft\Windows\Temporary Internet Files\Content.IE5\BTPFLOHH\conversation-chat-IS-peopl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86" y="1735282"/>
            <a:ext cx="6320028" cy="420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560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624612"/>
            <a:ext cx="788932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Foundational SG Legislation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3899" y="1752600"/>
            <a:ext cx="7698826" cy="3663695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en-US" sz="2800" dirty="0"/>
              <a:t>P.L. 93-638 - Indian Self-Determination and </a:t>
            </a:r>
          </a:p>
          <a:p>
            <a:pPr algn="ctr">
              <a:lnSpc>
                <a:spcPct val="80000"/>
              </a:lnSpc>
            </a:pPr>
            <a:r>
              <a:rPr lang="en-US" altLang="en-US" sz="2800" dirty="0"/>
              <a:t>Education Assistance Act (ISDEAA), as amended</a:t>
            </a:r>
            <a:endParaRPr lang="en-US" altLang="en-US" sz="2800" dirty="0"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endParaRPr lang="en-US" altLang="en-US" dirty="0"/>
          </a:p>
          <a:p>
            <a:r>
              <a:rPr lang="en-US" altLang="en-US" sz="2400" dirty="0"/>
              <a:t>Timeline:</a:t>
            </a:r>
          </a:p>
          <a:p>
            <a:pPr indent="-342900">
              <a:buFont typeface="Arial"/>
              <a:buChar char="•"/>
            </a:pPr>
            <a:r>
              <a:rPr lang="en-US" altLang="en-US" sz="2200" dirty="0"/>
              <a:t>1975 - ISDEAA </a:t>
            </a:r>
            <a:endParaRPr lang="en-US" altLang="en-US" sz="2200" dirty="0">
              <a:cs typeface="Calibri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en-US" altLang="en-US" sz="2200" dirty="0"/>
              <a:t>1987	 - Arizona Republic “Fraud in Indian Country”</a:t>
            </a:r>
            <a:endParaRPr lang="en-US" altLang="en-US" sz="2200" dirty="0">
              <a:cs typeface="Calibri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en-US" altLang="en-US" sz="2200" dirty="0"/>
              <a:t>1988	 - Tribal Self-Governance Demonstration Project DOI</a:t>
            </a:r>
            <a:endParaRPr lang="en-US" altLang="en-US" sz="2200" dirty="0">
              <a:cs typeface="Calibri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en-US" altLang="en-US" sz="2200" dirty="0"/>
              <a:t>1992 - Demonstration Project extended to IHS</a:t>
            </a:r>
            <a:endParaRPr lang="en-US" altLang="en-US" sz="22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altLang="en-US" sz="2200" dirty="0"/>
              <a:t>1994	 - Self Governance as permanent option for DOI</a:t>
            </a:r>
            <a:endParaRPr lang="en-US" altLang="en-US" sz="22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altLang="en-US" sz="2200" dirty="0"/>
              <a:t>2000 - Self Governance as permanent option for IHS</a:t>
            </a:r>
            <a:endParaRPr lang="en-US" altLang="en-US" sz="2200" dirty="0">
              <a:cs typeface="Calibri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en-US" altLang="en-US" sz="2200" dirty="0"/>
              <a:t>2020 - Amendments to Title IV (PROGRESS Act)</a:t>
            </a:r>
            <a:endParaRPr lang="en-US" altLang="en-US" sz="220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00009" y="51308"/>
            <a:ext cx="1162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0A56F-5A87-4897-BE2B-6DC66D7B19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3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787" y="1447800"/>
            <a:ext cx="8182013" cy="4343400"/>
          </a:xfrm>
        </p:spPr>
        <p:txBody>
          <a:bodyPr wrap="square" lIns="0" tIns="0" rIns="0" bIns="0" anchor="t">
            <a:normAutofit lnSpcReduction="10000"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dirty="0"/>
              <a:t>ISDEAA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en-US" dirty="0"/>
              <a:t>Title I - Indian Self-Determination Act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en-US" dirty="0"/>
              <a:t>Title II - Indian Education Programs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en-US" dirty="0"/>
              <a:t>Title III - Tribal Self-Governance Demonstration Act (repealed)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en-US" dirty="0"/>
              <a:t>Title IV - Department of Interior – 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altLang="en-US" sz="2000" dirty="0"/>
              <a:t>Tribal Self Governance Act (1994)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altLang="en-US" sz="2000" dirty="0"/>
              <a:t>PROGRESS Act (2020)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en-US" dirty="0"/>
              <a:t>Title V - Indian Health Service (IHS) Programs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en-US" dirty="0"/>
              <a:t>Title VI - Other HHS</a:t>
            </a:r>
          </a:p>
          <a:p>
            <a:pPr>
              <a:lnSpc>
                <a:spcPct val="150000"/>
              </a:lnSpc>
            </a:pPr>
            <a:endParaRPr lang="en-US" altLang="en-US" sz="1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Foundational SG Legislation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50B397-E5EE-6D42-F9AE-16A79F0574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429"/>
            <a:ext cx="8229600" cy="4373563"/>
          </a:xfrm>
        </p:spPr>
        <p:txBody>
          <a:bodyPr wrap="square" lIns="0" tIns="0" rIns="0" bIns="0" anchor="t">
            <a:normAutofit lnSpcReduction="10000"/>
          </a:bodyPr>
          <a:lstStyle/>
          <a:p>
            <a:pPr marL="109220" indent="0" algn="ctr">
              <a:buNone/>
            </a:pPr>
            <a:r>
              <a:rPr lang="en-US" dirty="0"/>
              <a:t>ISDEAA for DOI</a:t>
            </a:r>
          </a:p>
          <a:p>
            <a:pPr marL="109220" indent="0" algn="ctr">
              <a:buNone/>
            </a:pPr>
            <a:endParaRPr lang="en-US" dirty="0"/>
          </a:p>
          <a:p>
            <a:r>
              <a:rPr lang="en-US" dirty="0"/>
              <a:t>Title I – Directs the respective Secretaries of DOI and HHS, upon request, to enter into self-determination contracts</a:t>
            </a:r>
          </a:p>
          <a:p>
            <a:endParaRPr lang="en-US" dirty="0"/>
          </a:p>
          <a:p>
            <a:r>
              <a:rPr lang="en-US" dirty="0"/>
              <a:t>Title III – Tribal Self Governance Demonstration Project (1988) directed the DOI Secretary to conduct the Tribal Self Governance Project (superseded by Title IV in 1994)</a:t>
            </a:r>
          </a:p>
          <a:p>
            <a:endParaRPr lang="en-US" dirty="0"/>
          </a:p>
          <a:p>
            <a:r>
              <a:rPr lang="en-US" dirty="0"/>
              <a:t>Title IV – Tribal Self Governance Act (1994)/PROGRESS Act (2020) directs the DOI Secretary to establish and carry out the Tribal Self Governance program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426629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Foundational SG Legislation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E4EAD-ADD1-4130-7391-EA05DC2FCF2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084" y="1752600"/>
            <a:ext cx="8135541" cy="3956051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designed to provide Tribal Governments with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and decision-making authority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the Federal financial resources provided for the benefit of their people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Fosters the shaping of a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partnership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Indian Tribes and the United States in their government-to-government relationships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Provides, administratively, the opportunity for Tribal Governments to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exercise their sovereignty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minimal Federal intrusion and involvement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CEE699F-6A93-4B70-8B2D-9B74BC01A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84" y="838200"/>
            <a:ext cx="8133159" cy="615553"/>
          </a:xfrm>
        </p:spPr>
        <p:txBody>
          <a:bodyPr/>
          <a:lstStyle/>
          <a:p>
            <a:pPr algn="ctr" rtl="0">
              <a:spcBef>
                <a:spcPct val="0"/>
              </a:spcBef>
            </a:pPr>
            <a:r>
              <a:rPr lang="en-US" sz="4000" kern="1200" dirty="0">
                <a:solidFill>
                  <a:schemeClr val="tx2"/>
                </a:solidFill>
                <a:latin typeface="+mj-lt"/>
                <a:cs typeface="+mj-cs"/>
              </a:rPr>
              <a:t>Tribal Self Governance in DOI</a:t>
            </a:r>
          </a:p>
        </p:txBody>
      </p:sp>
    </p:spTree>
    <p:extLst>
      <p:ext uri="{BB962C8B-B14F-4D97-AF65-F5344CB8AC3E}">
        <p14:creationId xmlns:p14="http://schemas.microsoft.com/office/powerpoint/2010/main" val="141712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309262"/>
            <a:ext cx="7886700" cy="4873625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Returns decision-making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authority and management responsibilities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Tribes and their governing bodies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about change through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transfer of federal funding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available for programs, services, functions, and activities to control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Supports Tribal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accountability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their own people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resource management, service delivery and development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AA1C7B-E713-43C4-9562-4BF8309F7086}"/>
              </a:ext>
            </a:extLst>
          </p:cNvPr>
          <p:cNvSpPr txBox="1">
            <a:spLocks/>
          </p:cNvSpPr>
          <p:nvPr/>
        </p:nvSpPr>
        <p:spPr>
          <a:xfrm>
            <a:off x="685800" y="990600"/>
            <a:ext cx="8133159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 rtl="0">
              <a:spcBef>
                <a:spcPct val="0"/>
              </a:spcBef>
            </a:pPr>
            <a:r>
              <a:rPr lang="en-US" sz="4000" kern="1200" dirty="0">
                <a:solidFill>
                  <a:schemeClr val="tx2"/>
                </a:solidFill>
                <a:latin typeface="+mj-lt"/>
                <a:cs typeface="+mj-cs"/>
              </a:rPr>
              <a:t>Tribal Self Governance in DOI</a:t>
            </a:r>
          </a:p>
        </p:txBody>
      </p:sp>
    </p:spTree>
    <p:extLst>
      <p:ext uri="{BB962C8B-B14F-4D97-AF65-F5344CB8AC3E}">
        <p14:creationId xmlns:p14="http://schemas.microsoft.com/office/powerpoint/2010/main" val="25788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06" y="747458"/>
            <a:ext cx="7886786" cy="596958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algn="ctr" rtl="0"/>
            <a:r>
              <a:rPr lang="en-US" sz="3800" dirty="0">
                <a:solidFill>
                  <a:schemeClr val="tx2"/>
                </a:solidFill>
                <a:sym typeface="Calibri"/>
              </a:rPr>
              <a:t>PROGRESS Act: Some Major Changes</a:t>
            </a:r>
            <a:endParaRPr lang="en-US" sz="3800" dirty="0">
              <a:solidFill>
                <a:schemeClr val="tx2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7837" y="1344416"/>
            <a:ext cx="7508325" cy="518411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sz="2400" dirty="0"/>
              <a:t>"Practical Reforms &amp; Other Goals to Reinforce the Effectiveness of Self Governance &amp; Self Determination for Indian Tribes" (PROGRESS) </a:t>
            </a:r>
            <a:r>
              <a:rPr lang="en-US" altLang="en-US" sz="2400" dirty="0"/>
              <a:t>Act, Pub. L. No. 116-180 signed into law on October 21, 2020. 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Amends Title IV to be similar to Indian Health Service (IHS) Title V.</a:t>
            </a:r>
            <a:endParaRPr lang="en-US" altLang="en-US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Creates opportunity for administrative efficiencies by enabling tribes to operate under similar statutory frameworks.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dk1"/>
              </a:solidFill>
            </a:endParaRPr>
          </a:p>
          <a:p>
            <a:pPr>
              <a:defRPr/>
            </a:pP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751C7-38D5-4F1F-AEE8-39D4236311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1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tthew.kallappa\AppData\Local\Microsoft\Windows\Temporary Internet Files\Content.IE5\F0NNUOCU\691gavel[1].jpg"/>
          <p:cNvPicPr>
            <a:picLocks noChangeAspect="1" noChangeArrowheads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r="9541" b="-2"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2484873" cy="4726276"/>
          </a:xfrm>
        </p:spPr>
        <p:txBody>
          <a:bodyPr>
            <a:normAutofit/>
          </a:bodyPr>
          <a:lstStyle/>
          <a:p>
            <a:pPr algn="r"/>
            <a:r>
              <a:rPr lang="en-US" sz="3500" dirty="0"/>
              <a:t>25 CFR Part 1000</a:t>
            </a:r>
            <a:br>
              <a:rPr lang="en-US" sz="3500" dirty="0"/>
            </a:br>
            <a:r>
              <a:rPr lang="en-US" sz="3500" dirty="0"/>
              <a:t>Tribal Self Governance – Final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237" y="304800"/>
            <a:ext cx="5105399" cy="5793076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Effected January 16, 2001 (</a:t>
            </a:r>
            <a:r>
              <a:rPr lang="en-US" sz="2000" b="1" i="1" dirty="0">
                <a:solidFill>
                  <a:srgbClr val="FF0000"/>
                </a:solidFill>
              </a:rPr>
              <a:t>under revision</a:t>
            </a:r>
            <a:r>
              <a:rPr lang="en-US" sz="2000" b="1" dirty="0"/>
              <a:t>)</a:t>
            </a:r>
          </a:p>
          <a:p>
            <a:endParaRPr lang="en-US" sz="2000" b="1" dirty="0"/>
          </a:p>
          <a:p>
            <a:r>
              <a:rPr lang="en-US" sz="2000" b="1" dirty="0"/>
              <a:t>A sample of what Self-Governance Regulations address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Application Process and Selection Criteria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FAs for BIA Programs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FAs for non-BIA Programs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Compacts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Negotiation Process for FAs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FAs for Non-BIA Programs</a:t>
            </a:r>
            <a:endParaRPr lang="en-US" sz="1700" b="1" dirty="0">
              <a:solidFill>
                <a:srgbClr val="FFFFFF"/>
              </a:solidFill>
            </a:endParaRPr>
          </a:p>
          <a:p>
            <a:pPr lvl="1"/>
            <a:endParaRPr lang="en-US" sz="1700" b="1" dirty="0">
              <a:solidFill>
                <a:srgbClr val="FFFFFF"/>
              </a:solidFill>
            </a:endParaRPr>
          </a:p>
          <a:p>
            <a:r>
              <a:rPr lang="en-US" sz="2000" b="1" dirty="0"/>
              <a:t>Revised regulations targeted for late fall/early winter 2024</a:t>
            </a:r>
          </a:p>
        </p:txBody>
      </p:sp>
    </p:spTree>
    <p:extLst>
      <p:ext uri="{BB962C8B-B14F-4D97-AF65-F5344CB8AC3E}">
        <p14:creationId xmlns:p14="http://schemas.microsoft.com/office/powerpoint/2010/main" val="35483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7bbeab-e64e-43e9-894e-e09b3b82ea91" xsi:nil="true"/>
    <lcf76f155ced4ddcb4097134ff3c332f xmlns="c3e7fb3a-f61c-4241-9fbd-03f77e035e5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DEF66683F1904A9D18C86F600002D8" ma:contentTypeVersion="18" ma:contentTypeDescription="Create a new document." ma:contentTypeScope="" ma:versionID="bbdac320460c27aa7a24f68483c77f33">
  <xsd:schema xmlns:xsd="http://www.w3.org/2001/XMLSchema" xmlns:xs="http://www.w3.org/2001/XMLSchema" xmlns:p="http://schemas.microsoft.com/office/2006/metadata/properties" xmlns:ns2="c3e7fb3a-f61c-4241-9fbd-03f77e035e59" xmlns:ns3="b37bbeab-e64e-43e9-894e-e09b3b82ea91" targetNamespace="http://schemas.microsoft.com/office/2006/metadata/properties" ma:root="true" ma:fieldsID="325511f9f3ba21235ae59dbe486452a2" ns2:_="" ns3:_="">
    <xsd:import namespace="c3e7fb3a-f61c-4241-9fbd-03f77e035e59"/>
    <xsd:import namespace="b37bbeab-e64e-43e9-894e-e09b3b82ea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7fb3a-f61c-4241-9fbd-03f77e035e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666a43-d96d-4f4b-b12f-397f8ab1e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bbeab-e64e-43e9-894e-e09b3b82ea9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2c23464-064b-4240-ab2a-a8d730b63fa3}" ma:internalName="TaxCatchAll" ma:showField="CatchAllData" ma:web="b37bbeab-e64e-43e9-894e-e09b3b82ea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C5FE06-8C57-4782-A0C8-67B1038495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6A4D66-A4AB-4028-8EAB-9E5F0BD317F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BDD6025-5CAC-4F37-A093-B8D010F7B59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1907</TotalTime>
  <Words>1196</Words>
  <Application>Microsoft Office PowerPoint</Application>
  <PresentationFormat>On-screen Show (4:3)</PresentationFormat>
  <Paragraphs>174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Tahoma</vt:lpstr>
      <vt:lpstr>Wingdings</vt:lpstr>
      <vt:lpstr>Office Theme</vt:lpstr>
      <vt:lpstr>Self Governance Basics at DOI</vt:lpstr>
      <vt:lpstr>Foundational Self-Governance (SG) Legislation</vt:lpstr>
      <vt:lpstr>Foundational SG Legislation</vt:lpstr>
      <vt:lpstr>Foundational SG Legislation</vt:lpstr>
      <vt:lpstr>PowerPoint Presentation</vt:lpstr>
      <vt:lpstr>Tribal Self Governance in DOI</vt:lpstr>
      <vt:lpstr>PowerPoint Presentation</vt:lpstr>
      <vt:lpstr>PROGRESS Act: Some Major Changes</vt:lpstr>
      <vt:lpstr>25 CFR Part 1000 Tribal Self Governance – Final Rule</vt:lpstr>
      <vt:lpstr>PowerPoint Presentation</vt:lpstr>
      <vt:lpstr>PowerPoint Presentation</vt:lpstr>
      <vt:lpstr>PowerPoint Presentation</vt:lpstr>
      <vt:lpstr>PowerPoint Presentation</vt:lpstr>
      <vt:lpstr>Self Governance Compacts</vt:lpstr>
      <vt:lpstr>Funding Agreement (FA)</vt:lpstr>
      <vt:lpstr>Funding Agreements (FAs)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ESSA State PLan</dc:title>
  <dc:creator>DOI</dc:creator>
  <cp:lastModifiedBy>Hanvey, Vickie L</cp:lastModifiedBy>
  <cp:revision>364</cp:revision>
  <dcterms:created xsi:type="dcterms:W3CDTF">2022-02-17T21:03:56Z</dcterms:created>
  <dcterms:modified xsi:type="dcterms:W3CDTF">2024-04-15T05:15:20Z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2018-08-27T00:00:00Z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2022-02-17T00:00:00Z</vt:filetime>
  </property>
  <property fmtid="{D5CDD505-2E9C-101B-9397-08002B2CF9AE}" pid="5" name="ContentTypeId">
    <vt:lpwstr>0x01010069DEF66683F1904A9D18C86F600002D8</vt:lpwstr>
  </property>
</Properties>
</file>