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89" r:id="rId5"/>
    <p:sldId id="256" r:id="rId6"/>
    <p:sldId id="291" r:id="rId7"/>
    <p:sldId id="285" r:id="rId8"/>
    <p:sldId id="293" r:id="rId9"/>
    <p:sldId id="288" r:id="rId10"/>
    <p:sldId id="290" r:id="rId11"/>
    <p:sldId id="29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50"/>
    <a:srgbClr val="0084AF"/>
    <a:srgbClr val="103350"/>
    <a:srgbClr val="0C4360"/>
    <a:srgbClr val="1B6872"/>
    <a:srgbClr val="63B7C6"/>
    <a:srgbClr val="00213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BEBE44-90A1-4441-BA69-B63D84164995}" v="6" dt="2024-04-18T14:05:47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3" d="100"/>
          <a:sy n="103" d="100"/>
        </p:scale>
        <p:origin x="3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457B-CDAE-4DEB-AEC8-C82DE2312E37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430A-4AA4-45C8-AC23-CD6B61C41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B78EA-28CE-41D8-9043-90E391E5F567}" type="datetimeFigureOut">
              <a:rPr lang="en-US" noProof="0" smtClean="0"/>
              <a:t>4/11/2024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D747-9380-41EE-9946-EC9EC0CA5D1E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Tansi </a:t>
            </a:r>
            <a:r>
              <a:rPr lang="en-US" dirty="0" err="1"/>
              <a:t>kiyahwaw</a:t>
            </a:r>
            <a:endParaRPr lang="en-US" dirty="0"/>
          </a:p>
          <a:p>
            <a:r>
              <a:rPr lang="en-US" dirty="0" err="1"/>
              <a:t>Niwakahmaktik</a:t>
            </a:r>
            <a:endParaRPr lang="en-US" dirty="0"/>
          </a:p>
          <a:p>
            <a:r>
              <a:rPr lang="en-US" dirty="0" err="1"/>
              <a:t>Kitumskat</a:t>
            </a:r>
            <a:r>
              <a:rPr lang="en-US" dirty="0"/>
              <a:t> </a:t>
            </a:r>
            <a:r>
              <a:rPr lang="en-US" dirty="0" err="1"/>
              <a:t>kinawaw</a:t>
            </a:r>
            <a:endParaRPr lang="en-US" dirty="0"/>
          </a:p>
          <a:p>
            <a:r>
              <a:rPr lang="en-US" dirty="0" err="1"/>
              <a:t>Kakiyo</a:t>
            </a:r>
            <a:endParaRPr lang="en-US" dirty="0"/>
          </a:p>
          <a:p>
            <a:r>
              <a:rPr lang="en-US" dirty="0" err="1"/>
              <a:t>Paksimitak</a:t>
            </a:r>
            <a:r>
              <a:rPr lang="en-US" dirty="0"/>
              <a:t> </a:t>
            </a:r>
            <a:r>
              <a:rPr lang="en-US" dirty="0" err="1"/>
              <a:t>yotin</a:t>
            </a:r>
            <a:r>
              <a:rPr lang="en-US" dirty="0"/>
              <a:t> </a:t>
            </a:r>
          </a:p>
          <a:p>
            <a:r>
              <a:rPr lang="en-US" dirty="0" err="1"/>
              <a:t>Nisikaskyon</a:t>
            </a:r>
            <a:endParaRPr lang="en-US" dirty="0"/>
          </a:p>
          <a:p>
            <a:r>
              <a:rPr lang="en-US" dirty="0" err="1"/>
              <a:t>Ekwa</a:t>
            </a:r>
            <a:r>
              <a:rPr lang="en-US" dirty="0"/>
              <a:t> </a:t>
            </a:r>
            <a:r>
              <a:rPr lang="en-US" dirty="0" err="1"/>
              <a:t>asinah</a:t>
            </a:r>
            <a:r>
              <a:rPr lang="en-US" dirty="0"/>
              <a:t> </a:t>
            </a:r>
            <a:r>
              <a:rPr lang="en-US" dirty="0" err="1"/>
              <a:t>wasisahsik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13620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94154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2001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74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7" r:id="rId7"/>
    <p:sldLayoutId id="2147483674" r:id="rId8"/>
    <p:sldLayoutId id="2147483665" r:id="rId9"/>
    <p:sldLayoutId id="2147483673" r:id="rId10"/>
    <p:sldLayoutId id="2147483662" r:id="rId11"/>
    <p:sldLayoutId id="2147483663" r:id="rId12"/>
    <p:sldLayoutId id="2147483664" r:id="rId13"/>
    <p:sldLayoutId id="2147483675" r:id="rId14"/>
    <p:sldLayoutId id="2147483676" r:id="rId15"/>
    <p:sldLayoutId id="2147483672" r:id="rId16"/>
    <p:sldLayoutId id="2147483667" r:id="rId17"/>
    <p:sldLayoutId id="214748366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ED2E5-B56C-86F3-5480-FBE93C746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 fontScale="90000"/>
          </a:bodyPr>
          <a:lstStyle/>
          <a:p>
            <a:r>
              <a:rPr lang="en-US" sz="3600" dirty="0"/>
              <a:t>30 years Self-Governance in 2024 Chippewa Cree Tribe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0B058B-0780-8629-DB27-90AAB16FB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1</a:t>
            </a:fld>
            <a:endParaRPr lang="en-US" noProof="0"/>
          </a:p>
        </p:txBody>
      </p:sp>
      <p:pic>
        <p:nvPicPr>
          <p:cNvPr id="9" name="Picture Placeholder 8" descr="A poster of a sunset">
            <a:extLst>
              <a:ext uri="{FF2B5EF4-FFF2-40B4-BE49-F238E27FC236}">
                <a16:creationId xmlns:a16="http://schemas.microsoft.com/office/drawing/2014/main" id="{13C4F23A-1615-BB72-CD07-FE9FB9714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2571" y="1389049"/>
            <a:ext cx="10246863" cy="463392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014245-39B5-72CA-14D1-F197F572196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 flipH="1" flipV="1">
            <a:off x="-376928" y="6022975"/>
            <a:ext cx="376928" cy="70698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144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wrap="square" anchor="t">
            <a:normAutofit fontScale="90000"/>
          </a:bodyPr>
          <a:lstStyle/>
          <a:p>
            <a:r>
              <a:rPr lang="en-US" dirty="0"/>
              <a:t>Purchasing Insurance on the Marketplace (TSHIP)</a:t>
            </a:r>
            <a:br>
              <a:rPr lang="en-US" dirty="0"/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9E358E1E-A22D-408A-87C4-D48D6F385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2</a:t>
            </a:fld>
            <a:endParaRPr lang="en-US" noProof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58EEBE7-FD05-49DE-ABB5-C568E464F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987" y="2800378"/>
            <a:ext cx="6241572" cy="1700830"/>
          </a:xfrm>
          <a:prstGeom prst="rect">
            <a:avLst/>
          </a:prstGeom>
          <a:noFill/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B3DCB1E-E161-F587-672B-FA31B619B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197" y="2012676"/>
            <a:ext cx="3236226" cy="33121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E26DD-DE7C-05DC-69AB-5EC086E14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Who we are?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79C4B6-0F42-31BB-8ADC-AC81C0D2D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3</a:t>
            </a:fld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A7F12-A960-643B-99CF-A90B08DB3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Mission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/>
              <a:t>"Educate and Empower our Relatives to Live Well"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Vision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/>
              <a:t>"Striving to Be Trusted, a Valued Partner, and Creators of Positive Change."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Value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000" dirty="0"/>
              <a:t>Quality, Respect, Healing, Compassion</a:t>
            </a:r>
          </a:p>
          <a:p>
            <a:endParaRPr lang="en-US" dirty="0"/>
          </a:p>
        </p:txBody>
      </p:sp>
      <p:pic>
        <p:nvPicPr>
          <p:cNvPr id="7" name="Picture Placeholder 6" descr="A logo with blue and green arrows">
            <a:extLst>
              <a:ext uri="{FF2B5EF4-FFF2-40B4-BE49-F238E27FC236}">
                <a16:creationId xmlns:a16="http://schemas.microsoft.com/office/drawing/2014/main" id="{4807F531-170A-D04B-E9CF-51A7ACF740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6757" y="1427018"/>
            <a:ext cx="4659248" cy="4749945"/>
          </a:xfrm>
          <a:noFill/>
        </p:spPr>
      </p:pic>
    </p:spTree>
    <p:extLst>
      <p:ext uri="{BB962C8B-B14F-4D97-AF65-F5344CB8AC3E}">
        <p14:creationId xmlns:p14="http://schemas.microsoft.com/office/powerpoint/2010/main" val="522926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AF42D-22A6-57B7-3FDE-B7DDD4580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History of Private Insurance Rocky Boy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5FC906-B243-0E61-308A-9D7157A11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4</a:t>
            </a:fld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2CEF9-9621-0F00-B656-EF5F3EC67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AutoNum type="arabicPeriod"/>
            </a:pPr>
            <a:r>
              <a:rPr lang="en-US" dirty="0"/>
              <a:t>Historically very few tribal members on private insurance </a:t>
            </a:r>
          </a:p>
          <a:p>
            <a:pPr marL="342900" indent="-342900">
              <a:buAutoNum type="arabicPeriod"/>
            </a:pPr>
            <a:r>
              <a:rPr lang="en-US" dirty="0"/>
              <a:t>Myth that IHS is an insurance plan for tribal members</a:t>
            </a:r>
          </a:p>
          <a:p>
            <a:pPr marL="342900" indent="-342900">
              <a:buAutoNum type="arabicPeriod"/>
            </a:pPr>
            <a:r>
              <a:rPr lang="en-US" dirty="0"/>
              <a:t>Tribe did not offer insurance for employee nor did health center</a:t>
            </a:r>
          </a:p>
          <a:p>
            <a:pPr marL="342900" indent="-342900">
              <a:buAutoNum type="arabicPeriod"/>
            </a:pPr>
            <a:r>
              <a:rPr lang="en-US" dirty="0"/>
              <a:t>The intent of program was to ensure tribal members working at health center and high-risk patients in community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7" name="Content Placeholder 6" descr="A red flag with a circle and a circle with a bird and a buffalo">
            <a:extLst>
              <a:ext uri="{FF2B5EF4-FFF2-40B4-BE49-F238E27FC236}">
                <a16:creationId xmlns:a16="http://schemas.microsoft.com/office/drawing/2014/main" id="{54A70AA1-6C9F-4D6D-996B-55891AE3DA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8070" r="15169" b="2"/>
          <a:stretch/>
        </p:blipFill>
        <p:spPr>
          <a:xfrm>
            <a:off x="6474163" y="1389050"/>
            <a:ext cx="5184437" cy="4787913"/>
          </a:xfrm>
          <a:noFill/>
        </p:spPr>
      </p:pic>
    </p:spTree>
    <p:extLst>
      <p:ext uri="{BB962C8B-B14F-4D97-AF65-F5344CB8AC3E}">
        <p14:creationId xmlns:p14="http://schemas.microsoft.com/office/powerpoint/2010/main" val="161475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D982ECF-0975-D3DB-C14D-AE355C566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/>
          <a:lstStyle/>
          <a:p>
            <a:r>
              <a:rPr lang="en-US" dirty="0"/>
              <a:t>History of TSHIP at Rocky Boy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22245F-7017-C26A-DC05-0E0AEE6E5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5</a:t>
            </a:fld>
            <a:endParaRPr lang="en-US" noProof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CF3487F-2CCB-9565-0412-72E9D2DB4E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>
            <a:norm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1.Tribal Special Health Insurance Program (TSHIP) was initiated at the RBHC in 2016 with enrollment starting in July of 2017.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Aptos" panose="020B00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This was started as an approach to address healthcare challenges for the employees and high-risk patients of the RBHC.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Aptos" panose="020B00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20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primary aim of TSHIP at its conception was to grant greater access to healthcare to those individuals who did not otherwise qualify for a form of public health insurance and use it as an opportunity to increase revenue for RBHC. 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Aptos" panose="020B0004020202020204" pitchFamily="34" charset="0"/>
                <a:cs typeface="Times New Roman" panose="02020603050405020304" pitchFamily="18" charset="0"/>
              </a:rPr>
              <a:t>4. </a:t>
            </a:r>
            <a:r>
              <a:rPr lang="en-US" sz="2000" kern="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program was successful at the beginning. The goal was to target the high-risk users with significant health conditions such as Cancer, Diabetes, </a:t>
            </a:r>
            <a:r>
              <a:rPr lang="en-US" sz="2000" kern="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etc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0714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26F09-55EE-E7D2-9790-51877D7B0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Successes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6E3E95-034F-6E4D-3C1B-A5E412539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6</a:t>
            </a:fld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BCE3EC-6762-1F9B-79A2-019F1E511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47C3D3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sz="2000" dirty="0"/>
              <a:t>Improve Access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2900" indent="-342900">
              <a:buAutoNum type="arabicPeriod"/>
            </a:pPr>
            <a:r>
              <a:rPr lang="en-US" sz="2000" dirty="0"/>
              <a:t>Additional Revenue</a:t>
            </a:r>
          </a:p>
          <a:p>
            <a:pPr marL="342900" indent="-342900">
              <a:buAutoNum type="arabicPeriod"/>
            </a:pPr>
            <a:r>
              <a:rPr lang="en-US" sz="2000" dirty="0"/>
              <a:t>PRC Savings</a:t>
            </a:r>
          </a:p>
          <a:p>
            <a:pPr marL="342900" indent="-342900">
              <a:buAutoNum type="arabicPeriod"/>
            </a:pPr>
            <a:r>
              <a:rPr lang="en-US" sz="2000" dirty="0"/>
              <a:t>Medicaid Expansion *</a:t>
            </a:r>
          </a:p>
          <a:p>
            <a:pPr marL="342900" indent="-342900">
              <a:buAutoNum type="arabicPeriod"/>
            </a:pPr>
            <a:r>
              <a:rPr lang="en-US" sz="2000" dirty="0"/>
              <a:t>FEHB *</a:t>
            </a:r>
          </a:p>
          <a:p>
            <a:pPr marL="342900" indent="-342900">
              <a:buAutoNum type="arabicPeriod"/>
            </a:pPr>
            <a:r>
              <a:rPr lang="en-US" sz="2000" dirty="0"/>
              <a:t>Partnerships NMH</a:t>
            </a:r>
          </a:p>
          <a:p>
            <a:pPr marL="342900" indent="-342900">
              <a:buAutoNum type="arabicPeriod"/>
            </a:pPr>
            <a:r>
              <a:rPr lang="en-US" sz="2000" dirty="0"/>
              <a:t> Zero/Limited cost sharing protections (most claims are paid in full) </a:t>
            </a:r>
          </a:p>
          <a:p>
            <a:pPr marL="342900" indent="-342900">
              <a:buAutoNum type="arabicPeriod"/>
            </a:pPr>
            <a:r>
              <a:rPr lang="en-US" sz="2000" dirty="0"/>
              <a:t>Zero-Cost Premiums</a:t>
            </a:r>
          </a:p>
        </p:txBody>
      </p:sp>
      <p:pic>
        <p:nvPicPr>
          <p:cNvPr id="13" name="Content Placeholder 12" descr="A building with a red roof">
            <a:extLst>
              <a:ext uri="{FF2B5EF4-FFF2-40B4-BE49-F238E27FC236}">
                <a16:creationId xmlns:a16="http://schemas.microsoft.com/office/drawing/2014/main" id="{C1504FE8-8ECB-E74E-5ECA-5EFCACC49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3988" y="1444649"/>
            <a:ext cx="7694612" cy="4781647"/>
          </a:xfrm>
        </p:spPr>
      </p:pic>
    </p:spTree>
    <p:extLst>
      <p:ext uri="{BB962C8B-B14F-4D97-AF65-F5344CB8AC3E}">
        <p14:creationId xmlns:p14="http://schemas.microsoft.com/office/powerpoint/2010/main" val="123280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D467634-F683-85AE-3D36-A8FDA81EF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Challenges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A70EC5-D09C-4C82-0E04-EB0312D85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7</a:t>
            </a:fld>
            <a:endParaRPr lang="en-US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4B7F13-8D2A-FFCE-BAB7-D50F49195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000" dirty="0"/>
              <a:t>Education on Health Insurance</a:t>
            </a:r>
          </a:p>
          <a:p>
            <a:pPr marL="342900" indent="-342900">
              <a:buAutoNum type="arabicPeriod"/>
            </a:pPr>
            <a:r>
              <a:rPr lang="en-US" sz="2000" dirty="0"/>
              <a:t>Staffing</a:t>
            </a:r>
          </a:p>
          <a:p>
            <a:pPr marL="342900" indent="-342900">
              <a:buAutoNum type="arabicPeriod"/>
            </a:pPr>
            <a:r>
              <a:rPr lang="en-US" sz="2000" dirty="0"/>
              <a:t>Leadership</a:t>
            </a:r>
          </a:p>
          <a:p>
            <a:pPr marL="342900" indent="-342900">
              <a:buAutoNum type="arabicPeriod"/>
            </a:pPr>
            <a:r>
              <a:rPr lang="en-US" sz="2000" dirty="0"/>
              <a:t>Communication with PRC</a:t>
            </a:r>
          </a:p>
          <a:p>
            <a:pPr marL="342900" indent="-342900">
              <a:buAutoNum type="arabicPeriod"/>
            </a:pPr>
            <a:r>
              <a:rPr lang="en-US" sz="2000" dirty="0"/>
              <a:t>Premium Tax Credit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lvl="1"/>
            <a:endParaRPr lang="en-US" sz="1600" dirty="0">
              <a:solidFill>
                <a:schemeClr val="bg1"/>
              </a:solidFill>
            </a:endParaRPr>
          </a:p>
          <a:p>
            <a:pPr lvl="1"/>
            <a:endParaRPr lang="en-US" sz="1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6" name="Picture Placeholder 5" descr="A logo with a feather in a circle">
            <a:extLst>
              <a:ext uri="{FF2B5EF4-FFF2-40B4-BE49-F238E27FC236}">
                <a16:creationId xmlns:a16="http://schemas.microsoft.com/office/drawing/2014/main" id="{AD844B7A-76EC-8DEF-102D-5C9E3E9BD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9511" y="1444649"/>
            <a:ext cx="7707962" cy="4579079"/>
          </a:xfrm>
          <a:noFill/>
        </p:spPr>
      </p:pic>
    </p:spTree>
    <p:extLst>
      <p:ext uri="{BB962C8B-B14F-4D97-AF65-F5344CB8AC3E}">
        <p14:creationId xmlns:p14="http://schemas.microsoft.com/office/powerpoint/2010/main" val="1648125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A13BD-4818-5C74-4BA6-63C31DD38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9281B9-76B6-C671-9FE3-F6737756A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8</a:t>
            </a:fld>
            <a:endParaRPr lang="en-US" noProof="0"/>
          </a:p>
        </p:txBody>
      </p:sp>
      <p:pic>
        <p:nvPicPr>
          <p:cNvPr id="7" name="Content Placeholder 6" descr="A building with a mountain in the background&#10;&#10;Description automatically generated">
            <a:extLst>
              <a:ext uri="{FF2B5EF4-FFF2-40B4-BE49-F238E27FC236}">
                <a16:creationId xmlns:a16="http://schemas.microsoft.com/office/drawing/2014/main" id="{6F820437-22B6-B59A-E2C2-E9A4BB49A24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8507" b="-2"/>
          <a:stretch/>
        </p:blipFill>
        <p:spPr>
          <a:xfrm>
            <a:off x="4110087" y="1444649"/>
            <a:ext cx="7548513" cy="4579079"/>
          </a:xfrm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F77AE0-7C8F-0569-A9A7-553C8117D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000" dirty="0"/>
              <a:t>Anticipate a longer education phase for staff and community</a:t>
            </a:r>
          </a:p>
          <a:p>
            <a:pPr marL="342900" indent="-342900">
              <a:buAutoNum type="arabicPeriod"/>
            </a:pPr>
            <a:r>
              <a:rPr lang="en-US" sz="2000" dirty="0"/>
              <a:t>Train and recruit staff that are willing to be a champion for health coverage for members</a:t>
            </a:r>
          </a:p>
          <a:p>
            <a:pPr marL="342900" indent="-342900">
              <a:buAutoNum type="arabicPeriod"/>
            </a:pPr>
            <a:r>
              <a:rPr lang="en-US" sz="2000" dirty="0"/>
              <a:t>Get Leadership on Board</a:t>
            </a:r>
          </a:p>
          <a:p>
            <a:pPr marL="342900" indent="-342900">
              <a:buAutoNum type="arabicPeriod"/>
            </a:pPr>
            <a:r>
              <a:rPr lang="en-US" sz="2000" dirty="0"/>
              <a:t>Partnerships with local hospitals and referral clinics</a:t>
            </a:r>
          </a:p>
          <a:p>
            <a:pPr marL="342900" indent="-342900">
              <a:buAutoNum type="arabicPeriod"/>
            </a:pPr>
            <a:r>
              <a:rPr lang="en-US" sz="2000" dirty="0"/>
              <a:t>Make a point of contact with Insurance company</a:t>
            </a:r>
          </a:p>
          <a:p>
            <a:pPr marL="342900" indent="-342900">
              <a:buAutoNum type="arabicPeriod"/>
            </a:pPr>
            <a:r>
              <a:rPr lang="en-US" sz="2000" dirty="0"/>
              <a:t>Be clear on expectations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444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687569_Modern blue presentation_AAS_v5" id="{C7B59113-CD15-4341-96CA-86E715D5BE98}" vid="{5A8FDAEB-3DF3-4B3C-A708-49813F8D6F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DEF66683F1904A9D18C86F600002D8" ma:contentTypeVersion="18" ma:contentTypeDescription="Create a new document." ma:contentTypeScope="" ma:versionID="bbdac320460c27aa7a24f68483c77f33">
  <xsd:schema xmlns:xsd="http://www.w3.org/2001/XMLSchema" xmlns:xs="http://www.w3.org/2001/XMLSchema" xmlns:p="http://schemas.microsoft.com/office/2006/metadata/properties" xmlns:ns2="c3e7fb3a-f61c-4241-9fbd-03f77e035e59" xmlns:ns3="b37bbeab-e64e-43e9-894e-e09b3b82ea91" targetNamespace="http://schemas.microsoft.com/office/2006/metadata/properties" ma:root="true" ma:fieldsID="325511f9f3ba21235ae59dbe486452a2" ns2:_="" ns3:_="">
    <xsd:import namespace="c3e7fb3a-f61c-4241-9fbd-03f77e035e59"/>
    <xsd:import namespace="b37bbeab-e64e-43e9-894e-e09b3b82ea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7fb3a-f61c-4241-9fbd-03f77e035e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d666a43-d96d-4f4b-b12f-397f8ab1e3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7bbeab-e64e-43e9-894e-e09b3b82ea9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2c23464-064b-4240-ab2a-a8d730b63fa3}" ma:internalName="TaxCatchAll" ma:showField="CatchAllData" ma:web="b37bbeab-e64e-43e9-894e-e09b3b82ea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c3e7fb3a-f61c-4241-9fbd-03f77e035e59" xsi:nil="true"/>
    <TaxCatchAll xmlns="b37bbeab-e64e-43e9-894e-e09b3b82ea91" xsi:nil="true"/>
    <lcf76f155ced4ddcb4097134ff3c332f xmlns="c3e7fb3a-f61c-4241-9fbd-03f77e035e5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26E0C9-B2AA-42E6-97B6-E1B7D9EAF1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D11E28-9F26-498C-9B61-CED4EB1690BB}"/>
</file>

<file path=customXml/itemProps3.xml><?xml version="1.0" encoding="utf-8"?>
<ds:datastoreItem xmlns:ds="http://schemas.openxmlformats.org/officeDocument/2006/customXml" ds:itemID="{F5757914-1161-4661-9696-421FD6935CDD}">
  <ds:schemaRefs>
    <ds:schemaRef ds:uri="http://purl.org/dc/elements/1.1/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blue presentation</Template>
  <TotalTime>10715</TotalTime>
  <Words>353</Words>
  <Application>Microsoft Office PowerPoint</Application>
  <PresentationFormat>Widescreen</PresentationFormat>
  <Paragraphs>63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Trade Gothic LT Pro</vt:lpstr>
      <vt:lpstr>Trebuchet MS</vt:lpstr>
      <vt:lpstr>Office Theme</vt:lpstr>
      <vt:lpstr>30 years Self-Governance in 2024 Chippewa Cree Tribe </vt:lpstr>
      <vt:lpstr>Purchasing Insurance on the Marketplace (TSHIP) </vt:lpstr>
      <vt:lpstr>Who we are?</vt:lpstr>
      <vt:lpstr>History of Private Insurance Rocky Boy</vt:lpstr>
      <vt:lpstr>History of TSHIP at Rocky Boy</vt:lpstr>
      <vt:lpstr>Successes</vt:lpstr>
      <vt:lpstr>Challenges</vt:lpstr>
      <vt:lpstr>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Case Statistics</dc:title>
  <dc:creator>Brian Molina</dc:creator>
  <cp:lastModifiedBy>Joel Rosette</cp:lastModifiedBy>
  <cp:revision>143</cp:revision>
  <dcterms:created xsi:type="dcterms:W3CDTF">2021-09-20T22:45:15Z</dcterms:created>
  <dcterms:modified xsi:type="dcterms:W3CDTF">2024-04-18T14:31:24Z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0x01010069DEF66683F1904A9D18C86F600002D8</vt:lpwstr>
  </property>
</Properties>
</file>