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89" r:id="rId2"/>
    <p:sldId id="291" r:id="rId3"/>
    <p:sldId id="263" r:id="rId4"/>
    <p:sldId id="282" r:id="rId5"/>
    <p:sldId id="292" r:id="rId6"/>
    <p:sldId id="275" r:id="rId7"/>
    <p:sldId id="276" r:id="rId8"/>
    <p:sldId id="277" r:id="rId9"/>
    <p:sldId id="285" r:id="rId10"/>
    <p:sldId id="286" r:id="rId11"/>
    <p:sldId id="284" r:id="rId12"/>
    <p:sldId id="288" r:id="rId13"/>
    <p:sldId id="279" r:id="rId14"/>
    <p:sldId id="271" r:id="rId15"/>
    <p:sldId id="281" r:id="rId16"/>
    <p:sldId id="274" r:id="rId17"/>
    <p:sldId id="28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6" autoAdjust="0"/>
    <p:restoredTop sz="94660"/>
  </p:normalViewPr>
  <p:slideViewPr>
    <p:cSldViewPr>
      <p:cViewPr varScale="1">
        <p:scale>
          <a:sx n="60" d="100"/>
          <a:sy n="60" d="100"/>
        </p:scale>
        <p:origin x="1492"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5CFE66-B128-451E-8BDD-2829AB16D905}" type="datetimeFigureOut">
              <a:rPr lang="en-US" smtClean="0"/>
              <a:t>4/15/2024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A851A-BCFF-4F26-A7E4-FA8CC497026E}" type="slidenum">
              <a:rPr lang="en-US" smtClean="0"/>
              <a:t>‹#›</a:t>
            </a:fld>
            <a:endParaRPr lang="en-US"/>
          </a:p>
        </p:txBody>
      </p:sp>
    </p:spTree>
    <p:extLst>
      <p:ext uri="{BB962C8B-B14F-4D97-AF65-F5344CB8AC3E}">
        <p14:creationId xmlns:p14="http://schemas.microsoft.com/office/powerpoint/2010/main" val="1638178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6A00E-9290-0743-ABBF-FEFC73E75FF8}" type="slidenum">
              <a:rPr lang="en-US" smtClean="0"/>
              <a:t>1</a:t>
            </a:fld>
            <a:endParaRPr lang="en-US" dirty="0"/>
          </a:p>
        </p:txBody>
      </p:sp>
    </p:spTree>
    <p:extLst>
      <p:ext uri="{BB962C8B-B14F-4D97-AF65-F5344CB8AC3E}">
        <p14:creationId xmlns:p14="http://schemas.microsoft.com/office/powerpoint/2010/main" val="2941337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pPr>
            <a:r>
              <a:rPr lang="en-US" sz="1200" dirty="0"/>
              <a:t>NPS stated all upper positions within the divisions performed “inherently federal functions and therefore were not compactible”</a:t>
            </a:r>
          </a:p>
          <a:p>
            <a:pPr lvl="1">
              <a:lnSpc>
                <a:spcPct val="90000"/>
              </a:lnSpc>
            </a:pPr>
            <a:r>
              <a:rPr lang="en-US" sz="1200" dirty="0"/>
              <a:t>To get an agreement in place, we agreed to accept only limited positions within Interpretation.  That was a 6-month agreement (4/1/18-9/30/18)</a:t>
            </a:r>
          </a:p>
          <a:p>
            <a:pPr lvl="1">
              <a:lnSpc>
                <a:spcPct val="90000"/>
              </a:lnSpc>
            </a:pPr>
            <a:r>
              <a:rPr lang="en-US" sz="1200" dirty="0"/>
              <a:t>We haven’t been able to get NPS in the Alaska Region to budge regarding their position on what is inherently federal</a:t>
            </a:r>
          </a:p>
          <a:p>
            <a:endParaRPr lang="en-US" dirty="0"/>
          </a:p>
        </p:txBody>
      </p:sp>
      <p:sp>
        <p:nvSpPr>
          <p:cNvPr id="4" name="Slide Number Placeholder 3"/>
          <p:cNvSpPr>
            <a:spLocks noGrp="1"/>
          </p:cNvSpPr>
          <p:nvPr>
            <p:ph type="sldNum" sz="quarter" idx="5"/>
          </p:nvPr>
        </p:nvSpPr>
        <p:spPr/>
        <p:txBody>
          <a:bodyPr/>
          <a:lstStyle/>
          <a:p>
            <a:fld id="{C01A851A-BCFF-4F26-A7E4-FA8CC497026E}" type="slidenum">
              <a:rPr lang="en-US" smtClean="0"/>
              <a:t>6</a:t>
            </a:fld>
            <a:endParaRPr lang="en-US"/>
          </a:p>
        </p:txBody>
      </p:sp>
    </p:spTree>
    <p:extLst>
      <p:ext uri="{BB962C8B-B14F-4D97-AF65-F5344CB8AC3E}">
        <p14:creationId xmlns:p14="http://schemas.microsoft.com/office/powerpoint/2010/main" val="3924131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1A851A-BCFF-4F26-A7E4-FA8CC497026E}" type="slidenum">
              <a:rPr lang="en-US" smtClean="0"/>
              <a:t>7</a:t>
            </a:fld>
            <a:endParaRPr lang="en-US"/>
          </a:p>
        </p:txBody>
      </p:sp>
    </p:spTree>
    <p:extLst>
      <p:ext uri="{BB962C8B-B14F-4D97-AF65-F5344CB8AC3E}">
        <p14:creationId xmlns:p14="http://schemas.microsoft.com/office/powerpoint/2010/main" val="3959556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4E319F-ABE2-4505-B754-D1CF214E029B}"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14328-1BF5-4D65-B5F4-428ED832A036}" type="slidenum">
              <a:rPr lang="en-US" smtClean="0"/>
              <a:pPr/>
              <a:t>‹#›</a:t>
            </a:fld>
            <a:endParaRPr lang="en-US"/>
          </a:p>
        </p:txBody>
      </p:sp>
    </p:spTree>
    <p:extLst>
      <p:ext uri="{BB962C8B-B14F-4D97-AF65-F5344CB8AC3E}">
        <p14:creationId xmlns:p14="http://schemas.microsoft.com/office/powerpoint/2010/main" val="793758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4E319F-ABE2-4505-B754-D1CF214E029B}" type="datetimeFigureOut">
              <a:rPr lang="en-US" smtClean="0"/>
              <a:pPr/>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14328-1BF5-4D65-B5F4-428ED832A036}" type="slidenum">
              <a:rPr lang="en-US" smtClean="0"/>
              <a:pPr/>
              <a:t>‹#›</a:t>
            </a:fld>
            <a:endParaRPr lang="en-US"/>
          </a:p>
        </p:txBody>
      </p:sp>
    </p:spTree>
    <p:extLst>
      <p:ext uri="{BB962C8B-B14F-4D97-AF65-F5344CB8AC3E}">
        <p14:creationId xmlns:p14="http://schemas.microsoft.com/office/powerpoint/2010/main" val="348571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A4E319F-ABE2-4505-B754-D1CF214E029B}"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14328-1BF5-4D65-B5F4-428ED832A036}" type="slidenum">
              <a:rPr lang="en-US" smtClean="0"/>
              <a:pPr/>
              <a:t>‹#›</a:t>
            </a:fld>
            <a:endParaRPr lang="en-US"/>
          </a:p>
        </p:txBody>
      </p:sp>
    </p:spTree>
    <p:extLst>
      <p:ext uri="{BB962C8B-B14F-4D97-AF65-F5344CB8AC3E}">
        <p14:creationId xmlns:p14="http://schemas.microsoft.com/office/powerpoint/2010/main" val="420233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DA4E319F-ABE2-4505-B754-D1CF214E029B}"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14328-1BF5-4D65-B5F4-428ED832A036}"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963888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4E319F-ABE2-4505-B754-D1CF214E029B}"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14328-1BF5-4D65-B5F4-428ED832A036}" type="slidenum">
              <a:rPr lang="en-US" smtClean="0"/>
              <a:pPr/>
              <a:t>‹#›</a:t>
            </a:fld>
            <a:endParaRPr lang="en-US"/>
          </a:p>
        </p:txBody>
      </p:sp>
    </p:spTree>
    <p:extLst>
      <p:ext uri="{BB962C8B-B14F-4D97-AF65-F5344CB8AC3E}">
        <p14:creationId xmlns:p14="http://schemas.microsoft.com/office/powerpoint/2010/main" val="1471810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A4E319F-ABE2-4505-B754-D1CF214E029B}" type="datetimeFigureOut">
              <a:rPr lang="en-US" smtClean="0"/>
              <a:pPr/>
              <a:t>4/15/2024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14328-1BF5-4D65-B5F4-428ED832A036}" type="slidenum">
              <a:rPr lang="en-US" smtClean="0"/>
              <a:pPr/>
              <a:t>‹#›</a:t>
            </a:fld>
            <a:endParaRPr lang="en-US"/>
          </a:p>
        </p:txBody>
      </p:sp>
    </p:spTree>
    <p:extLst>
      <p:ext uri="{BB962C8B-B14F-4D97-AF65-F5344CB8AC3E}">
        <p14:creationId xmlns:p14="http://schemas.microsoft.com/office/powerpoint/2010/main" val="3117293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A4E319F-ABE2-4505-B754-D1CF214E029B}" type="datetimeFigureOut">
              <a:rPr lang="en-US" smtClean="0"/>
              <a:pPr/>
              <a:t>4/15/2024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14328-1BF5-4D65-B5F4-428ED832A036}" type="slidenum">
              <a:rPr lang="en-US" smtClean="0"/>
              <a:pPr/>
              <a:t>‹#›</a:t>
            </a:fld>
            <a:endParaRPr lang="en-US"/>
          </a:p>
        </p:txBody>
      </p:sp>
    </p:spTree>
    <p:extLst>
      <p:ext uri="{BB962C8B-B14F-4D97-AF65-F5344CB8AC3E}">
        <p14:creationId xmlns:p14="http://schemas.microsoft.com/office/powerpoint/2010/main" val="1079069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4E319F-ABE2-4505-B754-D1CF214E029B}"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14328-1BF5-4D65-B5F4-428ED832A036}" type="slidenum">
              <a:rPr lang="en-US" smtClean="0"/>
              <a:pPr/>
              <a:t>‹#›</a:t>
            </a:fld>
            <a:endParaRPr lang="en-US"/>
          </a:p>
        </p:txBody>
      </p:sp>
    </p:spTree>
    <p:extLst>
      <p:ext uri="{BB962C8B-B14F-4D97-AF65-F5344CB8AC3E}">
        <p14:creationId xmlns:p14="http://schemas.microsoft.com/office/powerpoint/2010/main" val="3803426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4E319F-ABE2-4505-B754-D1CF214E029B}"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14328-1BF5-4D65-B5F4-428ED832A036}" type="slidenum">
              <a:rPr lang="en-US" smtClean="0"/>
              <a:pPr/>
              <a:t>‹#›</a:t>
            </a:fld>
            <a:endParaRPr lang="en-US"/>
          </a:p>
        </p:txBody>
      </p:sp>
    </p:spTree>
    <p:extLst>
      <p:ext uri="{BB962C8B-B14F-4D97-AF65-F5344CB8AC3E}">
        <p14:creationId xmlns:p14="http://schemas.microsoft.com/office/powerpoint/2010/main" val="118726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A4E319F-ABE2-4505-B754-D1CF214E029B}"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14328-1BF5-4D65-B5F4-428ED832A036}" type="slidenum">
              <a:rPr lang="en-US" smtClean="0"/>
              <a:pPr/>
              <a:t>‹#›</a:t>
            </a:fld>
            <a:endParaRPr lang="en-US"/>
          </a:p>
        </p:txBody>
      </p:sp>
    </p:spTree>
    <p:extLst>
      <p:ext uri="{BB962C8B-B14F-4D97-AF65-F5344CB8AC3E}">
        <p14:creationId xmlns:p14="http://schemas.microsoft.com/office/powerpoint/2010/main" val="1878014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4E319F-ABE2-4505-B754-D1CF214E029B}" type="datetimeFigureOut">
              <a:rPr lang="en-US" smtClean="0"/>
              <a:pPr/>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14328-1BF5-4D65-B5F4-428ED832A036}" type="slidenum">
              <a:rPr lang="en-US" smtClean="0"/>
              <a:pPr/>
              <a:t>‹#›</a:t>
            </a:fld>
            <a:endParaRPr lang="en-US"/>
          </a:p>
        </p:txBody>
      </p:sp>
    </p:spTree>
    <p:extLst>
      <p:ext uri="{BB962C8B-B14F-4D97-AF65-F5344CB8AC3E}">
        <p14:creationId xmlns:p14="http://schemas.microsoft.com/office/powerpoint/2010/main" val="3108646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4E319F-ABE2-4505-B754-D1CF214E029B}" type="datetimeFigureOut">
              <a:rPr lang="en-US" smtClean="0"/>
              <a:pPr/>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14328-1BF5-4D65-B5F4-428ED832A036}" type="slidenum">
              <a:rPr lang="en-US" smtClean="0"/>
              <a:pPr/>
              <a:t>‹#›</a:t>
            </a:fld>
            <a:endParaRPr lang="en-US"/>
          </a:p>
        </p:txBody>
      </p:sp>
    </p:spTree>
    <p:extLst>
      <p:ext uri="{BB962C8B-B14F-4D97-AF65-F5344CB8AC3E}">
        <p14:creationId xmlns:p14="http://schemas.microsoft.com/office/powerpoint/2010/main" val="325757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4E319F-ABE2-4505-B754-D1CF214E029B}" type="datetimeFigureOut">
              <a:rPr lang="en-US" smtClean="0"/>
              <a:pPr/>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A14328-1BF5-4D65-B5F4-428ED832A036}" type="slidenum">
              <a:rPr lang="en-US" smtClean="0"/>
              <a:pPr/>
              <a:t>‹#›</a:t>
            </a:fld>
            <a:endParaRPr lang="en-US"/>
          </a:p>
        </p:txBody>
      </p:sp>
    </p:spTree>
    <p:extLst>
      <p:ext uri="{BB962C8B-B14F-4D97-AF65-F5344CB8AC3E}">
        <p14:creationId xmlns:p14="http://schemas.microsoft.com/office/powerpoint/2010/main" val="2264597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A4E319F-ABE2-4505-B754-D1CF214E029B}" type="datetimeFigureOut">
              <a:rPr lang="en-US" smtClean="0"/>
              <a:pPr/>
              <a:t>4/15/2024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AA14328-1BF5-4D65-B5F4-428ED832A036}" type="slidenum">
              <a:rPr lang="en-US" smtClean="0"/>
              <a:pPr/>
              <a:t>‹#›</a:t>
            </a:fld>
            <a:endParaRPr lang="en-US"/>
          </a:p>
        </p:txBody>
      </p:sp>
    </p:spTree>
    <p:extLst>
      <p:ext uri="{BB962C8B-B14F-4D97-AF65-F5344CB8AC3E}">
        <p14:creationId xmlns:p14="http://schemas.microsoft.com/office/powerpoint/2010/main" val="3139175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A4E319F-ABE2-4505-B754-D1CF214E029B}" type="datetimeFigureOut">
              <a:rPr lang="en-US" smtClean="0"/>
              <a:pPr/>
              <a:t>4/15/2024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AA14328-1BF5-4D65-B5F4-428ED832A036}" type="slidenum">
              <a:rPr lang="en-US" smtClean="0"/>
              <a:pPr/>
              <a:t>‹#›</a:t>
            </a:fld>
            <a:endParaRPr lang="en-US"/>
          </a:p>
        </p:txBody>
      </p:sp>
    </p:spTree>
    <p:extLst>
      <p:ext uri="{BB962C8B-B14F-4D97-AF65-F5344CB8AC3E}">
        <p14:creationId xmlns:p14="http://schemas.microsoft.com/office/powerpoint/2010/main" val="3747264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DA4E319F-ABE2-4505-B754-D1CF214E029B}" type="datetimeFigureOut">
              <a:rPr lang="en-US" smtClean="0"/>
              <a:pPr/>
              <a:t>4/15/2024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AA14328-1BF5-4D65-B5F4-428ED832A036}" type="slidenum">
              <a:rPr lang="en-US" smtClean="0"/>
              <a:pPr/>
              <a:t>‹#›</a:t>
            </a:fld>
            <a:endParaRPr lang="en-US"/>
          </a:p>
        </p:txBody>
      </p:sp>
    </p:spTree>
    <p:extLst>
      <p:ext uri="{BB962C8B-B14F-4D97-AF65-F5344CB8AC3E}">
        <p14:creationId xmlns:p14="http://schemas.microsoft.com/office/powerpoint/2010/main" val="2088603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4E319F-ABE2-4505-B754-D1CF214E029B}" type="datetimeFigureOut">
              <a:rPr lang="en-US" smtClean="0"/>
              <a:pPr/>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14328-1BF5-4D65-B5F4-428ED832A036}" type="slidenum">
              <a:rPr lang="en-US" smtClean="0"/>
              <a:pPr/>
              <a:t>‹#›</a:t>
            </a:fld>
            <a:endParaRPr lang="en-US"/>
          </a:p>
        </p:txBody>
      </p:sp>
    </p:spTree>
    <p:extLst>
      <p:ext uri="{BB962C8B-B14F-4D97-AF65-F5344CB8AC3E}">
        <p14:creationId xmlns:p14="http://schemas.microsoft.com/office/powerpoint/2010/main" val="1863604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A4E319F-ABE2-4505-B754-D1CF214E029B}" type="datetimeFigureOut">
              <a:rPr lang="en-US" smtClean="0"/>
              <a:pPr/>
              <a:t>4/15/2024</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5AA14328-1BF5-4D65-B5F4-428ED832A036}" type="slidenum">
              <a:rPr lang="en-US" smtClean="0"/>
              <a:pPr/>
              <a:t>‹#›</a:t>
            </a:fld>
            <a:endParaRPr lang="en-US"/>
          </a:p>
        </p:txBody>
      </p:sp>
    </p:spTree>
    <p:extLst>
      <p:ext uri="{BB962C8B-B14F-4D97-AF65-F5344CB8AC3E}">
        <p14:creationId xmlns:p14="http://schemas.microsoft.com/office/powerpoint/2010/main" val="266100962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vimeo.com/289620609"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lisa.gassman@sitkatribe-nsn.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archive.ncai.org/resources/resolutions/self-governance-advancement-tribal-compacting-of-national-park-projects-and-program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034509-D355-9875-FED8-2FE9CFB6C1CD}"/>
              </a:ext>
            </a:extLst>
          </p:cNvPr>
          <p:cNvSpPr txBox="1"/>
          <p:nvPr/>
        </p:nvSpPr>
        <p:spPr>
          <a:xfrm>
            <a:off x="2445957" y="4259997"/>
            <a:ext cx="4252085" cy="461665"/>
          </a:xfrm>
          <a:prstGeom prst="rect">
            <a:avLst/>
          </a:prstGeom>
          <a:noFill/>
        </p:spPr>
        <p:txBody>
          <a:bodyPr wrap="square" rtlCol="0">
            <a:spAutoFit/>
          </a:bodyPr>
          <a:lstStyle/>
          <a:p>
            <a:pPr algn="ctr"/>
            <a:r>
              <a:rPr lang="en-US" sz="2400" b="1" dirty="0">
                <a:solidFill>
                  <a:schemeClr val="bg1"/>
                </a:solidFill>
                <a:latin typeface="Auto Pro Reg" panose="020B0603040000020003" pitchFamily="34" charset="0"/>
              </a:rPr>
              <a:t>December 12th 2022</a:t>
            </a:r>
          </a:p>
        </p:txBody>
      </p:sp>
      <p:sp>
        <p:nvSpPr>
          <p:cNvPr id="3" name="TextBox 2">
            <a:extLst>
              <a:ext uri="{FF2B5EF4-FFF2-40B4-BE49-F238E27FC236}">
                <a16:creationId xmlns:a16="http://schemas.microsoft.com/office/drawing/2014/main" id="{1E205F0D-30AC-965E-D82D-0F8B67129488}"/>
              </a:ext>
            </a:extLst>
          </p:cNvPr>
          <p:cNvSpPr txBox="1"/>
          <p:nvPr/>
        </p:nvSpPr>
        <p:spPr>
          <a:xfrm>
            <a:off x="1710047" y="3429000"/>
            <a:ext cx="6109854" cy="854080"/>
          </a:xfrm>
          <a:prstGeom prst="rect">
            <a:avLst/>
          </a:prstGeom>
          <a:noFill/>
        </p:spPr>
        <p:txBody>
          <a:bodyPr wrap="square" rtlCol="0">
            <a:spAutoFit/>
          </a:bodyPr>
          <a:lstStyle/>
          <a:p>
            <a:r>
              <a:rPr lang="en-US" sz="4950" b="1" dirty="0">
                <a:solidFill>
                  <a:schemeClr val="bg1"/>
                </a:solidFill>
                <a:latin typeface="Auto Pro Bold"/>
              </a:rPr>
              <a:t>Topic of Presentation </a:t>
            </a:r>
            <a:endParaRPr lang="en-US" sz="4950" b="1" dirty="0">
              <a:solidFill>
                <a:schemeClr val="bg1"/>
              </a:solidFill>
            </a:endParaRPr>
          </a:p>
        </p:txBody>
      </p:sp>
      <p:pic>
        <p:nvPicPr>
          <p:cNvPr id="8" name="Picture 7" descr="A picture containing text, white&#10;&#10;Description automatically generated">
            <a:extLst>
              <a:ext uri="{FF2B5EF4-FFF2-40B4-BE49-F238E27FC236}">
                <a16:creationId xmlns:a16="http://schemas.microsoft.com/office/drawing/2014/main" id="{E4FE9BDD-B48C-C265-E879-C7896E8D76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194" b="17433"/>
          <a:stretch/>
        </p:blipFill>
        <p:spPr>
          <a:xfrm>
            <a:off x="-10961" y="857250"/>
            <a:ext cx="9165922" cy="5143500"/>
          </a:xfrm>
          <a:prstGeom prst="rect">
            <a:avLst/>
          </a:prstGeom>
        </p:spPr>
      </p:pic>
      <p:sp>
        <p:nvSpPr>
          <p:cNvPr id="15" name="TextBox 14">
            <a:extLst>
              <a:ext uri="{FF2B5EF4-FFF2-40B4-BE49-F238E27FC236}">
                <a16:creationId xmlns:a16="http://schemas.microsoft.com/office/drawing/2014/main" id="{A89162B1-76FB-C240-2FE9-A4584873C71A}"/>
              </a:ext>
            </a:extLst>
          </p:cNvPr>
          <p:cNvSpPr txBox="1"/>
          <p:nvPr/>
        </p:nvSpPr>
        <p:spPr>
          <a:xfrm>
            <a:off x="3886200" y="4444210"/>
            <a:ext cx="4928200" cy="646331"/>
          </a:xfrm>
          <a:prstGeom prst="rect">
            <a:avLst/>
          </a:prstGeom>
          <a:noFill/>
        </p:spPr>
        <p:txBody>
          <a:bodyPr wrap="square" rtlCol="0">
            <a:spAutoFit/>
          </a:bodyPr>
          <a:lstStyle/>
          <a:p>
            <a:pPr algn="r"/>
            <a:r>
              <a:rPr lang="en-US" b="1" dirty="0">
                <a:solidFill>
                  <a:srgbClr val="05292E"/>
                </a:solidFill>
                <a:latin typeface="Auto Pro Reg" panose="020B0603040000020003" pitchFamily="34" charset="0"/>
              </a:rPr>
              <a:t>Lisa Gassman, Chief Executive Officer</a:t>
            </a:r>
          </a:p>
          <a:p>
            <a:pPr algn="r"/>
            <a:r>
              <a:rPr lang="en-US" b="1" dirty="0">
                <a:solidFill>
                  <a:srgbClr val="05292E"/>
                </a:solidFill>
                <a:latin typeface="Auto Pro Reg" panose="020B0603040000020003" pitchFamily="34" charset="0"/>
              </a:rPr>
              <a:t>April 2024</a:t>
            </a:r>
          </a:p>
        </p:txBody>
      </p:sp>
      <p:sp>
        <p:nvSpPr>
          <p:cNvPr id="16" name="TextBox 15">
            <a:extLst>
              <a:ext uri="{FF2B5EF4-FFF2-40B4-BE49-F238E27FC236}">
                <a16:creationId xmlns:a16="http://schemas.microsoft.com/office/drawing/2014/main" id="{284647AD-858C-BAE9-2671-BEC767124BE4}"/>
              </a:ext>
            </a:extLst>
          </p:cNvPr>
          <p:cNvSpPr txBox="1"/>
          <p:nvPr/>
        </p:nvSpPr>
        <p:spPr>
          <a:xfrm>
            <a:off x="2590800" y="1682607"/>
            <a:ext cx="6705600" cy="1962076"/>
          </a:xfrm>
          <a:prstGeom prst="rect">
            <a:avLst/>
          </a:prstGeom>
          <a:noFill/>
        </p:spPr>
        <p:txBody>
          <a:bodyPr wrap="square" rtlCol="0">
            <a:spAutoFit/>
          </a:bodyPr>
          <a:lstStyle/>
          <a:p>
            <a:pPr algn="ctr"/>
            <a:r>
              <a:rPr lang="en-US" sz="4050" b="1" dirty="0">
                <a:solidFill>
                  <a:srgbClr val="05292E"/>
                </a:solidFill>
                <a:latin typeface="Auto Pro Bold"/>
              </a:rPr>
              <a:t>Sitka Tribe of Alaska’s Experience Negotiating </a:t>
            </a:r>
          </a:p>
          <a:p>
            <a:pPr algn="ctr"/>
            <a:r>
              <a:rPr lang="en-US" sz="4050" b="1" dirty="0">
                <a:solidFill>
                  <a:srgbClr val="05292E"/>
                </a:solidFill>
                <a:latin typeface="Auto Pro Bold"/>
              </a:rPr>
              <a:t>with NPS</a:t>
            </a:r>
            <a:endParaRPr lang="en-US" sz="4050" b="1" dirty="0">
              <a:solidFill>
                <a:srgbClr val="05292E"/>
              </a:solidFill>
            </a:endParaRPr>
          </a:p>
        </p:txBody>
      </p:sp>
      <p:pic>
        <p:nvPicPr>
          <p:cNvPr id="6" name="Picture 5" descr="A blue and green tribal art&#10;&#10;Description automatically generated">
            <a:extLst>
              <a:ext uri="{FF2B5EF4-FFF2-40B4-BE49-F238E27FC236}">
                <a16:creationId xmlns:a16="http://schemas.microsoft.com/office/drawing/2014/main" id="{735EDC96-11E2-67E1-74AC-CB195F5A1A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961" y="1506228"/>
            <a:ext cx="3091762" cy="2937982"/>
          </a:xfrm>
          <a:prstGeom prst="rect">
            <a:avLst/>
          </a:prstGeom>
        </p:spPr>
      </p:pic>
    </p:spTree>
    <p:extLst>
      <p:ext uri="{BB962C8B-B14F-4D97-AF65-F5344CB8AC3E}">
        <p14:creationId xmlns:p14="http://schemas.microsoft.com/office/powerpoint/2010/main" val="271998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0" name="Rectangle 13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4" name="Picture 14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14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p:cNvSpPr>
            <a:spLocks noGrp="1"/>
          </p:cNvSpPr>
          <p:nvPr>
            <p:ph type="title"/>
          </p:nvPr>
        </p:nvSpPr>
        <p:spPr>
          <a:xfrm>
            <a:off x="604646" y="804672"/>
            <a:ext cx="2641019" cy="5248656"/>
          </a:xfrm>
        </p:spPr>
        <p:txBody>
          <a:bodyPr anchor="ctr">
            <a:normAutofit/>
          </a:bodyPr>
          <a:lstStyle/>
          <a:p>
            <a:pPr algn="ctr"/>
            <a:r>
              <a:rPr lang="en-US" dirty="0">
                <a:latin typeface="Auto Pro Bold"/>
              </a:rPr>
              <a:t>History of Efforts</a:t>
            </a:r>
          </a:p>
        </p:txBody>
      </p:sp>
      <p:sp>
        <p:nvSpPr>
          <p:cNvPr id="3" name="Content Placeholder 2"/>
          <p:cNvSpPr>
            <a:spLocks noGrp="1"/>
          </p:cNvSpPr>
          <p:nvPr>
            <p:ph idx="1"/>
          </p:nvPr>
        </p:nvSpPr>
        <p:spPr>
          <a:xfrm>
            <a:off x="3245665" y="804671"/>
            <a:ext cx="5286178" cy="5248657"/>
          </a:xfrm>
        </p:spPr>
        <p:txBody>
          <a:bodyPr anchor="ctr">
            <a:normAutofit fontScale="92500" lnSpcReduction="20000"/>
          </a:bodyPr>
          <a:lstStyle/>
          <a:p>
            <a:r>
              <a:rPr lang="en-US" dirty="0">
                <a:latin typeface="Lapture" panose="00000500000000000000" pitchFamily="50" charset="0"/>
              </a:rPr>
              <a:t>FY22 Negotiations</a:t>
            </a:r>
          </a:p>
          <a:p>
            <a:pPr lvl="1"/>
            <a:r>
              <a:rPr lang="en-US" dirty="0">
                <a:latin typeface="Lapture" panose="00000500000000000000" pitchFamily="50" charset="0"/>
              </a:rPr>
              <a:t>STA submitted our request to enter into an AFA very early so they didn’t have a technicality to fall back on. </a:t>
            </a:r>
          </a:p>
          <a:p>
            <a:pPr lvl="1"/>
            <a:r>
              <a:rPr lang="en-US" dirty="0">
                <a:latin typeface="Lapture" panose="00000500000000000000" pitchFamily="50" charset="0"/>
              </a:rPr>
              <a:t>Park Superintendent dictated who from STA could participate (on our side).  She refused to allow anyone other than the Chairman and myself.  She didn’t like our Tribal Attorney or the person who had served as the Operations Lead for the Tribe, that familiarized himself with all laws, policies, applicable to NPS and the local park.  </a:t>
            </a:r>
          </a:p>
          <a:p>
            <a:pPr lvl="1"/>
            <a:r>
              <a:rPr lang="en-US" dirty="0">
                <a:latin typeface="Lapture" panose="00000500000000000000" pitchFamily="50" charset="0"/>
              </a:rPr>
              <a:t>We eventually ended negotiations with her because it was apparent it was a waste of time.  They had reduced positions they were willing to give up from 7 to 3 and were demanding workplans etc.  We did the workplans, it really was the reduction in positions and moving from SG to being their hiring service that made us ultimately pull back.  </a:t>
            </a:r>
          </a:p>
          <a:p>
            <a:pPr lvl="1"/>
            <a:r>
              <a:rPr lang="en-US" dirty="0">
                <a:latin typeface="Lapture" panose="00000500000000000000" pitchFamily="50" charset="0"/>
              </a:rPr>
              <a:t>We did not submit requests for FY23 or FY24.  </a:t>
            </a:r>
          </a:p>
        </p:txBody>
      </p:sp>
    </p:spTree>
    <p:extLst>
      <p:ext uri="{BB962C8B-B14F-4D97-AF65-F5344CB8AC3E}">
        <p14:creationId xmlns:p14="http://schemas.microsoft.com/office/powerpoint/2010/main" val="1146958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315A7-8481-3B31-CC86-3C8053310483}"/>
              </a:ext>
            </a:extLst>
          </p:cNvPr>
          <p:cNvSpPr>
            <a:spLocks noGrp="1"/>
          </p:cNvSpPr>
          <p:nvPr>
            <p:ph type="title"/>
          </p:nvPr>
        </p:nvSpPr>
        <p:spPr/>
        <p:txBody>
          <a:bodyPr/>
          <a:lstStyle/>
          <a:p>
            <a:r>
              <a:rPr lang="en-US" dirty="0">
                <a:latin typeface="Auto Pro Bold"/>
              </a:rPr>
              <a:t>Current Status</a:t>
            </a:r>
          </a:p>
        </p:txBody>
      </p:sp>
      <p:sp>
        <p:nvSpPr>
          <p:cNvPr id="3" name="Content Placeholder 2">
            <a:extLst>
              <a:ext uri="{FF2B5EF4-FFF2-40B4-BE49-F238E27FC236}">
                <a16:creationId xmlns:a16="http://schemas.microsoft.com/office/drawing/2014/main" id="{3C59ADBB-5D63-1B02-B088-123CE0E8CEA8}"/>
              </a:ext>
            </a:extLst>
          </p:cNvPr>
          <p:cNvSpPr>
            <a:spLocks noGrp="1"/>
          </p:cNvSpPr>
          <p:nvPr>
            <p:ph idx="1"/>
          </p:nvPr>
        </p:nvSpPr>
        <p:spPr/>
        <p:txBody>
          <a:bodyPr>
            <a:normAutofit/>
          </a:bodyPr>
          <a:lstStyle/>
          <a:p>
            <a:r>
              <a:rPr lang="en-US" dirty="0">
                <a:latin typeface="Lapture" panose="00000500000000000000" pitchFamily="50" charset="0"/>
              </a:rPr>
              <a:t>STA somewhat stepped away from seriously trying to do an AFA with NPS beginning in 2020 (during COVID in particular).  </a:t>
            </a:r>
          </a:p>
          <a:p>
            <a:pPr lvl="1"/>
            <a:r>
              <a:rPr lang="en-US" sz="2000" dirty="0">
                <a:latin typeface="Lapture" panose="00000500000000000000" pitchFamily="50" charset="0"/>
              </a:rPr>
              <a:t>We received a large influx of federal funding to address the pandemic and had to shift our focus to that.</a:t>
            </a:r>
          </a:p>
          <a:p>
            <a:r>
              <a:rPr lang="en-US" dirty="0">
                <a:latin typeface="Lapture" panose="00000500000000000000" pitchFamily="50" charset="0"/>
              </a:rPr>
              <a:t>Also, we realized as we attempted to negotiate with the current local NPS leadership for FY21 and FY22 AFA requests that until we get NPS to respect the Tribe and understand SG, we would not want to subject our staff to having to be at the Park. </a:t>
            </a:r>
          </a:p>
        </p:txBody>
      </p:sp>
    </p:spTree>
    <p:extLst>
      <p:ext uri="{BB962C8B-B14F-4D97-AF65-F5344CB8AC3E}">
        <p14:creationId xmlns:p14="http://schemas.microsoft.com/office/powerpoint/2010/main" val="1399879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315A7-8481-3B31-CC86-3C8053310483}"/>
              </a:ext>
            </a:extLst>
          </p:cNvPr>
          <p:cNvSpPr>
            <a:spLocks noGrp="1"/>
          </p:cNvSpPr>
          <p:nvPr>
            <p:ph type="title"/>
          </p:nvPr>
        </p:nvSpPr>
        <p:spPr/>
        <p:txBody>
          <a:bodyPr/>
          <a:lstStyle/>
          <a:p>
            <a:r>
              <a:rPr lang="en-US" dirty="0">
                <a:latin typeface="Auto Pro Bold"/>
              </a:rPr>
              <a:t>Current Status</a:t>
            </a:r>
          </a:p>
        </p:txBody>
      </p:sp>
      <p:sp>
        <p:nvSpPr>
          <p:cNvPr id="3" name="Content Placeholder 2">
            <a:extLst>
              <a:ext uri="{FF2B5EF4-FFF2-40B4-BE49-F238E27FC236}">
                <a16:creationId xmlns:a16="http://schemas.microsoft.com/office/drawing/2014/main" id="{3C59ADBB-5D63-1B02-B088-123CE0E8CEA8}"/>
              </a:ext>
            </a:extLst>
          </p:cNvPr>
          <p:cNvSpPr>
            <a:spLocks noGrp="1"/>
          </p:cNvSpPr>
          <p:nvPr>
            <p:ph idx="1"/>
          </p:nvPr>
        </p:nvSpPr>
        <p:spPr>
          <a:xfrm>
            <a:off x="827700" y="1219201"/>
            <a:ext cx="7935300" cy="5029206"/>
          </a:xfrm>
        </p:spPr>
        <p:txBody>
          <a:bodyPr>
            <a:noAutofit/>
          </a:bodyPr>
          <a:lstStyle/>
          <a:p>
            <a:r>
              <a:rPr lang="en-US" sz="1800" dirty="0">
                <a:latin typeface="Lapture" panose="00000500000000000000" pitchFamily="50" charset="0"/>
              </a:rPr>
              <a:t>We have had our Director of Transportation and Community Development focused on serving on the Progress Act negotiated rulemaking team – we believe without language to move agencies outside BIA/IHS from being “optional” participants in ISDEAA there will be little to no movement on getting NPS to change their culture and embrace Self-Governance – and believe in having a co-management with Tribe’s relationship.  </a:t>
            </a:r>
          </a:p>
          <a:p>
            <a:r>
              <a:rPr lang="en-US" sz="1800" dirty="0">
                <a:latin typeface="Lapture" panose="00000500000000000000" pitchFamily="50" charset="0"/>
              </a:rPr>
              <a:t>Our current plan/ask of our Congressional delegation is two-fold.  </a:t>
            </a:r>
          </a:p>
          <a:p>
            <a:pPr lvl="1"/>
            <a:r>
              <a:rPr lang="en-US" dirty="0">
                <a:latin typeface="Lapture" panose="00000500000000000000" pitchFamily="50" charset="0"/>
              </a:rPr>
              <a:t>Get the money NPS owes us from the 2019 AFA, despite them signing it, they still to date haven’t paid all of it.  </a:t>
            </a:r>
          </a:p>
          <a:p>
            <a:pPr lvl="1"/>
            <a:r>
              <a:rPr lang="en-US" dirty="0">
                <a:latin typeface="Lapture" panose="00000500000000000000" pitchFamily="50" charset="0"/>
              </a:rPr>
              <a:t>“</a:t>
            </a:r>
            <a:r>
              <a:rPr lang="en-US" dirty="0" err="1">
                <a:latin typeface="Lapture" panose="00000500000000000000" pitchFamily="50" charset="0"/>
              </a:rPr>
              <a:t>Landback</a:t>
            </a:r>
            <a:r>
              <a:rPr lang="en-US" dirty="0">
                <a:latin typeface="Lapture" panose="00000500000000000000" pitchFamily="50" charset="0"/>
              </a:rPr>
              <a:t>” – take the Sitka National Historical Park out of the park system and give that land back to Sitka Tribe of Alaska.   This is more along the lines of the original vision of our Elders when this was put in our Strategic Plan in 2004 and with the current administration stating this isn’t off the table, we want to try to make this happen.  </a:t>
            </a:r>
          </a:p>
        </p:txBody>
      </p:sp>
    </p:spTree>
    <p:extLst>
      <p:ext uri="{BB962C8B-B14F-4D97-AF65-F5344CB8AC3E}">
        <p14:creationId xmlns:p14="http://schemas.microsoft.com/office/powerpoint/2010/main" val="2782131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9CA81EB1-514F-44FD-8177-8D389B138F7F}"/>
              </a:ext>
            </a:extLst>
          </p:cNvPr>
          <p:cNvSpPr>
            <a:spLocks noGrp="1"/>
          </p:cNvSpPr>
          <p:nvPr>
            <p:ph type="title"/>
          </p:nvPr>
        </p:nvSpPr>
        <p:spPr>
          <a:xfrm>
            <a:off x="4058948" y="452718"/>
            <a:ext cx="3479177" cy="1400530"/>
          </a:xfrm>
        </p:spPr>
        <p:txBody>
          <a:bodyPr vert="horz" lIns="91440" tIns="45720" rIns="91440" bIns="45720" rtlCol="0">
            <a:normAutofit/>
          </a:bodyPr>
          <a:lstStyle/>
          <a:p>
            <a:pPr defTabSz="457200">
              <a:lnSpc>
                <a:spcPct val="90000"/>
              </a:lnSpc>
            </a:pPr>
            <a:r>
              <a:rPr lang="en-US" sz="3300" dirty="0">
                <a:latin typeface="Auto Pro Bold"/>
              </a:rPr>
              <a:t>Park Employees 2018 and 2019</a:t>
            </a:r>
          </a:p>
        </p:txBody>
      </p:sp>
      <p:sp>
        <p:nvSpPr>
          <p:cNvPr id="45"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1281" y="-1573"/>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Content Placeholder 4" descr="A group of people posing for a photo&#10;&#10;Description automatically generated">
            <a:extLst>
              <a:ext uri="{FF2B5EF4-FFF2-40B4-BE49-F238E27FC236}">
                <a16:creationId xmlns:a16="http://schemas.microsoft.com/office/drawing/2014/main" id="{01EE8A97-2046-4990-8D36-85AF071882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468" r="2" b="20566"/>
          <a:stretch/>
        </p:blipFill>
        <p:spPr>
          <a:xfrm>
            <a:off x="2" y="10"/>
            <a:ext cx="3728941" cy="3428990"/>
          </a:xfrm>
          <a:custGeom>
            <a:avLst/>
            <a:gdLst>
              <a:gd name="connsiteX0" fmla="*/ 3628384 w 4971922"/>
              <a:gd name="connsiteY0" fmla="*/ 0 h 3429000"/>
              <a:gd name="connsiteX1" fmla="*/ 4971922 w 4971922"/>
              <a:gd name="connsiteY1" fmla="*/ 0 h 3429000"/>
              <a:gd name="connsiteX2" fmla="*/ 4946877 w 4971922"/>
              <a:gd name="connsiteY2" fmla="*/ 155677 h 3429000"/>
              <a:gd name="connsiteX3" fmla="*/ 4923008 w 4971922"/>
              <a:gd name="connsiteY3" fmla="*/ 310668 h 3429000"/>
              <a:gd name="connsiteX4" fmla="*/ 4899644 w 4971922"/>
              <a:gd name="connsiteY4" fmla="*/ 466344 h 3429000"/>
              <a:gd name="connsiteX5" fmla="*/ 4879641 w 4971922"/>
              <a:gd name="connsiteY5" fmla="*/ 622707 h 3429000"/>
              <a:gd name="connsiteX6" fmla="*/ 4859470 w 4971922"/>
              <a:gd name="connsiteY6" fmla="*/ 778383 h 3429000"/>
              <a:gd name="connsiteX7" fmla="*/ 4840644 w 4971922"/>
              <a:gd name="connsiteY7" fmla="*/ 934746 h 3429000"/>
              <a:gd name="connsiteX8" fmla="*/ 4824508 w 4971922"/>
              <a:gd name="connsiteY8" fmla="*/ 1089051 h 3429000"/>
              <a:gd name="connsiteX9" fmla="*/ 4809212 w 4971922"/>
              <a:gd name="connsiteY9" fmla="*/ 1245413 h 3429000"/>
              <a:gd name="connsiteX10" fmla="*/ 4795260 w 4971922"/>
              <a:gd name="connsiteY10" fmla="*/ 1401090 h 3429000"/>
              <a:gd name="connsiteX11" fmla="*/ 4783158 w 4971922"/>
              <a:gd name="connsiteY11" fmla="*/ 1554023 h 3429000"/>
              <a:gd name="connsiteX12" fmla="*/ 4771055 w 4971922"/>
              <a:gd name="connsiteY12" fmla="*/ 1709014 h 3429000"/>
              <a:gd name="connsiteX13" fmla="*/ 4760970 w 4971922"/>
              <a:gd name="connsiteY13" fmla="*/ 1861947 h 3429000"/>
              <a:gd name="connsiteX14" fmla="*/ 4753070 w 4971922"/>
              <a:gd name="connsiteY14" fmla="*/ 2014881 h 3429000"/>
              <a:gd name="connsiteX15" fmla="*/ 4744833 w 4971922"/>
              <a:gd name="connsiteY15" fmla="*/ 2167128 h 3429000"/>
              <a:gd name="connsiteX16" fmla="*/ 4737942 w 4971922"/>
              <a:gd name="connsiteY16" fmla="*/ 2318004 h 3429000"/>
              <a:gd name="connsiteX17" fmla="*/ 4733067 w 4971922"/>
              <a:gd name="connsiteY17" fmla="*/ 2467509 h 3429000"/>
              <a:gd name="connsiteX18" fmla="*/ 4728865 w 4971922"/>
              <a:gd name="connsiteY18" fmla="*/ 2617013 h 3429000"/>
              <a:gd name="connsiteX19" fmla="*/ 4724831 w 4971922"/>
              <a:gd name="connsiteY19" fmla="*/ 2765146 h 3429000"/>
              <a:gd name="connsiteX20" fmla="*/ 4722982 w 4971922"/>
              <a:gd name="connsiteY20" fmla="*/ 2911221 h 3429000"/>
              <a:gd name="connsiteX21" fmla="*/ 4720965 w 4971922"/>
              <a:gd name="connsiteY21" fmla="*/ 3057297 h 3429000"/>
              <a:gd name="connsiteX22" fmla="*/ 4719956 w 4971922"/>
              <a:gd name="connsiteY22" fmla="*/ 3201315 h 3429000"/>
              <a:gd name="connsiteX23" fmla="*/ 4720965 w 4971922"/>
              <a:gd name="connsiteY23" fmla="*/ 3343961 h 3429000"/>
              <a:gd name="connsiteX24" fmla="*/ 4720965 w 4971922"/>
              <a:gd name="connsiteY24" fmla="*/ 3429000 h 3429000"/>
              <a:gd name="connsiteX25" fmla="*/ 0 w 4971922"/>
              <a:gd name="connsiteY25" fmla="*/ 3429000 h 3429000"/>
              <a:gd name="connsiteX26" fmla="*/ 0 w 4971922"/>
              <a:gd name="connsiteY26" fmla="*/ 1 h 3429000"/>
              <a:gd name="connsiteX27" fmla="*/ 3628384 w 4971922"/>
              <a:gd name="connsiteY27" fmla="*/ 1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71922" h="3429000">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29000"/>
                </a:lnTo>
                <a:lnTo>
                  <a:pt x="0" y="3429000"/>
                </a:lnTo>
                <a:lnTo>
                  <a:pt x="0" y="1"/>
                </a:lnTo>
                <a:lnTo>
                  <a:pt x="3628384" y="1"/>
                </a:lnTo>
                <a:close/>
              </a:path>
            </a:pathLst>
          </a:custGeom>
        </p:spPr>
      </p:pic>
      <p:sp>
        <p:nvSpPr>
          <p:cNvPr id="47" name="Rectangle 46">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Content Placeholder 25">
            <a:extLst>
              <a:ext uri="{FF2B5EF4-FFF2-40B4-BE49-F238E27FC236}">
                <a16:creationId xmlns:a16="http://schemas.microsoft.com/office/drawing/2014/main" id="{2221E89C-A569-4E9A-83E0-733EE341BDFF}"/>
              </a:ext>
            </a:extLst>
          </p:cNvPr>
          <p:cNvSpPr>
            <a:spLocks noGrp="1"/>
          </p:cNvSpPr>
          <p:nvPr>
            <p:ph idx="1"/>
          </p:nvPr>
        </p:nvSpPr>
        <p:spPr>
          <a:xfrm>
            <a:off x="4058212" y="2052918"/>
            <a:ext cx="3479177" cy="4195481"/>
          </a:xfrm>
        </p:spPr>
        <p:txBody>
          <a:bodyPr>
            <a:normAutofit/>
          </a:bodyPr>
          <a:lstStyle/>
          <a:p>
            <a:r>
              <a:rPr lang="en-US" dirty="0">
                <a:latin typeface="Lapture" panose="00000500000000000000" pitchFamily="50" charset="0"/>
              </a:rPr>
              <a:t>2018 – Taking opportunity to introduce Senator Murkowski to STA staff at Sitka National Historical Park. </a:t>
            </a:r>
          </a:p>
          <a:p>
            <a:pPr marL="0" indent="0">
              <a:buNone/>
            </a:pPr>
            <a:r>
              <a:rPr lang="en-US" dirty="0">
                <a:latin typeface="Lapture" panose="00000500000000000000" pitchFamily="50" charset="0"/>
              </a:rPr>
              <a:t> </a:t>
            </a:r>
          </a:p>
          <a:p>
            <a:r>
              <a:rPr lang="en-US" dirty="0">
                <a:latin typeface="Lapture" panose="00000500000000000000" pitchFamily="50" charset="0"/>
              </a:rPr>
              <a:t>2019 – Mid-season dinner hosted by STA to show our employees we appreciated them being on the front lines</a:t>
            </a:r>
          </a:p>
        </p:txBody>
      </p:sp>
      <p:pic>
        <p:nvPicPr>
          <p:cNvPr id="7" name="Picture 6" descr="A group of people sitting at a table in a restaurant&#10;&#10;Description automatically generated">
            <a:extLst>
              <a:ext uri="{FF2B5EF4-FFF2-40B4-BE49-F238E27FC236}">
                <a16:creationId xmlns:a16="http://schemas.microsoft.com/office/drawing/2014/main" id="{8484C10D-B2CF-4454-9DBF-A923A772619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417" r="8004"/>
          <a:stretch/>
        </p:blipFill>
        <p:spPr>
          <a:xfrm>
            <a:off x="20" y="3428999"/>
            <a:ext cx="3729804" cy="3429001"/>
          </a:xfrm>
          <a:custGeom>
            <a:avLst/>
            <a:gdLst>
              <a:gd name="connsiteX0" fmla="*/ 0 w 4973099"/>
              <a:gd name="connsiteY0" fmla="*/ 0 h 3429001"/>
              <a:gd name="connsiteX1" fmla="*/ 4720965 w 4973099"/>
              <a:gd name="connsiteY1" fmla="*/ 0 h 3429001"/>
              <a:gd name="connsiteX2" fmla="*/ 4720965 w 4973099"/>
              <a:gd name="connsiteY2" fmla="*/ 56236 h 3429001"/>
              <a:gd name="connsiteX3" fmla="*/ 4722982 w 4973099"/>
              <a:gd name="connsiteY3" fmla="*/ 196139 h 3429001"/>
              <a:gd name="connsiteX4" fmla="*/ 4726007 w 4973099"/>
              <a:gd name="connsiteY4" fmla="*/ 333299 h 3429001"/>
              <a:gd name="connsiteX5" fmla="*/ 4728865 w 4973099"/>
              <a:gd name="connsiteY5" fmla="*/ 469087 h 3429001"/>
              <a:gd name="connsiteX6" fmla="*/ 4732059 w 4973099"/>
              <a:gd name="connsiteY6" fmla="*/ 602133 h 3429001"/>
              <a:gd name="connsiteX7" fmla="*/ 4736933 w 4973099"/>
              <a:gd name="connsiteY7" fmla="*/ 734492 h 3429001"/>
              <a:gd name="connsiteX8" fmla="*/ 4742144 w 4973099"/>
              <a:gd name="connsiteY8" fmla="*/ 864793 h 3429001"/>
              <a:gd name="connsiteX9" fmla="*/ 4746850 w 4973099"/>
              <a:gd name="connsiteY9" fmla="*/ 992352 h 3429001"/>
              <a:gd name="connsiteX10" fmla="*/ 4760130 w 4973099"/>
              <a:gd name="connsiteY10" fmla="*/ 1241298 h 3429001"/>
              <a:gd name="connsiteX11" fmla="*/ 4774249 w 4973099"/>
              <a:gd name="connsiteY11" fmla="*/ 1479956 h 3429001"/>
              <a:gd name="connsiteX12" fmla="*/ 4789041 w 4973099"/>
              <a:gd name="connsiteY12" fmla="*/ 1709013 h 3429001"/>
              <a:gd name="connsiteX13" fmla="*/ 4805346 w 4973099"/>
              <a:gd name="connsiteY13" fmla="*/ 1925726 h 3429001"/>
              <a:gd name="connsiteX14" fmla="*/ 4822323 w 4973099"/>
              <a:gd name="connsiteY14" fmla="*/ 2132838 h 3429001"/>
              <a:gd name="connsiteX15" fmla="*/ 4840644 w 4973099"/>
              <a:gd name="connsiteY15" fmla="*/ 2324862 h 3429001"/>
              <a:gd name="connsiteX16" fmla="*/ 4858630 w 4973099"/>
              <a:gd name="connsiteY16" fmla="*/ 2505227 h 3429001"/>
              <a:gd name="connsiteX17" fmla="*/ 4876615 w 4973099"/>
              <a:gd name="connsiteY17" fmla="*/ 2671191 h 3429001"/>
              <a:gd name="connsiteX18" fmla="*/ 4893592 w 4973099"/>
              <a:gd name="connsiteY18" fmla="*/ 2823438 h 3429001"/>
              <a:gd name="connsiteX19" fmla="*/ 4909729 w 4973099"/>
              <a:gd name="connsiteY19" fmla="*/ 2958541 h 3429001"/>
              <a:gd name="connsiteX20" fmla="*/ 4925025 w 4973099"/>
              <a:gd name="connsiteY20" fmla="*/ 3080613 h 3429001"/>
              <a:gd name="connsiteX21" fmla="*/ 4937800 w 4973099"/>
              <a:gd name="connsiteY21" fmla="*/ 3183483 h 3429001"/>
              <a:gd name="connsiteX22" fmla="*/ 4949902 w 4973099"/>
              <a:gd name="connsiteY22" fmla="*/ 3269894 h 3429001"/>
              <a:gd name="connsiteX23" fmla="*/ 4967216 w 4973099"/>
              <a:gd name="connsiteY23" fmla="*/ 3388538 h 3429001"/>
              <a:gd name="connsiteX24" fmla="*/ 4973099 w 4973099"/>
              <a:gd name="connsiteY24" fmla="*/ 3429000 h 3429001"/>
              <a:gd name="connsiteX25" fmla="*/ 4075210 w 4973099"/>
              <a:gd name="connsiteY25" fmla="*/ 3429000 h 3429001"/>
              <a:gd name="connsiteX26" fmla="*/ 4075210 w 4973099"/>
              <a:gd name="connsiteY26" fmla="*/ 3429001 h 3429001"/>
              <a:gd name="connsiteX27" fmla="*/ 0 w 4973099"/>
              <a:gd name="connsiteY27" fmla="*/ 3429001 h 342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73099" h="3429001">
                <a:moveTo>
                  <a:pt x="0" y="0"/>
                </a:moveTo>
                <a:lnTo>
                  <a:pt x="4720965" y="0"/>
                </a:lnTo>
                <a:lnTo>
                  <a:pt x="4720965" y="56236"/>
                </a:lnTo>
                <a:lnTo>
                  <a:pt x="4722982" y="196139"/>
                </a:lnTo>
                <a:lnTo>
                  <a:pt x="4726007" y="333299"/>
                </a:lnTo>
                <a:lnTo>
                  <a:pt x="4728865" y="469087"/>
                </a:lnTo>
                <a:lnTo>
                  <a:pt x="4732059" y="602133"/>
                </a:lnTo>
                <a:lnTo>
                  <a:pt x="4736933" y="734492"/>
                </a:lnTo>
                <a:lnTo>
                  <a:pt x="4742144" y="864793"/>
                </a:lnTo>
                <a:lnTo>
                  <a:pt x="4746850" y="992352"/>
                </a:lnTo>
                <a:lnTo>
                  <a:pt x="4760130" y="1241298"/>
                </a:lnTo>
                <a:lnTo>
                  <a:pt x="4774249" y="1479956"/>
                </a:lnTo>
                <a:lnTo>
                  <a:pt x="4789041" y="1709013"/>
                </a:lnTo>
                <a:lnTo>
                  <a:pt x="4805346" y="1925726"/>
                </a:lnTo>
                <a:lnTo>
                  <a:pt x="4822323" y="2132838"/>
                </a:lnTo>
                <a:lnTo>
                  <a:pt x="4840644" y="2324862"/>
                </a:lnTo>
                <a:lnTo>
                  <a:pt x="4858630" y="2505227"/>
                </a:lnTo>
                <a:lnTo>
                  <a:pt x="4876615" y="2671191"/>
                </a:lnTo>
                <a:lnTo>
                  <a:pt x="4893592" y="2823438"/>
                </a:lnTo>
                <a:lnTo>
                  <a:pt x="4909729" y="2958541"/>
                </a:lnTo>
                <a:lnTo>
                  <a:pt x="4925025" y="3080613"/>
                </a:lnTo>
                <a:lnTo>
                  <a:pt x="4937800" y="3183483"/>
                </a:lnTo>
                <a:lnTo>
                  <a:pt x="4949902" y="3269894"/>
                </a:lnTo>
                <a:lnTo>
                  <a:pt x="4967216" y="3388538"/>
                </a:lnTo>
                <a:lnTo>
                  <a:pt x="4973099" y="3429000"/>
                </a:lnTo>
                <a:lnTo>
                  <a:pt x="4075210" y="3429000"/>
                </a:lnTo>
                <a:lnTo>
                  <a:pt x="4075210" y="3429001"/>
                </a:lnTo>
                <a:lnTo>
                  <a:pt x="0" y="3429001"/>
                </a:lnTo>
                <a:close/>
              </a:path>
            </a:pathLst>
          </a:custGeom>
        </p:spPr>
      </p:pic>
    </p:spTree>
    <p:extLst>
      <p:ext uri="{BB962C8B-B14F-4D97-AF65-F5344CB8AC3E}">
        <p14:creationId xmlns:p14="http://schemas.microsoft.com/office/powerpoint/2010/main" val="2610129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88001" y="228600"/>
            <a:ext cx="2497746" cy="1641986"/>
          </a:xfrm>
        </p:spPr>
        <p:txBody>
          <a:bodyPr>
            <a:normAutofit/>
          </a:bodyPr>
          <a:lstStyle/>
          <a:p>
            <a:pPr>
              <a:lnSpc>
                <a:spcPct val="90000"/>
              </a:lnSpc>
            </a:pPr>
            <a:r>
              <a:rPr lang="en-US" sz="3300" dirty="0">
                <a:latin typeface="Auto Pro Bold"/>
              </a:rPr>
              <a:t>Successes from 2018-2019</a:t>
            </a:r>
          </a:p>
        </p:txBody>
      </p:sp>
      <p:pic>
        <p:nvPicPr>
          <p:cNvPr id="6" name="Picture 5">
            <a:extLst>
              <a:ext uri="{FF2B5EF4-FFF2-40B4-BE49-F238E27FC236}">
                <a16:creationId xmlns:a16="http://schemas.microsoft.com/office/drawing/2014/main" id="{4D7DC137-06CD-4B36-9018-475EC5297F0E}"/>
              </a:ext>
            </a:extLst>
          </p:cNvPr>
          <p:cNvPicPr>
            <a:picLocks noChangeAspect="1"/>
          </p:cNvPicPr>
          <p:nvPr/>
        </p:nvPicPr>
        <p:blipFill rotWithShape="1">
          <a:blip r:embed="rId3">
            <a:extLst>
              <a:ext uri="{28A0092B-C50C-407E-A947-70E740481C1C}">
                <a14:useLocalDpi xmlns:a14="http://schemas.microsoft.com/office/drawing/2010/main" val="0"/>
              </a:ext>
            </a:extLst>
          </a:blip>
          <a:srcRect l="27836" r="25657"/>
          <a:stretch/>
        </p:blipFill>
        <p:spPr>
          <a:xfrm>
            <a:off x="3476010" y="10"/>
            <a:ext cx="5670097" cy="6857990"/>
          </a:xfrm>
          <a:prstGeom prst="rect">
            <a:avLst/>
          </a:prstGeom>
        </p:spPr>
      </p:pic>
      <p:sp>
        <p:nvSpPr>
          <p:cNvPr id="11" name="Rectangle 10">
            <a:extLst>
              <a:ext uri="{FF2B5EF4-FFF2-40B4-BE49-F238E27FC236}">
                <a16:creationId xmlns:a16="http://schemas.microsoft.com/office/drawing/2014/main" id="{A26E2FAE-FA60-497B-B2CB-7702C6FF3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Content Placeholder 1"/>
          <p:cNvSpPr>
            <a:spLocks noGrp="1"/>
          </p:cNvSpPr>
          <p:nvPr>
            <p:ph idx="1"/>
          </p:nvPr>
        </p:nvSpPr>
        <p:spPr>
          <a:xfrm>
            <a:off x="488001" y="1676400"/>
            <a:ext cx="2497746" cy="4953000"/>
          </a:xfrm>
        </p:spPr>
        <p:txBody>
          <a:bodyPr>
            <a:normAutofit fontScale="55000" lnSpcReduction="20000"/>
          </a:bodyPr>
          <a:lstStyle/>
          <a:p>
            <a:pPr>
              <a:lnSpc>
                <a:spcPct val="90000"/>
              </a:lnSpc>
            </a:pPr>
            <a:endParaRPr lang="en-US" sz="1700" dirty="0"/>
          </a:p>
          <a:p>
            <a:pPr>
              <a:lnSpc>
                <a:spcPct val="90000"/>
              </a:lnSpc>
            </a:pPr>
            <a:r>
              <a:rPr lang="en-US" sz="3600" dirty="0">
                <a:latin typeface="Lapture" panose="00000500000000000000" pitchFamily="50" charset="0"/>
              </a:rPr>
              <a:t>STA was able to tell our story during the Summer of 2018 and 2019</a:t>
            </a:r>
          </a:p>
          <a:p>
            <a:pPr>
              <a:lnSpc>
                <a:spcPct val="90000"/>
              </a:lnSpc>
            </a:pPr>
            <a:r>
              <a:rPr lang="en-US" sz="3600" dirty="0">
                <a:latin typeface="Lapture" panose="00000500000000000000" pitchFamily="50" charset="0"/>
              </a:rPr>
              <a:t>Visitors who have been there before noticed a difference it is our youth, our people.  </a:t>
            </a:r>
          </a:p>
          <a:p>
            <a:pPr>
              <a:lnSpc>
                <a:spcPct val="90000"/>
              </a:lnSpc>
            </a:pPr>
            <a:r>
              <a:rPr lang="en-US" sz="3600" dirty="0">
                <a:latin typeface="Lapture" panose="00000500000000000000" pitchFamily="50" charset="0"/>
              </a:rPr>
              <a:t>We saw the highest customer satisfaction ratings in NPS surveys of visitors when we were there telling our story.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DA8F8D6F-2C19-46B2-8DF4-316C6633FA4C}"/>
              </a:ext>
            </a:extLst>
          </p:cNvPr>
          <p:cNvSpPr>
            <a:spLocks noGrp="1"/>
          </p:cNvSpPr>
          <p:nvPr>
            <p:ph type="title"/>
          </p:nvPr>
        </p:nvSpPr>
        <p:spPr>
          <a:xfrm>
            <a:off x="604646" y="804672"/>
            <a:ext cx="2641019" cy="5248656"/>
          </a:xfrm>
        </p:spPr>
        <p:txBody>
          <a:bodyPr anchor="ctr">
            <a:normAutofit/>
          </a:bodyPr>
          <a:lstStyle/>
          <a:p>
            <a:pPr algn="ctr"/>
            <a:r>
              <a:rPr lang="en-US" dirty="0">
                <a:latin typeface="Auto Pro Bold"/>
              </a:rPr>
              <a:t>Our people telling our story </a:t>
            </a:r>
          </a:p>
        </p:txBody>
      </p:sp>
      <p:sp>
        <p:nvSpPr>
          <p:cNvPr id="3" name="Content Placeholder 2">
            <a:extLst>
              <a:ext uri="{FF2B5EF4-FFF2-40B4-BE49-F238E27FC236}">
                <a16:creationId xmlns:a16="http://schemas.microsoft.com/office/drawing/2014/main" id="{0F1C883A-133D-45F2-8948-6257A8FA47C5}"/>
              </a:ext>
            </a:extLst>
          </p:cNvPr>
          <p:cNvSpPr>
            <a:spLocks noGrp="1"/>
          </p:cNvSpPr>
          <p:nvPr>
            <p:ph idx="1"/>
          </p:nvPr>
        </p:nvSpPr>
        <p:spPr>
          <a:xfrm>
            <a:off x="3731895" y="804671"/>
            <a:ext cx="4799948" cy="5248657"/>
          </a:xfrm>
        </p:spPr>
        <p:txBody>
          <a:bodyPr anchor="ctr">
            <a:normAutofit/>
          </a:bodyPr>
          <a:lstStyle/>
          <a:p>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14 Miles: The Land of Our Grandparents on Vimeo</a:t>
            </a:r>
            <a:endParaRPr lang="en-US" dirty="0"/>
          </a:p>
        </p:txBody>
      </p:sp>
    </p:spTree>
    <p:extLst>
      <p:ext uri="{BB962C8B-B14F-4D97-AF65-F5344CB8AC3E}">
        <p14:creationId xmlns:p14="http://schemas.microsoft.com/office/powerpoint/2010/main" val="360848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91" name="Rectangle 9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95" name="Freeform: Shape 9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2" name="Title 1">
            <a:extLst>
              <a:ext uri="{FF2B5EF4-FFF2-40B4-BE49-F238E27FC236}">
                <a16:creationId xmlns:a16="http://schemas.microsoft.com/office/drawing/2014/main" id="{8673432B-3BAB-461F-864D-D6395E3057DA}"/>
              </a:ext>
            </a:extLst>
          </p:cNvPr>
          <p:cNvSpPr>
            <a:spLocks noGrp="1"/>
          </p:cNvSpPr>
          <p:nvPr>
            <p:ph type="title"/>
          </p:nvPr>
        </p:nvSpPr>
        <p:spPr>
          <a:xfrm>
            <a:off x="827484" y="452718"/>
            <a:ext cx="6710641" cy="1400530"/>
          </a:xfrm>
        </p:spPr>
        <p:txBody>
          <a:bodyPr anchor="ctr">
            <a:normAutofit/>
          </a:bodyPr>
          <a:lstStyle/>
          <a:p>
            <a:r>
              <a:rPr lang="en-US" dirty="0">
                <a:solidFill>
                  <a:srgbClr val="FFFFFF"/>
                </a:solidFill>
                <a:latin typeface="Auto Pro Bold"/>
              </a:rPr>
              <a:t>Lessons Learned/Advice for other Tribes</a:t>
            </a:r>
          </a:p>
        </p:txBody>
      </p:sp>
      <p:sp>
        <p:nvSpPr>
          <p:cNvPr id="3" name="Content Placeholder 2">
            <a:extLst>
              <a:ext uri="{FF2B5EF4-FFF2-40B4-BE49-F238E27FC236}">
                <a16:creationId xmlns:a16="http://schemas.microsoft.com/office/drawing/2014/main" id="{1BAACA64-EEEE-470D-AFA9-80CA9BA59170}"/>
              </a:ext>
            </a:extLst>
          </p:cNvPr>
          <p:cNvSpPr>
            <a:spLocks noGrp="1"/>
          </p:cNvSpPr>
          <p:nvPr>
            <p:ph idx="1"/>
          </p:nvPr>
        </p:nvSpPr>
        <p:spPr>
          <a:xfrm>
            <a:off x="827484" y="2286162"/>
            <a:ext cx="8011716" cy="4343238"/>
          </a:xfrm>
        </p:spPr>
        <p:txBody>
          <a:bodyPr>
            <a:normAutofit/>
          </a:bodyPr>
          <a:lstStyle/>
          <a:p>
            <a:pPr>
              <a:lnSpc>
                <a:spcPct val="90000"/>
              </a:lnSpc>
            </a:pPr>
            <a:r>
              <a:rPr lang="en-US" sz="1800" dirty="0">
                <a:latin typeface="Lapture" panose="00000500000000000000" pitchFamily="50" charset="0"/>
              </a:rPr>
              <a:t>1.	You will face obstacles, don’t give up be persistent – shout out to 			Gerry Hope, STA Transportation Director.  </a:t>
            </a:r>
          </a:p>
          <a:p>
            <a:pPr>
              <a:lnSpc>
                <a:spcPct val="90000"/>
              </a:lnSpc>
            </a:pPr>
            <a:r>
              <a:rPr lang="en-US" sz="1800" dirty="0">
                <a:latin typeface="Lapture" panose="00000500000000000000" pitchFamily="50" charset="0"/>
              </a:rPr>
              <a:t>2.	NPS has no concept of what true Self-Governance means</a:t>
            </a:r>
          </a:p>
          <a:p>
            <a:pPr>
              <a:lnSpc>
                <a:spcPct val="90000"/>
              </a:lnSpc>
            </a:pPr>
            <a:r>
              <a:rPr lang="en-US" sz="1800" dirty="0">
                <a:latin typeface="Lapture" panose="00000500000000000000" pitchFamily="50" charset="0"/>
              </a:rPr>
              <a:t>3.	Don’t let NPS get you to use documents that are like grant 					agreements/cooperative agreements</a:t>
            </a:r>
          </a:p>
          <a:p>
            <a:pPr>
              <a:lnSpc>
                <a:spcPct val="90000"/>
              </a:lnSpc>
            </a:pPr>
            <a:r>
              <a:rPr lang="en-US" sz="1800" dirty="0">
                <a:latin typeface="Lapture" panose="00000500000000000000" pitchFamily="50" charset="0"/>
              </a:rPr>
              <a:t>4.	Be willing to be the leader in your state – make it happen for Tribes 		in your area</a:t>
            </a:r>
          </a:p>
          <a:p>
            <a:pPr>
              <a:lnSpc>
                <a:spcPct val="90000"/>
              </a:lnSpc>
            </a:pPr>
            <a:r>
              <a:rPr lang="en-US" sz="1800" dirty="0">
                <a:latin typeface="Lapture" panose="00000500000000000000" pitchFamily="50" charset="0"/>
              </a:rPr>
              <a:t>5.	Be prepared to have the Tribe support some of the cost while you 			battle NPS to fully fund indirect</a:t>
            </a:r>
          </a:p>
          <a:p>
            <a:pPr>
              <a:lnSpc>
                <a:spcPct val="90000"/>
              </a:lnSpc>
            </a:pPr>
            <a:r>
              <a:rPr lang="en-US" sz="1800" dirty="0">
                <a:latin typeface="Lapture" panose="00000500000000000000" pitchFamily="50" charset="0"/>
              </a:rPr>
              <a:t>6.	Keep your congressional delegation informed of issues, call on them 		to help</a:t>
            </a:r>
          </a:p>
          <a:p>
            <a:pPr>
              <a:lnSpc>
                <a:spcPct val="90000"/>
              </a:lnSpc>
            </a:pPr>
            <a:r>
              <a:rPr lang="en-US" sz="1800" dirty="0">
                <a:latin typeface="Lapture" panose="00000500000000000000" pitchFamily="50" charset="0"/>
              </a:rPr>
              <a:t>7.	Support the frontline staff that are facing a potentially unfriendly 			NPS staff who don’t want to see change</a:t>
            </a:r>
          </a:p>
          <a:p>
            <a:pPr>
              <a:lnSpc>
                <a:spcPct val="90000"/>
              </a:lnSpc>
            </a:pPr>
            <a:endParaRPr lang="en-US" sz="1400" dirty="0"/>
          </a:p>
        </p:txBody>
      </p:sp>
    </p:spTree>
    <p:extLst>
      <p:ext uri="{BB962C8B-B14F-4D97-AF65-F5344CB8AC3E}">
        <p14:creationId xmlns:p14="http://schemas.microsoft.com/office/powerpoint/2010/main" val="379097597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FFB7C-6AAA-4919-BDD9-2D2907BBA935}"/>
              </a:ext>
            </a:extLst>
          </p:cNvPr>
          <p:cNvSpPr>
            <a:spLocks noGrp="1"/>
          </p:cNvSpPr>
          <p:nvPr>
            <p:ph type="title"/>
          </p:nvPr>
        </p:nvSpPr>
        <p:spPr/>
        <p:txBody>
          <a:bodyPr/>
          <a:lstStyle/>
          <a:p>
            <a:r>
              <a:rPr lang="en-US" dirty="0">
                <a:latin typeface="Auto Pro Bold"/>
              </a:rPr>
              <a:t>Contact Information</a:t>
            </a:r>
          </a:p>
        </p:txBody>
      </p:sp>
      <p:sp>
        <p:nvSpPr>
          <p:cNvPr id="3" name="Content Placeholder 2">
            <a:extLst>
              <a:ext uri="{FF2B5EF4-FFF2-40B4-BE49-F238E27FC236}">
                <a16:creationId xmlns:a16="http://schemas.microsoft.com/office/drawing/2014/main" id="{5D92B923-D32C-4D14-9941-A0716555272F}"/>
              </a:ext>
            </a:extLst>
          </p:cNvPr>
          <p:cNvSpPr>
            <a:spLocks noGrp="1"/>
          </p:cNvSpPr>
          <p:nvPr>
            <p:ph idx="1"/>
          </p:nvPr>
        </p:nvSpPr>
        <p:spPr>
          <a:xfrm>
            <a:off x="827700" y="2052925"/>
            <a:ext cx="7859100" cy="4195481"/>
          </a:xfrm>
        </p:spPr>
        <p:txBody>
          <a:bodyPr>
            <a:normAutofit lnSpcReduction="10000"/>
          </a:bodyPr>
          <a:lstStyle/>
          <a:p>
            <a:pPr>
              <a:lnSpc>
                <a:spcPct val="110000"/>
              </a:lnSpc>
            </a:pPr>
            <a:r>
              <a:rPr lang="en-US" dirty="0">
                <a:latin typeface="Lapture" panose="00000500000000000000" pitchFamily="50" charset="0"/>
              </a:rPr>
              <a:t>Lisa Gassman, Chief Executive Officer</a:t>
            </a:r>
          </a:p>
          <a:p>
            <a:pPr marL="0" indent="0">
              <a:lnSpc>
                <a:spcPct val="110000"/>
              </a:lnSpc>
              <a:buNone/>
            </a:pPr>
            <a:r>
              <a:rPr lang="en-US" dirty="0">
                <a:latin typeface="Lapture" panose="00000500000000000000" pitchFamily="50" charset="0"/>
              </a:rPr>
              <a:t>	Sitka Tribe of Alaska</a:t>
            </a:r>
          </a:p>
          <a:p>
            <a:pPr marL="0" indent="0">
              <a:lnSpc>
                <a:spcPct val="110000"/>
              </a:lnSpc>
              <a:buNone/>
            </a:pPr>
            <a:r>
              <a:rPr lang="en-US" dirty="0">
                <a:latin typeface="Lapture" panose="00000500000000000000" pitchFamily="50" charset="0"/>
              </a:rPr>
              <a:t>	204 </a:t>
            </a:r>
            <a:r>
              <a:rPr lang="en-US" dirty="0" err="1">
                <a:latin typeface="Lapture" panose="00000500000000000000" pitchFamily="50" charset="0"/>
              </a:rPr>
              <a:t>Siginaka</a:t>
            </a:r>
            <a:r>
              <a:rPr lang="en-US" dirty="0">
                <a:latin typeface="Lapture" panose="00000500000000000000" pitchFamily="50" charset="0"/>
              </a:rPr>
              <a:t> Way, Suite 300</a:t>
            </a:r>
          </a:p>
          <a:p>
            <a:pPr marL="0" indent="0">
              <a:lnSpc>
                <a:spcPct val="110000"/>
              </a:lnSpc>
              <a:buNone/>
            </a:pPr>
            <a:r>
              <a:rPr lang="en-US" dirty="0">
                <a:latin typeface="Lapture" panose="00000500000000000000" pitchFamily="50" charset="0"/>
              </a:rPr>
              <a:t>	Sitka, AK 99835</a:t>
            </a:r>
          </a:p>
          <a:p>
            <a:pPr marL="0" indent="0">
              <a:lnSpc>
                <a:spcPct val="110000"/>
              </a:lnSpc>
              <a:buNone/>
            </a:pPr>
            <a:r>
              <a:rPr lang="en-US" dirty="0">
                <a:latin typeface="Lapture" panose="00000500000000000000" pitchFamily="50" charset="0"/>
              </a:rPr>
              <a:t>	(907) 747-7380 (direct line)</a:t>
            </a:r>
          </a:p>
          <a:p>
            <a:pPr marL="0" indent="0">
              <a:lnSpc>
                <a:spcPct val="110000"/>
              </a:lnSpc>
              <a:buNone/>
            </a:pPr>
            <a:r>
              <a:rPr lang="en-US" dirty="0">
                <a:latin typeface="Lapture" panose="00000500000000000000" pitchFamily="50" charset="0"/>
              </a:rPr>
              <a:t>	</a:t>
            </a:r>
            <a:r>
              <a:rPr lang="en-US" dirty="0">
                <a:latin typeface="Lapture" panose="00000500000000000000" pitchFamily="50" charset="0"/>
                <a:hlinkClick r:id="rId2"/>
              </a:rPr>
              <a:t>lisa.gassman@sitkatribe-nsn.gov</a:t>
            </a:r>
            <a:r>
              <a:rPr lang="en-US" dirty="0">
                <a:latin typeface="Lapture" panose="00000500000000000000" pitchFamily="50" charset="0"/>
              </a:rPr>
              <a:t> </a:t>
            </a:r>
          </a:p>
          <a:p>
            <a:pPr marL="0" indent="0">
              <a:buNone/>
            </a:pPr>
            <a:endParaRPr lang="en-US" dirty="0">
              <a:latin typeface="Lapture" panose="00000500000000000000" pitchFamily="50" charset="0"/>
            </a:endParaRPr>
          </a:p>
          <a:p>
            <a:pPr marL="0" indent="0">
              <a:buNone/>
            </a:pPr>
            <a:r>
              <a:rPr lang="en-US" dirty="0">
                <a:latin typeface="Lapture" panose="00000500000000000000" pitchFamily="50" charset="0"/>
              </a:rPr>
              <a:t>Please contact me and I would be happy to share our documents with you related to our Annual Funding Agreement/ Reprogramming Request with NPS or if you have any questions.  </a:t>
            </a:r>
          </a:p>
        </p:txBody>
      </p:sp>
    </p:spTree>
    <p:extLst>
      <p:ext uri="{BB962C8B-B14F-4D97-AF65-F5344CB8AC3E}">
        <p14:creationId xmlns:p14="http://schemas.microsoft.com/office/powerpoint/2010/main" val="2213629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1">
            <a:extLst>
              <a:ext uri="{FF2B5EF4-FFF2-40B4-BE49-F238E27FC236}">
                <a16:creationId xmlns:a16="http://schemas.microsoft.com/office/drawing/2014/main" id="{BCD2497C-DC13-166A-3EC5-991729BF7D1D}"/>
              </a:ext>
            </a:extLst>
          </p:cNvPr>
          <p:cNvSpPr>
            <a:spLocks noGrp="1"/>
          </p:cNvSpPr>
          <p:nvPr>
            <p:ph type="title"/>
          </p:nvPr>
        </p:nvSpPr>
        <p:spPr>
          <a:xfrm>
            <a:off x="699052" y="798184"/>
            <a:ext cx="5421796" cy="994172"/>
          </a:xfrm>
        </p:spPr>
        <p:txBody>
          <a:bodyPr/>
          <a:lstStyle/>
          <a:p>
            <a:r>
              <a:rPr lang="en-US" b="1" dirty="0">
                <a:solidFill>
                  <a:schemeClr val="tx1"/>
                </a:solidFill>
                <a:latin typeface="Lapture" pitchFamily="2" charset="0"/>
              </a:rPr>
              <a:t>Presentation will Cover:</a:t>
            </a:r>
            <a:endParaRPr lang="en-US" sz="3300" b="1" dirty="0">
              <a:solidFill>
                <a:schemeClr val="tx1"/>
              </a:solidFill>
              <a:latin typeface="Lapture" pitchFamily="2" charset="0"/>
            </a:endParaRPr>
          </a:p>
        </p:txBody>
      </p:sp>
      <p:sp>
        <p:nvSpPr>
          <p:cNvPr id="62" name="Content Placeholder 2">
            <a:extLst>
              <a:ext uri="{FF2B5EF4-FFF2-40B4-BE49-F238E27FC236}">
                <a16:creationId xmlns:a16="http://schemas.microsoft.com/office/drawing/2014/main" id="{A3A81C2F-C6BB-43FB-C15E-D8ACABFD7278}"/>
              </a:ext>
            </a:extLst>
          </p:cNvPr>
          <p:cNvSpPr>
            <a:spLocks noGrp="1"/>
          </p:cNvSpPr>
          <p:nvPr>
            <p:ph idx="1"/>
          </p:nvPr>
        </p:nvSpPr>
        <p:spPr>
          <a:xfrm>
            <a:off x="5641086" y="2152657"/>
            <a:ext cx="573191" cy="3287896"/>
          </a:xfrm>
        </p:spPr>
        <p:txBody>
          <a:bodyPr>
            <a:noAutofit/>
          </a:bodyPr>
          <a:lstStyle/>
          <a:p>
            <a:pPr marL="0" indent="0">
              <a:buNone/>
            </a:pPr>
            <a:r>
              <a:rPr lang="en-US" sz="3000" b="1" dirty="0">
                <a:latin typeface="Auto Pro Bold"/>
              </a:rPr>
              <a:t>01</a:t>
            </a:r>
          </a:p>
          <a:p>
            <a:pPr marL="0" indent="0">
              <a:buNone/>
            </a:pPr>
            <a:r>
              <a:rPr lang="en-US" sz="3000" b="1" dirty="0">
                <a:latin typeface="Auto Pro Bold"/>
              </a:rPr>
              <a:t>02</a:t>
            </a:r>
          </a:p>
          <a:p>
            <a:pPr marL="0" indent="0">
              <a:buNone/>
            </a:pPr>
            <a:r>
              <a:rPr lang="en-US" sz="3000" b="1" dirty="0">
                <a:latin typeface="Auto Pro Bold"/>
              </a:rPr>
              <a:t>03</a:t>
            </a:r>
          </a:p>
          <a:p>
            <a:pPr marL="0" indent="0">
              <a:buNone/>
            </a:pPr>
            <a:r>
              <a:rPr lang="en-US" sz="3000" b="1" dirty="0">
                <a:latin typeface="Auto Pro Bold"/>
              </a:rPr>
              <a:t>04</a:t>
            </a:r>
          </a:p>
          <a:p>
            <a:pPr marL="0" indent="0">
              <a:buNone/>
            </a:pPr>
            <a:endParaRPr lang="en-US" sz="3000" b="1" dirty="0">
              <a:solidFill>
                <a:srgbClr val="05292E"/>
              </a:solidFill>
              <a:latin typeface="Auto Pro Bold"/>
            </a:endParaRPr>
          </a:p>
        </p:txBody>
      </p:sp>
      <p:cxnSp>
        <p:nvCxnSpPr>
          <p:cNvPr id="63" name="Straight Connector 62">
            <a:extLst>
              <a:ext uri="{FF2B5EF4-FFF2-40B4-BE49-F238E27FC236}">
                <a16:creationId xmlns:a16="http://schemas.microsoft.com/office/drawing/2014/main" id="{DA4D2915-F527-F817-E6A4-C417630F969D}"/>
              </a:ext>
            </a:extLst>
          </p:cNvPr>
          <p:cNvCxnSpPr>
            <a:cxnSpLocks/>
          </p:cNvCxnSpPr>
          <p:nvPr/>
        </p:nvCxnSpPr>
        <p:spPr>
          <a:xfrm>
            <a:off x="765345" y="2719344"/>
            <a:ext cx="5355503" cy="0"/>
          </a:xfrm>
          <a:prstGeom prst="line">
            <a:avLst/>
          </a:prstGeom>
          <a:ln w="19050">
            <a:solidFill>
              <a:srgbClr val="0AABB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D346A6D-C75D-31F6-F402-9690E9955602}"/>
              </a:ext>
            </a:extLst>
          </p:cNvPr>
          <p:cNvCxnSpPr>
            <a:cxnSpLocks/>
          </p:cNvCxnSpPr>
          <p:nvPr/>
        </p:nvCxnSpPr>
        <p:spPr>
          <a:xfrm>
            <a:off x="765345" y="3297415"/>
            <a:ext cx="5355503" cy="0"/>
          </a:xfrm>
          <a:prstGeom prst="line">
            <a:avLst/>
          </a:prstGeom>
          <a:ln w="19050">
            <a:solidFill>
              <a:srgbClr val="0AABB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4412881-A93A-3C89-733E-54DFF8520BCD}"/>
              </a:ext>
            </a:extLst>
          </p:cNvPr>
          <p:cNvCxnSpPr>
            <a:cxnSpLocks/>
          </p:cNvCxnSpPr>
          <p:nvPr/>
        </p:nvCxnSpPr>
        <p:spPr>
          <a:xfrm>
            <a:off x="765345" y="3905032"/>
            <a:ext cx="5355503" cy="0"/>
          </a:xfrm>
          <a:prstGeom prst="line">
            <a:avLst/>
          </a:prstGeom>
          <a:ln w="19050">
            <a:solidFill>
              <a:srgbClr val="0AABBD"/>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213D66C-F895-0887-3093-3890C6E4FB75}"/>
              </a:ext>
            </a:extLst>
          </p:cNvPr>
          <p:cNvSpPr txBox="1"/>
          <p:nvPr/>
        </p:nvSpPr>
        <p:spPr>
          <a:xfrm>
            <a:off x="671916" y="2838661"/>
            <a:ext cx="4142232" cy="600164"/>
          </a:xfrm>
          <a:prstGeom prst="rect">
            <a:avLst/>
          </a:prstGeom>
          <a:noFill/>
        </p:spPr>
        <p:txBody>
          <a:bodyPr wrap="square" rtlCol="0">
            <a:spAutoFit/>
          </a:bodyPr>
          <a:lstStyle/>
          <a:p>
            <a:r>
              <a:rPr lang="en-US" dirty="0">
                <a:latin typeface="Lapture" panose="00000500000000000000" pitchFamily="50" charset="0"/>
              </a:rPr>
              <a:t>Highlights of some of our successes</a:t>
            </a:r>
          </a:p>
          <a:p>
            <a:endParaRPr lang="en-US" sz="1500" dirty="0">
              <a:solidFill>
                <a:srgbClr val="05292E"/>
              </a:solidFill>
              <a:latin typeface="Auto Pro Bold"/>
            </a:endParaRPr>
          </a:p>
        </p:txBody>
      </p:sp>
      <p:sp>
        <p:nvSpPr>
          <p:cNvPr id="68" name="TextBox 67">
            <a:extLst>
              <a:ext uri="{FF2B5EF4-FFF2-40B4-BE49-F238E27FC236}">
                <a16:creationId xmlns:a16="http://schemas.microsoft.com/office/drawing/2014/main" id="{3DF7ACE4-1B3E-040B-C2FA-17FBBC958F8B}"/>
              </a:ext>
            </a:extLst>
          </p:cNvPr>
          <p:cNvSpPr txBox="1"/>
          <p:nvPr/>
        </p:nvSpPr>
        <p:spPr>
          <a:xfrm>
            <a:off x="717697" y="2245643"/>
            <a:ext cx="4353065" cy="369332"/>
          </a:xfrm>
          <a:prstGeom prst="rect">
            <a:avLst/>
          </a:prstGeom>
          <a:noFill/>
        </p:spPr>
        <p:txBody>
          <a:bodyPr wrap="square" rtlCol="0">
            <a:spAutoFit/>
          </a:bodyPr>
          <a:lstStyle/>
          <a:p>
            <a:r>
              <a:rPr lang="en-US" dirty="0">
                <a:latin typeface="Lapture" panose="00000500000000000000" pitchFamily="50" charset="0"/>
              </a:rPr>
              <a:t>History of our efforts – issues we faced</a:t>
            </a:r>
          </a:p>
        </p:txBody>
      </p:sp>
      <p:sp>
        <p:nvSpPr>
          <p:cNvPr id="70" name="TextBox 69">
            <a:extLst>
              <a:ext uri="{FF2B5EF4-FFF2-40B4-BE49-F238E27FC236}">
                <a16:creationId xmlns:a16="http://schemas.microsoft.com/office/drawing/2014/main" id="{33C668B5-BDED-AA1D-EA8C-08437560185F}"/>
              </a:ext>
            </a:extLst>
          </p:cNvPr>
          <p:cNvSpPr txBox="1"/>
          <p:nvPr/>
        </p:nvSpPr>
        <p:spPr>
          <a:xfrm>
            <a:off x="703338" y="3412831"/>
            <a:ext cx="3867987" cy="600164"/>
          </a:xfrm>
          <a:prstGeom prst="rect">
            <a:avLst/>
          </a:prstGeom>
          <a:noFill/>
        </p:spPr>
        <p:txBody>
          <a:bodyPr wrap="square" rtlCol="0">
            <a:spAutoFit/>
          </a:bodyPr>
          <a:lstStyle/>
          <a:p>
            <a:r>
              <a:rPr lang="en-US" dirty="0">
                <a:latin typeface="Lapture" panose="00000500000000000000" pitchFamily="50" charset="0"/>
              </a:rPr>
              <a:t>Current Status/Plan</a:t>
            </a:r>
          </a:p>
          <a:p>
            <a:endParaRPr lang="en-US" sz="1500" dirty="0">
              <a:solidFill>
                <a:srgbClr val="05292E"/>
              </a:solidFill>
              <a:latin typeface="Auto Pro Bold"/>
            </a:endParaRPr>
          </a:p>
        </p:txBody>
      </p:sp>
      <p:cxnSp>
        <p:nvCxnSpPr>
          <p:cNvPr id="72" name="Straight Connector 71">
            <a:extLst>
              <a:ext uri="{FF2B5EF4-FFF2-40B4-BE49-F238E27FC236}">
                <a16:creationId xmlns:a16="http://schemas.microsoft.com/office/drawing/2014/main" id="{A4E88AED-FA6B-D079-B212-1635CCFB5F89}"/>
              </a:ext>
            </a:extLst>
          </p:cNvPr>
          <p:cNvCxnSpPr>
            <a:cxnSpLocks/>
          </p:cNvCxnSpPr>
          <p:nvPr/>
        </p:nvCxnSpPr>
        <p:spPr>
          <a:xfrm>
            <a:off x="765345" y="4572000"/>
            <a:ext cx="5355503" cy="0"/>
          </a:xfrm>
          <a:prstGeom prst="line">
            <a:avLst/>
          </a:prstGeom>
          <a:ln w="19050">
            <a:solidFill>
              <a:srgbClr val="0AABBD"/>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07ACD74B-2C74-73FF-F873-B1E122468C80}"/>
              </a:ext>
            </a:extLst>
          </p:cNvPr>
          <p:cNvSpPr txBox="1"/>
          <p:nvPr/>
        </p:nvSpPr>
        <p:spPr>
          <a:xfrm>
            <a:off x="717697" y="4046396"/>
            <a:ext cx="4645478" cy="369332"/>
          </a:xfrm>
          <a:prstGeom prst="rect">
            <a:avLst/>
          </a:prstGeom>
          <a:noFill/>
        </p:spPr>
        <p:txBody>
          <a:bodyPr wrap="square" rtlCol="0">
            <a:spAutoFit/>
          </a:bodyPr>
          <a:lstStyle/>
          <a:p>
            <a:r>
              <a:rPr lang="en-US" dirty="0">
                <a:latin typeface="Lapture" panose="00000500000000000000" pitchFamily="50" charset="0"/>
              </a:rPr>
              <a:t>Lessons learned</a:t>
            </a:r>
          </a:p>
        </p:txBody>
      </p:sp>
    </p:spTree>
    <p:extLst>
      <p:ext uri="{BB962C8B-B14F-4D97-AF65-F5344CB8AC3E}">
        <p14:creationId xmlns:p14="http://schemas.microsoft.com/office/powerpoint/2010/main" val="2156087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6" name="Rectangle 137">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7" name="Straight Connector 139">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8" name="Picture 141">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149"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p:cNvSpPr>
            <a:spLocks noGrp="1"/>
          </p:cNvSpPr>
          <p:nvPr>
            <p:ph type="title"/>
          </p:nvPr>
        </p:nvSpPr>
        <p:spPr>
          <a:xfrm>
            <a:off x="604647" y="804672"/>
            <a:ext cx="2276204" cy="5248656"/>
          </a:xfrm>
        </p:spPr>
        <p:txBody>
          <a:bodyPr anchor="ctr">
            <a:normAutofit/>
          </a:bodyPr>
          <a:lstStyle/>
          <a:p>
            <a:pPr algn="ctr"/>
            <a:r>
              <a:rPr lang="en-US" dirty="0">
                <a:latin typeface="Auto Pro Bold"/>
              </a:rPr>
              <a:t>History of Efforts</a:t>
            </a:r>
          </a:p>
        </p:txBody>
      </p:sp>
      <p:sp>
        <p:nvSpPr>
          <p:cNvPr id="3" name="Content Placeholder 2"/>
          <p:cNvSpPr>
            <a:spLocks noGrp="1"/>
          </p:cNvSpPr>
          <p:nvPr>
            <p:ph idx="1"/>
          </p:nvPr>
        </p:nvSpPr>
        <p:spPr>
          <a:xfrm>
            <a:off x="3200400" y="533400"/>
            <a:ext cx="5179043" cy="5689691"/>
          </a:xfrm>
        </p:spPr>
        <p:txBody>
          <a:bodyPr anchor="ctr">
            <a:noAutofit/>
          </a:bodyPr>
          <a:lstStyle/>
          <a:p>
            <a:pPr>
              <a:lnSpc>
                <a:spcPct val="90000"/>
              </a:lnSpc>
            </a:pPr>
            <a:r>
              <a:rPr lang="en-US" sz="1700" dirty="0">
                <a:latin typeface="Lapture" panose="00000500000000000000" pitchFamily="50" charset="0"/>
              </a:rPr>
              <a:t>2004 Tribal Council put management of Totem Park on the STA Strategic Plan</a:t>
            </a:r>
          </a:p>
          <a:p>
            <a:pPr>
              <a:lnSpc>
                <a:spcPct val="90000"/>
              </a:lnSpc>
            </a:pPr>
            <a:r>
              <a:rPr lang="en-US" sz="1700" dirty="0">
                <a:latin typeface="Lapture" panose="00000500000000000000" pitchFamily="50" charset="0"/>
              </a:rPr>
              <a:t>Staff had an NPS box that passed from Dept to Dept, not quite sure how to make that happen.</a:t>
            </a:r>
          </a:p>
          <a:p>
            <a:pPr>
              <a:lnSpc>
                <a:spcPct val="90000"/>
              </a:lnSpc>
            </a:pPr>
            <a:r>
              <a:rPr lang="en-US" sz="1700" dirty="0">
                <a:latin typeface="Lapture" panose="00000500000000000000" pitchFamily="50" charset="0"/>
              </a:rPr>
              <a:t>Another GM raised the potential of STA Compacting at a SG conf in 2012-2013 timeframe, NPS responded negatively – how dare a Tribe try to take over anything at NPS!   </a:t>
            </a:r>
          </a:p>
          <a:p>
            <a:pPr>
              <a:lnSpc>
                <a:spcPct val="90000"/>
              </a:lnSpc>
            </a:pPr>
            <a:r>
              <a:rPr lang="en-US" sz="1700" dirty="0">
                <a:latin typeface="Lapture" panose="00000500000000000000" pitchFamily="50" charset="0"/>
              </a:rPr>
              <a:t>Summer 2016 – Lisa Gassman returned as GM to STA, this item was not completed, began work on it</a:t>
            </a:r>
          </a:p>
          <a:p>
            <a:pPr lvl="1">
              <a:lnSpc>
                <a:spcPct val="90000"/>
              </a:lnSpc>
            </a:pPr>
            <a:r>
              <a:rPr lang="en-US" sz="1700" dirty="0">
                <a:latin typeface="Lapture" panose="00000500000000000000" pitchFamily="50" charset="0"/>
              </a:rPr>
              <a:t>Letter submitted September 2016 in response to federal register notice</a:t>
            </a:r>
          </a:p>
          <a:p>
            <a:pPr lvl="2">
              <a:lnSpc>
                <a:spcPct val="90000"/>
              </a:lnSpc>
            </a:pPr>
            <a:r>
              <a:rPr lang="en-US" sz="1700" dirty="0">
                <a:latin typeface="Lapture" panose="00000500000000000000" pitchFamily="50" charset="0"/>
              </a:rPr>
              <a:t>Issues experienced from outset (nonworking fax, phone for NPS)	</a:t>
            </a:r>
          </a:p>
          <a:p>
            <a:pPr lvl="1">
              <a:lnSpc>
                <a:spcPct val="90000"/>
              </a:lnSpc>
            </a:pPr>
            <a:r>
              <a:rPr lang="en-US" sz="1700" dirty="0">
                <a:latin typeface="Lapture" panose="00000500000000000000" pitchFamily="50" charset="0"/>
              </a:rPr>
              <a:t>Response by NPS received indicating a team would be identified and further info would follow</a:t>
            </a:r>
          </a:p>
          <a:p>
            <a:pPr lvl="2">
              <a:lnSpc>
                <a:spcPct val="90000"/>
              </a:lnSpc>
            </a:pPr>
            <a:r>
              <a:rPr lang="en-US" sz="1700" dirty="0">
                <a:latin typeface="Lapture" panose="00000500000000000000" pitchFamily="50" charset="0"/>
              </a:rPr>
              <a:t>Issue: That didn’t happen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E681F-0533-4779-BED8-3641FCF253D9}"/>
              </a:ext>
            </a:extLst>
          </p:cNvPr>
          <p:cNvSpPr>
            <a:spLocks noGrp="1"/>
          </p:cNvSpPr>
          <p:nvPr>
            <p:ph type="title"/>
          </p:nvPr>
        </p:nvSpPr>
        <p:spPr/>
        <p:txBody>
          <a:bodyPr/>
          <a:lstStyle/>
          <a:p>
            <a:r>
              <a:rPr lang="en-US" dirty="0">
                <a:latin typeface="Auto Pro Bold"/>
              </a:rPr>
              <a:t>NCAI Resolution Oct 2016</a:t>
            </a:r>
          </a:p>
        </p:txBody>
      </p:sp>
      <p:sp>
        <p:nvSpPr>
          <p:cNvPr id="3" name="Content Placeholder 2">
            <a:extLst>
              <a:ext uri="{FF2B5EF4-FFF2-40B4-BE49-F238E27FC236}">
                <a16:creationId xmlns:a16="http://schemas.microsoft.com/office/drawing/2014/main" id="{2190BA80-D7F5-482C-9482-283D8D42B17D}"/>
              </a:ext>
            </a:extLst>
          </p:cNvPr>
          <p:cNvSpPr>
            <a:spLocks noGrp="1"/>
          </p:cNvSpPr>
          <p:nvPr>
            <p:ph idx="1"/>
          </p:nvPr>
        </p:nvSpPr>
        <p:spPr/>
        <p:txBody>
          <a:bodyPr>
            <a:normAutofit/>
          </a:bodyPr>
          <a:lstStyle/>
          <a:p>
            <a:r>
              <a:rPr lang="en-US" dirty="0">
                <a:latin typeface="Lapture" panose="00000500000000000000" pitchFamily="50" charset="0"/>
              </a:rPr>
              <a:t>STA requested assistance from NCAI in bringing to the attention of Congress that no Tribe had been successful in entering into an Annual Funding Agreement outside of BIA/IHS despite 20 years passing since the ISDEAA had been passed. </a:t>
            </a:r>
          </a:p>
          <a:p>
            <a:r>
              <a:rPr lang="en-US" dirty="0">
                <a:latin typeface="Lapture" panose="00000500000000000000" pitchFamily="50" charset="0"/>
                <a:hlinkClick r:id="rId2"/>
              </a:rPr>
              <a:t>Resolution | NCAI</a:t>
            </a:r>
            <a:endParaRPr lang="en-US" dirty="0">
              <a:latin typeface="Lapture" panose="00000500000000000000" pitchFamily="50" charset="0"/>
            </a:endParaRPr>
          </a:p>
          <a:p>
            <a:r>
              <a:rPr lang="en-US" dirty="0">
                <a:latin typeface="Lapture" panose="00000500000000000000" pitchFamily="50" charset="0"/>
              </a:rPr>
              <a:t>Lists all of the parks near a Tribe that may have “a special geographic, historic or cultural relationship to Federally Recognized Tribes”</a:t>
            </a:r>
          </a:p>
          <a:p>
            <a:r>
              <a:rPr lang="en-US" dirty="0">
                <a:latin typeface="Lapture" panose="00000500000000000000" pitchFamily="50" charset="0"/>
              </a:rPr>
              <a:t>We requested Congress request the Secretary of Interior to analyze attempts to compact and report back on barriers to compacting with NPS</a:t>
            </a:r>
          </a:p>
        </p:txBody>
      </p:sp>
    </p:spTree>
    <p:extLst>
      <p:ext uri="{BB962C8B-B14F-4D97-AF65-F5344CB8AC3E}">
        <p14:creationId xmlns:p14="http://schemas.microsoft.com/office/powerpoint/2010/main" val="2860788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30801-7C71-4A0B-AA5F-0F6DEBA8C666}"/>
              </a:ext>
            </a:extLst>
          </p:cNvPr>
          <p:cNvSpPr>
            <a:spLocks noGrp="1"/>
          </p:cNvSpPr>
          <p:nvPr>
            <p:ph type="title"/>
          </p:nvPr>
        </p:nvSpPr>
        <p:spPr/>
        <p:txBody>
          <a:bodyPr/>
          <a:lstStyle/>
          <a:p>
            <a:r>
              <a:rPr lang="en-US" dirty="0">
                <a:latin typeface="Auto Pro Bold"/>
              </a:rPr>
              <a:t>Primary Issues we faced over multiple years	</a:t>
            </a:r>
          </a:p>
        </p:txBody>
      </p:sp>
      <p:sp>
        <p:nvSpPr>
          <p:cNvPr id="3" name="Content Placeholder 2">
            <a:extLst>
              <a:ext uri="{FF2B5EF4-FFF2-40B4-BE49-F238E27FC236}">
                <a16:creationId xmlns:a16="http://schemas.microsoft.com/office/drawing/2014/main" id="{9AC2FCE2-4AA8-6893-7EE5-C1276567D00A}"/>
              </a:ext>
            </a:extLst>
          </p:cNvPr>
          <p:cNvSpPr>
            <a:spLocks noGrp="1"/>
          </p:cNvSpPr>
          <p:nvPr>
            <p:ph idx="1"/>
          </p:nvPr>
        </p:nvSpPr>
        <p:spPr>
          <a:xfrm>
            <a:off x="827700" y="2052925"/>
            <a:ext cx="8087700" cy="4195481"/>
          </a:xfrm>
        </p:spPr>
        <p:txBody>
          <a:bodyPr>
            <a:normAutofit fontScale="85000" lnSpcReduction="10000"/>
          </a:bodyPr>
          <a:lstStyle/>
          <a:p>
            <a:r>
              <a:rPr lang="en-US" dirty="0">
                <a:latin typeface="Lapture" panose="00000500000000000000" pitchFamily="50" charset="0"/>
              </a:rPr>
              <a:t>1. </a:t>
            </a:r>
            <a:r>
              <a:rPr lang="en-US" sz="2400" dirty="0">
                <a:latin typeface="Lapture" panose="00000500000000000000" pitchFamily="50" charset="0"/>
              </a:rPr>
              <a:t>NPS not wanting to co-manage with a Tribe – they would rather do a grant agreement or cooperative agreement.  Once we decided we wanted to use our compact to have an AFA with NPS we became the enemy.</a:t>
            </a:r>
            <a:r>
              <a:rPr lang="en-US" dirty="0">
                <a:latin typeface="Lapture" panose="00000500000000000000" pitchFamily="50" charset="0"/>
              </a:rPr>
              <a:t> </a:t>
            </a:r>
          </a:p>
          <a:p>
            <a:pPr lvl="1"/>
            <a:r>
              <a:rPr lang="en-US" sz="1900" dirty="0">
                <a:latin typeface="Lapture" panose="00000500000000000000" pitchFamily="50" charset="0"/>
              </a:rPr>
              <a:t>When a cooperative agreement was used, full indirect would be provided – no question.  Once it became an AFA, all of the sudden they didn’t get indirect funding so couldn’t give it to us. They refused to pay indirect or CSC.</a:t>
            </a:r>
          </a:p>
          <a:p>
            <a:pPr lvl="1"/>
            <a:r>
              <a:rPr lang="en-US" sz="1900" dirty="0">
                <a:latin typeface="Lapture" panose="00000500000000000000" pitchFamily="50" charset="0"/>
              </a:rPr>
              <a:t>Lack of respect for Tribes by certain individuals within the Alaska Region</a:t>
            </a:r>
          </a:p>
          <a:p>
            <a:pPr lvl="1"/>
            <a:r>
              <a:rPr lang="en-US" sz="1900" dirty="0">
                <a:latin typeface="Lapture" panose="00000500000000000000" pitchFamily="50" charset="0"/>
              </a:rPr>
              <a:t>Belief by NPS that we couldn’t handle the job – comments like we are building the airplane while flying it, just take a little not a lot. </a:t>
            </a:r>
          </a:p>
          <a:p>
            <a:r>
              <a:rPr lang="en-US" sz="2300" dirty="0">
                <a:latin typeface="Lapture" panose="00000500000000000000" pitchFamily="50" charset="0"/>
              </a:rPr>
              <a:t>2. No clear definition of what is inherently federal and NPS asserting all top positions within the various programs were inherently federal leaving STA with no ability to manage the programs. </a:t>
            </a:r>
            <a:r>
              <a:rPr lang="en-US" dirty="0">
                <a:latin typeface="Lapture" panose="00000500000000000000" pitchFamily="50" charset="0"/>
              </a:rPr>
              <a:t> </a:t>
            </a:r>
          </a:p>
        </p:txBody>
      </p:sp>
    </p:spTree>
    <p:extLst>
      <p:ext uri="{BB962C8B-B14F-4D97-AF65-F5344CB8AC3E}">
        <p14:creationId xmlns:p14="http://schemas.microsoft.com/office/powerpoint/2010/main" val="3220067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0" name="Rectangle 13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4" name="Picture 14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14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p:cNvSpPr>
            <a:spLocks noGrp="1"/>
          </p:cNvSpPr>
          <p:nvPr>
            <p:ph type="title"/>
          </p:nvPr>
        </p:nvSpPr>
        <p:spPr>
          <a:xfrm>
            <a:off x="604646" y="804672"/>
            <a:ext cx="2641019" cy="5248656"/>
          </a:xfrm>
        </p:spPr>
        <p:txBody>
          <a:bodyPr anchor="ctr">
            <a:normAutofit/>
          </a:bodyPr>
          <a:lstStyle/>
          <a:p>
            <a:pPr algn="ctr"/>
            <a:r>
              <a:rPr lang="en-US" dirty="0">
                <a:latin typeface="Auto Pro Bold"/>
              </a:rPr>
              <a:t>History of Efforts</a:t>
            </a:r>
          </a:p>
        </p:txBody>
      </p:sp>
      <p:sp>
        <p:nvSpPr>
          <p:cNvPr id="3" name="Content Placeholder 2"/>
          <p:cNvSpPr>
            <a:spLocks noGrp="1"/>
          </p:cNvSpPr>
          <p:nvPr>
            <p:ph idx="1"/>
          </p:nvPr>
        </p:nvSpPr>
        <p:spPr>
          <a:xfrm>
            <a:off x="2819400" y="804671"/>
            <a:ext cx="5712443" cy="5519929"/>
          </a:xfrm>
        </p:spPr>
        <p:txBody>
          <a:bodyPr anchor="ctr">
            <a:noAutofit/>
          </a:bodyPr>
          <a:lstStyle/>
          <a:p>
            <a:pPr>
              <a:lnSpc>
                <a:spcPct val="90000"/>
              </a:lnSpc>
            </a:pPr>
            <a:r>
              <a:rPr lang="en-US" sz="1700" dirty="0">
                <a:latin typeface="Lapture" panose="00000500000000000000" pitchFamily="50" charset="0"/>
              </a:rPr>
              <a:t>FY18 Negotiations</a:t>
            </a:r>
          </a:p>
          <a:p>
            <a:pPr lvl="1">
              <a:lnSpc>
                <a:spcPct val="90000"/>
              </a:lnSpc>
            </a:pPr>
            <a:r>
              <a:rPr lang="en-US" sz="1700" dirty="0">
                <a:latin typeface="Lapture" panose="00000500000000000000" pitchFamily="50" charset="0"/>
              </a:rPr>
              <a:t>STA requested several divisions within SNHP</a:t>
            </a:r>
          </a:p>
          <a:p>
            <a:pPr lvl="2">
              <a:lnSpc>
                <a:spcPct val="90000"/>
              </a:lnSpc>
            </a:pPr>
            <a:r>
              <a:rPr lang="en-US" sz="1700" dirty="0">
                <a:latin typeface="Lapture" panose="00000500000000000000" pitchFamily="50" charset="0"/>
              </a:rPr>
              <a:t>Interpretation, Cultural Resources, Natural Resources and Maintenance</a:t>
            </a:r>
          </a:p>
          <a:p>
            <a:pPr lvl="2">
              <a:lnSpc>
                <a:spcPct val="90000"/>
              </a:lnSpc>
            </a:pPr>
            <a:r>
              <a:rPr lang="en-US" sz="1700" dirty="0">
                <a:latin typeface="Lapture" panose="00000500000000000000" pitchFamily="50" charset="0"/>
              </a:rPr>
              <a:t>Issues experienced: </a:t>
            </a:r>
          </a:p>
          <a:p>
            <a:pPr lvl="3">
              <a:lnSpc>
                <a:spcPct val="90000"/>
              </a:lnSpc>
            </a:pPr>
            <a:r>
              <a:rPr lang="en-US" sz="1700" dirty="0">
                <a:latin typeface="Lapture" panose="00000500000000000000" pitchFamily="50" charset="0"/>
              </a:rPr>
              <a:t>No documents available to utilize – NPS has done cooperative agreements and with Tribes, attempted to treat compacting through SG as a grant, not a government-to- government agreement </a:t>
            </a:r>
          </a:p>
          <a:p>
            <a:pPr lvl="4">
              <a:lnSpc>
                <a:spcPct val="90000"/>
              </a:lnSpc>
            </a:pPr>
            <a:r>
              <a:rPr lang="en-US" sz="1700" dirty="0">
                <a:latin typeface="Lapture" panose="00000500000000000000" pitchFamily="50" charset="0"/>
              </a:rPr>
              <a:t>GM modeled AFA and Budget off of BIA documents</a:t>
            </a:r>
          </a:p>
          <a:p>
            <a:pPr lvl="3">
              <a:lnSpc>
                <a:spcPct val="90000"/>
              </a:lnSpc>
            </a:pPr>
            <a:r>
              <a:rPr lang="en-US" sz="1700" dirty="0">
                <a:latin typeface="Lapture" panose="00000500000000000000" pitchFamily="50" charset="0"/>
              </a:rPr>
              <a:t>Inherently federal positions asserted by NPS</a:t>
            </a:r>
          </a:p>
          <a:p>
            <a:pPr lvl="3">
              <a:lnSpc>
                <a:spcPct val="90000"/>
              </a:lnSpc>
            </a:pPr>
            <a:r>
              <a:rPr lang="en-US" sz="1700" dirty="0">
                <a:latin typeface="Lapture" panose="00000500000000000000" pitchFamily="50" charset="0"/>
              </a:rPr>
              <a:t>NPS unwilling to provide full indirect funding</a:t>
            </a:r>
          </a:p>
          <a:p>
            <a:pPr>
              <a:lnSpc>
                <a:spcPct val="90000"/>
              </a:lnSpc>
            </a:pPr>
            <a:endParaRPr lang="en-US" sz="1700" dirty="0">
              <a:latin typeface="Lapture" panose="00000500000000000000" pitchFamily="50" charset="0"/>
            </a:endParaRPr>
          </a:p>
        </p:txBody>
      </p:sp>
    </p:spTree>
    <p:extLst>
      <p:ext uri="{BB962C8B-B14F-4D97-AF65-F5344CB8AC3E}">
        <p14:creationId xmlns:p14="http://schemas.microsoft.com/office/powerpoint/2010/main" val="1031024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8" name="Rectangle 137">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2" name="Picture 141">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144"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p:cNvSpPr>
            <a:spLocks noGrp="1"/>
          </p:cNvSpPr>
          <p:nvPr>
            <p:ph type="title"/>
          </p:nvPr>
        </p:nvSpPr>
        <p:spPr>
          <a:xfrm>
            <a:off x="604646" y="804672"/>
            <a:ext cx="2641019" cy="5248656"/>
          </a:xfrm>
        </p:spPr>
        <p:txBody>
          <a:bodyPr anchor="ctr">
            <a:normAutofit/>
          </a:bodyPr>
          <a:lstStyle/>
          <a:p>
            <a:pPr algn="ctr"/>
            <a:r>
              <a:rPr lang="en-US" dirty="0">
                <a:latin typeface="Auto Pro Bold"/>
              </a:rPr>
              <a:t>History of Efforts</a:t>
            </a:r>
          </a:p>
        </p:txBody>
      </p:sp>
      <p:sp>
        <p:nvSpPr>
          <p:cNvPr id="3" name="Content Placeholder 2"/>
          <p:cNvSpPr>
            <a:spLocks noGrp="1"/>
          </p:cNvSpPr>
          <p:nvPr>
            <p:ph idx="1"/>
          </p:nvPr>
        </p:nvSpPr>
        <p:spPr>
          <a:xfrm>
            <a:off x="3731895" y="804671"/>
            <a:ext cx="4799948" cy="5248657"/>
          </a:xfrm>
        </p:spPr>
        <p:txBody>
          <a:bodyPr anchor="ctr">
            <a:normAutofit fontScale="92500" lnSpcReduction="20000"/>
          </a:bodyPr>
          <a:lstStyle/>
          <a:p>
            <a:r>
              <a:rPr lang="en-US" dirty="0">
                <a:latin typeface="Lapture" panose="00000500000000000000" pitchFamily="50" charset="0"/>
              </a:rPr>
              <a:t>FY19 Negotiations</a:t>
            </a:r>
          </a:p>
          <a:p>
            <a:pPr lvl="1"/>
            <a:r>
              <a:rPr lang="en-US" dirty="0">
                <a:latin typeface="Lapture" panose="00000500000000000000" pitchFamily="50" charset="0"/>
              </a:rPr>
              <a:t>Did Status Quo of FY18 to get an agreement in place and combat assertion that NPS needed money back for additional federal positions, was able to slip in another seasonal position.</a:t>
            </a:r>
          </a:p>
          <a:p>
            <a:pPr lvl="1"/>
            <a:r>
              <a:rPr lang="en-US" dirty="0">
                <a:latin typeface="Lapture" panose="00000500000000000000" pitchFamily="50" charset="0"/>
              </a:rPr>
              <a:t>DC Staffers offered to participate in negotiations – this upset federal staff, said we should have told them in advance of negotiation meeting.</a:t>
            </a:r>
          </a:p>
          <a:p>
            <a:pPr lvl="1"/>
            <a:r>
              <a:rPr lang="en-US" dirty="0">
                <a:latin typeface="Lapture" panose="00000500000000000000" pitchFamily="50" charset="0"/>
              </a:rPr>
              <a:t>Despite another Park in East Coast being turned over to a County government and no inherently federal issues being raised there, Alaska region still won’t budge. </a:t>
            </a:r>
          </a:p>
          <a:p>
            <a:pPr lvl="1"/>
            <a:r>
              <a:rPr lang="en-US" dirty="0">
                <a:latin typeface="Lapture" panose="00000500000000000000" pitchFamily="50" charset="0"/>
              </a:rPr>
              <a:t>ZERO indirect provided – despite prior year providing some, and full indirect in cooperative agreements NPS has taken flawed legal position they don’t get it so cannot give it </a:t>
            </a:r>
          </a:p>
        </p:txBody>
      </p:sp>
    </p:spTree>
    <p:extLst>
      <p:ext uri="{BB962C8B-B14F-4D97-AF65-F5344CB8AC3E}">
        <p14:creationId xmlns:p14="http://schemas.microsoft.com/office/powerpoint/2010/main" val="773140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0" name="Rectangle 13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4" name="Picture 14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14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p:cNvSpPr>
            <a:spLocks noGrp="1"/>
          </p:cNvSpPr>
          <p:nvPr>
            <p:ph type="title"/>
          </p:nvPr>
        </p:nvSpPr>
        <p:spPr>
          <a:xfrm>
            <a:off x="604646" y="804672"/>
            <a:ext cx="2641019" cy="5248656"/>
          </a:xfrm>
        </p:spPr>
        <p:txBody>
          <a:bodyPr anchor="ctr">
            <a:normAutofit/>
          </a:bodyPr>
          <a:lstStyle/>
          <a:p>
            <a:pPr algn="ctr"/>
            <a:r>
              <a:rPr lang="en-US" dirty="0">
                <a:latin typeface="Auto Pro Bold"/>
              </a:rPr>
              <a:t>History of Efforts</a:t>
            </a:r>
          </a:p>
        </p:txBody>
      </p:sp>
      <p:sp>
        <p:nvSpPr>
          <p:cNvPr id="3" name="Content Placeholder 2"/>
          <p:cNvSpPr>
            <a:spLocks noGrp="1"/>
          </p:cNvSpPr>
          <p:nvPr>
            <p:ph idx="1"/>
          </p:nvPr>
        </p:nvSpPr>
        <p:spPr>
          <a:xfrm>
            <a:off x="2819400" y="804671"/>
            <a:ext cx="5712443" cy="5248657"/>
          </a:xfrm>
        </p:spPr>
        <p:txBody>
          <a:bodyPr anchor="ctr">
            <a:normAutofit fontScale="85000" lnSpcReduction="10000"/>
          </a:bodyPr>
          <a:lstStyle/>
          <a:p>
            <a:endParaRPr lang="en-US" dirty="0"/>
          </a:p>
          <a:p>
            <a:r>
              <a:rPr lang="en-US" dirty="0">
                <a:latin typeface="Lapture" panose="00000500000000000000" pitchFamily="50" charset="0"/>
              </a:rPr>
              <a:t>FY20 Negotiations</a:t>
            </a:r>
          </a:p>
          <a:p>
            <a:pPr lvl="1"/>
            <a:r>
              <a:rPr lang="en-US" dirty="0">
                <a:latin typeface="Lapture" panose="00000500000000000000" pitchFamily="50" charset="0"/>
              </a:rPr>
              <a:t>Requested status quo of FY19 to get an agreement in place</a:t>
            </a:r>
          </a:p>
          <a:p>
            <a:pPr lvl="1"/>
            <a:r>
              <a:rPr lang="en-US" dirty="0">
                <a:latin typeface="Lapture" panose="00000500000000000000" pitchFamily="50" charset="0"/>
              </a:rPr>
              <a:t>Approached the Congressional delegation throughout but particularly in this year’s negotiations to keep them in loop</a:t>
            </a:r>
          </a:p>
          <a:p>
            <a:pPr lvl="1"/>
            <a:r>
              <a:rPr lang="en-US" dirty="0">
                <a:latin typeface="Lapture" panose="00000500000000000000" pitchFamily="50" charset="0"/>
              </a:rPr>
              <a:t>NPS then reviewed the documents for several months, we submitted all by 7/2/19.</a:t>
            </a:r>
          </a:p>
          <a:p>
            <a:pPr lvl="1"/>
            <a:r>
              <a:rPr lang="en-US" dirty="0">
                <a:latin typeface="Lapture" panose="00000500000000000000" pitchFamily="50" charset="0"/>
              </a:rPr>
              <a:t>September 9, 2019, NPS sent a letter stating they would not agree to extend the FY19 agreement or to enter another agreement but would be happy to explore a cooperative agreement. </a:t>
            </a:r>
          </a:p>
          <a:p>
            <a:pPr lvl="1"/>
            <a:r>
              <a:rPr lang="en-US" dirty="0">
                <a:latin typeface="Lapture" panose="00000500000000000000" pitchFamily="50" charset="0"/>
              </a:rPr>
              <a:t>A subsequent notice received on 9/24/19 indicating we needed to remove our staff and all Tribal items from the Park by 9/30/19.  The Tribe was being kicked off land that was historically belonged to the </a:t>
            </a:r>
            <a:r>
              <a:rPr lang="en-US" dirty="0" err="1">
                <a:latin typeface="Lapture" panose="00000500000000000000" pitchFamily="50" charset="0"/>
              </a:rPr>
              <a:t>Kiks.ádi</a:t>
            </a:r>
            <a:r>
              <a:rPr lang="en-US" dirty="0">
                <a:latin typeface="Lapture" panose="00000500000000000000" pitchFamily="50" charset="0"/>
              </a:rPr>
              <a:t> clan.  We were also asked after we moved if we could confirm that we didn’t take anything that belonged to the Park. This attitude epitomizes the mistrust NPS leadership at the park has for the Tribe.  </a:t>
            </a:r>
          </a:p>
          <a:p>
            <a:pPr lvl="1"/>
            <a:endParaRPr lang="en-US" dirty="0">
              <a:latin typeface="Lapture" panose="00000500000000000000" pitchFamily="50" charset="0"/>
            </a:endParaRPr>
          </a:p>
          <a:p>
            <a:pPr lvl="1"/>
            <a:endParaRPr lang="en-US" dirty="0"/>
          </a:p>
        </p:txBody>
      </p:sp>
    </p:spTree>
    <p:extLst>
      <p:ext uri="{BB962C8B-B14F-4D97-AF65-F5344CB8AC3E}">
        <p14:creationId xmlns:p14="http://schemas.microsoft.com/office/powerpoint/2010/main" val="3349313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0" name="Rectangle 13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4" name="Picture 14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14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p:cNvSpPr>
            <a:spLocks noGrp="1"/>
          </p:cNvSpPr>
          <p:nvPr>
            <p:ph type="title"/>
          </p:nvPr>
        </p:nvSpPr>
        <p:spPr>
          <a:xfrm>
            <a:off x="604646" y="804672"/>
            <a:ext cx="2641019" cy="5248656"/>
          </a:xfrm>
        </p:spPr>
        <p:txBody>
          <a:bodyPr anchor="ctr">
            <a:normAutofit/>
          </a:bodyPr>
          <a:lstStyle/>
          <a:p>
            <a:pPr algn="ctr"/>
            <a:r>
              <a:rPr lang="en-US" dirty="0">
                <a:latin typeface="Auto Pro Bold"/>
              </a:rPr>
              <a:t>History of Efforts</a:t>
            </a:r>
          </a:p>
        </p:txBody>
      </p:sp>
      <p:sp>
        <p:nvSpPr>
          <p:cNvPr id="3" name="Content Placeholder 2"/>
          <p:cNvSpPr>
            <a:spLocks noGrp="1"/>
          </p:cNvSpPr>
          <p:nvPr>
            <p:ph idx="1"/>
          </p:nvPr>
        </p:nvSpPr>
        <p:spPr>
          <a:xfrm>
            <a:off x="3245665" y="804671"/>
            <a:ext cx="5286178" cy="5248657"/>
          </a:xfrm>
        </p:spPr>
        <p:txBody>
          <a:bodyPr anchor="ctr">
            <a:normAutofit/>
          </a:bodyPr>
          <a:lstStyle/>
          <a:p>
            <a:r>
              <a:rPr lang="en-US" dirty="0">
                <a:latin typeface="Lapture" panose="00000500000000000000" pitchFamily="50" charset="0"/>
              </a:rPr>
              <a:t>FY21 Negotiations</a:t>
            </a:r>
          </a:p>
          <a:p>
            <a:pPr lvl="1"/>
            <a:r>
              <a:rPr lang="en-US" dirty="0">
                <a:latin typeface="Lapture" panose="00000500000000000000" pitchFamily="50" charset="0"/>
              </a:rPr>
              <a:t>NPS refused to negotiate an FY21 agreement with STA that had been submitted 5/19/2020 relying on 25 CFR §1000.    </a:t>
            </a:r>
          </a:p>
          <a:p>
            <a:pPr lvl="1"/>
            <a:r>
              <a:rPr lang="en-US" dirty="0">
                <a:latin typeface="Lapture" panose="00000500000000000000" pitchFamily="50" charset="0"/>
              </a:rPr>
              <a:t>Local Superintendent stated she would be more than willing to discuss “partnering opportunities under other mechanisms, such as a cooperative agreement.”  </a:t>
            </a:r>
          </a:p>
          <a:p>
            <a:pPr lvl="1"/>
            <a:r>
              <a:rPr lang="en-US" dirty="0">
                <a:latin typeface="Lapture" panose="00000500000000000000" pitchFamily="50" charset="0"/>
              </a:rPr>
              <a:t>Co-Management was a dirty word to NPS and the local park leadership shared a couple of times with the STA General Manager that the Tribe was just a “hiring service” for them.    </a:t>
            </a:r>
          </a:p>
          <a:p>
            <a:pPr lvl="1"/>
            <a:endParaRPr lang="en-US" dirty="0"/>
          </a:p>
        </p:txBody>
      </p:sp>
    </p:spTree>
    <p:extLst>
      <p:ext uri="{BB962C8B-B14F-4D97-AF65-F5344CB8AC3E}">
        <p14:creationId xmlns:p14="http://schemas.microsoft.com/office/powerpoint/2010/main" val="32335280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DEF66683F1904A9D18C86F600002D8" ma:contentTypeVersion="18" ma:contentTypeDescription="Create a new document." ma:contentTypeScope="" ma:versionID="bbdac320460c27aa7a24f68483c77f33">
  <xsd:schema xmlns:xsd="http://www.w3.org/2001/XMLSchema" xmlns:xs="http://www.w3.org/2001/XMLSchema" xmlns:p="http://schemas.microsoft.com/office/2006/metadata/properties" xmlns:ns2="c3e7fb3a-f61c-4241-9fbd-03f77e035e59" xmlns:ns3="b37bbeab-e64e-43e9-894e-e09b3b82ea91" targetNamespace="http://schemas.microsoft.com/office/2006/metadata/properties" ma:root="true" ma:fieldsID="325511f9f3ba21235ae59dbe486452a2" ns2:_="" ns3:_="">
    <xsd:import namespace="c3e7fb3a-f61c-4241-9fbd-03f77e035e59"/>
    <xsd:import namespace="b37bbeab-e64e-43e9-894e-e09b3b82ea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7fb3a-f61c-4241-9fbd-03f77e035e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d666a43-d96d-4f4b-b12f-397f8ab1e3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7bbeab-e64e-43e9-894e-e09b3b82ea9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2c23464-064b-4240-ab2a-a8d730b63fa3}" ma:internalName="TaxCatchAll" ma:showField="CatchAllData" ma:web="b37bbeab-e64e-43e9-894e-e09b3b82ea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37bbeab-e64e-43e9-894e-e09b3b82ea91" xsi:nil="true"/>
    <lcf76f155ced4ddcb4097134ff3c332f xmlns="c3e7fb3a-f61c-4241-9fbd-03f77e035e5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9D300AC-C004-4656-8C01-25ED1A761AF7}"/>
</file>

<file path=customXml/itemProps2.xml><?xml version="1.0" encoding="utf-8"?>
<ds:datastoreItem xmlns:ds="http://schemas.openxmlformats.org/officeDocument/2006/customXml" ds:itemID="{3774586B-D52E-4753-95D1-F938A8495B78}"/>
</file>

<file path=customXml/itemProps3.xml><?xml version="1.0" encoding="utf-8"?>
<ds:datastoreItem xmlns:ds="http://schemas.openxmlformats.org/officeDocument/2006/customXml" ds:itemID="{1A985C3D-4912-4F87-BF32-66908585A341}"/>
</file>

<file path=docProps/app.xml><?xml version="1.0" encoding="utf-8"?>
<Properties xmlns="http://schemas.openxmlformats.org/officeDocument/2006/extended-properties" xmlns:vt="http://schemas.openxmlformats.org/officeDocument/2006/docPropsVTypes">
  <TotalTime>13308</TotalTime>
  <Words>1738</Words>
  <Application>Microsoft Office PowerPoint</Application>
  <PresentationFormat>On-screen Show (4:3)</PresentationFormat>
  <Paragraphs>112</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Auto Pro Bold</vt:lpstr>
      <vt:lpstr>Auto Pro Reg</vt:lpstr>
      <vt:lpstr>Calibri</vt:lpstr>
      <vt:lpstr>Century Gothic</vt:lpstr>
      <vt:lpstr>Lapture</vt:lpstr>
      <vt:lpstr>Wingdings 3</vt:lpstr>
      <vt:lpstr>Ion</vt:lpstr>
      <vt:lpstr>PowerPoint Presentation</vt:lpstr>
      <vt:lpstr>Presentation will Cover:</vt:lpstr>
      <vt:lpstr>History of Efforts</vt:lpstr>
      <vt:lpstr>NCAI Resolution Oct 2016</vt:lpstr>
      <vt:lpstr>Primary Issues we faced over multiple years </vt:lpstr>
      <vt:lpstr>History of Efforts</vt:lpstr>
      <vt:lpstr>History of Efforts</vt:lpstr>
      <vt:lpstr>History of Efforts</vt:lpstr>
      <vt:lpstr>History of Efforts</vt:lpstr>
      <vt:lpstr>History of Efforts</vt:lpstr>
      <vt:lpstr>Current Status</vt:lpstr>
      <vt:lpstr>Current Status</vt:lpstr>
      <vt:lpstr>Park Employees 2018 and 2019</vt:lpstr>
      <vt:lpstr>Successes from 2018-2019</vt:lpstr>
      <vt:lpstr>Our people telling our story </vt:lpstr>
      <vt:lpstr>Lessons Learned/Advice for other Tribes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Sitka Tribe of Alaska (STA) – Compacting with NPS</dc:title>
  <dc:creator>Alicia Gassman</dc:creator>
  <cp:lastModifiedBy>Alicia Gassman</cp:lastModifiedBy>
  <cp:revision>17</cp:revision>
  <dcterms:created xsi:type="dcterms:W3CDTF">2019-09-04T00:44:25Z</dcterms:created>
  <dcterms:modified xsi:type="dcterms:W3CDTF">2024-04-17T01:36:30Z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0x01010069DEF66683F1904A9D18C86F600002D8</vt:lpwstr>
  </property>
</Properties>
</file>