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sldIdLst>
    <p:sldId id="1864" r:id="rId5"/>
    <p:sldId id="1946" r:id="rId6"/>
    <p:sldId id="1846" r:id="rId7"/>
    <p:sldId id="1941" r:id="rId8"/>
    <p:sldId id="1916" r:id="rId9"/>
    <p:sldId id="1873" r:id="rId10"/>
    <p:sldId id="1915" r:id="rId11"/>
    <p:sldId id="1942" r:id="rId12"/>
    <p:sldId id="1943" r:id="rId13"/>
    <p:sldId id="1945" r:id="rId14"/>
    <p:sldId id="1937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3F3739-EF50-14A9-F400-65727BCE1196}" name="Kynsington Cochran" initials="KC" userId="Kynsington Cochran" providerId="None"/>
  <p188:author id="{75272771-470E-C0F2-1E3B-9755FEBC2F25}" name="Julie Seward" initials="JS" userId="S::jseward@spthb.org::b49a7925-1d61-4a69-b907-45096e092b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M. Ferguson" initials="KMF" lastIdx="1" clrIdx="0">
    <p:extLst>
      <p:ext uri="{19B8F6BF-5375-455C-9EA6-DF929625EA0E}">
        <p15:presenceInfo xmlns:p15="http://schemas.microsoft.com/office/powerpoint/2012/main" userId="S-1-5-21-2277685575-1103662719-1259216202-67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5E0D18"/>
    <a:srgbClr val="8D2124"/>
    <a:srgbClr val="563B14"/>
    <a:srgbClr val="00433A"/>
    <a:srgbClr val="10BDBF"/>
    <a:srgbClr val="261A2D"/>
    <a:srgbClr val="62E3E4"/>
    <a:srgbClr val="AC7528"/>
    <a:srgbClr val="BB6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83BED-6341-4CB4-B300-C1D47167AD92}" v="7" dt="2024-04-12T21:17:23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Seward" userId="b49a7925-1d61-4a69-b907-45096e092b2b" providerId="ADAL" clId="{C9883BED-6341-4CB4-B300-C1D47167AD92}"/>
    <pc:docChg chg="custSel addSld modSld sldOrd">
      <pc:chgData name="Julie Seward" userId="b49a7925-1d61-4a69-b907-45096e092b2b" providerId="ADAL" clId="{C9883BED-6341-4CB4-B300-C1D47167AD92}" dt="2024-04-12T21:17:35.879" v="204" actId="1076"/>
      <pc:docMkLst>
        <pc:docMk/>
      </pc:docMkLst>
      <pc:sldChg chg="addSp delSp modSp mod">
        <pc:chgData name="Julie Seward" userId="b49a7925-1d61-4a69-b907-45096e092b2b" providerId="ADAL" clId="{C9883BED-6341-4CB4-B300-C1D47167AD92}" dt="2024-04-12T20:49:37.450" v="68" actId="478"/>
        <pc:sldMkLst>
          <pc:docMk/>
          <pc:sldMk cId="461669259" sldId="1846"/>
        </pc:sldMkLst>
        <pc:picChg chg="del mod">
          <ac:chgData name="Julie Seward" userId="b49a7925-1d61-4a69-b907-45096e092b2b" providerId="ADAL" clId="{C9883BED-6341-4CB4-B300-C1D47167AD92}" dt="2024-04-12T20:49:36.787" v="67" actId="478"/>
          <ac:picMkLst>
            <pc:docMk/>
            <pc:sldMk cId="461669259" sldId="1846"/>
            <ac:picMk id="2" creationId="{203BFA45-3D53-4689-AB33-C9B9B81EF8F7}"/>
          </ac:picMkLst>
        </pc:picChg>
        <pc:picChg chg="del">
          <ac:chgData name="Julie Seward" userId="b49a7925-1d61-4a69-b907-45096e092b2b" providerId="ADAL" clId="{C9883BED-6341-4CB4-B300-C1D47167AD92}" dt="2024-04-12T20:49:37.450" v="68" actId="478"/>
          <ac:picMkLst>
            <pc:docMk/>
            <pc:sldMk cId="461669259" sldId="1846"/>
            <ac:picMk id="3" creationId="{0A7DD405-F1E0-A9FB-903A-2A3BB63C3DAA}"/>
          </ac:picMkLst>
        </pc:picChg>
        <pc:picChg chg="add del mod">
          <ac:chgData name="Julie Seward" userId="b49a7925-1d61-4a69-b907-45096e092b2b" providerId="ADAL" clId="{C9883BED-6341-4CB4-B300-C1D47167AD92}" dt="2024-04-12T20:49:36.196" v="66" actId="478"/>
          <ac:picMkLst>
            <pc:docMk/>
            <pc:sldMk cId="461669259" sldId="1846"/>
            <ac:picMk id="4" creationId="{0E6C54E5-5D2D-07AA-AB37-FFE126A256AD}"/>
          </ac:picMkLst>
        </pc:picChg>
      </pc:sldChg>
      <pc:sldChg chg="addSp delSp modSp mod">
        <pc:chgData name="Julie Seward" userId="b49a7925-1d61-4a69-b907-45096e092b2b" providerId="ADAL" clId="{C9883BED-6341-4CB4-B300-C1D47167AD92}" dt="2024-04-12T21:17:19.156" v="199" actId="21"/>
        <pc:sldMkLst>
          <pc:docMk/>
          <pc:sldMk cId="1543265293" sldId="1864"/>
        </pc:sldMkLst>
        <pc:picChg chg="add del mod">
          <ac:chgData name="Julie Seward" userId="b49a7925-1d61-4a69-b907-45096e092b2b" providerId="ADAL" clId="{C9883BED-6341-4CB4-B300-C1D47167AD92}" dt="2024-04-12T21:14:58.107" v="176" actId="21"/>
          <ac:picMkLst>
            <pc:docMk/>
            <pc:sldMk cId="1543265293" sldId="1864"/>
            <ac:picMk id="2" creationId="{9A4B824B-DB75-4AC0-ECD7-0494BBC90BCA}"/>
          </ac:picMkLst>
        </pc:picChg>
        <pc:picChg chg="del mod">
          <ac:chgData name="Julie Seward" userId="b49a7925-1d61-4a69-b907-45096e092b2b" providerId="ADAL" clId="{C9883BED-6341-4CB4-B300-C1D47167AD92}" dt="2024-04-12T21:16:40.435" v="185" actId="21"/>
          <ac:picMkLst>
            <pc:docMk/>
            <pc:sldMk cId="1543265293" sldId="1864"/>
            <ac:picMk id="3" creationId="{20FEDDEF-B729-7438-BDE6-763C08001D65}"/>
          </ac:picMkLst>
        </pc:picChg>
        <pc:picChg chg="add del mod">
          <ac:chgData name="Julie Seward" userId="b49a7925-1d61-4a69-b907-45096e092b2b" providerId="ADAL" clId="{C9883BED-6341-4CB4-B300-C1D47167AD92}" dt="2024-04-12T21:17:19.156" v="199" actId="21"/>
          <ac:picMkLst>
            <pc:docMk/>
            <pc:sldMk cId="1543265293" sldId="1864"/>
            <ac:picMk id="7" creationId="{BE5A563A-F000-A89F-CC5C-D6ABCFDD3124}"/>
          </ac:picMkLst>
        </pc:picChg>
        <pc:picChg chg="del mod">
          <ac:chgData name="Julie Seward" userId="b49a7925-1d61-4a69-b907-45096e092b2b" providerId="ADAL" clId="{C9883BED-6341-4CB4-B300-C1D47167AD92}" dt="2024-04-12T21:17:03.188" v="193" actId="21"/>
          <ac:picMkLst>
            <pc:docMk/>
            <pc:sldMk cId="1543265293" sldId="1864"/>
            <ac:picMk id="10" creationId="{05565F19-0F9E-F050-9590-CEFBA7E26066}"/>
          </ac:picMkLst>
        </pc:picChg>
      </pc:sldChg>
      <pc:sldChg chg="delSp modSp mod">
        <pc:chgData name="Julie Seward" userId="b49a7925-1d61-4a69-b907-45096e092b2b" providerId="ADAL" clId="{C9883BED-6341-4CB4-B300-C1D47167AD92}" dt="2024-04-12T20:58:12.764" v="71" actId="478"/>
        <pc:sldMkLst>
          <pc:docMk/>
          <pc:sldMk cId="295177188" sldId="1916"/>
        </pc:sldMkLst>
        <pc:picChg chg="del mod">
          <ac:chgData name="Julie Seward" userId="b49a7925-1d61-4a69-b907-45096e092b2b" providerId="ADAL" clId="{C9883BED-6341-4CB4-B300-C1D47167AD92}" dt="2024-04-12T20:58:12.764" v="71" actId="478"/>
          <ac:picMkLst>
            <pc:docMk/>
            <pc:sldMk cId="295177188" sldId="1916"/>
            <ac:picMk id="4" creationId="{DD9F37BE-579B-EE33-EF5A-C47162F95167}"/>
          </ac:picMkLst>
        </pc:picChg>
        <pc:picChg chg="del mod">
          <ac:chgData name="Julie Seward" userId="b49a7925-1d61-4a69-b907-45096e092b2b" providerId="ADAL" clId="{C9883BED-6341-4CB4-B300-C1D47167AD92}" dt="2024-04-12T20:41:01.434" v="63" actId="478"/>
          <ac:picMkLst>
            <pc:docMk/>
            <pc:sldMk cId="295177188" sldId="1916"/>
            <ac:picMk id="5" creationId="{2F58D5EC-F201-E45F-3B2C-4EBC72BCBD0E}"/>
          </ac:picMkLst>
        </pc:picChg>
      </pc:sldChg>
      <pc:sldChg chg="modSp mod delCm">
        <pc:chgData name="Julie Seward" userId="b49a7925-1d61-4a69-b907-45096e092b2b" providerId="ADAL" clId="{C9883BED-6341-4CB4-B300-C1D47167AD92}" dt="2024-04-12T21:11:53.849" v="172" actId="20577"/>
        <pc:sldMkLst>
          <pc:docMk/>
          <pc:sldMk cId="1688161217" sldId="1941"/>
        </pc:sldMkLst>
        <pc:spChg chg="mod">
          <ac:chgData name="Julie Seward" userId="b49a7925-1d61-4a69-b907-45096e092b2b" providerId="ADAL" clId="{C9883BED-6341-4CB4-B300-C1D47167AD92}" dt="2024-04-12T21:11:53.849" v="172" actId="20577"/>
          <ac:spMkLst>
            <pc:docMk/>
            <pc:sldMk cId="1688161217" sldId="1941"/>
            <ac:spMk id="3" creationId="{2E098E27-AB1F-AACC-1948-9AFFEFE7B0C8}"/>
          </ac:spMkLst>
        </pc:spChg>
      </pc:sldChg>
      <pc:sldChg chg="modSp mod">
        <pc:chgData name="Julie Seward" userId="b49a7925-1d61-4a69-b907-45096e092b2b" providerId="ADAL" clId="{C9883BED-6341-4CB4-B300-C1D47167AD92}" dt="2024-04-12T20:38:02.472" v="52" actId="20577"/>
        <pc:sldMkLst>
          <pc:docMk/>
          <pc:sldMk cId="1337450357" sldId="1942"/>
        </pc:sldMkLst>
        <pc:spChg chg="mod">
          <ac:chgData name="Julie Seward" userId="b49a7925-1d61-4a69-b907-45096e092b2b" providerId="ADAL" clId="{C9883BED-6341-4CB4-B300-C1D47167AD92}" dt="2024-04-12T20:38:02.472" v="52" actId="20577"/>
          <ac:spMkLst>
            <pc:docMk/>
            <pc:sldMk cId="1337450357" sldId="1942"/>
            <ac:spMk id="17" creationId="{6767DFAF-021A-6DC9-9590-30D29AED51A4}"/>
          </ac:spMkLst>
        </pc:spChg>
      </pc:sldChg>
      <pc:sldChg chg="addSp delSp modSp new mod ord">
        <pc:chgData name="Julie Seward" userId="b49a7925-1d61-4a69-b907-45096e092b2b" providerId="ADAL" clId="{C9883BED-6341-4CB4-B300-C1D47167AD92}" dt="2024-04-12T21:17:35.879" v="204" actId="1076"/>
        <pc:sldMkLst>
          <pc:docMk/>
          <pc:sldMk cId="1450189729" sldId="1946"/>
        </pc:sldMkLst>
        <pc:spChg chg="del">
          <ac:chgData name="Julie Seward" userId="b49a7925-1d61-4a69-b907-45096e092b2b" providerId="ADAL" clId="{C9883BED-6341-4CB4-B300-C1D47167AD92}" dt="2024-04-12T21:15:18.371" v="177" actId="478"/>
          <ac:spMkLst>
            <pc:docMk/>
            <pc:sldMk cId="1450189729" sldId="1946"/>
            <ac:spMk id="2" creationId="{46F5EFA9-40C5-BB7B-7583-EC75D20D6366}"/>
          </ac:spMkLst>
        </pc:spChg>
        <pc:spChg chg="del">
          <ac:chgData name="Julie Seward" userId="b49a7925-1d61-4a69-b907-45096e092b2b" providerId="ADAL" clId="{C9883BED-6341-4CB4-B300-C1D47167AD92}" dt="2024-04-12T21:15:19.817" v="178" actId="478"/>
          <ac:spMkLst>
            <pc:docMk/>
            <pc:sldMk cId="1450189729" sldId="1946"/>
            <ac:spMk id="3" creationId="{827C3681-163D-D1C7-9EF7-0A437413E896}"/>
          </ac:spMkLst>
        </pc:spChg>
        <pc:picChg chg="add mod">
          <ac:chgData name="Julie Seward" userId="b49a7925-1d61-4a69-b907-45096e092b2b" providerId="ADAL" clId="{C9883BED-6341-4CB4-B300-C1D47167AD92}" dt="2024-04-12T21:16:57.393" v="192" actId="1076"/>
          <ac:picMkLst>
            <pc:docMk/>
            <pc:sldMk cId="1450189729" sldId="1946"/>
            <ac:picMk id="4" creationId="{D5E082AB-0CA1-E9FA-18AF-599D35B89C1C}"/>
          </ac:picMkLst>
        </pc:picChg>
        <pc:picChg chg="add mod">
          <ac:chgData name="Julie Seward" userId="b49a7925-1d61-4a69-b907-45096e092b2b" providerId="ADAL" clId="{C9883BED-6341-4CB4-B300-C1D47167AD92}" dt="2024-04-12T21:16:54.631" v="191" actId="14100"/>
          <ac:picMkLst>
            <pc:docMk/>
            <pc:sldMk cId="1450189729" sldId="1946"/>
            <ac:picMk id="5" creationId="{AC242187-5DFC-98D8-302E-DF6B156EFE45}"/>
          </ac:picMkLst>
        </pc:picChg>
        <pc:picChg chg="add mod">
          <ac:chgData name="Julie Seward" userId="b49a7925-1d61-4a69-b907-45096e092b2b" providerId="ADAL" clId="{C9883BED-6341-4CB4-B300-C1D47167AD92}" dt="2024-04-12T21:17:15.505" v="198" actId="1076"/>
          <ac:picMkLst>
            <pc:docMk/>
            <pc:sldMk cId="1450189729" sldId="1946"/>
            <ac:picMk id="6" creationId="{31C81DF3-5E8C-BA23-7E27-9FCFC65D2F52}"/>
          </ac:picMkLst>
        </pc:picChg>
        <pc:picChg chg="add mod">
          <ac:chgData name="Julie Seward" userId="b49a7925-1d61-4a69-b907-45096e092b2b" providerId="ADAL" clId="{C9883BED-6341-4CB4-B300-C1D47167AD92}" dt="2024-04-12T21:17:35.879" v="204" actId="1076"/>
          <ac:picMkLst>
            <pc:docMk/>
            <pc:sldMk cId="1450189729" sldId="1946"/>
            <ac:picMk id="7" creationId="{8AB4B41D-F9E1-A4D6-0AA6-4E446CE85D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EB7EE2-04A2-4FB2-9625-C9C73AC4D3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>
                <a:latin typeface="Segoe UI" panose="020B0502040204020203" pitchFamily="34" charset="0"/>
              </a:rPr>
              <a:pPr eaLnBrk="1" hangingPunct="1"/>
              <a:t>1</a:t>
            </a:fld>
            <a:endParaRPr lang="en-US" altLang="en-US">
              <a:latin typeface="Segoe UI" panose="020B0502040204020203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5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46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3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tribes are still in the exploration phase. Training of providers can be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2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Each one of these bullet points is a major body of work – this is just a summary of the categories of work that NPAIHB, the Area Tribes, and PAIHS are engaged in.</a:t>
            </a:r>
          </a:p>
          <a:p>
            <a:r>
              <a:rPr lang="en-US" b="1" dirty="0"/>
              <a:t>Examples of Clinical Implementation Support</a:t>
            </a:r>
          </a:p>
          <a:p>
            <a:r>
              <a:rPr lang="en-US" dirty="0"/>
              <a:t>Providing sample Job Descriptions</a:t>
            </a:r>
          </a:p>
          <a:p>
            <a:r>
              <a:rPr lang="en-US" dirty="0"/>
              <a:t>Supervising Provider technical assistance </a:t>
            </a:r>
          </a:p>
          <a:p>
            <a:r>
              <a:rPr lang="en-US" dirty="0"/>
              <a:t>Tribal Health Org policy and Procedures</a:t>
            </a:r>
          </a:p>
          <a:p>
            <a:r>
              <a:rPr lang="en-US" dirty="0"/>
              <a:t>Credentialing and Privileging</a:t>
            </a:r>
          </a:p>
          <a:p>
            <a:r>
              <a:rPr lang="en-US" dirty="0"/>
              <a:t>NPI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3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48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3386FAC-ADFA-41EF-9C49-66952E35C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16198" cy="685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E9914566-E790-44E9-BF0F-0D38A423F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853E6-9C06-4DC2-B8A4-681C3D34B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0AFCE-F48A-4C35-9245-AFC31927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 descr="Picture placeholder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 descr="Picture placeholder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B4F28166-FA93-42F3-90D5-A5BBE10D8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A82FA-1F05-4BAB-8768-A4575B1AE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570FCE13-E0EE-4C5A-BDB0-04E8FE4D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-8164"/>
            <a:ext cx="4470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D02F07F5-7B28-4FAB-AE64-9567EE73D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4" y="-14514"/>
            <a:ext cx="4470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3504F-F7AC-4961-8027-04414EA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i="0" cap="none" spc="-50" baseline="0">
                <a:ln w="3175">
                  <a:noFill/>
                </a:ln>
                <a:solidFill>
                  <a:schemeClr val="accent2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283464" indent="-283464">
              <a:spcBef>
                <a:spcPts val="1900"/>
              </a:spcBef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28401E1-3B09-44F5-B61D-E811BC24E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2674189-311A-4AD6-ACED-1AF386427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75AA916B-1CCB-46CB-9D3B-BAF329AD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FE42B32E-80DC-4AC0-B306-CE8E5CCD93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063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31B5EA-A920-4B2A-8F05-3C688980E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3963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5" descr="Picture placeholder">
            <a:extLst>
              <a:ext uri="{FF2B5EF4-FFF2-40B4-BE49-F238E27FC236}">
                <a16:creationId xmlns:a16="http://schemas.microsoft.com/office/drawing/2014/main" id="{A4E97807-A99D-4012-BE47-7B3C54B502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2311" y="324854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073AF55-A66A-4112-A82D-E09A3D14E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850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 descr="Picture placeholder">
            <a:extLst>
              <a:ext uri="{FF2B5EF4-FFF2-40B4-BE49-F238E27FC236}">
                <a16:creationId xmlns:a16="http://schemas.microsoft.com/office/drawing/2014/main" id="{31025974-D850-4FC0-B6B0-BBF7DFCE1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9074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BC8787E-EB24-4D42-8555-6C6C11DD5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737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4/12/2024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690" r:id="rId7"/>
    <p:sldLayoutId id="2147483704" r:id="rId8"/>
    <p:sldLayoutId id="2147483691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LyGcBA_DWU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br>
              <a:rPr lang="en-US" altLang="en-US" sz="6000" b="1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4D7054-B80A-E46D-5A47-3DE333C75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453" y="3060479"/>
            <a:ext cx="7799387" cy="1534757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Tribal Self-Governance Conference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CHAP Panel Discussion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April 15,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C9966-8C9C-1758-6E2A-3407323461DA}"/>
              </a:ext>
            </a:extLst>
          </p:cNvPr>
          <p:cNvSpPr txBox="1"/>
          <p:nvPr/>
        </p:nvSpPr>
        <p:spPr>
          <a:xfrm>
            <a:off x="455453" y="627539"/>
            <a:ext cx="87342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CHAP: The Road to Implementation</a:t>
            </a:r>
            <a:endParaRPr lang="en-US" sz="6600" dirty="0">
              <a:latin typeface="+mj-lt"/>
            </a:endParaRPr>
          </a:p>
        </p:txBody>
      </p:sp>
      <p:pic>
        <p:nvPicPr>
          <p:cNvPr id="9" name="Picture 8" descr="Country road along the side of mountains">
            <a:extLst>
              <a:ext uri="{FF2B5EF4-FFF2-40B4-BE49-F238E27FC236}">
                <a16:creationId xmlns:a16="http://schemas.microsoft.com/office/drawing/2014/main" id="{0EF6C077-BD9F-3540-523F-90C5AA189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32" y="1903371"/>
            <a:ext cx="4292504" cy="28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4" y="-824911"/>
            <a:ext cx="10973751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545" y="2040401"/>
            <a:ext cx="9141397" cy="2215991"/>
          </a:xfrm>
        </p:spPr>
        <p:txBody>
          <a:bodyPr/>
          <a:lstStyle/>
          <a:p>
            <a:r>
              <a:rPr lang="en-US" sz="7200" dirty="0"/>
              <a:t>Panel Discussion and Audience Q&amp;A</a:t>
            </a:r>
          </a:p>
        </p:txBody>
      </p:sp>
    </p:spTree>
    <p:extLst>
      <p:ext uri="{BB962C8B-B14F-4D97-AF65-F5344CB8AC3E}">
        <p14:creationId xmlns:p14="http://schemas.microsoft.com/office/powerpoint/2010/main" val="30253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082AB-0CA1-E9FA-18AF-599D35B8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83" y="345233"/>
            <a:ext cx="2202021" cy="2202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42187-5DFC-98D8-302E-DF6B156E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48" y="258147"/>
            <a:ext cx="2289107" cy="2289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81DF3-5E8C-BA23-7E27-9FCFC65D2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05" y="2547254"/>
            <a:ext cx="2216016" cy="2017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4B41D-F9E1-A4D6-0AA6-4E446CE85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32" y="4923011"/>
            <a:ext cx="5530561" cy="11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6504DE-4F83-437F-BDB6-306374C3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0211"/>
            <a:ext cx="6477000" cy="792799"/>
          </a:xfrm>
        </p:spPr>
        <p:txBody>
          <a:bodyPr/>
          <a:lstStyle/>
          <a:p>
            <a:r>
              <a:rPr lang="en-US" dirty="0">
                <a:solidFill>
                  <a:srgbClr val="BB674B"/>
                </a:solidFill>
              </a:rPr>
              <a:t>Desired Outcomes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B440C-4F7C-AB83-78BD-755127A102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65885"/>
            <a:ext cx="6477000" cy="37553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 an overview of the Community Health Aide Program and status of expansion activities.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Engage in</a:t>
            </a:r>
            <a:r>
              <a:rPr lang="en-US" sz="24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discussion with the panelists on their unique perspectives and experiences through CHAP expansion.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 advocacy and awareness of the benefit of CHAP for tribal communities.</a:t>
            </a:r>
          </a:p>
          <a:p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1123-E332-582D-982E-4C045F71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66345"/>
            <a:ext cx="10668000" cy="1624732"/>
          </a:xfrm>
        </p:spPr>
        <p:txBody>
          <a:bodyPr/>
          <a:lstStyle/>
          <a:p>
            <a:r>
              <a:rPr lang="en-US" sz="3200" dirty="0"/>
              <a:t>CHAP Panelists</a:t>
            </a:r>
            <a:br>
              <a:rPr lang="en-US" sz="2400" dirty="0"/>
            </a:br>
            <a:r>
              <a:rPr lang="en-US" sz="1800" dirty="0"/>
              <a:t>Moderator: Nicklaus Lewis, Councilman, Lummi Nation, Chair, Northwest Portland Area Indian Health Board, Vice Chair, National Indian Health 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98E27-AB1F-AACC-1948-9AFFEFE7B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790698"/>
            <a:ext cx="10668000" cy="4317494"/>
          </a:xfrm>
        </p:spPr>
        <p:txBody>
          <a:bodyPr/>
          <a:lstStyle/>
          <a:p>
            <a:r>
              <a:rPr lang="en-US" sz="2000" b="1" dirty="0"/>
              <a:t>Terri Parton</a:t>
            </a:r>
            <a:r>
              <a:rPr lang="en-US" sz="2000" dirty="0"/>
              <a:t>, President, Wichita and Affiliated Tribes</a:t>
            </a:r>
          </a:p>
          <a:p>
            <a:endParaRPr lang="en-US" sz="2000" dirty="0"/>
          </a:p>
          <a:p>
            <a:r>
              <a:rPr lang="en-US" sz="2000" b="1" dirty="0"/>
              <a:t>M. Angela Thompson</a:t>
            </a:r>
            <a:r>
              <a:rPr lang="en-US" sz="2000" dirty="0"/>
              <a:t>, MTAG, CEO, Leader, LLC, Consultants for Wichita and Affiliated Tribes, Oklahoma</a:t>
            </a:r>
          </a:p>
          <a:p>
            <a:endParaRPr lang="en-US" sz="2000" dirty="0"/>
          </a:p>
          <a:p>
            <a:r>
              <a:rPr lang="en-US" sz="2000" b="1" dirty="0"/>
              <a:t>Katie Ferguson</a:t>
            </a:r>
            <a:r>
              <a:rPr lang="en-US" sz="2000" dirty="0"/>
              <a:t>, Special Projects Officer, Cherokee Nation Health Services</a:t>
            </a:r>
          </a:p>
          <a:p>
            <a:endParaRPr lang="en-US" sz="2000" dirty="0"/>
          </a:p>
          <a:p>
            <a:r>
              <a:rPr lang="en-US" sz="2000" b="1" dirty="0"/>
              <a:t>Christina </a:t>
            </a:r>
            <a:r>
              <a:rPr lang="en-US" sz="2000" b="1" dirty="0" err="1"/>
              <a:t>Friedt</a:t>
            </a:r>
            <a:r>
              <a:rPr lang="en-US" sz="2000" dirty="0"/>
              <a:t>, MJ, Tribal Community Health Provider Senior Program Director, Northwest Portland Area Indian Health Board</a:t>
            </a:r>
          </a:p>
          <a:p>
            <a:endParaRPr lang="en-US" sz="2000" dirty="0"/>
          </a:p>
          <a:p>
            <a:r>
              <a:rPr lang="en-US" sz="2000" b="1" dirty="0"/>
              <a:t>Julie Seward</a:t>
            </a:r>
            <a:r>
              <a:rPr lang="en-US" sz="2000" dirty="0"/>
              <a:t>, RDH MEd-CHAP Program Manager at Southern Plains Tribal Health Board</a:t>
            </a:r>
          </a:p>
          <a:p>
            <a:endParaRPr lang="en-US" sz="2000" dirty="0"/>
          </a:p>
          <a:p>
            <a:r>
              <a:rPr lang="en-US" sz="2000" b="1" dirty="0"/>
              <a:t>Dr. Loretta Christensen</a:t>
            </a:r>
            <a:r>
              <a:rPr lang="en-US" sz="2000" dirty="0"/>
              <a:t>, MD, Chief Medical Officer, IHS Headquarters</a:t>
            </a:r>
          </a:p>
          <a:p>
            <a:r>
              <a:rPr lang="en-US" sz="2000" dirty="0"/>
              <a:t> </a:t>
            </a:r>
          </a:p>
          <a:p>
            <a:r>
              <a:rPr lang="en-US" sz="2000" b="1" dirty="0"/>
              <a:t>Dr. Christopher Jarvis</a:t>
            </a:r>
            <a:r>
              <a:rPr lang="en-US" sz="2000" dirty="0"/>
              <a:t>, MD, OCPS Director, IHS Headquarters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6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E30-870C-36C8-C915-FBE4B934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02961"/>
            <a:ext cx="10668000" cy="615553"/>
          </a:xfrm>
        </p:spPr>
        <p:txBody>
          <a:bodyPr/>
          <a:lstStyle/>
          <a:p>
            <a:pPr algn="ctr"/>
            <a:r>
              <a:rPr lang="en-US" dirty="0"/>
              <a:t>CHAP Video: Aerial View of Practice and Promise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EA24-58DE-0216-D781-32F8EAA93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992" y="2842259"/>
            <a:ext cx="10668000" cy="68580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https://www.youtube.com/watch?v=lLyGcBA_DWU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012974"/>
            <a:ext cx="9141397" cy="1846659"/>
          </a:xfrm>
        </p:spPr>
        <p:txBody>
          <a:bodyPr/>
          <a:lstStyle/>
          <a:p>
            <a:r>
              <a:rPr lang="en-US" sz="6000" dirty="0"/>
              <a:t>Panelists: Snapshot of CHAP in Your Area</a:t>
            </a:r>
          </a:p>
        </p:txBody>
      </p:sp>
    </p:spTree>
    <p:extLst>
      <p:ext uri="{BB962C8B-B14F-4D97-AF65-F5344CB8AC3E}">
        <p14:creationId xmlns:p14="http://schemas.microsoft.com/office/powerpoint/2010/main" val="38889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5"/>
            <a:ext cx="12192528" cy="685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8246"/>
            <a:ext cx="3920068" cy="2889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" y="4351294"/>
            <a:ext cx="375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EF3EA"/>
              </a:buClr>
              <a:buSzPts val="6500"/>
            </a:pPr>
            <a:r>
              <a:rPr lang="en-US" sz="4400" b="1" dirty="0">
                <a:solidFill>
                  <a:srgbClr val="FEF3EA"/>
                </a:solidFill>
                <a:latin typeface="Belleza"/>
                <a:ea typeface="League Spartan"/>
                <a:cs typeface="League Spartan"/>
                <a:sym typeface="League Spartan"/>
              </a:rPr>
              <a:t>WHY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EF3EA"/>
              </a:buClr>
              <a:buSzPts val="6500"/>
            </a:pPr>
            <a:r>
              <a:rPr lang="en-US" sz="4400" b="1" dirty="0">
                <a:solidFill>
                  <a:srgbClr val="FEF3EA"/>
                </a:solidFill>
                <a:latin typeface="Belleza"/>
                <a:ea typeface="League Spartan"/>
                <a:cs typeface="League Spartan"/>
                <a:sym typeface="League Spartan"/>
              </a:rPr>
              <a:t>CHAP MATTERS</a:t>
            </a:r>
            <a:endParaRPr lang="en-US" sz="4400" b="1" dirty="0">
              <a:solidFill>
                <a:srgbClr val="000000"/>
              </a:solidFill>
              <a:latin typeface="Bellez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A310A-EFF0-45EC-B99B-BB3E7E61B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510" y="4095403"/>
            <a:ext cx="1333353" cy="1503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376" y="599347"/>
            <a:ext cx="70904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Addressing structural racism and  strengthening Tribal sovereignty in all levels of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Proven history of safe, quality care in Alaska for over 60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Uniquely developed for Tribes using the Alaska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Tribes can tailor their programs to fit their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Increases AI/AN local workforce and creates career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Providers are home grown and culturally knowledgeable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Competency based, skilled providers who increase access to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Extend the reach of services into hard to access areas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58" y="442020"/>
            <a:ext cx="3950550" cy="512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58" y="1101140"/>
            <a:ext cx="4255377" cy="16521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6723" y="2766647"/>
            <a:ext cx="2781467" cy="9457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09630" fontAlgn="auto">
              <a:lnSpc>
                <a:spcPct val="1888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spc="47" dirty="0">
                <a:solidFill>
                  <a:srgbClr val="865640">
                    <a:lumMod val="50000"/>
                  </a:srgbClr>
                </a:solidFill>
                <a:latin typeface="Glacial Indifference"/>
              </a:rPr>
              <a:t>CHAIRMAN CLADOOSBY, </a:t>
            </a:r>
          </a:p>
          <a:p>
            <a:pPr lvl="0" algn="r" defTabSz="609630" fontAlgn="auto">
              <a:lnSpc>
                <a:spcPct val="1888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spc="47" dirty="0">
                <a:solidFill>
                  <a:srgbClr val="865640">
                    <a:lumMod val="50000"/>
                  </a:srgbClr>
                </a:solidFill>
                <a:latin typeface="Glacial Indifference"/>
              </a:rPr>
              <a:t>SWINOMISH TRIBE</a:t>
            </a: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144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AE3976-AFA1-72FB-968A-DF84C1C7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91200"/>
            <a:ext cx="11748655" cy="1626763"/>
          </a:xfrm>
        </p:spPr>
        <p:txBody>
          <a:bodyPr/>
          <a:lstStyle/>
          <a:p>
            <a:r>
              <a:rPr lang="en-US" sz="3200" b="1" dirty="0"/>
              <a:t>Tribes in Portland Area developing CHAP and/or utilizing CHAP Providers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9093B1-19C0-14CF-474F-C3877B81AAAD}"/>
              </a:ext>
            </a:extLst>
          </p:cNvPr>
          <p:cNvSpPr txBox="1">
            <a:spLocks/>
          </p:cNvSpPr>
          <p:nvPr/>
        </p:nvSpPr>
        <p:spPr>
          <a:xfrm>
            <a:off x="778072" y="1229740"/>
            <a:ext cx="5181600" cy="25259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Tribes with Education Programs partnerships in operation or development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Coeur d’Alene Tribe (ID)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Confederated Tribes of the Umatilla Indian Reservation (OR)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Lummi Nation (WA)*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Shoshone-Bannock Tribes (ID)*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Swinomish Indian Tribal Community (WA)*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Yakama Nation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4246635-8F88-0FF8-75AF-E18799B70A12}"/>
              </a:ext>
            </a:extLst>
          </p:cNvPr>
          <p:cNvSpPr txBox="1">
            <a:spLocks/>
          </p:cNvSpPr>
          <p:nvPr/>
        </p:nvSpPr>
        <p:spPr>
          <a:xfrm>
            <a:off x="6417976" y="1229740"/>
            <a:ext cx="5010912" cy="47089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Tribes developing or utilizing CHAP providers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Colville Confederated Tribes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Confederated Tribes of Coos Lower Umpqua, and Siuslaw Indians (OR)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Coquille Tribe (OR)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Cowlitz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Jamestown S’Klallam Tribe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Klamath Tribes (OR)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Elwha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Klallam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Tribe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Makah Tribe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Nooksack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Gamble S’Klallam Tribe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Shoshone-Bannock Tribe (ID)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Tulalip Tribe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Yakama Nation (WA)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7DFAF-021A-6DC9-9590-30D29AED51A4}"/>
              </a:ext>
            </a:extLst>
          </p:cNvPr>
          <p:cNvSpPr txBox="1"/>
          <p:nvPr/>
        </p:nvSpPr>
        <p:spPr>
          <a:xfrm>
            <a:off x="778069" y="4126810"/>
            <a:ext cx="5181599" cy="1811906"/>
          </a:xfrm>
          <a:prstGeom prst="rect">
            <a:avLst/>
          </a:prstGeom>
          <a:noFill/>
          <a:ln>
            <a:solidFill>
              <a:srgbClr val="0F4C76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Tribes Outside of the Portland Area with students in CHAP education Programs</a:t>
            </a:r>
          </a:p>
          <a:p>
            <a:pPr marL="91440" indent="-91440" fontAlgn="auto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Sault Ste. Marie Tribe of Chippewa Indians </a:t>
            </a:r>
          </a:p>
          <a:p>
            <a:pPr marL="91440" indent="-91440" fontAlgn="auto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Wichita and Affiliated Tribes     Kiowa    Navajo</a:t>
            </a:r>
          </a:p>
          <a:p>
            <a:pPr marL="91440" indent="-91440" fontAlgn="auto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Assiniboine Sioux         Crow</a:t>
            </a:r>
          </a:p>
          <a:p>
            <a:pPr marL="91440" indent="-91440" fontAlgn="auto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White Mountain Apache </a:t>
            </a:r>
          </a:p>
        </p:txBody>
      </p:sp>
    </p:spTree>
    <p:extLst>
      <p:ext uri="{BB962C8B-B14F-4D97-AF65-F5344CB8AC3E}">
        <p14:creationId xmlns:p14="http://schemas.microsoft.com/office/powerpoint/2010/main" val="133745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96AAA-7053-8CD0-E424-FC00503F0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D1B7C7-0871-B674-6BD5-3FADE828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95018" cy="1692771"/>
          </a:xfrm>
        </p:spPr>
        <p:txBody>
          <a:bodyPr/>
          <a:lstStyle/>
          <a:p>
            <a:r>
              <a:rPr lang="en-US" sz="3500" b="1" dirty="0"/>
              <a:t>Summary of the components of CHAP </a:t>
            </a:r>
            <a:r>
              <a:rPr lang="en-US" sz="3500" dirty="0"/>
              <a:t>within</a:t>
            </a:r>
            <a:r>
              <a:rPr lang="en-US" sz="3500" b="1" dirty="0"/>
              <a:t> the </a:t>
            </a:r>
            <a:br>
              <a:rPr lang="en-US" sz="3500" b="1" dirty="0"/>
            </a:br>
            <a:r>
              <a:rPr lang="en-US" sz="3500" b="1" dirty="0"/>
              <a:t>Portland Area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63F8-5ACA-D16C-F50C-0B5501670868}"/>
              </a:ext>
            </a:extLst>
          </p:cNvPr>
          <p:cNvSpPr txBox="1">
            <a:spLocks/>
          </p:cNvSpPr>
          <p:nvPr/>
        </p:nvSpPr>
        <p:spPr>
          <a:xfrm>
            <a:off x="350797" y="1175200"/>
            <a:ext cx="5696712" cy="4915555"/>
          </a:xfrm>
          <a:prstGeom prst="rect">
            <a:avLst/>
          </a:prstGeom>
          <a:solidFill>
            <a:srgbClr val="F0E6DC"/>
          </a:solidFill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Community outreach and engagement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Tribal leadership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Tribal Health Programs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Advocacy (federal, state, tribal)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ECHO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Student and Supervising provider support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Support for students through the education program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Support for providers as they integrate a new provider type into their health programs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Regulatory Infrastructure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Federal/State advocacy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Working with states on integration of CHAP providers into Medicaid programs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CHAP TAG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Certification Boards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Standards and Procedures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Academic Review Committees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Administrative Support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Clinic Implementation Support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Support for tribal administrators as they integrate the program into their health organizations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D4286A-53B4-7EC4-DFFB-7B451885894B}"/>
              </a:ext>
            </a:extLst>
          </p:cNvPr>
          <p:cNvSpPr txBox="1">
            <a:spLocks/>
          </p:cNvSpPr>
          <p:nvPr/>
        </p:nvSpPr>
        <p:spPr>
          <a:xfrm>
            <a:off x="6483511" y="1175199"/>
            <a:ext cx="5175504" cy="4915555"/>
          </a:xfrm>
          <a:prstGeom prst="rect">
            <a:avLst/>
          </a:prstGeom>
          <a:solidFill>
            <a:srgbClr val="F0E6DC"/>
          </a:solidFill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Education Programs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Development and ongoing support of education programs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Curriculum Development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Health Aide Manuals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Partnerships with education institutions</a:t>
            </a:r>
          </a:p>
          <a:p>
            <a:pPr fontAlgn="auto">
              <a:buClr>
                <a:srgbClr val="0F4C76"/>
              </a:buClr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Providers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Community Health Aides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Dental Health Aides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Behavioral Health Aides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Community Health Representative Programs as gateways to CHAP careers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Implementation Funding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Grants, grant administration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C7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Long-term Program Sustainability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Federal/State Advocacy for funding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State Medicaid Program Collaboration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State Medicaid Billing Infrastructure</a:t>
            </a:r>
            <a:endParaRPr lang="en-US" sz="1300" noProof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C76"/>
              </a:buClr>
              <a:buSz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Area Office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6859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0E6DC"/>
      </a:accent1>
      <a:accent2>
        <a:srgbClr val="BB674B"/>
      </a:accent2>
      <a:accent3>
        <a:srgbClr val="516673"/>
      </a:accent3>
      <a:accent4>
        <a:srgbClr val="CE9061"/>
      </a:accent4>
      <a:accent5>
        <a:srgbClr val="B6B9AE"/>
      </a:accent5>
      <a:accent6>
        <a:srgbClr val="AC7528"/>
      </a:accent6>
      <a:hlink>
        <a:srgbClr val="DDAE6D"/>
      </a:hlink>
      <a:folHlink>
        <a:srgbClr val="C8882E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ve American Heritage Month presentation_TM10238373_Win32_v3" id="{A59F6A07-43C1-4490-A9F5-9BCE9BE7E2FE}" vid="{1738882F-F19B-43CF-9E19-DB53C2DBEFB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3e7fb3a-f61c-4241-9fbd-03f77e035e59" xsi:nil="true"/>
    <lcf76f155ced4ddcb4097134ff3c332f xmlns="c3e7fb3a-f61c-4241-9fbd-03f77e035e59">
      <Terms xmlns="http://schemas.microsoft.com/office/infopath/2007/PartnerControls"/>
    </lcf76f155ced4ddcb4097134ff3c332f>
    <TaxCatchAll xmlns="b37bbeab-e64e-43e9-894e-e09b3b82ea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EF66683F1904A9D18C86F600002D8" ma:contentTypeVersion="18" ma:contentTypeDescription="Create a new document." ma:contentTypeScope="" ma:versionID="bbdac320460c27aa7a24f68483c77f33">
  <xsd:schema xmlns:xsd="http://www.w3.org/2001/XMLSchema" xmlns:xs="http://www.w3.org/2001/XMLSchema" xmlns:p="http://schemas.microsoft.com/office/2006/metadata/properties" xmlns:ns2="c3e7fb3a-f61c-4241-9fbd-03f77e035e59" xmlns:ns3="b37bbeab-e64e-43e9-894e-e09b3b82ea91" targetNamespace="http://schemas.microsoft.com/office/2006/metadata/properties" ma:root="true" ma:fieldsID="325511f9f3ba21235ae59dbe486452a2" ns2:_="" ns3:_="">
    <xsd:import namespace="c3e7fb3a-f61c-4241-9fbd-03f77e035e59"/>
    <xsd:import namespace="b37bbeab-e64e-43e9-894e-e09b3b82e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7fb3a-f61c-4241-9fbd-03f77e035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666a43-d96d-4f4b-b12f-397f8ab1e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bbeab-e64e-43e9-894e-e09b3b82e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c23464-064b-4240-ab2a-a8d730b63fa3}" ma:internalName="TaxCatchAll" ma:showField="CatchAllData" ma:web="b37bbeab-e64e-43e9-894e-e09b3b82e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E98E9-8195-4D38-9683-95341A738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0004F-ECBB-442F-B301-37AB54AF87E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cbf0d05-02d4-4d71-8291-ef4edde1dd4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e931e2b-16d4-49c7-8f46-a717a354dd7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295F30-D2E6-43F9-9B14-637540FA60D6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tf10238373_win32</Template>
  <TotalTime>367</TotalTime>
  <Words>742</Words>
  <Application>Microsoft Office PowerPoint</Application>
  <PresentationFormat>Widescreen</PresentationFormat>
  <Paragraphs>129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Belleza</vt:lpstr>
      <vt:lpstr>Calibri</vt:lpstr>
      <vt:lpstr>Glacial Indifference</vt:lpstr>
      <vt:lpstr>Segoe UI</vt:lpstr>
      <vt:lpstr>Office Theme</vt:lpstr>
      <vt:lpstr> </vt:lpstr>
      <vt:lpstr>PowerPoint Presentation</vt:lpstr>
      <vt:lpstr>Desired Outcomes </vt:lpstr>
      <vt:lpstr>CHAP Panelists Moderator: Nicklaus Lewis, Councilman, Lummi Nation, Chair, Northwest Portland Area Indian Health Board, Vice Chair, National Indian Health Board </vt:lpstr>
      <vt:lpstr>CHAP Video: Aerial View of Practice and Promise</vt:lpstr>
      <vt:lpstr>Panelists: Snapshot of CHAP in Your Area</vt:lpstr>
      <vt:lpstr>PowerPoint Presentation</vt:lpstr>
      <vt:lpstr>Tribes in Portland Area developing CHAP and/or utilizing CHAP Providers </vt:lpstr>
      <vt:lpstr>Summary of the components of CHAP within the  Portland Area  </vt:lpstr>
      <vt:lpstr>PowerPoint Presentation</vt:lpstr>
      <vt:lpstr>Panel Discussion and Audience Q&amp;A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Aide Program</dc:title>
  <dc:subject/>
  <dc:creator>Sarah Felder</dc:creator>
  <cp:keywords/>
  <dc:description/>
  <cp:lastModifiedBy>Julie Seward</cp:lastModifiedBy>
  <cp:revision>12</cp:revision>
  <dcterms:created xsi:type="dcterms:W3CDTF">2022-03-02T19:40:04Z</dcterms:created>
  <dcterms:modified xsi:type="dcterms:W3CDTF">2024-04-12T21:17:38Z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0x01010069DEF66683F1904A9D18C86F600002D8</vt:lpwstr>
  </property>
  <property fmtid="{D5CDD505-2E9C-101B-9397-08002B2CF9AE}" pid="3" name="MediaServiceImageTags">
    <vt:lpwstr/>
  </property>
</Properties>
</file>