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52"/>
  </p:notesMasterIdLst>
  <p:handoutMasterIdLst>
    <p:handoutMasterId r:id="rId53"/>
  </p:handoutMasterIdLst>
  <p:sldIdLst>
    <p:sldId id="256" r:id="rId2"/>
    <p:sldId id="661" r:id="rId3"/>
    <p:sldId id="664" r:id="rId4"/>
    <p:sldId id="662" r:id="rId5"/>
    <p:sldId id="665" r:id="rId6"/>
    <p:sldId id="659" r:id="rId7"/>
    <p:sldId id="666" r:id="rId8"/>
    <p:sldId id="667" r:id="rId9"/>
    <p:sldId id="670" r:id="rId10"/>
    <p:sldId id="668" r:id="rId11"/>
    <p:sldId id="663" r:id="rId12"/>
    <p:sldId id="660" r:id="rId13"/>
    <p:sldId id="643" r:id="rId14"/>
    <p:sldId id="644" r:id="rId15"/>
    <p:sldId id="484" r:id="rId16"/>
    <p:sldId id="589" r:id="rId17"/>
    <p:sldId id="637" r:id="rId18"/>
    <p:sldId id="638" r:id="rId19"/>
    <p:sldId id="639" r:id="rId20"/>
    <p:sldId id="642" r:id="rId21"/>
    <p:sldId id="640" r:id="rId22"/>
    <p:sldId id="641" r:id="rId23"/>
    <p:sldId id="645" r:id="rId24"/>
    <p:sldId id="646" r:id="rId25"/>
    <p:sldId id="671" r:id="rId26"/>
    <p:sldId id="651" r:id="rId27"/>
    <p:sldId id="647" r:id="rId28"/>
    <p:sldId id="593" r:id="rId29"/>
    <p:sldId id="596" r:id="rId30"/>
    <p:sldId id="597" r:id="rId31"/>
    <p:sldId id="650" r:id="rId32"/>
    <p:sldId id="648" r:id="rId33"/>
    <p:sldId id="489" r:id="rId34"/>
    <p:sldId id="621" r:id="rId35"/>
    <p:sldId id="622" r:id="rId36"/>
    <p:sldId id="632" r:id="rId37"/>
    <p:sldId id="633" r:id="rId38"/>
    <p:sldId id="634" r:id="rId39"/>
    <p:sldId id="649" r:id="rId40"/>
    <p:sldId id="656" r:id="rId41"/>
    <p:sldId id="604" r:id="rId42"/>
    <p:sldId id="655" r:id="rId43"/>
    <p:sldId id="636" r:id="rId44"/>
    <p:sldId id="607" r:id="rId45"/>
    <p:sldId id="608" r:id="rId46"/>
    <p:sldId id="615" r:id="rId47"/>
    <p:sldId id="657" r:id="rId48"/>
    <p:sldId id="400" r:id="rId49"/>
    <p:sldId id="609" r:id="rId50"/>
    <p:sldId id="614"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h" initials="JDK" lastIdx="16" clrIdx="0"/>
  <p:cmAuthor id="1" name="Doneg McDonough" initials="DM" lastIdx="1" clrIdx="1">
    <p:extLst>
      <p:ext uri="{19B8F6BF-5375-455C-9EA6-DF929625EA0E}">
        <p15:presenceInfo xmlns:p15="http://schemas.microsoft.com/office/powerpoint/2012/main" userId="433d8bc982de41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47" autoAdjust="0"/>
    <p:restoredTop sz="98387" autoAdjust="0"/>
  </p:normalViewPr>
  <p:slideViewPr>
    <p:cSldViewPr>
      <p:cViewPr varScale="1">
        <p:scale>
          <a:sx n="106" d="100"/>
          <a:sy n="106" d="100"/>
        </p:scale>
        <p:origin x="716" y="72"/>
      </p:cViewPr>
      <p:guideLst>
        <p:guide orient="horz" pos="2160"/>
        <p:guide pos="2880"/>
      </p:guideLst>
    </p:cSldViewPr>
  </p:slideViewPr>
  <p:outlineViewPr>
    <p:cViewPr>
      <p:scale>
        <a:sx n="33" d="100"/>
        <a:sy n="33" d="100"/>
      </p:scale>
      <p:origin x="0" y="6570"/>
    </p:cViewPr>
  </p:outlineViewPr>
  <p:notesTextViewPr>
    <p:cViewPr>
      <p:scale>
        <a:sx n="100" d="100"/>
        <a:sy n="100" d="100"/>
      </p:scale>
      <p:origin x="0" y="0"/>
    </p:cViewPr>
  </p:notesTextViewPr>
  <p:sorterViewPr>
    <p:cViewPr>
      <p:scale>
        <a:sx n="40" d="100"/>
        <a:sy n="40" d="100"/>
      </p:scale>
      <p:origin x="0" y="-1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232D30-2026-448E-83BE-53AE07C228A0}" type="datetimeFigureOut">
              <a:rPr lang="en-US" smtClean="0"/>
              <a:pPr/>
              <a:t>4/17/2024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0B54E42-B201-43D7-A0B9-A2561897B516}" type="slidenum">
              <a:rPr lang="en-US" smtClean="0"/>
              <a:pPr/>
              <a:t>‹#›</a:t>
            </a:fld>
            <a:endParaRPr lang="en-US" dirty="0"/>
          </a:p>
        </p:txBody>
      </p:sp>
    </p:spTree>
    <p:extLst>
      <p:ext uri="{BB962C8B-B14F-4D97-AF65-F5344CB8AC3E}">
        <p14:creationId xmlns:p14="http://schemas.microsoft.com/office/powerpoint/2010/main" val="113877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9D93AE-EB59-4C04-81BE-24823D581A30}" type="datetimeFigureOut">
              <a:rPr lang="en-US" smtClean="0"/>
              <a:pPr/>
              <a:t>4/17/2024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7A3431-68FF-493E-9FCC-39941D0FF2E6}" type="slidenum">
              <a:rPr lang="en-US" smtClean="0"/>
              <a:pPr/>
              <a:t>‹#›</a:t>
            </a:fld>
            <a:endParaRPr lang="en-US" dirty="0"/>
          </a:p>
        </p:txBody>
      </p:sp>
    </p:spTree>
    <p:extLst>
      <p:ext uri="{BB962C8B-B14F-4D97-AF65-F5344CB8AC3E}">
        <p14:creationId xmlns:p14="http://schemas.microsoft.com/office/powerpoint/2010/main" val="278428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a:t>
            </a:fld>
            <a:endParaRPr lang="en-US" dirty="0"/>
          </a:p>
        </p:txBody>
      </p:sp>
    </p:spTree>
    <p:extLst>
      <p:ext uri="{BB962C8B-B14F-4D97-AF65-F5344CB8AC3E}">
        <p14:creationId xmlns:p14="http://schemas.microsoft.com/office/powerpoint/2010/main" val="374090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10</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264024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12</a:t>
            </a:fld>
            <a:endParaRPr lang="en-US" dirty="0"/>
          </a:p>
        </p:txBody>
      </p:sp>
    </p:spTree>
    <p:extLst>
      <p:ext uri="{BB962C8B-B14F-4D97-AF65-F5344CB8AC3E}">
        <p14:creationId xmlns:p14="http://schemas.microsoft.com/office/powerpoint/2010/main" val="391167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13</a:t>
            </a:fld>
            <a:endParaRPr lang="en-US" dirty="0"/>
          </a:p>
        </p:txBody>
      </p:sp>
    </p:spTree>
    <p:extLst>
      <p:ext uri="{BB962C8B-B14F-4D97-AF65-F5344CB8AC3E}">
        <p14:creationId xmlns:p14="http://schemas.microsoft.com/office/powerpoint/2010/main" val="3465619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14</a:t>
            </a:fld>
            <a:endParaRPr lang="en-US" dirty="0"/>
          </a:p>
        </p:txBody>
      </p:sp>
    </p:spTree>
    <p:extLst>
      <p:ext uri="{BB962C8B-B14F-4D97-AF65-F5344CB8AC3E}">
        <p14:creationId xmlns:p14="http://schemas.microsoft.com/office/powerpoint/2010/main" val="141507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15</a:t>
            </a:fld>
            <a:endParaRPr lang="en-US" dirty="0"/>
          </a:p>
        </p:txBody>
      </p:sp>
    </p:spTree>
    <p:extLst>
      <p:ext uri="{BB962C8B-B14F-4D97-AF65-F5344CB8AC3E}">
        <p14:creationId xmlns:p14="http://schemas.microsoft.com/office/powerpoint/2010/main" val="1526823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16</a:t>
            </a:fld>
            <a:endParaRPr lang="en-US" dirty="0"/>
          </a:p>
        </p:txBody>
      </p:sp>
    </p:spTree>
    <p:extLst>
      <p:ext uri="{BB962C8B-B14F-4D97-AF65-F5344CB8AC3E}">
        <p14:creationId xmlns:p14="http://schemas.microsoft.com/office/powerpoint/2010/main" val="947065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17</a:t>
            </a:fld>
            <a:endParaRPr lang="en-US" dirty="0"/>
          </a:p>
        </p:txBody>
      </p:sp>
    </p:spTree>
    <p:extLst>
      <p:ext uri="{BB962C8B-B14F-4D97-AF65-F5344CB8AC3E}">
        <p14:creationId xmlns:p14="http://schemas.microsoft.com/office/powerpoint/2010/main" val="2053623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18</a:t>
            </a:fld>
            <a:endParaRPr lang="en-US" dirty="0"/>
          </a:p>
        </p:txBody>
      </p:sp>
    </p:spTree>
    <p:extLst>
      <p:ext uri="{BB962C8B-B14F-4D97-AF65-F5344CB8AC3E}">
        <p14:creationId xmlns:p14="http://schemas.microsoft.com/office/powerpoint/2010/main" val="464864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19</a:t>
            </a:fld>
            <a:endParaRPr lang="en-US" dirty="0"/>
          </a:p>
        </p:txBody>
      </p:sp>
    </p:spTree>
    <p:extLst>
      <p:ext uri="{BB962C8B-B14F-4D97-AF65-F5344CB8AC3E}">
        <p14:creationId xmlns:p14="http://schemas.microsoft.com/office/powerpoint/2010/main" val="72653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20</a:t>
            </a:fld>
            <a:endParaRPr lang="en-US" dirty="0"/>
          </a:p>
        </p:txBody>
      </p:sp>
    </p:spTree>
    <p:extLst>
      <p:ext uri="{BB962C8B-B14F-4D97-AF65-F5344CB8AC3E}">
        <p14:creationId xmlns:p14="http://schemas.microsoft.com/office/powerpoint/2010/main" val="302570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a:t>
            </a:fld>
            <a:endParaRPr lang="en-US" dirty="0"/>
          </a:p>
        </p:txBody>
      </p:sp>
    </p:spTree>
    <p:extLst>
      <p:ext uri="{BB962C8B-B14F-4D97-AF65-F5344CB8AC3E}">
        <p14:creationId xmlns:p14="http://schemas.microsoft.com/office/powerpoint/2010/main" val="346328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21</a:t>
            </a:fld>
            <a:endParaRPr lang="en-US" dirty="0"/>
          </a:p>
        </p:txBody>
      </p:sp>
    </p:spTree>
    <p:extLst>
      <p:ext uri="{BB962C8B-B14F-4D97-AF65-F5344CB8AC3E}">
        <p14:creationId xmlns:p14="http://schemas.microsoft.com/office/powerpoint/2010/main" val="817052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22</a:t>
            </a:fld>
            <a:endParaRPr lang="en-US" dirty="0"/>
          </a:p>
        </p:txBody>
      </p:sp>
    </p:spTree>
    <p:extLst>
      <p:ext uri="{BB962C8B-B14F-4D97-AF65-F5344CB8AC3E}">
        <p14:creationId xmlns:p14="http://schemas.microsoft.com/office/powerpoint/2010/main" val="817052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23</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3272583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24</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77389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25</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77389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DB3EC84A-E7A3-4F56-B1AD-934C56E8D7F4}"/>
              </a:ext>
            </a:extLst>
          </p:cNvPr>
          <p:cNvSpPr>
            <a:spLocks noGrp="1"/>
          </p:cNvSpPr>
          <p:nvPr>
            <p:ph type="dt" idx="10"/>
          </p:nvPr>
        </p:nvSpPr>
        <p:spPr/>
        <p:txBody>
          <a:bodyPr/>
          <a:lstStyle/>
          <a:p>
            <a:r>
              <a:rPr lang="en-US" dirty="0"/>
              <a:t>6/27/2018</a:t>
            </a:r>
          </a:p>
        </p:txBody>
      </p:sp>
    </p:spTree>
    <p:extLst>
      <p:ext uri="{BB962C8B-B14F-4D97-AF65-F5344CB8AC3E}">
        <p14:creationId xmlns:p14="http://schemas.microsoft.com/office/powerpoint/2010/main" val="4090126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27</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296152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28</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2215628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29</a:t>
            </a:fld>
            <a:endParaRPr lang="en-US" dirty="0"/>
          </a:p>
        </p:txBody>
      </p:sp>
    </p:spTree>
    <p:extLst>
      <p:ext uri="{BB962C8B-B14F-4D97-AF65-F5344CB8AC3E}">
        <p14:creationId xmlns:p14="http://schemas.microsoft.com/office/powerpoint/2010/main" val="3824631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30</a:t>
            </a:fld>
            <a:endParaRPr lang="en-US" dirty="0"/>
          </a:p>
        </p:txBody>
      </p:sp>
    </p:spTree>
    <p:extLst>
      <p:ext uri="{BB962C8B-B14F-4D97-AF65-F5344CB8AC3E}">
        <p14:creationId xmlns:p14="http://schemas.microsoft.com/office/powerpoint/2010/main" val="34153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a:t>
            </a:fld>
            <a:endParaRPr lang="en-US" dirty="0"/>
          </a:p>
        </p:txBody>
      </p:sp>
    </p:spTree>
    <p:extLst>
      <p:ext uri="{BB962C8B-B14F-4D97-AF65-F5344CB8AC3E}">
        <p14:creationId xmlns:p14="http://schemas.microsoft.com/office/powerpoint/2010/main" val="2704455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31</a:t>
            </a:fld>
            <a:endParaRPr lang="en-US" dirty="0"/>
          </a:p>
        </p:txBody>
      </p:sp>
    </p:spTree>
    <p:extLst>
      <p:ext uri="{BB962C8B-B14F-4D97-AF65-F5344CB8AC3E}">
        <p14:creationId xmlns:p14="http://schemas.microsoft.com/office/powerpoint/2010/main" val="1546623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32</a:t>
            </a:fld>
            <a:endParaRPr lang="en-US" dirty="0"/>
          </a:p>
        </p:txBody>
      </p:sp>
    </p:spTree>
    <p:extLst>
      <p:ext uri="{BB962C8B-B14F-4D97-AF65-F5344CB8AC3E}">
        <p14:creationId xmlns:p14="http://schemas.microsoft.com/office/powerpoint/2010/main" val="3444175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33</a:t>
            </a:fld>
            <a:endParaRPr lang="en-US" dirty="0"/>
          </a:p>
        </p:txBody>
      </p:sp>
    </p:spTree>
    <p:extLst>
      <p:ext uri="{BB962C8B-B14F-4D97-AF65-F5344CB8AC3E}">
        <p14:creationId xmlns:p14="http://schemas.microsoft.com/office/powerpoint/2010/main" val="4140449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34</a:t>
            </a:fld>
            <a:endParaRPr lang="en-US" dirty="0"/>
          </a:p>
        </p:txBody>
      </p:sp>
    </p:spTree>
    <p:extLst>
      <p:ext uri="{BB962C8B-B14F-4D97-AF65-F5344CB8AC3E}">
        <p14:creationId xmlns:p14="http://schemas.microsoft.com/office/powerpoint/2010/main" val="2202568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35</a:t>
            </a:fld>
            <a:endParaRPr lang="en-US" dirty="0"/>
          </a:p>
        </p:txBody>
      </p:sp>
    </p:spTree>
    <p:extLst>
      <p:ext uri="{BB962C8B-B14F-4D97-AF65-F5344CB8AC3E}">
        <p14:creationId xmlns:p14="http://schemas.microsoft.com/office/powerpoint/2010/main" val="1154978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36</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1526722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37</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2832765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38</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1677636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39</a:t>
            </a:fld>
            <a:endParaRPr lang="en-US" dirty="0"/>
          </a:p>
        </p:txBody>
      </p:sp>
    </p:spTree>
    <p:extLst>
      <p:ext uri="{BB962C8B-B14F-4D97-AF65-F5344CB8AC3E}">
        <p14:creationId xmlns:p14="http://schemas.microsoft.com/office/powerpoint/2010/main" val="2058176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40</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327258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a:t>
            </a:fld>
            <a:endParaRPr lang="en-US" dirty="0"/>
          </a:p>
        </p:txBody>
      </p:sp>
    </p:spTree>
    <p:extLst>
      <p:ext uri="{BB962C8B-B14F-4D97-AF65-F5344CB8AC3E}">
        <p14:creationId xmlns:p14="http://schemas.microsoft.com/office/powerpoint/2010/main" val="3554297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41</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4107496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42</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4107496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43</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3272583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44</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3892325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45</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792247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46</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902697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47</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90269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48</a:t>
            </a:fld>
            <a:endParaRPr lang="en-US" dirty="0"/>
          </a:p>
        </p:txBody>
      </p:sp>
    </p:spTree>
    <p:extLst>
      <p:ext uri="{BB962C8B-B14F-4D97-AF65-F5344CB8AC3E}">
        <p14:creationId xmlns:p14="http://schemas.microsoft.com/office/powerpoint/2010/main" val="1886864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49</a:t>
            </a:fld>
            <a:endParaRPr lang="en-US" dirty="0"/>
          </a:p>
        </p:txBody>
      </p:sp>
    </p:spTree>
    <p:extLst>
      <p:ext uri="{BB962C8B-B14F-4D97-AF65-F5344CB8AC3E}">
        <p14:creationId xmlns:p14="http://schemas.microsoft.com/office/powerpoint/2010/main" val="7084782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50</a:t>
            </a:fld>
            <a:endParaRPr lang="en-US" dirty="0"/>
          </a:p>
        </p:txBody>
      </p:sp>
    </p:spTree>
    <p:extLst>
      <p:ext uri="{BB962C8B-B14F-4D97-AF65-F5344CB8AC3E}">
        <p14:creationId xmlns:p14="http://schemas.microsoft.com/office/powerpoint/2010/main" val="304769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5</a:t>
            </a:fld>
            <a:endParaRPr lang="en-US" dirty="0"/>
          </a:p>
        </p:txBody>
      </p:sp>
    </p:spTree>
    <p:extLst>
      <p:ext uri="{BB962C8B-B14F-4D97-AF65-F5344CB8AC3E}">
        <p14:creationId xmlns:p14="http://schemas.microsoft.com/office/powerpoint/2010/main" val="78841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6</a:t>
            </a:fld>
            <a:endParaRPr lang="en-US" dirty="0"/>
          </a:p>
        </p:txBody>
      </p:sp>
      <p:sp>
        <p:nvSpPr>
          <p:cNvPr id="5" name="Date Placeholder 4">
            <a:extLst>
              <a:ext uri="{FF2B5EF4-FFF2-40B4-BE49-F238E27FC236}">
                <a16:creationId xmlns:a16="http://schemas.microsoft.com/office/drawing/2014/main" id="{B421CFE7-F3DC-4C23-83AE-358B31F3DF3B}"/>
              </a:ext>
            </a:extLst>
          </p:cNvPr>
          <p:cNvSpPr>
            <a:spLocks noGrp="1"/>
          </p:cNvSpPr>
          <p:nvPr>
            <p:ph type="dt" idx="11"/>
          </p:nvPr>
        </p:nvSpPr>
        <p:spPr/>
        <p:txBody>
          <a:bodyPr/>
          <a:lstStyle/>
          <a:p>
            <a:r>
              <a:rPr lang="en-US" dirty="0"/>
              <a:t>7/15/2017</a:t>
            </a:r>
          </a:p>
        </p:txBody>
      </p:sp>
    </p:spTree>
    <p:extLst>
      <p:ext uri="{BB962C8B-B14F-4D97-AF65-F5344CB8AC3E}">
        <p14:creationId xmlns:p14="http://schemas.microsoft.com/office/powerpoint/2010/main" val="122291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7</a:t>
            </a:fld>
            <a:endParaRPr lang="en-US" dirty="0"/>
          </a:p>
        </p:txBody>
      </p:sp>
    </p:spTree>
    <p:extLst>
      <p:ext uri="{BB962C8B-B14F-4D97-AF65-F5344CB8AC3E}">
        <p14:creationId xmlns:p14="http://schemas.microsoft.com/office/powerpoint/2010/main" val="267335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8</a:t>
            </a:fld>
            <a:endParaRPr lang="en-US" dirty="0"/>
          </a:p>
        </p:txBody>
      </p:sp>
    </p:spTree>
    <p:extLst>
      <p:ext uri="{BB962C8B-B14F-4D97-AF65-F5344CB8AC3E}">
        <p14:creationId xmlns:p14="http://schemas.microsoft.com/office/powerpoint/2010/main" val="36125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3431-68FF-493E-9FCC-39941D0FF2E6}" type="slidenum">
              <a:rPr lang="en-US" smtClean="0"/>
              <a:pPr/>
              <a:t>9</a:t>
            </a:fld>
            <a:endParaRPr lang="en-US" dirty="0"/>
          </a:p>
        </p:txBody>
      </p:sp>
    </p:spTree>
    <p:extLst>
      <p:ext uri="{BB962C8B-B14F-4D97-AF65-F5344CB8AC3E}">
        <p14:creationId xmlns:p14="http://schemas.microsoft.com/office/powerpoint/2010/main" val="263899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8CE3E2-2309-4A98-8F2B-DB1E1CD06019}" type="datetime1">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D3217-AE8B-40ED-A722-F9382EB885A4}" type="datetime1">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3B268-5C29-4881-A638-9AB1E99FCFD4}" type="datetime1">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5A39D-5BCC-4B2E-BF3D-828CB4310BDD}" type="datetime1">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C2CAA-C8D0-4C68-96C5-B3833103C3FE}" type="datetime1">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4455F8-4D54-4D57-9492-A5FD3F82B671}" type="datetime1">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F68DC9-AB0C-4DAF-A800-EC04147D88B2}" type="datetime1">
              <a:rPr lang="en-US" smtClean="0"/>
              <a:pPr/>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7808CD-FC4F-4A27-87AC-FCEF6D6100D0}" type="datetime1">
              <a:rPr lang="en-US" smtClean="0"/>
              <a:pPr/>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65A1F-1BB4-4180-8515-BF3FC871F22A}" type="datetime1">
              <a:rPr lang="en-US" smtClean="0"/>
              <a:pPr/>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194FE-D758-4B3E-81D3-2A01E108A3C5}" type="datetime1">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D08101-AD2B-49DD-8E6C-EB4DEBED5298}" type="datetime1">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FDF4E-827F-427A-878E-6542E86560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1F519-7732-463B-95B4-1CA13DC39C0A}" type="datetime1">
              <a:rPr lang="en-US" smtClean="0"/>
              <a:pPr/>
              <a:t>4/17/2024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FDF4E-827F-427A-878E-6542E86560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negMcD@outlook.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http://www.bcbsmt.com/PDF/sbc/30751MT0570008-01.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3" Type="http://schemas.openxmlformats.org/officeDocument/2006/relationships/hyperlink" Target="http://www.bcbsmt.com/PDF/sbc/30751MT0570008-01.pdf" TargetMode="External"/><Relationship Id="rId7"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7.emf"/><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hyperlink" Target="https://www.tribalselfgov.org/2021-health-action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hyperlink" Target="https://www.tribalselfgov.org/wp-content/uploads/2020/05/TSGAC-Brief-Health-Reimbursement-Arrangements-2020-05-19c.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hyperlink" Target="https://www.tribalselfgov.org/2021-health-action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2209800"/>
          </a:xfrm>
        </p:spPr>
        <p:txBody>
          <a:bodyPr>
            <a:normAutofit/>
          </a:bodyPr>
          <a:lstStyle/>
          <a:p>
            <a:br>
              <a:rPr lang="en-US" b="1" dirty="0">
                <a:solidFill>
                  <a:schemeClr val="accent1">
                    <a:lumMod val="75000"/>
                  </a:schemeClr>
                </a:solidFill>
              </a:rPr>
            </a:br>
            <a:endParaRPr lang="en-US" b="1" dirty="0">
              <a:solidFill>
                <a:schemeClr val="accent1">
                  <a:lumMod val="75000"/>
                </a:schemeClr>
              </a:solidFill>
            </a:endParaRPr>
          </a:p>
        </p:txBody>
      </p:sp>
      <p:sp>
        <p:nvSpPr>
          <p:cNvPr id="3" name="Subtitle 2"/>
          <p:cNvSpPr>
            <a:spLocks noGrp="1"/>
          </p:cNvSpPr>
          <p:nvPr>
            <p:ph type="subTitle" idx="1"/>
          </p:nvPr>
        </p:nvSpPr>
        <p:spPr>
          <a:xfrm>
            <a:off x="304800" y="2286000"/>
            <a:ext cx="8534400" cy="4114800"/>
          </a:xfrm>
        </p:spPr>
        <p:txBody>
          <a:bodyPr>
            <a:normAutofit/>
          </a:bodyPr>
          <a:lstStyle/>
          <a:p>
            <a:r>
              <a:rPr lang="en-US" sz="2800" b="1" dirty="0"/>
              <a:t>Securing Health Insurance Coverage for Tribal Members</a:t>
            </a:r>
          </a:p>
          <a:p>
            <a:r>
              <a:rPr lang="en-US" sz="2800" b="1" dirty="0"/>
              <a:t>– Use of Tribal Sponsorship and </a:t>
            </a:r>
          </a:p>
          <a:p>
            <a:r>
              <a:rPr lang="en-US" sz="2800" b="1" dirty="0"/>
              <a:t>the Health Insurance Marketplace –</a:t>
            </a:r>
          </a:p>
          <a:p>
            <a:endParaRPr lang="en-US" sz="1500" b="1" dirty="0"/>
          </a:p>
          <a:p>
            <a:r>
              <a:rPr lang="en-US" sz="2000" dirty="0"/>
              <a:t>Presentation to the </a:t>
            </a:r>
          </a:p>
          <a:p>
            <a:r>
              <a:rPr lang="en-US" sz="2000" dirty="0"/>
              <a:t>Tribal Self-Governance Advisory Committee (TSGAC) Annual Conference</a:t>
            </a:r>
          </a:p>
          <a:p>
            <a:endParaRPr lang="en-US" sz="400" dirty="0"/>
          </a:p>
          <a:p>
            <a:pPr>
              <a:spcBef>
                <a:spcPts val="100"/>
              </a:spcBef>
            </a:pPr>
            <a:r>
              <a:rPr lang="en-US" sz="2000" dirty="0"/>
              <a:t>April 18, 2024</a:t>
            </a:r>
          </a:p>
          <a:p>
            <a:r>
              <a:rPr lang="en-US" sz="1500" dirty="0"/>
              <a:t> </a:t>
            </a:r>
          </a:p>
          <a:p>
            <a:r>
              <a:rPr lang="en-US" sz="1600" dirty="0"/>
              <a:t>TribalSelfGov.org/healthreform</a:t>
            </a:r>
          </a:p>
          <a:p>
            <a:r>
              <a:rPr lang="en-US" sz="1600" dirty="0"/>
              <a:t>Presented by Doneg McDonough, CEO, Health System Analytics </a:t>
            </a:r>
          </a:p>
          <a:p>
            <a:r>
              <a:rPr lang="en-US" sz="1600" dirty="0">
                <a:solidFill>
                  <a:schemeClr val="bg1">
                    <a:lumMod val="50000"/>
                  </a:schemeClr>
                </a:solidFill>
                <a:hlinkClick r:id="rId3">
                  <a:extLst>
                    <a:ext uri="{A12FA001-AC4F-418D-AE19-62706E023703}">
                      <ahyp:hlinkClr xmlns:ahyp="http://schemas.microsoft.com/office/drawing/2018/hyperlinkcolor" val="tx"/>
                    </a:ext>
                  </a:extLst>
                </a:hlinkClick>
              </a:rPr>
              <a:t>DonegMcD@outlook.com</a:t>
            </a:r>
            <a:endParaRPr lang="en-US" sz="1600" u="sng" dirty="0">
              <a:solidFill>
                <a:schemeClr val="bg1">
                  <a:lumMod val="50000"/>
                </a:schemeClr>
              </a:solidFill>
            </a:endParaRPr>
          </a:p>
        </p:txBody>
      </p:sp>
      <p:pic>
        <p:nvPicPr>
          <p:cNvPr id="5" name="Picture 4">
            <a:extLst>
              <a:ext uri="{FF2B5EF4-FFF2-40B4-BE49-F238E27FC236}">
                <a16:creationId xmlns:a16="http://schemas.microsoft.com/office/drawing/2014/main" id="{3A93EEF9-B6D5-4BA2-A512-E296A40B72DA}"/>
              </a:ext>
            </a:extLst>
          </p:cNvPr>
          <p:cNvPicPr>
            <a:picLocks noChangeAspect="1"/>
          </p:cNvPicPr>
          <p:nvPr/>
        </p:nvPicPr>
        <p:blipFill>
          <a:blip r:embed="rId4" cstate="print"/>
          <a:stretch>
            <a:fillRect/>
          </a:stretch>
        </p:blipFill>
        <p:spPr>
          <a:xfrm>
            <a:off x="1752600" y="304800"/>
            <a:ext cx="5634849" cy="152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7"/>
            <a:ext cx="8077199" cy="487363"/>
          </a:xfrm>
        </p:spPr>
        <p:txBody>
          <a:bodyPr>
            <a:noAutofit/>
          </a:bodyPr>
          <a:lstStyle/>
          <a:p>
            <a:r>
              <a:rPr lang="en-US" sz="2800" b="1" dirty="0">
                <a:solidFill>
                  <a:schemeClr val="accent1">
                    <a:lumMod val="75000"/>
                  </a:schemeClr>
                </a:solidFill>
              </a:rPr>
              <a:t>Increasing Value of Medicare Part D Coverage</a:t>
            </a:r>
            <a:endParaRPr lang="en-US" sz="2800" b="1" dirty="0">
              <a:solidFill>
                <a:srgbClr val="FF0000"/>
              </a:solidFill>
            </a:endParaRPr>
          </a:p>
        </p:txBody>
      </p:sp>
      <p:sp>
        <p:nvSpPr>
          <p:cNvPr id="3" name="Content Placeholder 2"/>
          <p:cNvSpPr>
            <a:spLocks noGrp="1"/>
          </p:cNvSpPr>
          <p:nvPr>
            <p:ph idx="1"/>
          </p:nvPr>
        </p:nvSpPr>
        <p:spPr>
          <a:xfrm>
            <a:off x="457200" y="914400"/>
            <a:ext cx="8229600" cy="5150076"/>
          </a:xfrm>
        </p:spPr>
        <p:txBody>
          <a:bodyPr>
            <a:noAutofit/>
          </a:bodyPr>
          <a:lstStyle/>
          <a:p>
            <a:pPr marL="0" lvl="0" indent="3175">
              <a:spcBef>
                <a:spcPts val="400"/>
              </a:spcBef>
              <a:spcAft>
                <a:spcPts val="800"/>
              </a:spcAft>
              <a:buNone/>
            </a:pPr>
            <a:r>
              <a:rPr lang="en-US" altLang="en-US" sz="1800" dirty="0"/>
              <a:t>The Inflation Reduction Act included several measures designed to improve access to prescription drugs under Medicare Part D; the law will:</a:t>
            </a:r>
          </a:p>
          <a:p>
            <a:pPr lvl="0">
              <a:spcBef>
                <a:spcPts val="400"/>
              </a:spcBef>
              <a:spcAft>
                <a:spcPts val="800"/>
              </a:spcAft>
            </a:pPr>
            <a:r>
              <a:rPr lang="en-US" altLang="en-US" sz="1600" b="1" dirty="0"/>
              <a:t>Beginning in </a:t>
            </a:r>
            <a:r>
              <a:rPr lang="en-US" altLang="en-US" sz="1600" b="1" u="sng" dirty="0"/>
              <a:t>2023</a:t>
            </a:r>
            <a:r>
              <a:rPr lang="en-US" altLang="en-US" sz="1600" dirty="0"/>
              <a:t>, cap out-of-pocket costs for insulin products at $35 per month for Medicare Part D enrollees, including AI/AN enrollees</a:t>
            </a:r>
          </a:p>
          <a:p>
            <a:pPr lvl="0">
              <a:spcBef>
                <a:spcPts val="400"/>
              </a:spcBef>
              <a:spcAft>
                <a:spcPts val="800"/>
              </a:spcAft>
            </a:pPr>
            <a:r>
              <a:rPr lang="en-US" altLang="en-US" sz="1600" b="1" dirty="0"/>
              <a:t>Beginning in </a:t>
            </a:r>
            <a:r>
              <a:rPr lang="en-US" altLang="en-US" sz="1600" b="1" u="sng" dirty="0"/>
              <a:t>2024</a:t>
            </a:r>
            <a:r>
              <a:rPr lang="en-US" altLang="en-US" sz="1600" dirty="0"/>
              <a:t>, expand eligibility for full-premium subsidies under the Medicare Part D Low-Income Subsidy (LIS) program to enrollees, including AI/AN enrollees, with an income at or less than 150% FPL (currently 135% FPL)*; and</a:t>
            </a:r>
          </a:p>
          <a:p>
            <a:pPr lvl="0">
              <a:spcBef>
                <a:spcPts val="400"/>
              </a:spcBef>
              <a:spcAft>
                <a:spcPts val="800"/>
              </a:spcAft>
            </a:pPr>
            <a:r>
              <a:rPr lang="en-US" altLang="en-US" sz="1600" b="1" dirty="0"/>
              <a:t>Beginning in </a:t>
            </a:r>
            <a:r>
              <a:rPr lang="en-US" altLang="en-US" sz="1600" b="1" u="sng" dirty="0"/>
              <a:t>2025</a:t>
            </a:r>
            <a:r>
              <a:rPr lang="en-US" altLang="en-US" sz="1600" dirty="0"/>
              <a:t>, cap prescription drug costs at $2,000 per year for Medicare Part D enrollees, including AI/AN enrollees, with the amount of the cap indexed annually in subsequent years**</a:t>
            </a:r>
            <a:endParaRPr lang="en-US" altLang="en-US" sz="400" dirty="0"/>
          </a:p>
          <a:p>
            <a:pPr marL="0" lvl="0" indent="0">
              <a:spcBef>
                <a:spcPts val="400"/>
              </a:spcBef>
              <a:buNone/>
            </a:pPr>
            <a:r>
              <a:rPr lang="en-US" altLang="en-US" sz="1400" dirty="0"/>
              <a:t>* Currently, under the LIS program, Medicare Part D enrollees with an income between 135% and 150% FPL receive a partial premium subsidy, with the amount of the subsidy varying by income level</a:t>
            </a:r>
          </a:p>
          <a:p>
            <a:pPr marL="0" lvl="0" indent="0">
              <a:spcBef>
                <a:spcPts val="400"/>
              </a:spcBef>
              <a:buNone/>
            </a:pPr>
            <a:endParaRPr lang="en-US" altLang="en-US" sz="400" dirty="0"/>
          </a:p>
          <a:p>
            <a:pPr marL="0" indent="0">
              <a:spcBef>
                <a:spcPts val="400"/>
              </a:spcBef>
              <a:buNone/>
            </a:pPr>
            <a:r>
              <a:rPr lang="en-US" altLang="en-US" sz="1400" dirty="0"/>
              <a:t>** Medicare Part D currently has no hard cap on out-of-pocket prescription drug costs; in 2022, Medicare Part D enrollees paid a $480 deductible and 25% coinsurance until their total out-of-pocket prescription drug spending reached $7,050, after which </a:t>
            </a:r>
            <a:r>
              <a:rPr lang="en-US" altLang="en-US" sz="1400"/>
              <a:t>they paid </a:t>
            </a:r>
            <a:r>
              <a:rPr lang="en-US" altLang="en-US" sz="1400" dirty="0"/>
              <a:t>either 5% of their total drug costs or $3.95/$9.85 for each generic and preferred/other drug, respectively</a:t>
            </a:r>
          </a:p>
          <a:p>
            <a:pPr marL="0" lvl="0" indent="0">
              <a:spcBef>
                <a:spcPts val="400"/>
              </a:spcBef>
              <a:buNone/>
            </a:pPr>
            <a:endParaRPr lang="en-US" altLang="en-US" sz="1400" dirty="0"/>
          </a:p>
          <a:p>
            <a:pPr marL="0" lvl="0" indent="0">
              <a:spcBef>
                <a:spcPts val="400"/>
              </a:spcBef>
              <a:buNone/>
            </a:pPr>
            <a:endParaRPr lang="en-US" altLang="en-US" sz="1400"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10</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1364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155E-ED25-A8FC-2498-6FA7454F44E3}"/>
              </a:ext>
            </a:extLst>
          </p:cNvPr>
          <p:cNvSpPr>
            <a:spLocks noGrp="1"/>
          </p:cNvSpPr>
          <p:nvPr>
            <p:ph type="ctrTitle"/>
          </p:nvPr>
        </p:nvSpPr>
        <p:spPr/>
        <p:txBody>
          <a:bodyPr/>
          <a:lstStyle/>
          <a:p>
            <a:r>
              <a:rPr lang="en-US" dirty="0"/>
              <a:t>Full Presentation</a:t>
            </a:r>
          </a:p>
        </p:txBody>
      </p:sp>
      <p:sp>
        <p:nvSpPr>
          <p:cNvPr id="3" name="Subtitle 2">
            <a:extLst>
              <a:ext uri="{FF2B5EF4-FFF2-40B4-BE49-F238E27FC236}">
                <a16:creationId xmlns:a16="http://schemas.microsoft.com/office/drawing/2014/main" id="{D13E69EF-2AE4-C0D2-BAEE-A730A3027C3C}"/>
              </a:ext>
            </a:extLst>
          </p:cNvPr>
          <p:cNvSpPr>
            <a:spLocks noGrp="1"/>
          </p:cNvSpPr>
          <p:nvPr>
            <p:ph type="subTitle" idx="1"/>
          </p:nvPr>
        </p:nvSpPr>
        <p:spPr/>
        <p:txBody>
          <a:bodyPr/>
          <a:lstStyle/>
          <a:p>
            <a:r>
              <a:rPr lang="en-US" dirty="0"/>
              <a:t> </a:t>
            </a:r>
          </a:p>
        </p:txBody>
      </p:sp>
      <p:pic>
        <p:nvPicPr>
          <p:cNvPr id="4" name="Picture 3" descr="/Users/shawn.mcdonough/Desktop/4.png">
            <a:extLst>
              <a:ext uri="{FF2B5EF4-FFF2-40B4-BE49-F238E27FC236}">
                <a16:creationId xmlns:a16="http://schemas.microsoft.com/office/drawing/2014/main" id="{05A6596D-6541-BD62-7438-834992DDBC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5" name="Picture 4">
            <a:extLst>
              <a:ext uri="{FF2B5EF4-FFF2-40B4-BE49-F238E27FC236}">
                <a16:creationId xmlns:a16="http://schemas.microsoft.com/office/drawing/2014/main" id="{B2F493B3-7451-74DE-AF5C-28413A74F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141697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153400" cy="5410200"/>
          </a:xfrm>
        </p:spPr>
        <p:txBody>
          <a:bodyPr>
            <a:normAutofit/>
          </a:bodyPr>
          <a:lstStyle/>
          <a:p>
            <a:pPr marL="457200" indent="-457200">
              <a:spcBef>
                <a:spcPts val="200"/>
              </a:spcBef>
              <a:spcAft>
                <a:spcPts val="800"/>
              </a:spcAft>
              <a:buFont typeface="+mj-lt"/>
              <a:buAutoNum type="arabicPeriod"/>
            </a:pPr>
            <a:r>
              <a:rPr lang="en-US" altLang="en-US" sz="1500" dirty="0"/>
              <a:t>Tribal Sponsorship basics</a:t>
            </a:r>
          </a:p>
          <a:p>
            <a:pPr marL="457200" indent="-457200">
              <a:spcBef>
                <a:spcPts val="200"/>
              </a:spcBef>
              <a:spcAft>
                <a:spcPts val="800"/>
              </a:spcAft>
              <a:buFont typeface="+mj-lt"/>
              <a:buAutoNum type="arabicPeriod"/>
            </a:pPr>
            <a:r>
              <a:rPr lang="en-US" altLang="en-US" sz="1500" dirty="0"/>
              <a:t>Trends in Marketplace enrollment of American Indians/Alaska Natives</a:t>
            </a:r>
          </a:p>
          <a:p>
            <a:pPr marL="457200" indent="-457200">
              <a:spcBef>
                <a:spcPts val="200"/>
              </a:spcBef>
              <a:spcAft>
                <a:spcPts val="800"/>
              </a:spcAft>
              <a:buFont typeface="+mj-lt"/>
              <a:buAutoNum type="arabicPeriod"/>
            </a:pPr>
            <a:r>
              <a:rPr lang="en-US" altLang="en-US" sz="1500" dirty="0"/>
              <a:t>Eligibility criteria for Marketplace coverage</a:t>
            </a:r>
          </a:p>
          <a:p>
            <a:pPr marL="457200" indent="-457200">
              <a:spcBef>
                <a:spcPts val="200"/>
              </a:spcBef>
              <a:spcAft>
                <a:spcPts val="800"/>
              </a:spcAft>
              <a:buFont typeface="+mj-lt"/>
              <a:buAutoNum type="arabicPeriod"/>
            </a:pPr>
            <a:r>
              <a:rPr lang="en-US" altLang="en-US" sz="1500" dirty="0"/>
              <a:t>Net cost of coverage (with American Rescue Plan/Inflation Reduction Act)</a:t>
            </a:r>
          </a:p>
          <a:p>
            <a:pPr marL="914400" lvl="1" indent="-457200">
              <a:spcBef>
                <a:spcPts val="200"/>
              </a:spcBef>
              <a:spcAft>
                <a:spcPts val="800"/>
              </a:spcAft>
              <a:buFont typeface="Courier New" panose="02070309020205020404" pitchFamily="49" charset="0"/>
              <a:buChar char="o"/>
            </a:pPr>
            <a:r>
              <a:rPr lang="en-US" altLang="en-US" sz="1500" dirty="0"/>
              <a:t>Health insurance premiums</a:t>
            </a:r>
          </a:p>
          <a:p>
            <a:pPr marL="914400" lvl="1" indent="-457200">
              <a:spcBef>
                <a:spcPts val="200"/>
              </a:spcBef>
              <a:spcAft>
                <a:spcPts val="800"/>
              </a:spcAft>
              <a:buFont typeface="Courier New" panose="02070309020205020404" pitchFamily="49" charset="0"/>
              <a:buChar char="o"/>
            </a:pPr>
            <a:r>
              <a:rPr lang="en-US" altLang="en-US" sz="1500" dirty="0"/>
              <a:t>Patient cost-sharing</a:t>
            </a:r>
          </a:p>
          <a:p>
            <a:pPr marL="457200" indent="-457200">
              <a:spcBef>
                <a:spcPts val="200"/>
              </a:spcBef>
              <a:spcAft>
                <a:spcPts val="800"/>
              </a:spcAft>
              <a:buFont typeface="+mj-lt"/>
              <a:buAutoNum type="arabicPeriod"/>
            </a:pPr>
            <a:r>
              <a:rPr lang="en-US" altLang="en-US" sz="1500" dirty="0"/>
              <a:t>Final federal rule to fix “family glitch”</a:t>
            </a:r>
          </a:p>
          <a:p>
            <a:pPr marL="457200" indent="-457200">
              <a:spcBef>
                <a:spcPts val="200"/>
              </a:spcBef>
              <a:spcAft>
                <a:spcPts val="800"/>
              </a:spcAft>
              <a:buFont typeface="+mj-lt"/>
              <a:buAutoNum type="arabicPeriod"/>
            </a:pPr>
            <a:r>
              <a:rPr lang="en-US" altLang="en-US" sz="1500" dirty="0"/>
              <a:t>Mechanics of Tribal Sponsorship with Marketplace coverage</a:t>
            </a:r>
          </a:p>
          <a:p>
            <a:pPr marL="457200" indent="-457200">
              <a:spcBef>
                <a:spcPts val="200"/>
              </a:spcBef>
              <a:spcAft>
                <a:spcPts val="800"/>
              </a:spcAft>
              <a:buFont typeface="+mj-lt"/>
              <a:buAutoNum type="arabicPeriod"/>
            </a:pPr>
            <a:r>
              <a:rPr lang="en-US" altLang="en-US" sz="1500" dirty="0"/>
              <a:t>Tribal FQHC rates under Marketplace coverage</a:t>
            </a:r>
          </a:p>
          <a:p>
            <a:pPr marL="457200" indent="-457200">
              <a:spcBef>
                <a:spcPts val="200"/>
              </a:spcBef>
              <a:spcAft>
                <a:spcPts val="800"/>
              </a:spcAft>
              <a:buFont typeface="+mj-lt"/>
              <a:buAutoNum type="arabicPeriod"/>
            </a:pPr>
            <a:r>
              <a:rPr lang="en-US" altLang="en-US" sz="1500" dirty="0"/>
              <a:t>Increased value of Tribal Sponsorship under Medicare Part D</a:t>
            </a:r>
          </a:p>
          <a:p>
            <a:pPr marL="457200" indent="-457200">
              <a:spcBef>
                <a:spcPts val="200"/>
              </a:spcBef>
              <a:spcAft>
                <a:spcPts val="800"/>
              </a:spcAft>
              <a:buFont typeface="+mj-lt"/>
              <a:buAutoNum type="arabicPeriod"/>
            </a:pPr>
            <a:r>
              <a:rPr lang="en-US" altLang="en-US" sz="1500" dirty="0"/>
              <a:t>New option to provide (Tribal) employer-sponsored coverage via Marketplace</a:t>
            </a:r>
          </a:p>
          <a:p>
            <a:pPr marL="914400" indent="-457200">
              <a:spcBef>
                <a:spcPts val="200"/>
              </a:spcBef>
              <a:spcAft>
                <a:spcPts val="800"/>
              </a:spcAft>
              <a:buFont typeface="Courier New" pitchFamily="49" charset="0"/>
              <a:buChar char="o"/>
            </a:pPr>
            <a:r>
              <a:rPr lang="en-US" altLang="en-US" sz="1500" dirty="0"/>
              <a:t>Individual coverage health reimbursement arrangements</a:t>
            </a:r>
          </a:p>
          <a:p>
            <a:pPr marL="857250" lvl="1" indent="-457200">
              <a:spcBef>
                <a:spcPts val="200"/>
              </a:spcBef>
              <a:spcAft>
                <a:spcPts val="800"/>
              </a:spcAft>
              <a:buFont typeface="Courier New" panose="02070309020205020404" pitchFamily="49" charset="0"/>
              <a:buChar char="o"/>
            </a:pPr>
            <a:endParaRPr lang="en-US" altLang="en-US" sz="1500" dirty="0"/>
          </a:p>
        </p:txBody>
      </p:sp>
      <p:sp>
        <p:nvSpPr>
          <p:cNvPr id="4" name="Slide Number Placeholder 3">
            <a:extLst>
              <a:ext uri="{FF2B5EF4-FFF2-40B4-BE49-F238E27FC236}">
                <a16:creationId xmlns:a16="http://schemas.microsoft.com/office/drawing/2014/main" id="{8DF926C8-6333-44DE-86F9-FA1986C849D9}"/>
              </a:ext>
            </a:extLst>
          </p:cNvPr>
          <p:cNvSpPr>
            <a:spLocks noGrp="1"/>
          </p:cNvSpPr>
          <p:nvPr>
            <p:ph type="sldNum" sz="quarter" idx="12"/>
          </p:nvPr>
        </p:nvSpPr>
        <p:spPr/>
        <p:txBody>
          <a:bodyPr/>
          <a:lstStyle/>
          <a:p>
            <a:fld id="{81AFDF4E-827F-427A-878E-6542E865605E}" type="slidenum">
              <a:rPr lang="en-US" smtClean="0"/>
              <a:pPr/>
              <a:t>12</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3" name="Title 1"/>
          <p:cNvSpPr>
            <a:spLocks noGrp="1"/>
          </p:cNvSpPr>
          <p:nvPr>
            <p:ph type="title"/>
          </p:nvPr>
        </p:nvSpPr>
        <p:spPr>
          <a:xfrm>
            <a:off x="304800" y="228600"/>
            <a:ext cx="8534400" cy="487362"/>
          </a:xfrm>
        </p:spPr>
        <p:txBody>
          <a:bodyPr>
            <a:noAutofit/>
          </a:bodyPr>
          <a:lstStyle/>
          <a:p>
            <a:r>
              <a:rPr lang="en-US" sz="2800" b="1" dirty="0">
                <a:solidFill>
                  <a:schemeClr val="accent1">
                    <a:lumMod val="75000"/>
                  </a:schemeClr>
                </a:solidFill>
              </a:rPr>
              <a:t>Presentation Content</a:t>
            </a:r>
          </a:p>
        </p:txBody>
      </p:sp>
      <p:sp>
        <p:nvSpPr>
          <p:cNvPr id="8" name="Rectangle 4">
            <a:extLst>
              <a:ext uri="{FF2B5EF4-FFF2-40B4-BE49-F238E27FC236}">
                <a16:creationId xmlns:a16="http://schemas.microsoft.com/office/drawing/2014/main" id="{560CCBFD-55A8-4F0F-9A64-A3B9A77558A5}"/>
              </a:ext>
            </a:extLst>
          </p:cNvPr>
          <p:cNvSpPr>
            <a:spLocks noChangeArrowheads="1"/>
          </p:cNvSpPr>
          <p:nvPr/>
        </p:nvSpPr>
        <p:spPr bwMode="auto">
          <a:xfrm>
            <a:off x="533400" y="5181600"/>
            <a:ext cx="8153400" cy="38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400"/>
              </a:spcAft>
            </a:pPr>
            <a:endParaRPr lang="en-US" altLang="en-US" sz="200" dirty="0"/>
          </a:p>
          <a:p>
            <a:pPr>
              <a:spcAft>
                <a:spcPts val="400"/>
              </a:spcAft>
            </a:pPr>
            <a:r>
              <a:rPr lang="en-US" sz="1400" b="1" dirty="0">
                <a:solidFill>
                  <a:schemeClr val="accent1">
                    <a:lumMod val="75000"/>
                  </a:schemeClr>
                </a:solidFill>
              </a:rPr>
              <a:t>Disclaimer:   </a:t>
            </a:r>
            <a:r>
              <a:rPr lang="en-US" altLang="en-US" sz="1400" i="1" dirty="0">
                <a:ea typeface="ＭＳ Ｐゴシック" panose="020B0600070205080204" pitchFamily="34" charset="-128"/>
              </a:rPr>
              <a:t>This analysis is for informational purposes only and is not intended as tax or legal advice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178500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1"/>
            <a:ext cx="8001000" cy="5562600"/>
          </a:xfrm>
        </p:spPr>
        <p:txBody>
          <a:bodyPr>
            <a:normAutofit/>
          </a:bodyPr>
          <a:lstStyle/>
          <a:p>
            <a:pPr marL="0" indent="0">
              <a:buNone/>
            </a:pPr>
            <a:endParaRPr lang="en-US" altLang="en-US" sz="400" dirty="0"/>
          </a:p>
          <a:p>
            <a:pPr>
              <a:spcBef>
                <a:spcPts val="200"/>
              </a:spcBef>
              <a:spcAft>
                <a:spcPts val="200"/>
              </a:spcAft>
            </a:pPr>
            <a:r>
              <a:rPr lang="en-US" altLang="en-US" sz="1300" dirty="0"/>
              <a:t>AI/ANs:  American Indians and Alaska Natives, comprised of enrolled Tribal members in federally-recognized Tribes and other IHS-eligible individuals</a:t>
            </a:r>
          </a:p>
          <a:p>
            <a:pPr>
              <a:spcBef>
                <a:spcPts val="200"/>
              </a:spcBef>
              <a:spcAft>
                <a:spcPts val="200"/>
              </a:spcAft>
            </a:pPr>
            <a:r>
              <a:rPr lang="en-US" altLang="en-US" sz="1300" dirty="0"/>
              <a:t>IHS:  Indian Health Service</a:t>
            </a:r>
          </a:p>
          <a:p>
            <a:pPr>
              <a:spcBef>
                <a:spcPts val="200"/>
              </a:spcBef>
              <a:spcAft>
                <a:spcPts val="200"/>
              </a:spcAft>
            </a:pPr>
            <a:r>
              <a:rPr lang="en-US" altLang="en-US" sz="1300" dirty="0"/>
              <a:t>HHS:  (Federal) Department of Health and Human Services</a:t>
            </a:r>
          </a:p>
          <a:p>
            <a:pPr>
              <a:spcBef>
                <a:spcPts val="200"/>
              </a:spcBef>
              <a:spcAft>
                <a:spcPts val="200"/>
              </a:spcAft>
            </a:pPr>
            <a:r>
              <a:rPr lang="en-US" altLang="en-US" sz="1300" dirty="0"/>
              <a:t>CMS:  Centers for Medicare and Medicaid Services, HHS</a:t>
            </a:r>
          </a:p>
          <a:p>
            <a:pPr>
              <a:spcBef>
                <a:spcPts val="200"/>
              </a:spcBef>
              <a:spcAft>
                <a:spcPts val="200"/>
              </a:spcAft>
            </a:pPr>
            <a:r>
              <a:rPr lang="en-US" altLang="en-US" sz="1300" dirty="0"/>
              <a:t>CCIIO:  Center for Consumer Information and Insurance Oversight, CMS/HHS</a:t>
            </a:r>
          </a:p>
          <a:p>
            <a:pPr>
              <a:spcBef>
                <a:spcPts val="200"/>
              </a:spcBef>
              <a:spcAft>
                <a:spcPts val="200"/>
              </a:spcAft>
            </a:pPr>
            <a:r>
              <a:rPr lang="en-US" altLang="en-US" sz="1300" dirty="0">
                <a:solidFill>
                  <a:srgbClr val="FF0000"/>
                </a:solidFill>
              </a:rPr>
              <a:t>IHCP:  Indian health care provider, sometimes referred to as I/T/U</a:t>
            </a:r>
          </a:p>
          <a:p>
            <a:pPr>
              <a:spcBef>
                <a:spcPts val="200"/>
              </a:spcBef>
              <a:spcAft>
                <a:spcPts val="200"/>
              </a:spcAft>
            </a:pPr>
            <a:r>
              <a:rPr lang="en-US" altLang="en-US" sz="1300" dirty="0">
                <a:solidFill>
                  <a:srgbClr val="FF0000"/>
                </a:solidFill>
              </a:rPr>
              <a:t>I/T/U:  IHS, Tribe or Tribal health organization, and urban Indian organization</a:t>
            </a:r>
          </a:p>
          <a:p>
            <a:pPr>
              <a:spcBef>
                <a:spcPts val="200"/>
              </a:spcBef>
              <a:spcAft>
                <a:spcPts val="200"/>
              </a:spcAft>
            </a:pPr>
            <a:r>
              <a:rPr lang="en-US" altLang="en-US" sz="1300" dirty="0">
                <a:solidFill>
                  <a:srgbClr val="FF0000"/>
                </a:solidFill>
              </a:rPr>
              <a:t>THO:  Tribal health organization</a:t>
            </a:r>
          </a:p>
          <a:p>
            <a:pPr>
              <a:spcBef>
                <a:spcPts val="200"/>
              </a:spcBef>
              <a:spcAft>
                <a:spcPts val="200"/>
              </a:spcAft>
            </a:pPr>
            <a:r>
              <a:rPr lang="en-US" altLang="en-US" sz="1300" b="1" dirty="0">
                <a:solidFill>
                  <a:srgbClr val="0070C0"/>
                </a:solidFill>
              </a:rPr>
              <a:t>ACA:  Patient Protection and Affordable Care Act</a:t>
            </a:r>
          </a:p>
          <a:p>
            <a:pPr>
              <a:spcBef>
                <a:spcPts val="200"/>
              </a:spcBef>
              <a:spcAft>
                <a:spcPts val="200"/>
              </a:spcAft>
            </a:pPr>
            <a:r>
              <a:rPr lang="en-US" altLang="en-US" sz="1300" b="1" dirty="0">
                <a:solidFill>
                  <a:srgbClr val="0070C0"/>
                </a:solidFill>
              </a:rPr>
              <a:t>ARP:  American Rescue Plan Act</a:t>
            </a:r>
          </a:p>
          <a:p>
            <a:pPr>
              <a:spcBef>
                <a:spcPts val="200"/>
              </a:spcBef>
              <a:spcAft>
                <a:spcPts val="200"/>
              </a:spcAft>
            </a:pPr>
            <a:r>
              <a:rPr lang="en-US" altLang="en-US" sz="1300" b="1" dirty="0">
                <a:solidFill>
                  <a:srgbClr val="0070C0"/>
                </a:solidFill>
              </a:rPr>
              <a:t>IRA:  Inflation Reduction Act</a:t>
            </a:r>
          </a:p>
          <a:p>
            <a:pPr>
              <a:spcBef>
                <a:spcPts val="200"/>
              </a:spcBef>
              <a:spcAft>
                <a:spcPts val="200"/>
              </a:spcAft>
            </a:pPr>
            <a:r>
              <a:rPr lang="en-US" altLang="en-US" sz="1300" dirty="0"/>
              <a:t>PTCs:  Premium tax credits </a:t>
            </a:r>
          </a:p>
          <a:p>
            <a:pPr>
              <a:spcBef>
                <a:spcPts val="200"/>
              </a:spcBef>
              <a:spcAft>
                <a:spcPts val="200"/>
              </a:spcAft>
            </a:pPr>
            <a:r>
              <a:rPr lang="en-US" altLang="en-US" sz="1300" dirty="0"/>
              <a:t>APTCs:  Advanced payment of premium tax credits</a:t>
            </a:r>
          </a:p>
          <a:p>
            <a:pPr>
              <a:spcBef>
                <a:spcPts val="200"/>
              </a:spcBef>
              <a:spcAft>
                <a:spcPts val="200"/>
              </a:spcAft>
            </a:pPr>
            <a:r>
              <a:rPr lang="en-US" altLang="en-US" sz="1300" dirty="0"/>
              <a:t>CSRs:  Cost-sharing reductions</a:t>
            </a:r>
          </a:p>
          <a:p>
            <a:pPr>
              <a:spcBef>
                <a:spcPts val="200"/>
              </a:spcBef>
              <a:spcAft>
                <a:spcPts val="200"/>
              </a:spcAft>
            </a:pPr>
            <a:r>
              <a:rPr lang="en-US" altLang="en-US" sz="1300" dirty="0">
                <a:solidFill>
                  <a:srgbClr val="FF0000"/>
                </a:solidFill>
              </a:rPr>
              <a:t>L-CSV:  Limited cost-sharing variation</a:t>
            </a:r>
          </a:p>
          <a:p>
            <a:pPr>
              <a:spcBef>
                <a:spcPts val="200"/>
              </a:spcBef>
              <a:spcAft>
                <a:spcPts val="200"/>
              </a:spcAft>
            </a:pPr>
            <a:r>
              <a:rPr lang="en-US" altLang="en-US" sz="1300" dirty="0">
                <a:solidFill>
                  <a:srgbClr val="FF0000"/>
                </a:solidFill>
              </a:rPr>
              <a:t>Z-CSV:  Zero cost-sharing variation</a:t>
            </a:r>
          </a:p>
          <a:p>
            <a:pPr>
              <a:spcBef>
                <a:spcPts val="200"/>
              </a:spcBef>
              <a:spcAft>
                <a:spcPts val="200"/>
              </a:spcAft>
            </a:pPr>
            <a:r>
              <a:rPr lang="en-US" altLang="en-US" sz="1300" dirty="0"/>
              <a:t>QHP:  Qualified health plan</a:t>
            </a:r>
          </a:p>
          <a:p>
            <a:pPr>
              <a:spcBef>
                <a:spcPts val="200"/>
              </a:spcBef>
              <a:spcAft>
                <a:spcPts val="200"/>
              </a:spcAft>
            </a:pPr>
            <a:r>
              <a:rPr lang="en-US" altLang="en-US" sz="1300" dirty="0"/>
              <a:t>FFM:  Federally-Facilitated Marketplace</a:t>
            </a:r>
          </a:p>
          <a:p>
            <a:pPr>
              <a:spcBef>
                <a:spcPts val="200"/>
              </a:spcBef>
              <a:spcAft>
                <a:spcPts val="200"/>
              </a:spcAft>
            </a:pPr>
            <a:r>
              <a:rPr lang="en-US" altLang="en-US" sz="1300" dirty="0"/>
              <a:t>ECP:  E</a:t>
            </a:r>
            <a:r>
              <a:rPr lang="en-US" sz="1300" dirty="0"/>
              <a:t>ssential community providers</a:t>
            </a:r>
          </a:p>
          <a:p>
            <a:pPr>
              <a:spcBef>
                <a:spcPts val="200"/>
              </a:spcBef>
              <a:spcAft>
                <a:spcPts val="200"/>
              </a:spcAft>
            </a:pPr>
            <a:r>
              <a:rPr lang="en-US" altLang="en-US" sz="1300" dirty="0">
                <a:solidFill>
                  <a:srgbClr val="FF0000"/>
                </a:solidFill>
              </a:rPr>
              <a:t>PRC:  Purchased/Referred Care Program</a:t>
            </a:r>
          </a:p>
        </p:txBody>
      </p:sp>
      <p:sp>
        <p:nvSpPr>
          <p:cNvPr id="4" name="Slide Number Placeholder 3">
            <a:extLst>
              <a:ext uri="{FF2B5EF4-FFF2-40B4-BE49-F238E27FC236}">
                <a16:creationId xmlns:a16="http://schemas.microsoft.com/office/drawing/2014/main" id="{8DF926C8-6333-44DE-86F9-FA1986C849D9}"/>
              </a:ext>
            </a:extLst>
          </p:cNvPr>
          <p:cNvSpPr>
            <a:spLocks noGrp="1"/>
          </p:cNvSpPr>
          <p:nvPr>
            <p:ph type="sldNum" sz="quarter" idx="12"/>
          </p:nvPr>
        </p:nvSpPr>
        <p:spPr/>
        <p:txBody>
          <a:bodyPr/>
          <a:lstStyle/>
          <a:p>
            <a:fld id="{81AFDF4E-827F-427A-878E-6542E865605E}" type="slidenum">
              <a:rPr lang="en-US" smtClean="0"/>
              <a:pPr/>
              <a:t>13</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3" name="Title 1"/>
          <p:cNvSpPr>
            <a:spLocks noGrp="1"/>
          </p:cNvSpPr>
          <p:nvPr>
            <p:ph type="title"/>
          </p:nvPr>
        </p:nvSpPr>
        <p:spPr>
          <a:xfrm>
            <a:off x="457200" y="228600"/>
            <a:ext cx="8229600" cy="487362"/>
          </a:xfrm>
        </p:spPr>
        <p:txBody>
          <a:bodyPr>
            <a:noAutofit/>
          </a:bodyPr>
          <a:lstStyle/>
          <a:p>
            <a:r>
              <a:rPr lang="en-US" sz="2800" b="1" dirty="0">
                <a:solidFill>
                  <a:schemeClr val="accent1">
                    <a:lumMod val="75000"/>
                  </a:schemeClr>
                </a:solidFill>
              </a:rPr>
              <a:t>Acronyms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240810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97"/>
            <a:ext cx="8229600" cy="527703"/>
          </a:xfrm>
        </p:spPr>
        <p:txBody>
          <a:bodyPr>
            <a:noAutofit/>
          </a:bodyPr>
          <a:lstStyle/>
          <a:p>
            <a:r>
              <a:rPr lang="en-US" sz="2800" b="1" dirty="0">
                <a:solidFill>
                  <a:schemeClr val="accent1">
                    <a:lumMod val="75000"/>
                  </a:schemeClr>
                </a:solidFill>
              </a:rPr>
              <a:t>Federal Poverty Level (FPL), by Household Size</a:t>
            </a:r>
          </a:p>
        </p:txBody>
      </p:sp>
      <p:sp>
        <p:nvSpPr>
          <p:cNvPr id="9" name="Content Placeholder 8"/>
          <p:cNvSpPr>
            <a:spLocks noGrp="1"/>
          </p:cNvSpPr>
          <p:nvPr>
            <p:ph idx="1"/>
          </p:nvPr>
        </p:nvSpPr>
        <p:spPr/>
        <p:txBody>
          <a:bodyPr/>
          <a:lstStyle/>
          <a:p>
            <a:pPr marL="0" indent="0">
              <a:buNone/>
            </a:pPr>
            <a:r>
              <a:rPr lang="en-US" dirty="0"/>
              <a:t>  </a:t>
            </a:r>
          </a:p>
        </p:txBody>
      </p:sp>
      <p:sp>
        <p:nvSpPr>
          <p:cNvPr id="5" name="Slide Number Placeholder 4">
            <a:extLst>
              <a:ext uri="{FF2B5EF4-FFF2-40B4-BE49-F238E27FC236}">
                <a16:creationId xmlns:a16="http://schemas.microsoft.com/office/drawing/2014/main" id="{D87DC651-BD68-4DA0-9941-ADF41EB67E1F}"/>
              </a:ext>
            </a:extLst>
          </p:cNvPr>
          <p:cNvSpPr>
            <a:spLocks noGrp="1"/>
          </p:cNvSpPr>
          <p:nvPr>
            <p:ph type="sldNum" sz="quarter" idx="12"/>
          </p:nvPr>
        </p:nvSpPr>
        <p:spPr/>
        <p:txBody>
          <a:bodyPr/>
          <a:lstStyle/>
          <a:p>
            <a:fld id="{81AFDF4E-827F-427A-878E-6542E865605E}" type="slidenum">
              <a:rPr lang="en-US" smtClean="0"/>
              <a:pPr/>
              <a:t>14</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0" name="Rectangle 4">
            <a:extLst>
              <a:ext uri="{FF2B5EF4-FFF2-40B4-BE49-F238E27FC236}">
                <a16:creationId xmlns:a16="http://schemas.microsoft.com/office/drawing/2014/main" id="{5415933F-C8EB-4625-856B-059E5403B6D1}"/>
              </a:ext>
            </a:extLst>
          </p:cNvPr>
          <p:cNvSpPr>
            <a:spLocks noChangeArrowheads="1"/>
          </p:cNvSpPr>
          <p:nvPr/>
        </p:nvSpPr>
        <p:spPr bwMode="auto">
          <a:xfrm>
            <a:off x="762000" y="3581400"/>
            <a:ext cx="7772400" cy="131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400"/>
              </a:spcAft>
            </a:pPr>
            <a:endParaRPr lang="en-US" altLang="en-US" sz="200" dirty="0"/>
          </a:p>
          <a:p>
            <a:pPr marL="285750" indent="-285750">
              <a:spcAft>
                <a:spcPts val="400"/>
              </a:spcAft>
              <a:buFont typeface="Arial" panose="020B0604020202020204" pitchFamily="34" charset="0"/>
              <a:buChar char="•"/>
            </a:pPr>
            <a:endParaRPr lang="en-US" altLang="en-US" sz="1500" dirty="0">
              <a:ea typeface="ＭＳ Ｐゴシック" panose="020B0600070205080204" pitchFamily="34" charset="-128"/>
            </a:endParaRPr>
          </a:p>
          <a:p>
            <a:pPr marL="285750" indent="-285750">
              <a:spcAft>
                <a:spcPts val="400"/>
              </a:spcAft>
              <a:buFont typeface="Arial" panose="020B0604020202020204" pitchFamily="34" charset="0"/>
              <a:buChar char="•"/>
            </a:pPr>
            <a:r>
              <a:rPr lang="en-US" altLang="en-US" sz="1500" dirty="0">
                <a:ea typeface="ＭＳ Ｐゴシック" panose="020B0600070205080204" pitchFamily="34" charset="-128"/>
              </a:rPr>
              <a:t>Federal poverty levels are twenty-five percent (25%) higher in Alaska and fifteen percent (15%) higher in Hawaii</a:t>
            </a:r>
          </a:p>
          <a:p>
            <a:pPr marL="285750" indent="-285750">
              <a:spcAft>
                <a:spcPts val="400"/>
              </a:spcAft>
              <a:buFont typeface="Arial" panose="020B0604020202020204" pitchFamily="34" charset="0"/>
              <a:buChar char="•"/>
            </a:pPr>
            <a:endParaRPr lang="en-US" altLang="en-US" sz="400" dirty="0">
              <a:ea typeface="ＭＳ Ｐゴシック" panose="020B0600070205080204" pitchFamily="34" charset="-128"/>
            </a:endParaRPr>
          </a:p>
          <a:p>
            <a:pPr marL="285750" indent="-285750">
              <a:spcAft>
                <a:spcPts val="400"/>
              </a:spcAft>
              <a:buFont typeface="Arial" panose="020B0604020202020204" pitchFamily="34" charset="0"/>
              <a:buChar char="•"/>
            </a:pPr>
            <a:r>
              <a:rPr lang="en-US" altLang="en-US" sz="1500" dirty="0">
                <a:ea typeface="ＭＳ Ｐゴシック" panose="020B0600070205080204" pitchFamily="34" charset="-128"/>
              </a:rPr>
              <a:t>Other resources available at </a:t>
            </a:r>
            <a:r>
              <a:rPr lang="en-US" sz="1400" u="sng" dirty="0">
                <a:solidFill>
                  <a:schemeClr val="bg1">
                    <a:lumMod val="50000"/>
                  </a:schemeClr>
                </a:solidFill>
              </a:rPr>
              <a:t>https://www.tribalselfgov.org/2021-health-actions/</a:t>
            </a:r>
            <a:endParaRPr lang="en-US" altLang="en-US" sz="1500" dirty="0">
              <a:ea typeface="ＭＳ Ｐゴシック" panose="020B0600070205080204" pitchFamily="34" charset="-128"/>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a:off x="990600" y="914400"/>
            <a:ext cx="7010655" cy="2971800"/>
          </a:xfrm>
          <a:prstGeom prst="rect">
            <a:avLst/>
          </a:prstGeom>
          <a:noFill/>
          <a:ln w="9525">
            <a:noFill/>
            <a:miter lim="800000"/>
            <a:headEnd/>
            <a:tailEnd/>
          </a:ln>
          <a:effectLst/>
        </p:spPr>
      </p:pic>
    </p:spTree>
    <p:extLst>
      <p:ext uri="{BB962C8B-B14F-4D97-AF65-F5344CB8AC3E}">
        <p14:creationId xmlns:p14="http://schemas.microsoft.com/office/powerpoint/2010/main" val="18115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6019800"/>
          </a:xfrm>
        </p:spPr>
        <p:txBody>
          <a:bodyPr>
            <a:normAutofit/>
          </a:bodyPr>
          <a:lstStyle/>
          <a:p>
            <a:pPr lvl="0"/>
            <a:r>
              <a:rPr lang="en-US" sz="1600" b="1" dirty="0">
                <a:solidFill>
                  <a:srgbClr val="FF0000"/>
                </a:solidFill>
              </a:rPr>
              <a:t>Tribal Sponsorship is the purchase of health insurance coverage by a Tribe or THO on behalf of Tribal citizens or other IHS-eligible individuals</a:t>
            </a:r>
          </a:p>
          <a:p>
            <a:pPr lvl="0"/>
            <a:endParaRPr lang="en-US" sz="400" b="1" dirty="0">
              <a:solidFill>
                <a:srgbClr val="FF0000"/>
              </a:solidFill>
            </a:endParaRPr>
          </a:p>
          <a:p>
            <a:pPr lvl="1"/>
            <a:r>
              <a:rPr lang="en-US" sz="1400" dirty="0"/>
              <a:t>For this Webinar, focus is on payment of premiums for coverage secured through a Health Insurance Marketplace </a:t>
            </a:r>
          </a:p>
          <a:p>
            <a:pPr lvl="1"/>
            <a:endParaRPr lang="en-US" sz="400" dirty="0"/>
          </a:p>
          <a:p>
            <a:pPr lvl="1"/>
            <a:r>
              <a:rPr lang="en-US" sz="1400" dirty="0"/>
              <a:t>Tribal Sponsorship can involve other coverage, such as Medicare Parts B and D</a:t>
            </a:r>
          </a:p>
          <a:p>
            <a:pPr>
              <a:spcAft>
                <a:spcPts val="400"/>
              </a:spcAft>
            </a:pPr>
            <a:r>
              <a:rPr lang="en-US" sz="1600" b="1" dirty="0">
                <a:solidFill>
                  <a:srgbClr val="FF0000"/>
                </a:solidFill>
              </a:rPr>
              <a:t>Goals of Tribal Sponsorship</a:t>
            </a:r>
          </a:p>
          <a:p>
            <a:pPr lvl="1">
              <a:spcAft>
                <a:spcPts val="400"/>
              </a:spcAft>
            </a:pPr>
            <a:r>
              <a:rPr lang="en-US" sz="1400" dirty="0"/>
              <a:t>Access additional resources to meet the health care needs of otherwise uninsured IHS-eligible individuals  </a:t>
            </a:r>
          </a:p>
          <a:p>
            <a:pPr lvl="2">
              <a:spcAft>
                <a:spcPts val="400"/>
              </a:spcAft>
              <a:buFont typeface="Wingdings" panose="05000000000000000000" pitchFamily="2" charset="2"/>
              <a:buChar char="ü"/>
            </a:pPr>
            <a:r>
              <a:rPr lang="en-US" sz="1400" dirty="0"/>
              <a:t>Federal premium subsidies (premium tax credits (PTCs))</a:t>
            </a:r>
          </a:p>
          <a:p>
            <a:pPr lvl="2">
              <a:spcAft>
                <a:spcPts val="400"/>
              </a:spcAft>
              <a:buFont typeface="Wingdings" panose="05000000000000000000" pitchFamily="2" charset="2"/>
              <a:buChar char="ü"/>
            </a:pPr>
            <a:r>
              <a:rPr lang="en-US" sz="1400" dirty="0"/>
              <a:t>Federal cost-sharing protections (reduced out-of-pocket costs)</a:t>
            </a:r>
          </a:p>
          <a:p>
            <a:pPr lvl="1">
              <a:spcAft>
                <a:spcPts val="400"/>
              </a:spcAft>
            </a:pPr>
            <a:r>
              <a:rPr lang="en-US" sz="1400" dirty="0"/>
              <a:t>Make health services more accessible to IHS-eligible individuals</a:t>
            </a:r>
          </a:p>
          <a:p>
            <a:pPr>
              <a:spcAft>
                <a:spcPts val="400"/>
              </a:spcAft>
            </a:pPr>
            <a:r>
              <a:rPr lang="en-US" sz="1600" b="1" dirty="0">
                <a:solidFill>
                  <a:srgbClr val="FF0000"/>
                </a:solidFill>
              </a:rPr>
              <a:t>Mechanism for generating additional resources through Tribal Sponsorship</a:t>
            </a:r>
          </a:p>
          <a:p>
            <a:pPr lvl="1">
              <a:spcAft>
                <a:spcPts val="400"/>
              </a:spcAft>
            </a:pPr>
            <a:r>
              <a:rPr lang="en-US" sz="1400" dirty="0"/>
              <a:t>Sponsoring Tribe/THO pays net premium costs (after application of any PTCs) to secure health insurance coverage purchased through Marketplace; coverage provides comprehensive, Indian-specific cost-sharing protections (for Tribal citizens) </a:t>
            </a:r>
          </a:p>
          <a:p>
            <a:pPr lvl="2">
              <a:spcAft>
                <a:spcPts val="400"/>
              </a:spcAft>
            </a:pPr>
            <a:r>
              <a:rPr lang="en-US" sz="1400" dirty="0"/>
              <a:t>Generates additional patient revenues for services provided by THO</a:t>
            </a:r>
          </a:p>
          <a:p>
            <a:pPr lvl="2">
              <a:spcAft>
                <a:spcPts val="400"/>
              </a:spcAft>
            </a:pPr>
            <a:r>
              <a:rPr lang="en-US" sz="1400" dirty="0"/>
              <a:t>Reduces Purchased/Referred Care (PRC) costs</a:t>
            </a:r>
          </a:p>
          <a:p>
            <a:pPr lvl="1">
              <a:spcAft>
                <a:spcPts val="400"/>
              </a:spcAft>
            </a:pPr>
            <a:r>
              <a:rPr lang="en-US" sz="1400" b="1" dirty="0"/>
              <a:t>Typical return to Sponsoring Tribes of $4 - $5 in health resources generated for each $1 invested in program</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9BB65C6D-FCEB-41F3-B485-1B13F9974676}"/>
              </a:ext>
            </a:extLst>
          </p:cNvPr>
          <p:cNvSpPr>
            <a:spLocks noGrp="1"/>
          </p:cNvSpPr>
          <p:nvPr>
            <p:ph type="sldNum" sz="quarter" idx="12"/>
          </p:nvPr>
        </p:nvSpPr>
        <p:spPr/>
        <p:txBody>
          <a:bodyPr/>
          <a:lstStyle/>
          <a:p>
            <a:fld id="{81AFDF4E-827F-427A-878E-6542E865605E}" type="slidenum">
              <a:rPr lang="en-US" smtClean="0"/>
              <a:pPr/>
              <a:t>15</a:t>
            </a:fld>
            <a:endParaRPr lang="en-US" dirty="0"/>
          </a:p>
        </p:txBody>
      </p:sp>
      <p:sp>
        <p:nvSpPr>
          <p:cNvPr id="13" name="Title 1"/>
          <p:cNvSpPr>
            <a:spLocks noGrp="1"/>
          </p:cNvSpPr>
          <p:nvPr>
            <p:ph type="title"/>
          </p:nvPr>
        </p:nvSpPr>
        <p:spPr>
          <a:xfrm>
            <a:off x="457200" y="274638"/>
            <a:ext cx="8229600" cy="487362"/>
          </a:xfrm>
        </p:spPr>
        <p:txBody>
          <a:bodyPr>
            <a:noAutofit/>
          </a:bodyPr>
          <a:lstStyle/>
          <a:p>
            <a:r>
              <a:rPr lang="en-US" sz="2800" b="1" dirty="0">
                <a:solidFill>
                  <a:schemeClr val="accent1">
                    <a:lumMod val="75000"/>
                  </a:schemeClr>
                </a:solidFill>
              </a:rPr>
              <a:t>#1:  Tribal Sponsorship Basics</a:t>
            </a:r>
          </a:p>
        </p:txBody>
      </p:sp>
      <p:pic>
        <p:nvPicPr>
          <p:cNvPr id="9" name="Picture 8"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1308254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dirty="0">
                <a:solidFill>
                  <a:schemeClr val="accent1">
                    <a:lumMod val="75000"/>
                  </a:schemeClr>
                </a:solidFill>
              </a:rPr>
              <a:t>Comparison of Annual Premium for Subsidized Marketplace Coverage vs. One PRC Payment</a:t>
            </a:r>
          </a:p>
        </p:txBody>
      </p:sp>
      <p:sp>
        <p:nvSpPr>
          <p:cNvPr id="3" name="Content Placeholder 2"/>
          <p:cNvSpPr>
            <a:spLocks noGrp="1"/>
          </p:cNvSpPr>
          <p:nvPr>
            <p:ph idx="1"/>
          </p:nvPr>
        </p:nvSpPr>
        <p:spPr>
          <a:xfrm>
            <a:off x="457199" y="1371599"/>
            <a:ext cx="8153401" cy="4984751"/>
          </a:xfrm>
        </p:spPr>
        <p:txBody>
          <a:bodyPr>
            <a:normAutofit/>
          </a:bodyPr>
          <a:lstStyle/>
          <a:p>
            <a:pPr marL="0" indent="0">
              <a:spcAft>
                <a:spcPts val="800"/>
              </a:spcAft>
              <a:buNone/>
            </a:pPr>
            <a:r>
              <a:rPr lang="en-US" sz="1800" dirty="0"/>
              <a:t> </a:t>
            </a:r>
          </a:p>
        </p:txBody>
      </p:sp>
      <p:sp>
        <p:nvSpPr>
          <p:cNvPr id="4" name="Slide Number Placeholder 3">
            <a:extLst>
              <a:ext uri="{FF2B5EF4-FFF2-40B4-BE49-F238E27FC236}">
                <a16:creationId xmlns:a16="http://schemas.microsoft.com/office/drawing/2014/main" id="{E0427B03-460C-43E7-8D9C-8FF85860C4C9}"/>
              </a:ext>
            </a:extLst>
          </p:cNvPr>
          <p:cNvSpPr>
            <a:spLocks noGrp="1"/>
          </p:cNvSpPr>
          <p:nvPr>
            <p:ph type="sldNum" sz="quarter" idx="12"/>
          </p:nvPr>
        </p:nvSpPr>
        <p:spPr/>
        <p:txBody>
          <a:bodyPr/>
          <a:lstStyle/>
          <a:p>
            <a:fld id="{81AFDF4E-827F-427A-878E-6542E865605E}" type="slidenum">
              <a:rPr lang="en-US" smtClean="0"/>
              <a:pPr/>
              <a:t>16</a:t>
            </a:fld>
            <a:endParaRPr lang="en-US" dirty="0"/>
          </a:p>
        </p:txBody>
      </p:sp>
      <p:pic>
        <p:nvPicPr>
          <p:cNvPr id="11" name="Picture 10"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609600" y="1447800"/>
            <a:ext cx="7924800" cy="4266568"/>
          </a:xfrm>
          <a:prstGeom prst="rect">
            <a:avLst/>
          </a:prstGeom>
          <a:noFill/>
          <a:ln w="9525">
            <a:noFill/>
            <a:miter lim="800000"/>
            <a:headEnd/>
            <a:tailEnd/>
          </a:ln>
          <a:effectLst/>
        </p:spPr>
      </p:pic>
    </p:spTree>
    <p:extLst>
      <p:ext uri="{BB962C8B-B14F-4D97-AF65-F5344CB8AC3E}">
        <p14:creationId xmlns:p14="http://schemas.microsoft.com/office/powerpoint/2010/main" val="328770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a:solidFill>
                  <a:schemeClr val="accent1">
                    <a:lumMod val="75000"/>
                  </a:schemeClr>
                </a:solidFill>
              </a:rPr>
              <a:t>Where Does Tribal Sponsorship Fit In? </a:t>
            </a:r>
            <a:br>
              <a:rPr lang="en-US" sz="2800" b="1" dirty="0">
                <a:solidFill>
                  <a:schemeClr val="accent1">
                    <a:lumMod val="75000"/>
                  </a:schemeClr>
                </a:solidFill>
              </a:rPr>
            </a:br>
            <a:r>
              <a:rPr lang="en-US" sz="2000" dirty="0">
                <a:solidFill>
                  <a:schemeClr val="accent1">
                    <a:lumMod val="75000"/>
                  </a:schemeClr>
                </a:solidFill>
              </a:rPr>
              <a:t>Funding Source, by Insurance Type</a:t>
            </a:r>
          </a:p>
        </p:txBody>
      </p:sp>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pic>
        <p:nvPicPr>
          <p:cNvPr id="11" name="Picture 10"/>
          <p:cNvPicPr>
            <a:picLocks noChangeAspect="1"/>
          </p:cNvPicPr>
          <p:nvPr/>
        </p:nvPicPr>
        <p:blipFill>
          <a:blip r:embed="rId3" cstate="print"/>
          <a:stretch>
            <a:fillRect/>
          </a:stretch>
        </p:blipFill>
        <p:spPr>
          <a:xfrm>
            <a:off x="1334295" y="1371600"/>
            <a:ext cx="6392851" cy="4191000"/>
          </a:xfrm>
          <a:prstGeom prst="rect">
            <a:avLst/>
          </a:prstGeom>
        </p:spPr>
      </p:pic>
      <p:pic>
        <p:nvPicPr>
          <p:cNvPr id="10" name="Picture 9"/>
          <p:cNvPicPr>
            <a:picLocks noChangeAspect="1"/>
          </p:cNvPicPr>
          <p:nvPr/>
        </p:nvPicPr>
        <p:blipFill>
          <a:blip r:embed="rId4" cstate="print"/>
          <a:stretch>
            <a:fillRect/>
          </a:stretch>
        </p:blipFill>
        <p:spPr>
          <a:xfrm>
            <a:off x="1371600" y="1524000"/>
            <a:ext cx="1279228" cy="821782"/>
          </a:xfrm>
          <a:prstGeom prst="rect">
            <a:avLst/>
          </a:prstGeom>
        </p:spPr>
      </p:pic>
      <p:sp>
        <p:nvSpPr>
          <p:cNvPr id="6" name="Slide Number Placeholder 5">
            <a:extLst>
              <a:ext uri="{FF2B5EF4-FFF2-40B4-BE49-F238E27FC236}">
                <a16:creationId xmlns:a16="http://schemas.microsoft.com/office/drawing/2014/main" id="{302D9F1F-3960-493A-B3A0-1E74E355A3BF}"/>
              </a:ext>
            </a:extLst>
          </p:cNvPr>
          <p:cNvSpPr>
            <a:spLocks noGrp="1"/>
          </p:cNvSpPr>
          <p:nvPr>
            <p:ph type="sldNum" sz="quarter" idx="12"/>
          </p:nvPr>
        </p:nvSpPr>
        <p:spPr/>
        <p:txBody>
          <a:bodyPr/>
          <a:lstStyle/>
          <a:p>
            <a:fld id="{81AFDF4E-827F-427A-878E-6542E865605E}" type="slidenum">
              <a:rPr lang="en-US" smtClean="0"/>
              <a:pPr/>
              <a:t>17</a:t>
            </a:fld>
            <a:endParaRPr lang="en-US" dirty="0"/>
          </a:p>
        </p:txBody>
      </p:sp>
      <p:pic>
        <p:nvPicPr>
          <p:cNvPr id="15" name="Picture 14" descr="/Users/shawn.mcdonough/Desktop/4.png">
            <a:extLst>
              <a:ext uri="{FF2B5EF4-FFF2-40B4-BE49-F238E27FC236}">
                <a16:creationId xmlns:a16="http://schemas.microsoft.com/office/drawing/2014/main" id="{18A3D8FC-4586-4340-B1AB-0833F1EA369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425675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868362"/>
          </a:xfrm>
        </p:spPr>
        <p:txBody>
          <a:bodyPr>
            <a:noAutofit/>
          </a:bodyPr>
          <a:lstStyle/>
          <a:p>
            <a:r>
              <a:rPr lang="en-US" sz="2800" b="1" dirty="0">
                <a:solidFill>
                  <a:schemeClr val="accent1">
                    <a:lumMod val="75000"/>
                  </a:schemeClr>
                </a:solidFill>
              </a:rPr>
              <a:t>Illustration of Potential Impact of Sponsorship Through Marketplace:  Insurance Coverage and Funding Sources</a:t>
            </a:r>
          </a:p>
        </p:txBody>
      </p:sp>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pic>
        <p:nvPicPr>
          <p:cNvPr id="6" name="Picture 5"/>
          <p:cNvPicPr>
            <a:picLocks noChangeAspect="1"/>
          </p:cNvPicPr>
          <p:nvPr/>
        </p:nvPicPr>
        <p:blipFill>
          <a:blip r:embed="rId3" cstate="print"/>
          <a:stretch>
            <a:fillRect/>
          </a:stretch>
        </p:blipFill>
        <p:spPr>
          <a:xfrm>
            <a:off x="762000" y="1447800"/>
            <a:ext cx="7665057" cy="3964556"/>
          </a:xfrm>
          <a:prstGeom prst="rect">
            <a:avLst/>
          </a:prstGeom>
        </p:spPr>
      </p:pic>
      <p:sp>
        <p:nvSpPr>
          <p:cNvPr id="8" name="Slide Number Placeholder 7">
            <a:extLst>
              <a:ext uri="{FF2B5EF4-FFF2-40B4-BE49-F238E27FC236}">
                <a16:creationId xmlns:a16="http://schemas.microsoft.com/office/drawing/2014/main" id="{FCE827A1-CCC7-4B26-9167-3ABAD4F68513}"/>
              </a:ext>
            </a:extLst>
          </p:cNvPr>
          <p:cNvSpPr>
            <a:spLocks noGrp="1"/>
          </p:cNvSpPr>
          <p:nvPr>
            <p:ph type="sldNum" sz="quarter" idx="12"/>
          </p:nvPr>
        </p:nvSpPr>
        <p:spPr/>
        <p:txBody>
          <a:bodyPr/>
          <a:lstStyle/>
          <a:p>
            <a:fld id="{81AFDF4E-827F-427A-878E-6542E865605E}" type="slidenum">
              <a:rPr lang="en-US" smtClean="0"/>
              <a:pPr/>
              <a:t>18</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3315769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a:solidFill>
                  <a:schemeClr val="accent1">
                    <a:lumMod val="75000"/>
                  </a:schemeClr>
                </a:solidFill>
              </a:rPr>
              <a:t>#2:  Trends in Marketplace Enrollment of AI/ANs</a:t>
            </a:r>
            <a:br>
              <a:rPr lang="en-US" sz="2800" b="1" dirty="0">
                <a:solidFill>
                  <a:schemeClr val="accent1">
                    <a:lumMod val="75000"/>
                  </a:schemeClr>
                </a:solidFill>
              </a:rPr>
            </a:br>
            <a:r>
              <a:rPr lang="en-US" sz="2000" b="1" dirty="0">
                <a:solidFill>
                  <a:schemeClr val="accent1">
                    <a:lumMod val="75000"/>
                  </a:schemeClr>
                </a:solidFill>
              </a:rPr>
              <a:t> All Enrollments over Year:  All Marketplaces</a:t>
            </a:r>
          </a:p>
        </p:txBody>
      </p:sp>
      <p:sp>
        <p:nvSpPr>
          <p:cNvPr id="7" name="Rectangle 4"/>
          <p:cNvSpPr>
            <a:spLocks noChangeArrowheads="1"/>
          </p:cNvSpPr>
          <p:nvPr/>
        </p:nvSpPr>
        <p:spPr bwMode="auto">
          <a:xfrm>
            <a:off x="1143000" y="5875524"/>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9" name="TextBox 8"/>
          <p:cNvSpPr txBox="1"/>
          <p:nvPr/>
        </p:nvSpPr>
        <p:spPr>
          <a:xfrm>
            <a:off x="304800" y="1078230"/>
            <a:ext cx="8534400" cy="1210588"/>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altLang="en-US" sz="1600" dirty="0"/>
              <a:t>Through Tribal Sponsorship and individual initiative of Tribal members, enrollment of Tribal citizens and non-Tribal member AI/ANs in Marketplace coverage has continued to grow</a:t>
            </a:r>
          </a:p>
          <a:p>
            <a:pPr marL="285750" indent="-285750">
              <a:spcAft>
                <a:spcPts val="400"/>
              </a:spcAft>
              <a:buFont typeface="Arial" panose="020B0604020202020204" pitchFamily="34" charset="0"/>
              <a:buChar char="•"/>
            </a:pPr>
            <a:endParaRPr lang="en-US" altLang="en-US" sz="200" dirty="0"/>
          </a:p>
          <a:p>
            <a:pPr marL="285750" lvl="0" indent="-285750">
              <a:spcAft>
                <a:spcPts val="400"/>
              </a:spcAft>
              <a:buFont typeface="Arial" panose="020B0604020202020204" pitchFamily="34" charset="0"/>
              <a:buChar char="•"/>
            </a:pPr>
            <a:r>
              <a:rPr lang="en-US" sz="1600" dirty="0"/>
              <a:t>Total Marketplace enrollment of enrolled Tribal citizens and non-Tribal member AI/ANs at some point during the year </a:t>
            </a:r>
            <a:r>
              <a:rPr lang="en-US" sz="1600" i="1" dirty="0"/>
              <a:t>increased</a:t>
            </a:r>
            <a:r>
              <a:rPr lang="en-US" sz="1600" dirty="0"/>
              <a:t> by 14.5% in 2023 (versus 2022), according to CMS-reported data</a:t>
            </a:r>
            <a:r>
              <a:rPr lang="en-US" sz="1400" dirty="0">
                <a:effectLst/>
                <a:ea typeface="Times New Roman" panose="02020603050405020304" pitchFamily="18" charset="0"/>
              </a:rPr>
              <a:t> </a:t>
            </a:r>
          </a:p>
        </p:txBody>
      </p:sp>
      <p:sp>
        <p:nvSpPr>
          <p:cNvPr id="3" name="Slide Number Placeholder 2">
            <a:extLst>
              <a:ext uri="{FF2B5EF4-FFF2-40B4-BE49-F238E27FC236}">
                <a16:creationId xmlns:a16="http://schemas.microsoft.com/office/drawing/2014/main" id="{B2957FA8-EF3C-4B9A-A298-54A1ACE29B5F}"/>
              </a:ext>
            </a:extLst>
          </p:cNvPr>
          <p:cNvSpPr>
            <a:spLocks noGrp="1"/>
          </p:cNvSpPr>
          <p:nvPr>
            <p:ph type="sldNum" sz="quarter" idx="12"/>
          </p:nvPr>
        </p:nvSpPr>
        <p:spPr/>
        <p:txBody>
          <a:bodyPr/>
          <a:lstStyle/>
          <a:p>
            <a:fld id="{81AFDF4E-827F-427A-878E-6542E865605E}" type="slidenum">
              <a:rPr lang="en-US" smtClean="0"/>
              <a:pPr/>
              <a:t>19</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3074" name="Picture 2"/>
          <p:cNvPicPr>
            <a:picLocks noChangeAspect="1" noChangeArrowheads="1"/>
          </p:cNvPicPr>
          <p:nvPr/>
        </p:nvPicPr>
        <p:blipFill>
          <a:blip r:embed="rId5" cstate="print"/>
          <a:srcRect/>
          <a:stretch>
            <a:fillRect/>
          </a:stretch>
        </p:blipFill>
        <p:spPr bwMode="auto">
          <a:xfrm>
            <a:off x="685800" y="2438400"/>
            <a:ext cx="7772400" cy="3595348"/>
          </a:xfrm>
          <a:prstGeom prst="rect">
            <a:avLst/>
          </a:prstGeom>
          <a:noFill/>
          <a:ln w="9525">
            <a:noFill/>
            <a:miter lim="800000"/>
            <a:headEnd/>
            <a:tailEnd/>
          </a:ln>
          <a:effectLst/>
        </p:spPr>
      </p:pic>
    </p:spTree>
    <p:extLst>
      <p:ext uri="{BB962C8B-B14F-4D97-AF65-F5344CB8AC3E}">
        <p14:creationId xmlns:p14="http://schemas.microsoft.com/office/powerpoint/2010/main" val="353780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6019800"/>
          </a:xfrm>
        </p:spPr>
        <p:txBody>
          <a:bodyPr>
            <a:normAutofit/>
          </a:bodyPr>
          <a:lstStyle/>
          <a:p>
            <a:pPr lvl="0"/>
            <a:r>
              <a:rPr lang="en-US" sz="1600" b="1" dirty="0">
                <a:solidFill>
                  <a:srgbClr val="FF0000"/>
                </a:solidFill>
              </a:rPr>
              <a:t>Tribal Sponsorship is the purchase of health insurance coverage by a Tribe or THO on behalf of Tribal citizens or other IHS-eligible individuals</a:t>
            </a:r>
          </a:p>
          <a:p>
            <a:pPr lvl="0"/>
            <a:endParaRPr lang="en-US" sz="400" b="1" dirty="0">
              <a:solidFill>
                <a:srgbClr val="FF0000"/>
              </a:solidFill>
            </a:endParaRPr>
          </a:p>
          <a:p>
            <a:pPr lvl="1"/>
            <a:r>
              <a:rPr lang="en-US" sz="1400" dirty="0"/>
              <a:t>For this Webinar, focus is on payment of premiums for coverage secured through a Health Insurance Marketplace </a:t>
            </a:r>
          </a:p>
          <a:p>
            <a:pPr lvl="1"/>
            <a:endParaRPr lang="en-US" sz="400" dirty="0"/>
          </a:p>
          <a:p>
            <a:pPr lvl="1"/>
            <a:r>
              <a:rPr lang="en-US" sz="1400" dirty="0"/>
              <a:t>Tribal Sponsorship can involve other coverage, such as Medicare Parts B and D</a:t>
            </a:r>
          </a:p>
          <a:p>
            <a:pPr>
              <a:spcAft>
                <a:spcPts val="400"/>
              </a:spcAft>
            </a:pPr>
            <a:r>
              <a:rPr lang="en-US" sz="1600" b="1" dirty="0">
                <a:solidFill>
                  <a:srgbClr val="FF0000"/>
                </a:solidFill>
              </a:rPr>
              <a:t>Goals of Tribal Sponsorship</a:t>
            </a:r>
          </a:p>
          <a:p>
            <a:pPr lvl="1">
              <a:spcAft>
                <a:spcPts val="400"/>
              </a:spcAft>
            </a:pPr>
            <a:r>
              <a:rPr lang="en-US" sz="1400" dirty="0"/>
              <a:t>Access additional resources to meet the health care needs of otherwise uninsured IHS-eligible individuals  </a:t>
            </a:r>
          </a:p>
          <a:p>
            <a:pPr lvl="2">
              <a:spcAft>
                <a:spcPts val="400"/>
              </a:spcAft>
              <a:buFont typeface="Wingdings" panose="05000000000000000000" pitchFamily="2" charset="2"/>
              <a:buChar char="ü"/>
            </a:pPr>
            <a:r>
              <a:rPr lang="en-US" sz="1400" dirty="0"/>
              <a:t>Federal premium subsidies (premium tax credits (PTCs))</a:t>
            </a:r>
          </a:p>
          <a:p>
            <a:pPr lvl="2">
              <a:spcAft>
                <a:spcPts val="400"/>
              </a:spcAft>
              <a:buFont typeface="Wingdings" panose="05000000000000000000" pitchFamily="2" charset="2"/>
              <a:buChar char="ü"/>
            </a:pPr>
            <a:r>
              <a:rPr lang="en-US" sz="1400" dirty="0"/>
              <a:t>Federal cost-sharing protections (reduced out-of-pocket costs)</a:t>
            </a:r>
          </a:p>
          <a:p>
            <a:pPr lvl="1">
              <a:spcAft>
                <a:spcPts val="400"/>
              </a:spcAft>
            </a:pPr>
            <a:r>
              <a:rPr lang="en-US" sz="1400" dirty="0"/>
              <a:t>Make health services more accessible to IHS-eligible individuals</a:t>
            </a:r>
          </a:p>
          <a:p>
            <a:pPr>
              <a:spcAft>
                <a:spcPts val="400"/>
              </a:spcAft>
            </a:pPr>
            <a:r>
              <a:rPr lang="en-US" sz="1600" b="1" dirty="0">
                <a:solidFill>
                  <a:srgbClr val="FF0000"/>
                </a:solidFill>
              </a:rPr>
              <a:t>Mechanism for generating additional resources through Tribal Sponsorship</a:t>
            </a:r>
          </a:p>
          <a:p>
            <a:pPr lvl="1">
              <a:spcAft>
                <a:spcPts val="400"/>
              </a:spcAft>
            </a:pPr>
            <a:r>
              <a:rPr lang="en-US" sz="1400" dirty="0"/>
              <a:t>Sponsoring Tribe/THO pays net premium costs (after application of any PTCs) to secure health insurance coverage purchased through Marketplace; coverage provides comprehensive, Indian-specific cost-sharing protections (for Tribal citizens) </a:t>
            </a:r>
          </a:p>
          <a:p>
            <a:pPr lvl="2">
              <a:spcAft>
                <a:spcPts val="400"/>
              </a:spcAft>
            </a:pPr>
            <a:r>
              <a:rPr lang="en-US" sz="1400" dirty="0"/>
              <a:t>Generates additional patient revenues for services provided by THO</a:t>
            </a:r>
          </a:p>
          <a:p>
            <a:pPr lvl="2">
              <a:spcAft>
                <a:spcPts val="400"/>
              </a:spcAft>
            </a:pPr>
            <a:r>
              <a:rPr lang="en-US" sz="1400" dirty="0"/>
              <a:t>Reduces Purchased/Referred Care (PRC) costs</a:t>
            </a:r>
          </a:p>
          <a:p>
            <a:pPr lvl="1">
              <a:spcAft>
                <a:spcPts val="400"/>
              </a:spcAft>
            </a:pPr>
            <a:r>
              <a:rPr lang="en-US" sz="1400" b="1" dirty="0"/>
              <a:t>Typical return to Sponsoring Tribes of $4 - $5 in health resources generated for each $1 invested in program</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9BB65C6D-FCEB-41F3-B485-1B13F9974676}"/>
              </a:ext>
            </a:extLst>
          </p:cNvPr>
          <p:cNvSpPr>
            <a:spLocks noGrp="1"/>
          </p:cNvSpPr>
          <p:nvPr>
            <p:ph type="sldNum" sz="quarter" idx="12"/>
          </p:nvPr>
        </p:nvSpPr>
        <p:spPr/>
        <p:txBody>
          <a:bodyPr/>
          <a:lstStyle/>
          <a:p>
            <a:fld id="{81AFDF4E-827F-427A-878E-6542E865605E}" type="slidenum">
              <a:rPr lang="en-US" smtClean="0"/>
              <a:pPr/>
              <a:t>2</a:t>
            </a:fld>
            <a:endParaRPr lang="en-US" dirty="0"/>
          </a:p>
        </p:txBody>
      </p:sp>
      <p:sp>
        <p:nvSpPr>
          <p:cNvPr id="13" name="Title 1"/>
          <p:cNvSpPr>
            <a:spLocks noGrp="1"/>
          </p:cNvSpPr>
          <p:nvPr>
            <p:ph type="title"/>
          </p:nvPr>
        </p:nvSpPr>
        <p:spPr>
          <a:xfrm>
            <a:off x="457200" y="274638"/>
            <a:ext cx="8229600" cy="487362"/>
          </a:xfrm>
        </p:spPr>
        <p:txBody>
          <a:bodyPr>
            <a:noAutofit/>
          </a:bodyPr>
          <a:lstStyle/>
          <a:p>
            <a:r>
              <a:rPr lang="en-US" sz="2800" b="1" dirty="0">
                <a:solidFill>
                  <a:schemeClr val="accent1">
                    <a:lumMod val="75000"/>
                  </a:schemeClr>
                </a:solidFill>
              </a:rPr>
              <a:t>Tribal Sponsorship Basics</a:t>
            </a:r>
          </a:p>
        </p:txBody>
      </p:sp>
      <p:pic>
        <p:nvPicPr>
          <p:cNvPr id="9" name="Picture 8"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21439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a:solidFill>
                  <a:schemeClr val="accent1">
                    <a:lumMod val="75000"/>
                  </a:schemeClr>
                </a:solidFill>
              </a:rPr>
              <a:t>Marketplace Enrollment Growth Among </a:t>
            </a:r>
            <a:br>
              <a:rPr lang="en-US" sz="2800" b="1" dirty="0">
                <a:solidFill>
                  <a:schemeClr val="accent1">
                    <a:lumMod val="75000"/>
                  </a:schemeClr>
                </a:solidFill>
              </a:rPr>
            </a:br>
            <a:r>
              <a:rPr lang="en-US" sz="2800" b="1" dirty="0">
                <a:solidFill>
                  <a:schemeClr val="accent1">
                    <a:lumMod val="75000"/>
                  </a:schemeClr>
                </a:solidFill>
              </a:rPr>
              <a:t>Tribal Members vs. General Population</a:t>
            </a:r>
            <a:endParaRPr lang="en-US" sz="2000" b="1" dirty="0">
              <a:solidFill>
                <a:schemeClr val="accent1">
                  <a:lumMod val="75000"/>
                </a:schemeClr>
              </a:solidFill>
            </a:endParaRPr>
          </a:p>
        </p:txBody>
      </p:sp>
      <p:sp>
        <p:nvSpPr>
          <p:cNvPr id="7" name="Rectangle 4"/>
          <p:cNvSpPr>
            <a:spLocks noChangeArrowheads="1"/>
          </p:cNvSpPr>
          <p:nvPr/>
        </p:nvSpPr>
        <p:spPr bwMode="auto">
          <a:xfrm>
            <a:off x="1143000" y="5875524"/>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9" name="TextBox 8"/>
          <p:cNvSpPr txBox="1"/>
          <p:nvPr/>
        </p:nvSpPr>
        <p:spPr>
          <a:xfrm>
            <a:off x="304800" y="1143000"/>
            <a:ext cx="8534400" cy="913070"/>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altLang="en-US" sz="1600" dirty="0"/>
              <a:t>Across all Marketplaces, annual enrollment growth among enrolled Tribal members historically has outpaced growth among the general population; that trend has reversed in more recent years, although enrollment growth among Tribal members has continued</a:t>
            </a:r>
          </a:p>
          <a:p>
            <a:pPr marL="285750" indent="-285750">
              <a:spcAft>
                <a:spcPts val="400"/>
              </a:spcAft>
              <a:buFont typeface="Arial" panose="020B0604020202020204" pitchFamily="34" charset="0"/>
              <a:buChar char="•"/>
            </a:pPr>
            <a:endParaRPr lang="en-US" altLang="en-US" sz="200" dirty="0"/>
          </a:p>
        </p:txBody>
      </p:sp>
      <p:sp>
        <p:nvSpPr>
          <p:cNvPr id="3" name="Slide Number Placeholder 2">
            <a:extLst>
              <a:ext uri="{FF2B5EF4-FFF2-40B4-BE49-F238E27FC236}">
                <a16:creationId xmlns:a16="http://schemas.microsoft.com/office/drawing/2014/main" id="{B2957FA8-EF3C-4B9A-A298-54A1ACE29B5F}"/>
              </a:ext>
            </a:extLst>
          </p:cNvPr>
          <p:cNvSpPr>
            <a:spLocks noGrp="1"/>
          </p:cNvSpPr>
          <p:nvPr>
            <p:ph type="sldNum" sz="quarter" idx="12"/>
          </p:nvPr>
        </p:nvSpPr>
        <p:spPr/>
        <p:txBody>
          <a:bodyPr/>
          <a:lstStyle/>
          <a:p>
            <a:fld id="{81AFDF4E-827F-427A-878E-6542E865605E}" type="slidenum">
              <a:rPr lang="en-US" smtClean="0"/>
              <a:pPr/>
              <a:t>20</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4098" name="Picture 2"/>
          <p:cNvPicPr>
            <a:picLocks noChangeAspect="1" noChangeArrowheads="1"/>
          </p:cNvPicPr>
          <p:nvPr/>
        </p:nvPicPr>
        <p:blipFill>
          <a:blip r:embed="rId5" cstate="print"/>
          <a:srcRect/>
          <a:stretch>
            <a:fillRect/>
          </a:stretch>
        </p:blipFill>
        <p:spPr bwMode="auto">
          <a:xfrm>
            <a:off x="1447800" y="2057400"/>
            <a:ext cx="6172200" cy="4319842"/>
          </a:xfrm>
          <a:prstGeom prst="rect">
            <a:avLst/>
          </a:prstGeom>
          <a:noFill/>
          <a:ln w="9525">
            <a:noFill/>
            <a:miter lim="800000"/>
            <a:headEnd/>
            <a:tailEnd/>
          </a:ln>
          <a:effectLst/>
        </p:spPr>
      </p:pic>
    </p:spTree>
    <p:extLst>
      <p:ext uri="{BB962C8B-B14F-4D97-AF65-F5344CB8AC3E}">
        <p14:creationId xmlns:p14="http://schemas.microsoft.com/office/powerpoint/2010/main" val="28261623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a:solidFill>
                  <a:schemeClr val="accent1">
                    <a:lumMod val="75000"/>
                  </a:schemeClr>
                </a:solidFill>
              </a:rPr>
              <a:t>Marketplace Enrollment of AI/ANs </a:t>
            </a:r>
            <a:br>
              <a:rPr lang="en-US" sz="2800" b="1" dirty="0">
                <a:solidFill>
                  <a:schemeClr val="accent1">
                    <a:lumMod val="75000"/>
                  </a:schemeClr>
                </a:solidFill>
              </a:rPr>
            </a:br>
            <a:r>
              <a:rPr lang="en-US" sz="2800" b="1" dirty="0">
                <a:solidFill>
                  <a:schemeClr val="accent1">
                    <a:lumMod val="75000"/>
                  </a:schemeClr>
                </a:solidFill>
              </a:rPr>
              <a:t>in Federally-Facilitated Marketplaces</a:t>
            </a:r>
            <a:endParaRPr lang="en-US" sz="2000" b="1" dirty="0">
              <a:solidFill>
                <a:schemeClr val="accent1">
                  <a:lumMod val="75000"/>
                </a:schemeClr>
              </a:solidFill>
            </a:endParaRPr>
          </a:p>
        </p:txBody>
      </p:sp>
      <p:sp>
        <p:nvSpPr>
          <p:cNvPr id="7" name="Rectangle 4"/>
          <p:cNvSpPr>
            <a:spLocks noChangeArrowheads="1"/>
          </p:cNvSpPr>
          <p:nvPr/>
        </p:nvSpPr>
        <p:spPr bwMode="auto">
          <a:xfrm>
            <a:off x="1143000" y="5875524"/>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9" name="TextBox 8"/>
          <p:cNvSpPr txBox="1"/>
          <p:nvPr/>
        </p:nvSpPr>
        <p:spPr>
          <a:xfrm>
            <a:off x="457200" y="1219200"/>
            <a:ext cx="2286000" cy="2882840"/>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altLang="en-US" sz="1600" dirty="0"/>
              <a:t>In the 33 states operating Federally-Facilitated Marketplaces, overall enrollment of Tribal citizens in health insurance coverage through a Marketplace increased by 9.2% from 2022 to 2023</a:t>
            </a:r>
          </a:p>
          <a:p>
            <a:pPr marL="285750" indent="-285750">
              <a:spcAft>
                <a:spcPts val="400"/>
              </a:spcAft>
              <a:buFont typeface="Arial" panose="020B0604020202020204" pitchFamily="34" charset="0"/>
              <a:buChar char="•"/>
            </a:pPr>
            <a:endParaRPr lang="en-US" altLang="en-US" sz="200" dirty="0"/>
          </a:p>
        </p:txBody>
      </p:sp>
      <p:sp>
        <p:nvSpPr>
          <p:cNvPr id="3" name="Slide Number Placeholder 2">
            <a:extLst>
              <a:ext uri="{FF2B5EF4-FFF2-40B4-BE49-F238E27FC236}">
                <a16:creationId xmlns:a16="http://schemas.microsoft.com/office/drawing/2014/main" id="{B2957FA8-EF3C-4B9A-A298-54A1ACE29B5F}"/>
              </a:ext>
            </a:extLst>
          </p:cNvPr>
          <p:cNvSpPr>
            <a:spLocks noGrp="1"/>
          </p:cNvSpPr>
          <p:nvPr>
            <p:ph type="sldNum" sz="quarter" idx="12"/>
          </p:nvPr>
        </p:nvSpPr>
        <p:spPr/>
        <p:txBody>
          <a:bodyPr/>
          <a:lstStyle/>
          <a:p>
            <a:fld id="{81AFDF4E-827F-427A-878E-6542E865605E}" type="slidenum">
              <a:rPr lang="en-US" smtClean="0"/>
              <a:pPr/>
              <a:t>21</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5123" name="Picture 3"/>
          <p:cNvPicPr>
            <a:picLocks noChangeAspect="1" noChangeArrowheads="1"/>
          </p:cNvPicPr>
          <p:nvPr/>
        </p:nvPicPr>
        <p:blipFill>
          <a:blip r:embed="rId5" cstate="print"/>
          <a:srcRect/>
          <a:stretch>
            <a:fillRect/>
          </a:stretch>
        </p:blipFill>
        <p:spPr bwMode="auto">
          <a:xfrm>
            <a:off x="2819400" y="1295400"/>
            <a:ext cx="5791201" cy="4837724"/>
          </a:xfrm>
          <a:prstGeom prst="rect">
            <a:avLst/>
          </a:prstGeom>
          <a:noFill/>
          <a:ln w="9525">
            <a:noFill/>
            <a:miter lim="800000"/>
            <a:headEnd/>
            <a:tailEnd/>
          </a:ln>
          <a:effectLst/>
        </p:spPr>
      </p:pic>
    </p:spTree>
    <p:extLst>
      <p:ext uri="{BB962C8B-B14F-4D97-AF65-F5344CB8AC3E}">
        <p14:creationId xmlns:p14="http://schemas.microsoft.com/office/powerpoint/2010/main" val="3121506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a:solidFill>
                  <a:schemeClr val="accent1">
                    <a:lumMod val="75000"/>
                  </a:schemeClr>
                </a:solidFill>
              </a:rPr>
              <a:t>Marketplace Enrollment of AI/ANs </a:t>
            </a:r>
            <a:br>
              <a:rPr lang="en-US" sz="2800" b="1" dirty="0">
                <a:solidFill>
                  <a:schemeClr val="accent1">
                    <a:lumMod val="75000"/>
                  </a:schemeClr>
                </a:solidFill>
              </a:rPr>
            </a:br>
            <a:r>
              <a:rPr lang="en-US" sz="2800" b="1" dirty="0">
                <a:solidFill>
                  <a:schemeClr val="accent1">
                    <a:lumMod val="75000"/>
                  </a:schemeClr>
                </a:solidFill>
              </a:rPr>
              <a:t>in State-Based Marketplaces</a:t>
            </a:r>
            <a:endParaRPr lang="en-US" sz="2000" b="1" dirty="0">
              <a:solidFill>
                <a:schemeClr val="accent1">
                  <a:lumMod val="75000"/>
                </a:schemeClr>
              </a:solidFill>
            </a:endParaRPr>
          </a:p>
        </p:txBody>
      </p:sp>
      <p:sp>
        <p:nvSpPr>
          <p:cNvPr id="7" name="Rectangle 4"/>
          <p:cNvSpPr>
            <a:spLocks noChangeArrowheads="1"/>
          </p:cNvSpPr>
          <p:nvPr/>
        </p:nvSpPr>
        <p:spPr bwMode="auto">
          <a:xfrm>
            <a:off x="1143000" y="5875524"/>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9" name="TextBox 8"/>
          <p:cNvSpPr txBox="1"/>
          <p:nvPr/>
        </p:nvSpPr>
        <p:spPr>
          <a:xfrm>
            <a:off x="304800" y="1219200"/>
            <a:ext cx="2286000" cy="3129062"/>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altLang="en-US" sz="1600" dirty="0"/>
              <a:t>In the 18 states operating their own Marketplaces (referred to as State-Based Marketplaces), overall enrollment of Tribal citizens in health insurance coverage through a Marketplace increased by 2.7% from 2022 to 2023</a:t>
            </a:r>
          </a:p>
          <a:p>
            <a:pPr marL="285750" indent="-285750">
              <a:spcAft>
                <a:spcPts val="400"/>
              </a:spcAft>
              <a:buFont typeface="Arial" panose="020B0604020202020204" pitchFamily="34" charset="0"/>
              <a:buChar char="•"/>
            </a:pPr>
            <a:endParaRPr lang="en-US" altLang="en-US" sz="200" dirty="0"/>
          </a:p>
        </p:txBody>
      </p:sp>
      <p:sp>
        <p:nvSpPr>
          <p:cNvPr id="3" name="Slide Number Placeholder 2">
            <a:extLst>
              <a:ext uri="{FF2B5EF4-FFF2-40B4-BE49-F238E27FC236}">
                <a16:creationId xmlns:a16="http://schemas.microsoft.com/office/drawing/2014/main" id="{B2957FA8-EF3C-4B9A-A298-54A1ACE29B5F}"/>
              </a:ext>
            </a:extLst>
          </p:cNvPr>
          <p:cNvSpPr>
            <a:spLocks noGrp="1"/>
          </p:cNvSpPr>
          <p:nvPr>
            <p:ph type="sldNum" sz="quarter" idx="12"/>
          </p:nvPr>
        </p:nvSpPr>
        <p:spPr/>
        <p:txBody>
          <a:bodyPr/>
          <a:lstStyle/>
          <a:p>
            <a:fld id="{81AFDF4E-827F-427A-878E-6542E865605E}" type="slidenum">
              <a:rPr lang="en-US" smtClean="0"/>
              <a:pPr/>
              <a:t>22</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6146" name="Picture 2"/>
          <p:cNvPicPr>
            <a:picLocks noChangeAspect="1" noChangeArrowheads="1"/>
          </p:cNvPicPr>
          <p:nvPr/>
        </p:nvPicPr>
        <p:blipFill>
          <a:blip r:embed="rId5" cstate="print"/>
          <a:srcRect/>
          <a:stretch>
            <a:fillRect/>
          </a:stretch>
        </p:blipFill>
        <p:spPr bwMode="auto">
          <a:xfrm>
            <a:off x="2667000" y="1295400"/>
            <a:ext cx="5943600" cy="4824449"/>
          </a:xfrm>
          <a:prstGeom prst="rect">
            <a:avLst/>
          </a:prstGeom>
          <a:noFill/>
          <a:ln w="9525">
            <a:noFill/>
            <a:miter lim="800000"/>
            <a:headEnd/>
            <a:tailEnd/>
          </a:ln>
          <a:effectLst/>
        </p:spPr>
      </p:pic>
    </p:spTree>
    <p:extLst>
      <p:ext uri="{BB962C8B-B14F-4D97-AF65-F5344CB8AC3E}">
        <p14:creationId xmlns:p14="http://schemas.microsoft.com/office/powerpoint/2010/main" val="3121506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274638"/>
            <a:ext cx="7481455" cy="487362"/>
          </a:xfrm>
        </p:spPr>
        <p:txBody>
          <a:bodyPr>
            <a:noAutofit/>
          </a:bodyPr>
          <a:lstStyle/>
          <a:p>
            <a:r>
              <a:rPr lang="en-US" sz="2800" b="1" dirty="0">
                <a:solidFill>
                  <a:schemeClr val="accent1">
                    <a:lumMod val="75000"/>
                  </a:schemeClr>
                </a:solidFill>
              </a:rPr>
              <a:t>#3:  Eligibility Criteria for Marketplace Coverage </a:t>
            </a:r>
          </a:p>
        </p:txBody>
      </p:sp>
      <p:sp>
        <p:nvSpPr>
          <p:cNvPr id="3" name="Content Placeholder 2"/>
          <p:cNvSpPr>
            <a:spLocks noGrp="1"/>
          </p:cNvSpPr>
          <p:nvPr>
            <p:ph idx="1"/>
          </p:nvPr>
        </p:nvSpPr>
        <p:spPr>
          <a:xfrm>
            <a:off x="457200" y="914400"/>
            <a:ext cx="8229600" cy="5150076"/>
          </a:xfrm>
        </p:spPr>
        <p:txBody>
          <a:bodyPr>
            <a:normAutofit/>
          </a:bodyPr>
          <a:lstStyle/>
          <a:p>
            <a:pPr marL="0" indent="0">
              <a:spcAft>
                <a:spcPts val="400"/>
              </a:spcAft>
              <a:buNone/>
            </a:pPr>
            <a:r>
              <a:rPr lang="en-US" altLang="en-US" sz="1700" u="sng" dirty="0"/>
              <a:t>General Eligibility for Marketplace Enrollment</a:t>
            </a:r>
          </a:p>
          <a:p>
            <a:pPr>
              <a:spcAft>
                <a:spcPts val="400"/>
              </a:spcAft>
            </a:pPr>
            <a:r>
              <a:rPr lang="en-US" altLang="en-US" sz="1700" dirty="0"/>
              <a:t>Reside in area served by Marketplace (</a:t>
            </a:r>
            <a:r>
              <a:rPr lang="en-US" altLang="en-US" sz="1700" i="1" dirty="0"/>
              <a:t>e.g.</a:t>
            </a:r>
            <a:r>
              <a:rPr lang="en-US" altLang="en-US" sz="1700" dirty="0"/>
              <a:t>, state of Arizona)</a:t>
            </a:r>
          </a:p>
          <a:p>
            <a:pPr>
              <a:spcAft>
                <a:spcPts val="400"/>
              </a:spcAft>
            </a:pPr>
            <a:r>
              <a:rPr lang="en-US" altLang="en-US" sz="1700" dirty="0"/>
              <a:t>Reside in the United States legally</a:t>
            </a:r>
          </a:p>
          <a:p>
            <a:pPr>
              <a:spcAft>
                <a:spcPts val="400"/>
              </a:spcAft>
            </a:pPr>
            <a:r>
              <a:rPr lang="en-US" altLang="en-US" sz="1700" dirty="0"/>
              <a:t>Not be incarcerated</a:t>
            </a:r>
          </a:p>
          <a:p>
            <a:pPr>
              <a:spcAft>
                <a:spcPts val="400"/>
              </a:spcAft>
            </a:pPr>
            <a:endParaRPr lang="en-US" altLang="en-US" sz="1700" dirty="0"/>
          </a:p>
        </p:txBody>
      </p:sp>
      <p:sp>
        <p:nvSpPr>
          <p:cNvPr id="7" name="Rectangle 4"/>
          <p:cNvSpPr>
            <a:spLocks noChangeArrowheads="1"/>
          </p:cNvSpPr>
          <p:nvPr/>
        </p:nvSpPr>
        <p:spPr bwMode="auto">
          <a:xfrm>
            <a:off x="304800" y="5715000"/>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23</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2150708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274638"/>
            <a:ext cx="7481455" cy="487362"/>
          </a:xfrm>
        </p:spPr>
        <p:txBody>
          <a:bodyPr>
            <a:noAutofit/>
          </a:bodyPr>
          <a:lstStyle/>
          <a:p>
            <a:r>
              <a:rPr lang="en-US" sz="2800" b="1" dirty="0">
                <a:solidFill>
                  <a:schemeClr val="accent1">
                    <a:lumMod val="75000"/>
                  </a:schemeClr>
                </a:solidFill>
              </a:rPr>
              <a:t>Eligibility Criteria for Premium Tax Credits</a:t>
            </a:r>
          </a:p>
        </p:txBody>
      </p:sp>
      <p:sp>
        <p:nvSpPr>
          <p:cNvPr id="3" name="Content Placeholder 2"/>
          <p:cNvSpPr>
            <a:spLocks noGrp="1"/>
          </p:cNvSpPr>
          <p:nvPr>
            <p:ph idx="1"/>
          </p:nvPr>
        </p:nvSpPr>
        <p:spPr>
          <a:xfrm>
            <a:off x="457200" y="914400"/>
            <a:ext cx="8229600" cy="5150076"/>
          </a:xfrm>
        </p:spPr>
        <p:txBody>
          <a:bodyPr>
            <a:noAutofit/>
          </a:bodyPr>
          <a:lstStyle/>
          <a:p>
            <a:pPr marL="0" indent="0">
              <a:spcAft>
                <a:spcPts val="400"/>
              </a:spcAft>
              <a:buNone/>
            </a:pPr>
            <a:r>
              <a:rPr lang="en-US" altLang="en-US" sz="1800" u="sng" dirty="0"/>
              <a:t>Eligibility for PTCs </a:t>
            </a:r>
            <a:r>
              <a:rPr lang="en-US" altLang="en-US" sz="1800" u="sng" dirty="0">
                <a:solidFill>
                  <a:srgbClr val="FF0000"/>
                </a:solidFill>
              </a:rPr>
              <a:t>(American Rescue Plan provisions shown in red)</a:t>
            </a:r>
          </a:p>
          <a:p>
            <a:pPr marL="0" indent="0">
              <a:spcAft>
                <a:spcPts val="400"/>
              </a:spcAft>
              <a:buNone/>
            </a:pPr>
            <a:r>
              <a:rPr lang="en-US" altLang="en-US" sz="1600" dirty="0"/>
              <a:t>In addition to general Marketplace eligibility requirements:</a:t>
            </a:r>
          </a:p>
          <a:p>
            <a:pPr>
              <a:spcAft>
                <a:spcPts val="400"/>
              </a:spcAft>
            </a:pPr>
            <a:r>
              <a:rPr lang="en-US" altLang="en-US" sz="1600" dirty="0"/>
              <a:t>Have household income </a:t>
            </a:r>
            <a:r>
              <a:rPr lang="en-US" altLang="en-US" sz="1600" strike="sngStrike" dirty="0"/>
              <a:t>between 100% and 400% </a:t>
            </a:r>
            <a:r>
              <a:rPr lang="en-US" altLang="en-US" sz="1600" b="1" dirty="0">
                <a:solidFill>
                  <a:srgbClr val="FF0000"/>
                </a:solidFill>
              </a:rPr>
              <a:t>at least 100%</a:t>
            </a:r>
            <a:r>
              <a:rPr lang="en-US" altLang="en-US" sz="1600" dirty="0"/>
              <a:t> of the federal poverty level (FPL) </a:t>
            </a:r>
            <a:r>
              <a:rPr lang="en-US" altLang="en-US" sz="1600" b="1" dirty="0">
                <a:solidFill>
                  <a:srgbClr val="FF0000"/>
                </a:solidFill>
              </a:rPr>
              <a:t>for 2021 and 2022 (income cap removed) </a:t>
            </a:r>
            <a:r>
              <a:rPr lang="en-US" altLang="en-US" sz="1600" b="1" dirty="0">
                <a:solidFill>
                  <a:srgbClr val="0070C0"/>
                </a:solidFill>
              </a:rPr>
              <a:t>(provision extended through 2025 by Inflation Reduction Act enacted in August 2022)</a:t>
            </a:r>
          </a:p>
          <a:p>
            <a:pPr>
              <a:spcAft>
                <a:spcPts val="400"/>
              </a:spcAft>
            </a:pPr>
            <a:r>
              <a:rPr lang="en-US" altLang="en-US" sz="1600" dirty="0"/>
              <a:t>Not be eligible for Medicare, Medicaid, or “affordable” employer-sponsored insurance (through employer or employer of a family member)</a:t>
            </a:r>
          </a:p>
          <a:p>
            <a:pPr lvl="1">
              <a:spcAft>
                <a:spcPts val="400"/>
              </a:spcAft>
            </a:pPr>
            <a:r>
              <a:rPr lang="en-US" altLang="en-US" sz="1500" dirty="0"/>
              <a:t>How “affordable” is defined will change in 2023 (referred to as “family glitch fix”) </a:t>
            </a:r>
            <a:r>
              <a:rPr lang="en-US" altLang="en-US" sz="1500" b="1" dirty="0">
                <a:solidFill>
                  <a:srgbClr val="0070C0"/>
                </a:solidFill>
              </a:rPr>
              <a:t>(see below)</a:t>
            </a:r>
          </a:p>
          <a:p>
            <a:pPr>
              <a:spcAft>
                <a:spcPts val="400"/>
              </a:spcAft>
            </a:pPr>
            <a:r>
              <a:rPr lang="en-US" altLang="en-US" sz="1600" dirty="0"/>
              <a:t>Veterans can be eligible for, but cannot enroll in, the Veterans Health Care Program (VHCP)</a:t>
            </a:r>
          </a:p>
          <a:p>
            <a:pPr>
              <a:spcAft>
                <a:spcPts val="400"/>
              </a:spcAft>
            </a:pPr>
            <a:r>
              <a:rPr lang="en-US" altLang="en-US" sz="1600" dirty="0"/>
              <a:t>There are no Indian-specific eligibility criteria for PTCs</a:t>
            </a:r>
          </a:p>
          <a:p>
            <a:pPr>
              <a:spcAft>
                <a:spcPts val="400"/>
              </a:spcAft>
            </a:pPr>
            <a:r>
              <a:rPr lang="en-US" altLang="en-US" sz="1600" dirty="0"/>
              <a:t>A Tribe / THO might wish to Sponsor a Tribal citizen or other IHS-eligible individual even if the individual is not eligible for PTCs</a:t>
            </a:r>
          </a:p>
          <a:p>
            <a:pPr>
              <a:spcAft>
                <a:spcPts val="400"/>
              </a:spcAft>
            </a:pPr>
            <a:endParaRPr lang="en-US" altLang="en-US" sz="1800" dirty="0"/>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24</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8" name="Arrow: Right 7">
            <a:extLst>
              <a:ext uri="{FF2B5EF4-FFF2-40B4-BE49-F238E27FC236}">
                <a16:creationId xmlns:a16="http://schemas.microsoft.com/office/drawing/2014/main" id="{995C3DAA-ACCE-410F-ABF1-FF934FF9A26A}"/>
              </a:ext>
            </a:extLst>
          </p:cNvPr>
          <p:cNvSpPr/>
          <p:nvPr/>
        </p:nvSpPr>
        <p:spPr>
          <a:xfrm>
            <a:off x="248652" y="1981200"/>
            <a:ext cx="228600" cy="76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3475451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274638"/>
            <a:ext cx="7481455" cy="487362"/>
          </a:xfrm>
        </p:spPr>
        <p:txBody>
          <a:bodyPr>
            <a:noAutofit/>
          </a:bodyPr>
          <a:lstStyle/>
          <a:p>
            <a:r>
              <a:rPr lang="en-US" sz="2800" b="1" dirty="0">
                <a:solidFill>
                  <a:schemeClr val="accent1">
                    <a:lumMod val="75000"/>
                  </a:schemeClr>
                </a:solidFill>
              </a:rPr>
              <a:t>Repayment of Excess Premium Tax Credits</a:t>
            </a:r>
          </a:p>
        </p:txBody>
      </p:sp>
      <p:sp>
        <p:nvSpPr>
          <p:cNvPr id="3" name="Content Placeholder 2"/>
          <p:cNvSpPr>
            <a:spLocks noGrp="1"/>
          </p:cNvSpPr>
          <p:nvPr>
            <p:ph idx="1"/>
          </p:nvPr>
        </p:nvSpPr>
        <p:spPr>
          <a:xfrm>
            <a:off x="457200" y="914400"/>
            <a:ext cx="8229600" cy="5150076"/>
          </a:xfrm>
        </p:spPr>
        <p:txBody>
          <a:bodyPr>
            <a:noAutofit/>
          </a:bodyPr>
          <a:lstStyle/>
          <a:p>
            <a:pPr>
              <a:spcAft>
                <a:spcPts val="400"/>
              </a:spcAft>
            </a:pPr>
            <a:r>
              <a:rPr lang="en-US" altLang="en-US" sz="1600" dirty="0"/>
              <a:t>Marketplace enrollees who receive advance PTC payments during a given year must reconcile these payments with the amount of PTCs for which they qualify based on their actual income for the year (as reported on their federal tax return)</a:t>
            </a:r>
          </a:p>
          <a:p>
            <a:pPr>
              <a:spcAft>
                <a:spcPts val="400"/>
              </a:spcAft>
            </a:pPr>
            <a:r>
              <a:rPr lang="en-US" altLang="en-US" sz="1600" dirty="0"/>
              <a:t>If advance PTC payments exceed the amount of PTCs for which Marketplace enrollees ultimately qualify based on their actual income, they must repay the excess amount, subject to certain limits (as shown below)</a:t>
            </a:r>
          </a:p>
          <a:p>
            <a:pPr>
              <a:spcAft>
                <a:spcPts val="400"/>
              </a:spcAft>
            </a:pPr>
            <a:endParaRPr lang="en-US" altLang="en-US" sz="1600" b="1" dirty="0">
              <a:solidFill>
                <a:srgbClr val="0070C0"/>
              </a:solidFill>
            </a:endParaRPr>
          </a:p>
          <a:p>
            <a:pPr>
              <a:spcAft>
                <a:spcPts val="400"/>
              </a:spcAft>
            </a:pPr>
            <a:endParaRPr lang="en-US" altLang="en-US" sz="1500" b="1" dirty="0">
              <a:solidFill>
                <a:srgbClr val="0070C0"/>
              </a:solidFill>
            </a:endParaRPr>
          </a:p>
          <a:p>
            <a:pPr>
              <a:spcAft>
                <a:spcPts val="400"/>
              </a:spcAft>
            </a:pPr>
            <a:endParaRPr lang="en-US" altLang="en-US" sz="1600" dirty="0"/>
          </a:p>
          <a:p>
            <a:pPr>
              <a:spcAft>
                <a:spcPts val="400"/>
              </a:spcAft>
            </a:pPr>
            <a:endParaRPr lang="en-US" altLang="en-US" sz="1600" dirty="0"/>
          </a:p>
          <a:p>
            <a:pPr>
              <a:spcAft>
                <a:spcPts val="400"/>
              </a:spcAft>
            </a:pPr>
            <a:endParaRPr lang="en-US" altLang="en-US" sz="1600" dirty="0"/>
          </a:p>
          <a:p>
            <a:pPr>
              <a:spcAft>
                <a:spcPts val="400"/>
              </a:spcAft>
            </a:pPr>
            <a:endParaRPr lang="en-US" altLang="en-US" sz="1600" dirty="0"/>
          </a:p>
          <a:p>
            <a:pPr>
              <a:spcAft>
                <a:spcPts val="400"/>
              </a:spcAft>
            </a:pPr>
            <a:endParaRPr lang="en-US" altLang="en-US" sz="1600" dirty="0"/>
          </a:p>
          <a:p>
            <a:pPr>
              <a:spcAft>
                <a:spcPts val="400"/>
              </a:spcAft>
            </a:pPr>
            <a:r>
              <a:rPr lang="en-US" altLang="en-US" sz="1600" b="1" dirty="0"/>
              <a:t>NOTE:  Individuals who enroll in Marketplace coverage through a Tribal Sponsorship program assume any tax liability resulting from advance PTC payments, not their Tribal sponsors; Tribal sponsors, however, can establish policies of reimbursing sponsorship program enrollees for any repayments of PTCs for which these individuals are liable</a:t>
            </a:r>
          </a:p>
          <a:p>
            <a:pPr>
              <a:spcAft>
                <a:spcPts val="400"/>
              </a:spcAft>
            </a:pPr>
            <a:endParaRPr lang="en-US" altLang="en-US" sz="1800" dirty="0"/>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25</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a:off x="1066800" y="2743200"/>
            <a:ext cx="7048500" cy="2057400"/>
          </a:xfrm>
          <a:prstGeom prst="rect">
            <a:avLst/>
          </a:prstGeom>
          <a:noFill/>
          <a:ln w="9525">
            <a:noFill/>
            <a:miter lim="800000"/>
            <a:headEnd/>
            <a:tailEnd/>
          </a:ln>
          <a:effectLst/>
        </p:spPr>
      </p:pic>
    </p:spTree>
    <p:extLst>
      <p:ext uri="{BB962C8B-B14F-4D97-AF65-F5344CB8AC3E}">
        <p14:creationId xmlns:p14="http://schemas.microsoft.com/office/powerpoint/2010/main" val="3475451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r>
              <a:rPr lang="en-US" sz="2800" b="1" dirty="0">
                <a:solidFill>
                  <a:schemeClr val="accent1">
                    <a:lumMod val="75000"/>
                  </a:schemeClr>
                </a:solidFill>
              </a:rPr>
              <a:t>Eligibility Thresholds, by State</a:t>
            </a:r>
          </a:p>
        </p:txBody>
      </p:sp>
      <p:sp>
        <p:nvSpPr>
          <p:cNvPr id="3" name="Content Placeholder 2"/>
          <p:cNvSpPr>
            <a:spLocks noGrp="1"/>
          </p:cNvSpPr>
          <p:nvPr>
            <p:ph idx="1"/>
          </p:nvPr>
        </p:nvSpPr>
        <p:spPr>
          <a:xfrm>
            <a:off x="457199" y="914400"/>
            <a:ext cx="8229601" cy="5807075"/>
          </a:xfrm>
        </p:spPr>
        <p:txBody>
          <a:bodyPr>
            <a:normAutofit/>
          </a:bodyPr>
          <a:lstStyle/>
          <a:p>
            <a:r>
              <a:rPr lang="en-US" sz="2000" dirty="0">
                <a:latin typeface="+mj-lt"/>
              </a:rPr>
              <a:t>Medicaid/CHIP eligibility overrides eligibility for premium tax credits through a Marketplace</a:t>
            </a:r>
          </a:p>
          <a:p>
            <a:endParaRPr lang="en-US" sz="2100" dirty="0">
              <a:latin typeface="+mj-lt"/>
            </a:endParaRPr>
          </a:p>
          <a:p>
            <a:endParaRPr lang="en-US" sz="2100" dirty="0">
              <a:latin typeface="+mj-lt"/>
            </a:endParaRPr>
          </a:p>
          <a:p>
            <a:endParaRPr lang="en-US" sz="2100" dirty="0">
              <a:latin typeface="+mj-lt"/>
            </a:endParaRPr>
          </a:p>
          <a:p>
            <a:endParaRPr lang="en-US" sz="2100" dirty="0">
              <a:latin typeface="+mj-lt"/>
            </a:endParaRPr>
          </a:p>
          <a:p>
            <a:endParaRPr lang="en-US" sz="2100" dirty="0">
              <a:latin typeface="+mj-lt"/>
            </a:endParaRPr>
          </a:p>
          <a:p>
            <a:endParaRPr lang="en-US" sz="2100" dirty="0">
              <a:latin typeface="+mj-lt"/>
            </a:endParaRPr>
          </a:p>
          <a:p>
            <a:endParaRPr lang="en-US" sz="2100" dirty="0">
              <a:latin typeface="+mj-lt"/>
            </a:endParaRPr>
          </a:p>
        </p:txBody>
      </p:sp>
      <p:sp>
        <p:nvSpPr>
          <p:cNvPr id="4" name="Slide Number Placeholder 3">
            <a:extLst>
              <a:ext uri="{FF2B5EF4-FFF2-40B4-BE49-F238E27FC236}">
                <a16:creationId xmlns:a16="http://schemas.microsoft.com/office/drawing/2014/main" id="{F855CD98-9E91-48E9-975F-73AE1B6DB96A}"/>
              </a:ext>
            </a:extLst>
          </p:cNvPr>
          <p:cNvSpPr>
            <a:spLocks noGrp="1"/>
          </p:cNvSpPr>
          <p:nvPr>
            <p:ph type="sldNum" sz="quarter" idx="12"/>
          </p:nvPr>
        </p:nvSpPr>
        <p:spPr/>
        <p:txBody>
          <a:bodyPr/>
          <a:lstStyle/>
          <a:p>
            <a:fld id="{81AFDF4E-827F-427A-878E-6542E865605E}" type="slidenum">
              <a:rPr lang="en-US" smtClean="0"/>
              <a:pPr/>
              <a:t>26</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4098" name="Picture 2"/>
          <p:cNvPicPr>
            <a:picLocks noChangeAspect="1" noChangeArrowheads="1"/>
          </p:cNvPicPr>
          <p:nvPr/>
        </p:nvPicPr>
        <p:blipFill>
          <a:blip r:embed="rId5" cstate="print"/>
          <a:srcRect/>
          <a:stretch>
            <a:fillRect/>
          </a:stretch>
        </p:blipFill>
        <p:spPr bwMode="auto">
          <a:xfrm>
            <a:off x="533400" y="1828800"/>
            <a:ext cx="8153400" cy="3834832"/>
          </a:xfrm>
          <a:prstGeom prst="rect">
            <a:avLst/>
          </a:prstGeom>
          <a:noFill/>
          <a:ln w="9525">
            <a:noFill/>
            <a:miter lim="800000"/>
            <a:headEnd/>
            <a:tailEnd/>
          </a:ln>
          <a:effectLst/>
        </p:spPr>
      </p:pic>
    </p:spTree>
    <p:extLst>
      <p:ext uri="{BB962C8B-B14F-4D97-AF65-F5344CB8AC3E}">
        <p14:creationId xmlns:p14="http://schemas.microsoft.com/office/powerpoint/2010/main" val="4016757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599" cy="914400"/>
          </a:xfrm>
        </p:spPr>
        <p:txBody>
          <a:bodyPr>
            <a:noAutofit/>
          </a:bodyPr>
          <a:lstStyle/>
          <a:p>
            <a:r>
              <a:rPr lang="en-US" sz="2800" b="1" dirty="0">
                <a:solidFill>
                  <a:schemeClr val="accent1">
                    <a:lumMod val="75000"/>
                  </a:schemeClr>
                </a:solidFill>
              </a:rPr>
              <a:t>Eligibility Criteria for Indian-Specific </a:t>
            </a:r>
            <a:br>
              <a:rPr lang="en-US" sz="2800" b="1" dirty="0">
                <a:solidFill>
                  <a:schemeClr val="accent1">
                    <a:lumMod val="75000"/>
                  </a:schemeClr>
                </a:solidFill>
              </a:rPr>
            </a:br>
            <a:r>
              <a:rPr lang="en-US" sz="2800" b="1" dirty="0">
                <a:solidFill>
                  <a:schemeClr val="accent1">
                    <a:lumMod val="75000"/>
                  </a:schemeClr>
                </a:solidFill>
              </a:rPr>
              <a:t>Cost-Sharing Protections</a:t>
            </a:r>
          </a:p>
        </p:txBody>
      </p:sp>
      <p:sp>
        <p:nvSpPr>
          <p:cNvPr id="3" name="Content Placeholder 2"/>
          <p:cNvSpPr>
            <a:spLocks noGrp="1"/>
          </p:cNvSpPr>
          <p:nvPr>
            <p:ph idx="1"/>
          </p:nvPr>
        </p:nvSpPr>
        <p:spPr>
          <a:xfrm>
            <a:off x="457200" y="1295400"/>
            <a:ext cx="8229600" cy="5105400"/>
          </a:xfrm>
        </p:spPr>
        <p:txBody>
          <a:bodyPr>
            <a:normAutofit/>
          </a:bodyPr>
          <a:lstStyle/>
          <a:p>
            <a:pPr marL="0" indent="0">
              <a:spcAft>
                <a:spcPts val="400"/>
              </a:spcAft>
              <a:buNone/>
            </a:pPr>
            <a:r>
              <a:rPr lang="en-US" altLang="en-US" sz="1800" b="1" i="1" u="sng" dirty="0"/>
              <a:t>All</a:t>
            </a:r>
            <a:r>
              <a:rPr lang="en-US" altLang="en-US" sz="1800" dirty="0"/>
              <a:t> Tribal citizens who enroll in Marketplace coverage are eligible for one of the two comprehensive Indian-specific cost-sharing protections</a:t>
            </a:r>
          </a:p>
          <a:p>
            <a:pPr marL="0" indent="0">
              <a:spcAft>
                <a:spcPts val="400"/>
              </a:spcAft>
              <a:buNone/>
            </a:pPr>
            <a:endParaRPr lang="en-US" altLang="en-US" sz="200" dirty="0"/>
          </a:p>
          <a:p>
            <a:pPr marL="0" indent="0">
              <a:spcAft>
                <a:spcPts val="400"/>
              </a:spcAft>
              <a:buNone/>
            </a:pPr>
            <a:r>
              <a:rPr lang="en-US" altLang="en-US" sz="1800" b="1" u="sng" dirty="0"/>
              <a:t>Type 1:  Eligibility for </a:t>
            </a:r>
            <a:r>
              <a:rPr lang="en-US" altLang="en-US" sz="1800" b="1" u="sng" dirty="0">
                <a:solidFill>
                  <a:srgbClr val="FF0000"/>
                </a:solidFill>
              </a:rPr>
              <a:t>Zero Cost-Sharing </a:t>
            </a:r>
            <a:r>
              <a:rPr lang="en-US" altLang="en-US" sz="1800" b="1" u="sng" dirty="0"/>
              <a:t>Variation</a:t>
            </a:r>
          </a:p>
          <a:p>
            <a:pPr>
              <a:spcAft>
                <a:spcPts val="400"/>
              </a:spcAft>
            </a:pPr>
            <a:r>
              <a:rPr lang="en-US" altLang="en-US" sz="1600" dirty="0"/>
              <a:t>Enroll in health insurance coverage through a Marketplace</a:t>
            </a:r>
          </a:p>
          <a:p>
            <a:pPr>
              <a:spcAft>
                <a:spcPts val="400"/>
              </a:spcAft>
            </a:pPr>
            <a:r>
              <a:rPr lang="en-US" altLang="en-US" sz="1600" dirty="0"/>
              <a:t>Tribal citizen (requires uploading documentation of enrollment status)</a:t>
            </a:r>
          </a:p>
          <a:p>
            <a:pPr>
              <a:spcAft>
                <a:spcPts val="400"/>
              </a:spcAft>
            </a:pPr>
            <a:r>
              <a:rPr lang="en-US" altLang="en-US" sz="1600" i="1" dirty="0"/>
              <a:t>Eligibility for premium tax credits</a:t>
            </a:r>
          </a:p>
          <a:p>
            <a:pPr>
              <a:spcAft>
                <a:spcPts val="400"/>
              </a:spcAft>
            </a:pPr>
            <a:r>
              <a:rPr lang="en-US" altLang="en-US" sz="1600" i="1" dirty="0"/>
              <a:t>Household income between 100% and 300% of federal poverty level</a:t>
            </a:r>
          </a:p>
          <a:p>
            <a:pPr marL="800100">
              <a:spcAft>
                <a:spcPts val="400"/>
              </a:spcAft>
            </a:pPr>
            <a:endParaRPr lang="en-US" altLang="en-US" sz="200" i="1" dirty="0"/>
          </a:p>
          <a:p>
            <a:pPr marL="0" indent="0">
              <a:spcAft>
                <a:spcPts val="400"/>
              </a:spcAft>
              <a:buNone/>
            </a:pPr>
            <a:r>
              <a:rPr lang="en-US" altLang="en-US" sz="1800" b="1" u="sng" dirty="0"/>
              <a:t>Type 2:  Eligibility for </a:t>
            </a:r>
            <a:r>
              <a:rPr lang="en-US" altLang="en-US" sz="1800" b="1" u="sng" dirty="0">
                <a:solidFill>
                  <a:srgbClr val="FF0000"/>
                </a:solidFill>
              </a:rPr>
              <a:t>Limited Cost-Sharing </a:t>
            </a:r>
            <a:r>
              <a:rPr lang="en-US" altLang="en-US" sz="1800" b="1" u="sng" dirty="0"/>
              <a:t>Variation</a:t>
            </a:r>
          </a:p>
          <a:p>
            <a:pPr>
              <a:spcAft>
                <a:spcPts val="400"/>
              </a:spcAft>
            </a:pPr>
            <a:r>
              <a:rPr lang="en-US" altLang="en-US" sz="1600" dirty="0"/>
              <a:t>Enroll in health insurance coverage through a Marketplace</a:t>
            </a:r>
          </a:p>
          <a:p>
            <a:pPr>
              <a:spcAft>
                <a:spcPts val="400"/>
              </a:spcAft>
            </a:pPr>
            <a:r>
              <a:rPr lang="en-US" altLang="en-US" sz="1600" dirty="0"/>
              <a:t>Tribal citizen (requires uploading documentation of enrollment status)</a:t>
            </a:r>
          </a:p>
          <a:p>
            <a:pPr>
              <a:spcAft>
                <a:spcPts val="400"/>
              </a:spcAft>
            </a:pPr>
            <a:r>
              <a:rPr lang="en-US" altLang="en-US" sz="1600" i="1" u="sng" dirty="0"/>
              <a:t>No</a:t>
            </a:r>
            <a:r>
              <a:rPr lang="en-US" altLang="en-US" sz="1600" i="1" dirty="0"/>
              <a:t> requirement for eligibility for PTCs</a:t>
            </a:r>
          </a:p>
          <a:p>
            <a:pPr>
              <a:spcAft>
                <a:spcPts val="400"/>
              </a:spcAft>
            </a:pPr>
            <a:r>
              <a:rPr lang="en-US" altLang="en-US" sz="1600" i="1" u="sng" dirty="0"/>
              <a:t>Any</a:t>
            </a:r>
            <a:r>
              <a:rPr lang="en-US" altLang="en-US" sz="1600" i="1" dirty="0"/>
              <a:t> household income level</a:t>
            </a:r>
          </a:p>
          <a:p>
            <a:pPr>
              <a:spcAft>
                <a:spcPts val="400"/>
              </a:spcAft>
            </a:pPr>
            <a:r>
              <a:rPr lang="en-US" altLang="en-US" sz="1600" dirty="0"/>
              <a:t>A “Referral for Cost-Sharing” is needed to secure protections outside Tribal/IHS system</a:t>
            </a:r>
          </a:p>
        </p:txBody>
      </p:sp>
      <p:sp>
        <p:nvSpPr>
          <p:cNvPr id="7" name="Rectangle 4"/>
          <p:cNvSpPr>
            <a:spLocks noChangeArrowheads="1"/>
          </p:cNvSpPr>
          <p:nvPr/>
        </p:nvSpPr>
        <p:spPr bwMode="auto">
          <a:xfrm>
            <a:off x="609600" y="5943600"/>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27</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5" name="Arrow: Right 4">
            <a:extLst>
              <a:ext uri="{FF2B5EF4-FFF2-40B4-BE49-F238E27FC236}">
                <a16:creationId xmlns:a16="http://schemas.microsoft.com/office/drawing/2014/main" id="{2E474F81-A20A-4FD5-9D11-4EF3030BC3AB}"/>
              </a:ext>
            </a:extLst>
          </p:cNvPr>
          <p:cNvSpPr/>
          <p:nvPr/>
        </p:nvSpPr>
        <p:spPr>
          <a:xfrm>
            <a:off x="228600" y="4343400"/>
            <a:ext cx="228600" cy="76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F882BE89-0ED0-4270-BD4B-F31B30D2E5F5}"/>
              </a:ext>
            </a:extLst>
          </p:cNvPr>
          <p:cNvSpPr/>
          <p:nvPr/>
        </p:nvSpPr>
        <p:spPr>
          <a:xfrm>
            <a:off x="228600" y="4724400"/>
            <a:ext cx="228600" cy="76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BC6B384B-0D1C-4059-AA87-2C0C2FEC462A}"/>
              </a:ext>
            </a:extLst>
          </p:cNvPr>
          <p:cNvSpPr/>
          <p:nvPr/>
        </p:nvSpPr>
        <p:spPr>
          <a:xfrm>
            <a:off x="228600" y="2895600"/>
            <a:ext cx="228600" cy="76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00FF00"/>
              </a:highlight>
            </a:endParaRPr>
          </a:p>
        </p:txBody>
      </p:sp>
      <p:sp>
        <p:nvSpPr>
          <p:cNvPr id="13" name="Arrow: Right 12">
            <a:extLst>
              <a:ext uri="{FF2B5EF4-FFF2-40B4-BE49-F238E27FC236}">
                <a16:creationId xmlns:a16="http://schemas.microsoft.com/office/drawing/2014/main" id="{DF31EB23-4CA0-47AB-8579-E0DCD39CAEE9}"/>
              </a:ext>
            </a:extLst>
          </p:cNvPr>
          <p:cNvSpPr/>
          <p:nvPr/>
        </p:nvSpPr>
        <p:spPr>
          <a:xfrm>
            <a:off x="228600" y="2514600"/>
            <a:ext cx="228600" cy="76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3737965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199" cy="715962"/>
          </a:xfrm>
        </p:spPr>
        <p:txBody>
          <a:bodyPr>
            <a:noAutofit/>
          </a:bodyPr>
          <a:lstStyle/>
          <a:p>
            <a:r>
              <a:rPr lang="en-US" sz="2800" b="1" dirty="0">
                <a:solidFill>
                  <a:schemeClr val="accent1">
                    <a:lumMod val="75000"/>
                  </a:schemeClr>
                </a:solidFill>
              </a:rPr>
              <a:t>Expanded Premium Subsidies </a:t>
            </a:r>
            <a:br>
              <a:rPr lang="en-US" sz="2800" b="1" dirty="0">
                <a:solidFill>
                  <a:schemeClr val="accent1">
                    <a:lumMod val="75000"/>
                  </a:schemeClr>
                </a:solidFill>
              </a:rPr>
            </a:br>
            <a:r>
              <a:rPr lang="en-US" sz="2800" b="1" dirty="0">
                <a:solidFill>
                  <a:schemeClr val="accent1">
                    <a:lumMod val="75000"/>
                  </a:schemeClr>
                </a:solidFill>
              </a:rPr>
              <a:t>Under American Rescue Plan Act (ARP)</a:t>
            </a:r>
          </a:p>
        </p:txBody>
      </p:sp>
      <p:sp>
        <p:nvSpPr>
          <p:cNvPr id="3" name="Content Placeholder 2"/>
          <p:cNvSpPr>
            <a:spLocks noGrp="1"/>
          </p:cNvSpPr>
          <p:nvPr>
            <p:ph idx="1"/>
          </p:nvPr>
        </p:nvSpPr>
        <p:spPr>
          <a:xfrm>
            <a:off x="381000" y="1143000"/>
            <a:ext cx="8458200" cy="5181600"/>
          </a:xfrm>
        </p:spPr>
        <p:txBody>
          <a:bodyPr>
            <a:noAutofit/>
          </a:bodyPr>
          <a:lstStyle/>
          <a:p>
            <a:pPr>
              <a:spcAft>
                <a:spcPts val="400"/>
              </a:spcAft>
            </a:pPr>
            <a:r>
              <a:rPr lang="en-US" altLang="en-US" sz="1700" b="1" dirty="0"/>
              <a:t>For CY 2021 and CY 2022, the ARP expanded ACA premium subsidies </a:t>
            </a:r>
            <a:r>
              <a:rPr lang="en-US" altLang="en-US" sz="1700" b="1" dirty="0">
                <a:solidFill>
                  <a:srgbClr val="0070C0"/>
                </a:solidFill>
              </a:rPr>
              <a:t>(extended through 2025 by Inflation Reduction Act enacted in August 2022)</a:t>
            </a:r>
          </a:p>
          <a:p>
            <a:pPr lvl="1">
              <a:spcAft>
                <a:spcPts val="400"/>
              </a:spcAft>
            </a:pPr>
            <a:r>
              <a:rPr lang="en-US" altLang="en-US" sz="1500" u="sng" dirty="0">
                <a:solidFill>
                  <a:srgbClr val="FF0000"/>
                </a:solidFill>
              </a:rPr>
              <a:t>Made additional individuals eligible for PTCs</a:t>
            </a:r>
            <a:r>
              <a:rPr lang="en-US" altLang="en-US" sz="1500" dirty="0"/>
              <a:t>:  Extended PTC eligibility to Marketplace enrollees with household income higher than 400% FPL</a:t>
            </a:r>
          </a:p>
          <a:p>
            <a:pPr lvl="1">
              <a:spcAft>
                <a:spcPts val="800"/>
              </a:spcAft>
            </a:pPr>
            <a:r>
              <a:rPr lang="en-US" altLang="en-US" sz="1500" u="sng" dirty="0">
                <a:solidFill>
                  <a:srgbClr val="FF0000"/>
                </a:solidFill>
              </a:rPr>
              <a:t>Provided more generous subsidies for currently-eligible individuals</a:t>
            </a:r>
            <a:r>
              <a:rPr lang="en-US" altLang="en-US" sz="1500" dirty="0"/>
              <a:t>:  Reduced amount of required household contribution to Marketplace plan premiums for PTC-eligible enrollees</a:t>
            </a:r>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lvl="1">
              <a:spcAft>
                <a:spcPts val="400"/>
              </a:spcAft>
            </a:pPr>
            <a:endParaRPr lang="en-US" altLang="en-US" sz="1400" dirty="0"/>
          </a:p>
          <a:p>
            <a:pPr>
              <a:spcAft>
                <a:spcPts val="400"/>
              </a:spcAft>
            </a:pPr>
            <a:endParaRPr lang="en-US" altLang="en-US" sz="400" dirty="0"/>
          </a:p>
          <a:p>
            <a:pPr>
              <a:spcAft>
                <a:spcPts val="400"/>
              </a:spcAft>
            </a:pPr>
            <a:r>
              <a:rPr lang="en-US" altLang="en-US" sz="1700" dirty="0"/>
              <a:t>For 2021, the ARP established special provisions for individuals with at least one week of unemployment compensation (UC)</a:t>
            </a:r>
            <a:endParaRPr lang="en-US" altLang="en-US" sz="1400" dirty="0"/>
          </a:p>
          <a:p>
            <a:pPr lvl="1">
              <a:spcAft>
                <a:spcPts val="400"/>
              </a:spcAft>
            </a:pPr>
            <a:endParaRPr lang="en-US" altLang="en-US" sz="1400" dirty="0"/>
          </a:p>
          <a:p>
            <a:pPr marL="457200" lvl="1" indent="0">
              <a:spcAft>
                <a:spcPts val="400"/>
              </a:spcAft>
              <a:buNone/>
            </a:pPr>
            <a:endParaRPr lang="en-US" altLang="en-US" sz="1400" b="1" dirty="0"/>
          </a:p>
          <a:p>
            <a:pPr lvl="1">
              <a:spcAft>
                <a:spcPts val="400"/>
              </a:spcAft>
            </a:pPr>
            <a:endParaRPr lang="en-US" altLang="en-US" sz="1400" b="1" dirty="0"/>
          </a:p>
          <a:p>
            <a:pPr lvl="1">
              <a:spcAft>
                <a:spcPts val="400"/>
              </a:spcAft>
            </a:pPr>
            <a:endParaRPr lang="en-US" altLang="en-US" sz="1400" b="1" dirty="0"/>
          </a:p>
          <a:p>
            <a:pPr lvl="1">
              <a:spcAft>
                <a:spcPts val="400"/>
              </a:spcAft>
            </a:pPr>
            <a:endParaRPr lang="en-US" altLang="en-US" sz="1400" b="1" dirty="0"/>
          </a:p>
          <a:p>
            <a:pPr lvl="1">
              <a:spcAft>
                <a:spcPts val="400"/>
              </a:spcAft>
            </a:pPr>
            <a:endParaRPr lang="en-US" altLang="en-US" sz="1400" b="1" dirty="0"/>
          </a:p>
          <a:p>
            <a:pPr lvl="1">
              <a:spcAft>
                <a:spcPts val="400"/>
              </a:spcAft>
            </a:pPr>
            <a:endParaRPr lang="en-US" altLang="en-US" sz="1400" b="1" dirty="0"/>
          </a:p>
          <a:p>
            <a:pPr lvl="1">
              <a:spcAft>
                <a:spcPts val="400"/>
              </a:spcAft>
            </a:pPr>
            <a:endParaRPr lang="en-US" altLang="en-US" sz="1400" b="1" dirty="0"/>
          </a:p>
          <a:p>
            <a:pPr lvl="1">
              <a:spcAft>
                <a:spcPts val="400"/>
              </a:spcAft>
            </a:pPr>
            <a:endParaRPr lang="en-US" altLang="en-US" sz="200" b="1" dirty="0"/>
          </a:p>
          <a:p>
            <a:pPr>
              <a:spcAft>
                <a:spcPts val="400"/>
              </a:spcAft>
            </a:pPr>
            <a:endParaRPr lang="en-US" altLang="en-US" sz="400" b="1"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28</a:t>
            </a:fld>
            <a:endParaRPr lang="en-US" dirty="0"/>
          </a:p>
        </p:txBody>
      </p:sp>
      <p:pic>
        <p:nvPicPr>
          <p:cNvPr id="6" name="Picture 5">
            <a:extLst>
              <a:ext uri="{FF2B5EF4-FFF2-40B4-BE49-F238E27FC236}">
                <a16:creationId xmlns:a16="http://schemas.microsoft.com/office/drawing/2014/main" id="{DFAF8496-DD5E-4376-9658-894AE1FD9C33}"/>
              </a:ext>
            </a:extLst>
          </p:cNvPr>
          <p:cNvPicPr>
            <a:picLocks noChangeAspect="1"/>
          </p:cNvPicPr>
          <p:nvPr/>
        </p:nvPicPr>
        <p:blipFill>
          <a:blip r:embed="rId3" cstate="print"/>
          <a:srcRect l="1235" r="3704" b="27868"/>
          <a:stretch>
            <a:fillRect/>
          </a:stretch>
        </p:blipFill>
        <p:spPr>
          <a:xfrm>
            <a:off x="1143000" y="2971800"/>
            <a:ext cx="6876650" cy="2413934"/>
          </a:xfrm>
          <a:prstGeom prst="rect">
            <a:avLst/>
          </a:prstGeom>
          <a:noFill/>
          <a:ln>
            <a:solidFill>
              <a:schemeClr val="tx1"/>
            </a:solidFill>
          </a:ln>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4019010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85800" y="5562600"/>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200"/>
              </a:spcBef>
            </a:pPr>
            <a:r>
              <a:rPr lang="en-US" sz="1400" dirty="0">
                <a:latin typeface="Calibri" pitchFamily="34" charset="0"/>
              </a:rPr>
              <a:t>Note:  “Without ARP” net Marketplace plan premiums for 2024 were estimated based on the required household contribution for enrollees (pre-ARP) in 2021</a:t>
            </a:r>
          </a:p>
        </p:txBody>
      </p:sp>
      <p:sp>
        <p:nvSpPr>
          <p:cNvPr id="6" name="Slide Number Placeholder 5">
            <a:extLst>
              <a:ext uri="{FF2B5EF4-FFF2-40B4-BE49-F238E27FC236}">
                <a16:creationId xmlns:a16="http://schemas.microsoft.com/office/drawing/2014/main" id="{2EDD3528-8ABE-4FCF-8006-9C37C91FC22B}"/>
              </a:ext>
            </a:extLst>
          </p:cNvPr>
          <p:cNvSpPr>
            <a:spLocks noGrp="1"/>
          </p:cNvSpPr>
          <p:nvPr>
            <p:ph type="sldNum" sz="quarter" idx="12"/>
          </p:nvPr>
        </p:nvSpPr>
        <p:spPr/>
        <p:txBody>
          <a:bodyPr/>
          <a:lstStyle/>
          <a:p>
            <a:fld id="{81AFDF4E-827F-427A-878E-6542E865605E}" type="slidenum">
              <a:rPr lang="en-US" smtClean="0"/>
              <a:pPr/>
              <a:t>29</a:t>
            </a:fld>
            <a:endParaRPr lang="en-US" dirty="0"/>
          </a:p>
        </p:txBody>
      </p:sp>
      <p:sp>
        <p:nvSpPr>
          <p:cNvPr id="11" name="Title 1"/>
          <p:cNvSpPr txBox="1">
            <a:spLocks/>
          </p:cNvSpPr>
          <p:nvPr/>
        </p:nvSpPr>
        <p:spPr>
          <a:xfrm>
            <a:off x="457200" y="228599"/>
            <a:ext cx="8229600" cy="121920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j-lt"/>
                <a:ea typeface="+mj-ea"/>
                <a:cs typeface="+mj-cs"/>
              </a:rPr>
              <a:t>Significant</a:t>
            </a:r>
            <a:r>
              <a:rPr kumimoji="0" lang="en-US" sz="2800" b="1" i="0" u="none" strike="noStrike" kern="1200" cap="none" spc="0" normalizeH="0" noProof="0" dirty="0">
                <a:ln>
                  <a:noFill/>
                </a:ln>
                <a:solidFill>
                  <a:schemeClr val="accent1">
                    <a:lumMod val="75000"/>
                  </a:schemeClr>
                </a:solidFill>
                <a:effectLst/>
                <a:uLnTx/>
                <a:uFillTx/>
                <a:latin typeface="+mj-lt"/>
                <a:ea typeface="+mj-ea"/>
                <a:cs typeface="+mj-cs"/>
              </a:rPr>
              <a:t> Additional Savings Under ARP/IRA:</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baseline="0" dirty="0">
                <a:solidFill>
                  <a:schemeClr val="accent1">
                    <a:lumMod val="75000"/>
                  </a:schemeClr>
                </a:solidFill>
                <a:latin typeface="+mj-lt"/>
                <a:ea typeface="+mj-ea"/>
                <a:cs typeface="+mj-cs"/>
              </a:rPr>
              <a:t>Net Premium Costs of Marketplace Coverage</a:t>
            </a:r>
            <a:br>
              <a:rPr kumimoji="0" lang="en-US" sz="2800" b="1" i="0" u="none" strike="noStrike" kern="1200" cap="none" spc="0" normalizeH="0" baseline="0" noProof="0" dirty="0">
                <a:ln>
                  <a:noFill/>
                </a:ln>
                <a:solidFill>
                  <a:schemeClr val="accent1">
                    <a:lumMod val="75000"/>
                  </a:schemeClr>
                </a:solidFill>
                <a:effectLst/>
                <a:uLnTx/>
                <a:uFillTx/>
                <a:latin typeface="+mj-lt"/>
                <a:ea typeface="+mj-ea"/>
                <a:cs typeface="+mj-cs"/>
              </a:rPr>
            </a:br>
            <a:r>
              <a:rPr kumimoji="0" lang="en-US" sz="2000" b="0" i="0" u="none" strike="noStrike" kern="1200" cap="none" spc="0" normalizeH="0" baseline="0" noProof="0" dirty="0">
                <a:ln>
                  <a:noFill/>
                </a:ln>
                <a:solidFill>
                  <a:schemeClr val="accent1">
                    <a:lumMod val="75000"/>
                  </a:schemeClr>
                </a:solidFill>
                <a:effectLst/>
                <a:uLnTx/>
                <a:uFillTx/>
                <a:latin typeface="+mj-lt"/>
                <a:ea typeface="+mj-ea"/>
                <a:cs typeface="+mj-cs"/>
              </a:rPr>
              <a:t>(Example of single</a:t>
            </a:r>
            <a:r>
              <a:rPr kumimoji="0" lang="en-US" sz="2000" b="0" i="0" u="none" strike="noStrike" kern="1200" cap="none" spc="0" normalizeH="0" noProof="0" dirty="0">
                <a:ln>
                  <a:noFill/>
                </a:ln>
                <a:solidFill>
                  <a:schemeClr val="accent1">
                    <a:lumMod val="75000"/>
                  </a:schemeClr>
                </a:solidFill>
                <a:effectLst/>
                <a:uLnTx/>
                <a:uFillTx/>
                <a:latin typeface="+mj-lt"/>
                <a:ea typeface="+mj-ea"/>
                <a:cs typeface="+mj-cs"/>
              </a:rPr>
              <a:t> individual; bronze level coverage</a:t>
            </a:r>
            <a:r>
              <a:rPr kumimoji="0" lang="en-US" sz="2000" b="0" i="0" u="none" strike="noStrike" kern="1200" cap="none" spc="0" normalizeH="0" baseline="0" noProof="0" dirty="0">
                <a:ln>
                  <a:noFill/>
                </a:ln>
                <a:solidFill>
                  <a:schemeClr val="accent1">
                    <a:lumMod val="75000"/>
                  </a:schemeClr>
                </a:solidFill>
                <a:effectLst/>
                <a:uLnTx/>
                <a:uFillTx/>
                <a:latin typeface="+mj-lt"/>
                <a:ea typeface="+mj-ea"/>
                <a:cs typeface="+mj-cs"/>
              </a:rPr>
              <a:t>)</a:t>
            </a:r>
            <a:endParaRPr kumimoji="0" lang="en-US" sz="20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13" name="Picture 12"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533400" y="1600200"/>
            <a:ext cx="8077200" cy="3904685"/>
          </a:xfrm>
          <a:prstGeom prst="rect">
            <a:avLst/>
          </a:prstGeom>
          <a:noFill/>
          <a:ln w="9525">
            <a:noFill/>
            <a:miter lim="800000"/>
            <a:headEnd/>
            <a:tailEnd/>
          </a:ln>
          <a:effectLst/>
        </p:spPr>
      </p:pic>
    </p:spTree>
    <p:extLst>
      <p:ext uri="{BB962C8B-B14F-4D97-AF65-F5344CB8AC3E}">
        <p14:creationId xmlns:p14="http://schemas.microsoft.com/office/powerpoint/2010/main" val="207011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dirty="0">
                <a:solidFill>
                  <a:schemeClr val="accent1">
                    <a:lumMod val="75000"/>
                  </a:schemeClr>
                </a:solidFill>
              </a:rPr>
              <a:t>Where Does Marketplace Coverage Fit In? </a:t>
            </a:r>
            <a:br>
              <a:rPr lang="en-US" sz="2800" b="1" dirty="0">
                <a:solidFill>
                  <a:schemeClr val="accent1">
                    <a:lumMod val="75000"/>
                  </a:schemeClr>
                </a:solidFill>
              </a:rPr>
            </a:br>
            <a:r>
              <a:rPr lang="en-US" sz="2000" dirty="0">
                <a:solidFill>
                  <a:schemeClr val="accent1">
                    <a:lumMod val="75000"/>
                  </a:schemeClr>
                </a:solidFill>
              </a:rPr>
              <a:t>Funding Source, by Insurance Type</a:t>
            </a:r>
          </a:p>
        </p:txBody>
      </p:sp>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pic>
        <p:nvPicPr>
          <p:cNvPr id="11" name="Picture 10"/>
          <p:cNvPicPr>
            <a:picLocks noChangeAspect="1"/>
          </p:cNvPicPr>
          <p:nvPr/>
        </p:nvPicPr>
        <p:blipFill>
          <a:blip r:embed="rId3" cstate="print"/>
          <a:stretch>
            <a:fillRect/>
          </a:stretch>
        </p:blipFill>
        <p:spPr>
          <a:xfrm>
            <a:off x="1334295" y="1371600"/>
            <a:ext cx="6392851" cy="4191000"/>
          </a:xfrm>
          <a:prstGeom prst="rect">
            <a:avLst/>
          </a:prstGeom>
        </p:spPr>
      </p:pic>
      <p:pic>
        <p:nvPicPr>
          <p:cNvPr id="10" name="Picture 9"/>
          <p:cNvPicPr>
            <a:picLocks noChangeAspect="1"/>
          </p:cNvPicPr>
          <p:nvPr/>
        </p:nvPicPr>
        <p:blipFill>
          <a:blip r:embed="rId4" cstate="print"/>
          <a:stretch>
            <a:fillRect/>
          </a:stretch>
        </p:blipFill>
        <p:spPr>
          <a:xfrm>
            <a:off x="1371600" y="1524000"/>
            <a:ext cx="1279228" cy="821782"/>
          </a:xfrm>
          <a:prstGeom prst="rect">
            <a:avLst/>
          </a:prstGeom>
        </p:spPr>
      </p:pic>
      <p:sp>
        <p:nvSpPr>
          <p:cNvPr id="6" name="Slide Number Placeholder 5">
            <a:extLst>
              <a:ext uri="{FF2B5EF4-FFF2-40B4-BE49-F238E27FC236}">
                <a16:creationId xmlns:a16="http://schemas.microsoft.com/office/drawing/2014/main" id="{302D9F1F-3960-493A-B3A0-1E74E355A3BF}"/>
              </a:ext>
            </a:extLst>
          </p:cNvPr>
          <p:cNvSpPr>
            <a:spLocks noGrp="1"/>
          </p:cNvSpPr>
          <p:nvPr>
            <p:ph type="sldNum" sz="quarter" idx="12"/>
          </p:nvPr>
        </p:nvSpPr>
        <p:spPr/>
        <p:txBody>
          <a:bodyPr/>
          <a:lstStyle/>
          <a:p>
            <a:fld id="{81AFDF4E-827F-427A-878E-6542E865605E}" type="slidenum">
              <a:rPr lang="en-US" smtClean="0"/>
              <a:pPr/>
              <a:t>3</a:t>
            </a:fld>
            <a:endParaRPr lang="en-US" dirty="0"/>
          </a:p>
        </p:txBody>
      </p:sp>
      <p:pic>
        <p:nvPicPr>
          <p:cNvPr id="15" name="Picture 14" descr="/Users/shawn.mcdonough/Desktop/4.png">
            <a:extLst>
              <a:ext uri="{FF2B5EF4-FFF2-40B4-BE49-F238E27FC236}">
                <a16:creationId xmlns:a16="http://schemas.microsoft.com/office/drawing/2014/main" id="{18A3D8FC-4586-4340-B1AB-0833F1EA369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140833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6" name="Slide Number Placeholder 5">
            <a:extLst>
              <a:ext uri="{FF2B5EF4-FFF2-40B4-BE49-F238E27FC236}">
                <a16:creationId xmlns:a16="http://schemas.microsoft.com/office/drawing/2014/main" id="{2EDD3528-8ABE-4FCF-8006-9C37C91FC22B}"/>
              </a:ext>
            </a:extLst>
          </p:cNvPr>
          <p:cNvSpPr>
            <a:spLocks noGrp="1"/>
          </p:cNvSpPr>
          <p:nvPr>
            <p:ph type="sldNum" sz="quarter" idx="12"/>
          </p:nvPr>
        </p:nvSpPr>
        <p:spPr/>
        <p:txBody>
          <a:bodyPr/>
          <a:lstStyle/>
          <a:p>
            <a:fld id="{81AFDF4E-827F-427A-878E-6542E865605E}" type="slidenum">
              <a:rPr lang="en-US" smtClean="0"/>
              <a:pPr/>
              <a:t>30</a:t>
            </a:fld>
            <a:endParaRPr lang="en-US" dirty="0"/>
          </a:p>
        </p:txBody>
      </p:sp>
      <p:sp>
        <p:nvSpPr>
          <p:cNvPr id="11" name="Title 1"/>
          <p:cNvSpPr txBox="1">
            <a:spLocks/>
          </p:cNvSpPr>
          <p:nvPr/>
        </p:nvSpPr>
        <p:spPr>
          <a:xfrm>
            <a:off x="457200" y="228600"/>
            <a:ext cx="82296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j-lt"/>
                <a:ea typeface="+mj-ea"/>
                <a:cs typeface="+mj-cs"/>
              </a:rPr>
              <a:t>Significant</a:t>
            </a:r>
            <a:r>
              <a:rPr kumimoji="0" lang="en-US" sz="2800" b="1" i="0" u="none" strike="noStrike" kern="1200" cap="none" spc="0" normalizeH="0" noProof="0" dirty="0">
                <a:ln>
                  <a:noFill/>
                </a:ln>
                <a:solidFill>
                  <a:schemeClr val="accent1">
                    <a:lumMod val="75000"/>
                  </a:schemeClr>
                </a:solidFill>
                <a:effectLst/>
                <a:uLnTx/>
                <a:uFillTx/>
                <a:latin typeface="+mj-lt"/>
                <a:ea typeface="+mj-ea"/>
                <a:cs typeface="+mj-cs"/>
              </a:rPr>
              <a:t> Additional Savings Under ARP/IRA:</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baseline="0" dirty="0">
                <a:solidFill>
                  <a:schemeClr val="accent1">
                    <a:lumMod val="75000"/>
                  </a:schemeClr>
                </a:solidFill>
                <a:latin typeface="+mj-lt"/>
                <a:ea typeface="+mj-ea"/>
                <a:cs typeface="+mj-cs"/>
              </a:rPr>
              <a:t>Net Premium Costs of Marketplace Coverage</a:t>
            </a:r>
            <a:br>
              <a:rPr kumimoji="0" lang="en-US" sz="2800" b="1" i="0" u="none" strike="noStrike" kern="1200" cap="none" spc="0" normalizeH="0" baseline="0" noProof="0" dirty="0">
                <a:ln>
                  <a:noFill/>
                </a:ln>
                <a:solidFill>
                  <a:schemeClr val="accent1">
                    <a:lumMod val="75000"/>
                  </a:schemeClr>
                </a:solidFill>
                <a:effectLst/>
                <a:uLnTx/>
                <a:uFillTx/>
                <a:latin typeface="+mj-lt"/>
                <a:ea typeface="+mj-ea"/>
                <a:cs typeface="+mj-cs"/>
              </a:rPr>
            </a:br>
            <a:r>
              <a:rPr kumimoji="0" lang="en-US" sz="2000" b="0" i="0" u="none" strike="noStrike" kern="1200" cap="none" spc="0" normalizeH="0" baseline="0" noProof="0" dirty="0">
                <a:ln>
                  <a:noFill/>
                </a:ln>
                <a:solidFill>
                  <a:schemeClr val="accent1">
                    <a:lumMod val="75000"/>
                  </a:schemeClr>
                </a:solidFill>
                <a:effectLst/>
                <a:uLnTx/>
                <a:uFillTx/>
                <a:latin typeface="+mj-lt"/>
                <a:ea typeface="+mj-ea"/>
                <a:cs typeface="+mj-cs"/>
              </a:rPr>
              <a:t>(Example of family of three; bronze level coverage)</a:t>
            </a:r>
            <a:endParaRPr kumimoji="0" lang="en-US" sz="20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13" name="Picture 12"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2" name="Rectangle 4"/>
          <p:cNvSpPr>
            <a:spLocks noChangeArrowheads="1"/>
          </p:cNvSpPr>
          <p:nvPr/>
        </p:nvSpPr>
        <p:spPr bwMode="auto">
          <a:xfrm>
            <a:off x="685800" y="5562600"/>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200"/>
              </a:spcBef>
            </a:pPr>
            <a:r>
              <a:rPr lang="en-US" sz="1400" dirty="0">
                <a:latin typeface="Calibri" pitchFamily="34" charset="0"/>
              </a:rPr>
              <a:t>Note:  “Without ARP” net Marketplace plan premiums for 2024 were estimated based on the required household contribution for enrollees (pre-ARP) in 2021</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3074" name="Picture 2"/>
          <p:cNvPicPr>
            <a:picLocks noChangeAspect="1" noChangeArrowheads="1"/>
          </p:cNvPicPr>
          <p:nvPr/>
        </p:nvPicPr>
        <p:blipFill>
          <a:blip r:embed="rId5" cstate="print"/>
          <a:srcRect/>
          <a:stretch>
            <a:fillRect/>
          </a:stretch>
        </p:blipFill>
        <p:spPr bwMode="auto">
          <a:xfrm>
            <a:off x="533400" y="1600200"/>
            <a:ext cx="8077200" cy="3864222"/>
          </a:xfrm>
          <a:prstGeom prst="rect">
            <a:avLst/>
          </a:prstGeom>
          <a:noFill/>
          <a:ln w="9525">
            <a:noFill/>
            <a:miter lim="800000"/>
            <a:headEnd/>
            <a:tailEnd/>
          </a:ln>
          <a:effectLst/>
        </p:spPr>
      </p:pic>
    </p:spTree>
    <p:extLst>
      <p:ext uri="{BB962C8B-B14F-4D97-AF65-F5344CB8AC3E}">
        <p14:creationId xmlns:p14="http://schemas.microsoft.com/office/powerpoint/2010/main" val="2688446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5406"/>
            <a:ext cx="8466406" cy="609600"/>
          </a:xfrm>
        </p:spPr>
        <p:txBody>
          <a:bodyPr>
            <a:noAutofit/>
          </a:bodyPr>
          <a:lstStyle/>
          <a:p>
            <a:r>
              <a:rPr lang="en-US" sz="2800" b="1" dirty="0">
                <a:solidFill>
                  <a:schemeClr val="accent1">
                    <a:lumMod val="75000"/>
                  </a:schemeClr>
                </a:solidFill>
              </a:rPr>
              <a:t>#4:  Net Cost of Coverage –</a:t>
            </a:r>
            <a:br>
              <a:rPr lang="en-US" sz="2800" b="1" dirty="0">
                <a:solidFill>
                  <a:schemeClr val="accent1">
                    <a:lumMod val="75000"/>
                  </a:schemeClr>
                </a:solidFill>
              </a:rPr>
            </a:br>
            <a:r>
              <a:rPr lang="en-US" sz="2800" b="1" dirty="0">
                <a:solidFill>
                  <a:schemeClr val="accent1">
                    <a:lumMod val="75000"/>
                  </a:schemeClr>
                </a:solidFill>
              </a:rPr>
              <a:t>Resources Made Available Through the ACA</a:t>
            </a:r>
            <a:br>
              <a:rPr lang="en-US" sz="2800" b="1" dirty="0">
                <a:solidFill>
                  <a:schemeClr val="accent1">
                    <a:lumMod val="75000"/>
                  </a:schemeClr>
                </a:solidFill>
              </a:rPr>
            </a:br>
            <a:r>
              <a:rPr lang="en-US" sz="1700" dirty="0">
                <a:solidFill>
                  <a:schemeClr val="accent1">
                    <a:lumMod val="75000"/>
                  </a:schemeClr>
                </a:solidFill>
              </a:rPr>
              <a:t>(Example of family of four Tribal citizens; $90,000 in household income in Arizona)</a:t>
            </a:r>
            <a:endParaRPr lang="en-US" sz="1700" b="1" dirty="0">
              <a:solidFill>
                <a:schemeClr val="accent1">
                  <a:lumMod val="75000"/>
                </a:schemeClr>
              </a:solidFill>
            </a:endParaRPr>
          </a:p>
        </p:txBody>
      </p:sp>
      <p:sp>
        <p:nvSpPr>
          <p:cNvPr id="3" name="Content Placeholder 2"/>
          <p:cNvSpPr>
            <a:spLocks noGrp="1"/>
          </p:cNvSpPr>
          <p:nvPr>
            <p:ph idx="1"/>
          </p:nvPr>
        </p:nvSpPr>
        <p:spPr>
          <a:xfrm>
            <a:off x="6172200" y="1524000"/>
            <a:ext cx="2743200" cy="5334000"/>
          </a:xfrm>
        </p:spPr>
        <p:txBody>
          <a:bodyPr>
            <a:normAutofit/>
          </a:bodyPr>
          <a:lstStyle/>
          <a:p>
            <a:pPr marL="0" indent="0">
              <a:spcAft>
                <a:spcPts val="400"/>
              </a:spcAft>
              <a:buNone/>
            </a:pPr>
            <a:r>
              <a:rPr lang="en-US" altLang="en-US" sz="1500" dirty="0"/>
              <a:t>In this example of four enrollees in a four-person household with household income at 300% FPL:</a:t>
            </a:r>
          </a:p>
          <a:p>
            <a:pPr marL="230188" indent="-230188">
              <a:spcAft>
                <a:spcPts val="400"/>
              </a:spcAft>
            </a:pPr>
            <a:r>
              <a:rPr lang="en-US" altLang="en-US" sz="1500" dirty="0"/>
              <a:t>Federal government covers 88% of the total funding/ expenditures for Marketplace coverage ($17,377)</a:t>
            </a:r>
          </a:p>
          <a:p>
            <a:pPr lvl="1">
              <a:spcAft>
                <a:spcPts val="400"/>
              </a:spcAft>
            </a:pPr>
            <a:r>
              <a:rPr lang="en-US" altLang="en-US" sz="1500" dirty="0"/>
              <a:t>$10,524 in premium tax credits</a:t>
            </a:r>
          </a:p>
          <a:p>
            <a:pPr lvl="1">
              <a:spcAft>
                <a:spcPts val="400"/>
              </a:spcAft>
            </a:pPr>
            <a:r>
              <a:rPr lang="en-US" altLang="en-US" sz="1500" dirty="0"/>
              <a:t>$6,853 in cost-sharing reductions (no cost-sharing for Tribal members)</a:t>
            </a:r>
          </a:p>
          <a:p>
            <a:pPr marL="230188" indent="-230188">
              <a:spcAft>
                <a:spcPts val="400"/>
              </a:spcAft>
            </a:pPr>
            <a:r>
              <a:rPr lang="en-US" altLang="en-US" sz="1500" dirty="0"/>
              <a:t>Enrollee/Tribal sponsor contributes $2,325 per year</a:t>
            </a:r>
          </a:p>
          <a:p>
            <a:pPr lvl="1">
              <a:spcAft>
                <a:spcPts val="400"/>
              </a:spcAft>
            </a:pPr>
            <a:r>
              <a:rPr lang="en-US" altLang="en-US" sz="1500" dirty="0"/>
              <a:t>$581/yr per family member</a:t>
            </a:r>
          </a:p>
        </p:txBody>
      </p:sp>
      <p:sp>
        <p:nvSpPr>
          <p:cNvPr id="4" name="Slide Number Placeholder 3">
            <a:extLst>
              <a:ext uri="{FF2B5EF4-FFF2-40B4-BE49-F238E27FC236}">
                <a16:creationId xmlns:a16="http://schemas.microsoft.com/office/drawing/2014/main" id="{CA3C6F21-7FDD-4A6D-82C6-0AA909597F2B}"/>
              </a:ext>
            </a:extLst>
          </p:cNvPr>
          <p:cNvSpPr>
            <a:spLocks noGrp="1"/>
          </p:cNvSpPr>
          <p:nvPr>
            <p:ph type="sldNum" sz="quarter" idx="12"/>
          </p:nvPr>
        </p:nvSpPr>
        <p:spPr/>
        <p:txBody>
          <a:bodyPr/>
          <a:lstStyle/>
          <a:p>
            <a:fld id="{81AFDF4E-827F-427A-878E-6542E865605E}" type="slidenum">
              <a:rPr lang="en-US" smtClean="0"/>
              <a:pPr/>
              <a:t>31</a:t>
            </a:fld>
            <a:endParaRPr lang="en-US" dirty="0"/>
          </a:p>
        </p:txBody>
      </p:sp>
      <p:pic>
        <p:nvPicPr>
          <p:cNvPr id="9" name="Picture 8"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1266" name="Picture 2"/>
          <p:cNvPicPr>
            <a:picLocks noChangeAspect="1" noChangeArrowheads="1"/>
          </p:cNvPicPr>
          <p:nvPr/>
        </p:nvPicPr>
        <p:blipFill>
          <a:blip r:embed="rId5" cstate="print"/>
          <a:srcRect/>
          <a:stretch>
            <a:fillRect/>
          </a:stretch>
        </p:blipFill>
        <p:spPr bwMode="auto">
          <a:xfrm>
            <a:off x="381000" y="1600200"/>
            <a:ext cx="5690747" cy="4276725"/>
          </a:xfrm>
          <a:prstGeom prst="rect">
            <a:avLst/>
          </a:prstGeom>
          <a:noFill/>
          <a:ln w="9525">
            <a:noFill/>
            <a:miter lim="800000"/>
            <a:headEnd/>
            <a:tailEnd/>
          </a:ln>
          <a:effectLst/>
        </p:spPr>
      </p:pic>
    </p:spTree>
    <p:extLst>
      <p:ext uri="{BB962C8B-B14F-4D97-AF65-F5344CB8AC3E}">
        <p14:creationId xmlns:p14="http://schemas.microsoft.com/office/powerpoint/2010/main" val="937784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92162"/>
          </a:xfrm>
        </p:spPr>
        <p:txBody>
          <a:bodyPr>
            <a:noAutofit/>
          </a:bodyPr>
          <a:lstStyle/>
          <a:p>
            <a:r>
              <a:rPr lang="en-US" sz="2800" b="1" dirty="0">
                <a:solidFill>
                  <a:schemeClr val="accent1">
                    <a:lumMod val="75000"/>
                  </a:schemeClr>
                </a:solidFill>
              </a:rPr>
              <a:t>Net Premium Costs of Marketplace Coverage </a:t>
            </a:r>
            <a:br>
              <a:rPr lang="en-US" sz="2800" b="1" dirty="0">
                <a:solidFill>
                  <a:schemeClr val="accent1">
                    <a:lumMod val="75000"/>
                  </a:schemeClr>
                </a:solidFill>
              </a:rPr>
            </a:br>
            <a:r>
              <a:rPr lang="en-US" sz="2000" dirty="0">
                <a:solidFill>
                  <a:schemeClr val="accent1">
                    <a:lumMod val="75000"/>
                  </a:schemeClr>
                </a:solidFill>
              </a:rPr>
              <a:t>(with ARP-expanded federal subsidies; bronze level coverage)</a:t>
            </a:r>
          </a:p>
        </p:txBody>
      </p:sp>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6" name="Slide Number Placeholder 5">
            <a:extLst>
              <a:ext uri="{FF2B5EF4-FFF2-40B4-BE49-F238E27FC236}">
                <a16:creationId xmlns:a16="http://schemas.microsoft.com/office/drawing/2014/main" id="{2EDD3528-8ABE-4FCF-8006-9C37C91FC22B}"/>
              </a:ext>
            </a:extLst>
          </p:cNvPr>
          <p:cNvSpPr>
            <a:spLocks noGrp="1"/>
          </p:cNvSpPr>
          <p:nvPr>
            <p:ph type="sldNum" sz="quarter" idx="12"/>
          </p:nvPr>
        </p:nvSpPr>
        <p:spPr/>
        <p:txBody>
          <a:bodyPr/>
          <a:lstStyle/>
          <a:p>
            <a:fld id="{81AFDF4E-827F-427A-878E-6542E865605E}" type="slidenum">
              <a:rPr lang="en-US" smtClean="0"/>
              <a:pPr/>
              <a:t>32</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243" name="Picture 3"/>
          <p:cNvPicPr>
            <a:picLocks noChangeAspect="1" noChangeArrowheads="1"/>
          </p:cNvPicPr>
          <p:nvPr/>
        </p:nvPicPr>
        <p:blipFill>
          <a:blip r:embed="rId5" cstate="print"/>
          <a:srcRect/>
          <a:stretch>
            <a:fillRect/>
          </a:stretch>
        </p:blipFill>
        <p:spPr bwMode="auto">
          <a:xfrm>
            <a:off x="1295400" y="1219200"/>
            <a:ext cx="6477000" cy="5068567"/>
          </a:xfrm>
          <a:prstGeom prst="rect">
            <a:avLst/>
          </a:prstGeom>
          <a:noFill/>
          <a:ln w="9525">
            <a:noFill/>
            <a:miter lim="800000"/>
            <a:headEnd/>
            <a:tailEnd/>
          </a:ln>
          <a:effectLst/>
        </p:spPr>
      </p:pic>
    </p:spTree>
    <p:extLst>
      <p:ext uri="{BB962C8B-B14F-4D97-AF65-F5344CB8AC3E}">
        <p14:creationId xmlns:p14="http://schemas.microsoft.com/office/powerpoint/2010/main" val="841545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97"/>
            <a:ext cx="8229600" cy="908703"/>
          </a:xfrm>
        </p:spPr>
        <p:txBody>
          <a:bodyPr>
            <a:noAutofit/>
          </a:bodyPr>
          <a:lstStyle/>
          <a:p>
            <a:r>
              <a:rPr lang="en-US" sz="2800" b="1" dirty="0">
                <a:solidFill>
                  <a:schemeClr val="accent1">
                    <a:lumMod val="75000"/>
                  </a:schemeClr>
                </a:solidFill>
              </a:rPr>
              <a:t>Securing Indian-Specific Cost-Sharing Protections: Tribal Citizens</a:t>
            </a:r>
          </a:p>
        </p:txBody>
      </p:sp>
      <p:sp>
        <p:nvSpPr>
          <p:cNvPr id="9" name="Content Placeholder 8"/>
          <p:cNvSpPr>
            <a:spLocks noGrp="1"/>
          </p:cNvSpPr>
          <p:nvPr>
            <p:ph idx="1"/>
          </p:nvPr>
        </p:nvSpPr>
        <p:spPr>
          <a:xfrm>
            <a:off x="457200" y="1600200"/>
            <a:ext cx="8229600" cy="4525963"/>
          </a:xfrm>
        </p:spPr>
        <p:txBody>
          <a:bodyPr/>
          <a:lstStyle/>
          <a:p>
            <a:pPr marL="0" indent="0">
              <a:buNone/>
            </a:pPr>
            <a:r>
              <a:rPr lang="en-US" dirty="0"/>
              <a:t>  </a:t>
            </a:r>
          </a:p>
        </p:txBody>
      </p:sp>
      <p:pic>
        <p:nvPicPr>
          <p:cNvPr id="12" name="Picture 11"/>
          <p:cNvPicPr>
            <a:picLocks noChangeAspect="1"/>
          </p:cNvPicPr>
          <p:nvPr/>
        </p:nvPicPr>
        <p:blipFill>
          <a:blip r:embed="rId3" cstate="print"/>
          <a:stretch>
            <a:fillRect/>
          </a:stretch>
        </p:blipFill>
        <p:spPr>
          <a:xfrm>
            <a:off x="1066800" y="1295400"/>
            <a:ext cx="7011887" cy="4821521"/>
          </a:xfrm>
          <a:prstGeom prst="rect">
            <a:avLst/>
          </a:prstGeom>
        </p:spPr>
      </p:pic>
      <p:sp>
        <p:nvSpPr>
          <p:cNvPr id="3" name="Slide Number Placeholder 2">
            <a:extLst>
              <a:ext uri="{FF2B5EF4-FFF2-40B4-BE49-F238E27FC236}">
                <a16:creationId xmlns:a16="http://schemas.microsoft.com/office/drawing/2014/main" id="{8D88574D-3804-4537-B4F0-F993315AD384}"/>
              </a:ext>
            </a:extLst>
          </p:cNvPr>
          <p:cNvSpPr>
            <a:spLocks noGrp="1"/>
          </p:cNvSpPr>
          <p:nvPr>
            <p:ph type="sldNum" sz="quarter" idx="12"/>
          </p:nvPr>
        </p:nvSpPr>
        <p:spPr/>
        <p:txBody>
          <a:bodyPr/>
          <a:lstStyle/>
          <a:p>
            <a:fld id="{81AFDF4E-827F-427A-878E-6542E865605E}" type="slidenum">
              <a:rPr lang="en-US" smtClean="0"/>
              <a:pPr/>
              <a:t>33</a:t>
            </a:fld>
            <a:endParaRPr lang="en-US" dirty="0"/>
          </a:p>
        </p:txBody>
      </p:sp>
      <p:pic>
        <p:nvPicPr>
          <p:cNvPr id="8" name="Picture 7"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1718813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Autofit/>
          </a:bodyPr>
          <a:lstStyle/>
          <a:p>
            <a:r>
              <a:rPr lang="en-US" sz="2800" b="1" dirty="0">
                <a:solidFill>
                  <a:schemeClr val="accent1">
                    <a:lumMod val="75000"/>
                  </a:schemeClr>
                </a:solidFill>
              </a:rPr>
              <a:t>Summary of Benefits and Coverage (SBC)</a:t>
            </a:r>
            <a:br>
              <a:rPr lang="en-US" sz="2800" b="1" dirty="0">
                <a:solidFill>
                  <a:schemeClr val="accent1">
                    <a:lumMod val="75000"/>
                  </a:schemeClr>
                </a:solidFill>
              </a:rPr>
            </a:br>
            <a:r>
              <a:rPr lang="en-US" sz="2800" b="1" dirty="0">
                <a:solidFill>
                  <a:schemeClr val="accent1">
                    <a:lumMod val="75000"/>
                  </a:schemeClr>
                </a:solidFill>
              </a:rPr>
              <a:t>(</a:t>
            </a:r>
            <a:r>
              <a:rPr lang="en-US" sz="2800" b="1" dirty="0">
                <a:solidFill>
                  <a:srgbClr val="FF0000"/>
                </a:solidFill>
              </a:rPr>
              <a:t>Zero</a:t>
            </a:r>
            <a:r>
              <a:rPr lang="en-US" sz="2800" b="1" dirty="0">
                <a:solidFill>
                  <a:schemeClr val="accent1">
                    <a:lumMod val="75000"/>
                  </a:schemeClr>
                </a:solidFill>
              </a:rPr>
              <a:t> Cost-Sharing Variation)</a:t>
            </a:r>
          </a:p>
        </p:txBody>
      </p:sp>
      <p:sp>
        <p:nvSpPr>
          <p:cNvPr id="3" name="Content Placeholder 2"/>
          <p:cNvSpPr>
            <a:spLocks noGrp="1"/>
          </p:cNvSpPr>
          <p:nvPr>
            <p:ph idx="1"/>
          </p:nvPr>
        </p:nvSpPr>
        <p:spPr>
          <a:xfrm>
            <a:off x="533400" y="1219200"/>
            <a:ext cx="8229600" cy="5105400"/>
          </a:xfrm>
        </p:spPr>
        <p:txBody>
          <a:bodyPr>
            <a:normAutofit/>
          </a:bodyPr>
          <a:lstStyle/>
          <a:p>
            <a:pPr marL="347663" lvl="1" indent="-342900">
              <a:spcBef>
                <a:spcPts val="0"/>
              </a:spcBef>
              <a:spcAft>
                <a:spcPts val="800"/>
              </a:spcAft>
              <a:buFont typeface="Arial" pitchFamily="34" charset="0"/>
              <a:buChar char="•"/>
            </a:pPr>
            <a:r>
              <a:rPr lang="en-US" altLang="en-US" sz="1600" dirty="0"/>
              <a:t>Summary of Benefits and Coverage (SBCs) documents </a:t>
            </a:r>
            <a:r>
              <a:rPr lang="en-US" sz="1600" dirty="0"/>
              <a:t>explain things like what a health plan covers, what it does not cover, and what a patient’s share of costs will be</a:t>
            </a:r>
          </a:p>
          <a:p>
            <a:pPr marL="347663" lvl="2" indent="-342900">
              <a:spcBef>
                <a:spcPts val="0"/>
              </a:spcBef>
              <a:spcAft>
                <a:spcPts val="800"/>
              </a:spcAft>
            </a:pPr>
            <a:r>
              <a:rPr lang="en-US" altLang="en-US" sz="1600" dirty="0"/>
              <a:t>SBCs are approximately 9 pages and include 2-3 sample medical events (such as having a baby, managing diabetes, and treating a broken leg)</a:t>
            </a:r>
            <a:endParaRPr lang="en-US" altLang="en-US" sz="1800" dirty="0"/>
          </a:p>
          <a:p>
            <a:pPr marL="347663" lvl="2" indent="-342900">
              <a:spcBef>
                <a:spcPts val="0"/>
              </a:spcBef>
              <a:spcAft>
                <a:spcPts val="800"/>
              </a:spcAft>
              <a:buFont typeface="Wingdings" panose="05000000000000000000" pitchFamily="2" charset="2"/>
              <a:buChar char="§"/>
            </a:pPr>
            <a:endParaRPr lang="en-US" altLang="en-US" sz="1700" dirty="0"/>
          </a:p>
          <a:p>
            <a:pPr marL="347663" lvl="2" indent="-342900">
              <a:spcBef>
                <a:spcPts val="0"/>
              </a:spcBef>
              <a:spcAft>
                <a:spcPts val="800"/>
              </a:spcAft>
              <a:buNone/>
            </a:pPr>
            <a:endParaRPr lang="en-US" altLang="en-US" sz="1700" dirty="0"/>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endParaRPr lang="en-US" sz="1700" u="sng" dirty="0">
              <a:hlinkClick r:id="" action="ppaction://noaction"/>
            </a:endParaRPr>
          </a:p>
          <a:p>
            <a:pPr marL="347663" lvl="2" indent="-342900">
              <a:spcBef>
                <a:spcPts val="0"/>
              </a:spcBef>
              <a:spcAft>
                <a:spcPts val="800"/>
              </a:spcAft>
              <a:buNone/>
            </a:pPr>
            <a:r>
              <a:rPr lang="en-US" sz="1400" u="sng" dirty="0">
                <a:hlinkClick r:id="rId3"/>
              </a:rPr>
              <a:t>2</a:t>
            </a:r>
          </a:p>
          <a:p>
            <a:pPr marL="347663" lvl="2" indent="-342900">
              <a:spcBef>
                <a:spcPts val="0"/>
              </a:spcBef>
              <a:spcAft>
                <a:spcPts val="800"/>
              </a:spcAft>
              <a:buNone/>
            </a:pPr>
            <a:endParaRPr lang="en-US" sz="400" u="sng" dirty="0">
              <a:hlinkClick r:id="rId3"/>
            </a:endParaRPr>
          </a:p>
          <a:p>
            <a:pPr marL="684213" lvl="2" indent="-342900">
              <a:spcBef>
                <a:spcPts val="0"/>
              </a:spcBef>
              <a:spcAft>
                <a:spcPts val="800"/>
              </a:spcAft>
              <a:buNone/>
            </a:pPr>
            <a:r>
              <a:rPr lang="en-US" sz="1200" u="sng" dirty="0">
                <a:hlinkClick r:id="rId3"/>
              </a:rPr>
              <a:t>http://www.bcbsmt.com/PDF/sbc/30751MT0570008-01.pdf</a:t>
            </a:r>
            <a:endParaRPr lang="en-US" altLang="en-US" sz="1200" dirty="0"/>
          </a:p>
        </p:txBody>
      </p:sp>
      <p:pic>
        <p:nvPicPr>
          <p:cNvPr id="6" name="Picture 5"/>
          <p:cNvPicPr>
            <a:picLocks noChangeAspect="1"/>
          </p:cNvPicPr>
          <p:nvPr/>
        </p:nvPicPr>
        <p:blipFill>
          <a:blip r:embed="rId4" cstate="print"/>
          <a:stretch>
            <a:fillRect/>
          </a:stretch>
        </p:blipFill>
        <p:spPr>
          <a:xfrm>
            <a:off x="609600" y="2590800"/>
            <a:ext cx="7861534" cy="3048000"/>
          </a:xfrm>
          <a:prstGeom prst="rect">
            <a:avLst/>
          </a:prstGeom>
        </p:spPr>
      </p:pic>
      <p:sp>
        <p:nvSpPr>
          <p:cNvPr id="5" name="Slide Number Placeholder 4">
            <a:extLst>
              <a:ext uri="{FF2B5EF4-FFF2-40B4-BE49-F238E27FC236}">
                <a16:creationId xmlns:a16="http://schemas.microsoft.com/office/drawing/2014/main" id="{FB57614E-E6FF-4AD7-85C8-126B1A99C731}"/>
              </a:ext>
            </a:extLst>
          </p:cNvPr>
          <p:cNvSpPr>
            <a:spLocks noGrp="1"/>
          </p:cNvSpPr>
          <p:nvPr>
            <p:ph type="sldNum" sz="quarter" idx="12"/>
          </p:nvPr>
        </p:nvSpPr>
        <p:spPr/>
        <p:txBody>
          <a:bodyPr/>
          <a:lstStyle/>
          <a:p>
            <a:fld id="{81AFDF4E-827F-427A-878E-6542E865605E}" type="slidenum">
              <a:rPr lang="en-US" smtClean="0"/>
              <a:pPr/>
              <a:t>34</a:t>
            </a:fld>
            <a:endParaRPr lang="en-US" dirty="0"/>
          </a:p>
        </p:txBody>
      </p:sp>
      <p:pic>
        <p:nvPicPr>
          <p:cNvPr id="11" name="Picture 10" descr="/Users/shawn.mcdonough/Desktop/4.png">
            <a:extLst>
              <a:ext uri="{FF2B5EF4-FFF2-40B4-BE49-F238E27FC236}">
                <a16:creationId xmlns:a16="http://schemas.microsoft.com/office/drawing/2014/main" id="{18A3D8FC-4586-4340-B1AB-0833F1EA369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3297932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Autofit/>
          </a:bodyPr>
          <a:lstStyle/>
          <a:p>
            <a:r>
              <a:rPr lang="en-US" sz="2800" b="1" dirty="0">
                <a:solidFill>
                  <a:schemeClr val="accent1">
                    <a:lumMod val="75000"/>
                  </a:schemeClr>
                </a:solidFill>
              </a:rPr>
              <a:t>Required SBC Language for Referrals for Cost-Sharing</a:t>
            </a:r>
            <a:br>
              <a:rPr lang="en-US" sz="2800" b="1" dirty="0">
                <a:solidFill>
                  <a:schemeClr val="accent1">
                    <a:lumMod val="75000"/>
                  </a:schemeClr>
                </a:solidFill>
              </a:rPr>
            </a:br>
            <a:r>
              <a:rPr lang="en-US" sz="2800" b="1" dirty="0">
                <a:solidFill>
                  <a:schemeClr val="accent1">
                    <a:lumMod val="75000"/>
                  </a:schemeClr>
                </a:solidFill>
              </a:rPr>
              <a:t>(</a:t>
            </a:r>
            <a:r>
              <a:rPr lang="en-US" sz="2800" b="1" dirty="0">
                <a:solidFill>
                  <a:srgbClr val="FF0000"/>
                </a:solidFill>
              </a:rPr>
              <a:t>Limited</a:t>
            </a:r>
            <a:r>
              <a:rPr lang="en-US" sz="2800" b="1" dirty="0">
                <a:solidFill>
                  <a:schemeClr val="accent1">
                    <a:lumMod val="75000"/>
                  </a:schemeClr>
                </a:solidFill>
              </a:rPr>
              <a:t> Cost-Sharing Variation)</a:t>
            </a:r>
          </a:p>
        </p:txBody>
      </p:sp>
      <p:sp>
        <p:nvSpPr>
          <p:cNvPr id="3" name="Content Placeholder 2"/>
          <p:cNvSpPr>
            <a:spLocks noGrp="1"/>
          </p:cNvSpPr>
          <p:nvPr>
            <p:ph idx="1"/>
          </p:nvPr>
        </p:nvSpPr>
        <p:spPr>
          <a:xfrm>
            <a:off x="457200" y="1219200"/>
            <a:ext cx="8305800" cy="5334000"/>
          </a:xfrm>
        </p:spPr>
        <p:txBody>
          <a:bodyPr>
            <a:normAutofit/>
          </a:bodyPr>
          <a:lstStyle/>
          <a:p>
            <a:pPr marL="347663" lvl="1" indent="-342900">
              <a:spcBef>
                <a:spcPts val="0"/>
              </a:spcBef>
              <a:spcAft>
                <a:spcPts val="800"/>
              </a:spcAft>
              <a:buFont typeface="Arial" pitchFamily="34" charset="0"/>
              <a:buChar char="•"/>
            </a:pPr>
            <a:r>
              <a:rPr lang="en-US" altLang="en-US" sz="1600" dirty="0"/>
              <a:t>As of 2021, in response to concerns from Tribes about errors in some SBCs, CMS/CCIIO began requiring health insurance issuers to use language provided in sample SBCs for Indian-specific zero and limited cost-sharing variation plans</a:t>
            </a:r>
          </a:p>
          <a:p>
            <a:pPr marL="347663" lvl="1" indent="-342900">
              <a:spcBef>
                <a:spcPts val="0"/>
              </a:spcBef>
              <a:spcAft>
                <a:spcPts val="800"/>
              </a:spcAft>
              <a:buFont typeface="Arial" pitchFamily="34" charset="0"/>
              <a:buChar char="•"/>
            </a:pPr>
            <a:r>
              <a:rPr lang="en-US" altLang="en-US" sz="1600" dirty="0"/>
              <a:t>Sample SBCs use the following phrase to explain the “limited cost-sharing variation” protections:  </a:t>
            </a:r>
            <a:r>
              <a:rPr lang="en-US" altLang="en-US" sz="1600" dirty="0">
                <a:solidFill>
                  <a:srgbClr val="FF0000"/>
                </a:solidFill>
              </a:rPr>
              <a:t>“Cost sharing waived at non-IHCP with IHCP referral”</a:t>
            </a:r>
          </a:p>
          <a:p>
            <a:pPr marL="347663" lvl="1" indent="-342900">
              <a:spcBef>
                <a:spcPts val="0"/>
              </a:spcBef>
              <a:spcAft>
                <a:spcPts val="800"/>
              </a:spcAft>
              <a:buFont typeface="Arial" pitchFamily="34" charset="0"/>
              <a:buChar char="•"/>
            </a:pPr>
            <a:endParaRPr lang="en-US" altLang="en-US" sz="1600" dirty="0">
              <a:solidFill>
                <a:srgbClr val="FF0000"/>
              </a:solidFill>
            </a:endParaRPr>
          </a:p>
          <a:p>
            <a:pPr marL="347663" lvl="1" indent="-342900">
              <a:spcBef>
                <a:spcPts val="0"/>
              </a:spcBef>
              <a:spcAft>
                <a:spcPts val="800"/>
              </a:spcAft>
              <a:buFont typeface="Arial" pitchFamily="34" charset="0"/>
              <a:buChar char="•"/>
            </a:pPr>
            <a:endParaRPr lang="en-US" altLang="en-US" sz="1600" dirty="0">
              <a:solidFill>
                <a:srgbClr val="FF0000"/>
              </a:solidFill>
            </a:endParaRPr>
          </a:p>
          <a:p>
            <a:pPr marL="347663" lvl="1" indent="-342900">
              <a:spcBef>
                <a:spcPts val="0"/>
              </a:spcBef>
              <a:spcAft>
                <a:spcPts val="800"/>
              </a:spcAft>
              <a:buNone/>
            </a:pPr>
            <a:endParaRPr lang="en-US" sz="1200" u="sng" dirty="0">
              <a:solidFill>
                <a:srgbClr val="FF0000"/>
              </a:solidFill>
            </a:endParaRPr>
          </a:p>
          <a:p>
            <a:pPr marL="347663" lvl="1" indent="-342900">
              <a:spcBef>
                <a:spcPts val="0"/>
              </a:spcBef>
              <a:spcAft>
                <a:spcPts val="800"/>
              </a:spcAft>
              <a:buNone/>
            </a:pPr>
            <a:endParaRPr lang="en-US" sz="1800" u="sng" dirty="0">
              <a:solidFill>
                <a:srgbClr val="FF0000"/>
              </a:solidFill>
            </a:endParaRPr>
          </a:p>
          <a:p>
            <a:pPr marL="347663" lvl="1" indent="-342900">
              <a:spcBef>
                <a:spcPts val="0"/>
              </a:spcBef>
              <a:spcAft>
                <a:spcPts val="800"/>
              </a:spcAft>
              <a:buNone/>
            </a:pPr>
            <a:endParaRPr lang="en-US" sz="1800" u="sng" dirty="0">
              <a:solidFill>
                <a:srgbClr val="FF0000"/>
              </a:solidFill>
            </a:endParaRPr>
          </a:p>
          <a:p>
            <a:pPr marL="347663" lvl="1" indent="-342900">
              <a:spcBef>
                <a:spcPts val="0"/>
              </a:spcBef>
              <a:spcAft>
                <a:spcPts val="800"/>
              </a:spcAft>
              <a:buNone/>
            </a:pPr>
            <a:endParaRPr lang="en-US" sz="1800" u="sng" dirty="0">
              <a:solidFill>
                <a:srgbClr val="FF0000"/>
              </a:solidFill>
            </a:endParaRPr>
          </a:p>
          <a:p>
            <a:pPr marL="347663" lvl="1" indent="-342900">
              <a:spcBef>
                <a:spcPts val="0"/>
              </a:spcBef>
              <a:spcAft>
                <a:spcPts val="800"/>
              </a:spcAft>
              <a:buNone/>
            </a:pPr>
            <a:endParaRPr lang="en-US" sz="1800" u="sng" dirty="0">
              <a:solidFill>
                <a:srgbClr val="FF0000"/>
              </a:solidFill>
            </a:endParaRPr>
          </a:p>
          <a:p>
            <a:pPr marL="347663" lvl="1" indent="-342900">
              <a:spcBef>
                <a:spcPts val="0"/>
              </a:spcBef>
              <a:spcAft>
                <a:spcPts val="800"/>
              </a:spcAft>
              <a:buNone/>
            </a:pPr>
            <a:endParaRPr lang="en-US" sz="400" u="sng" dirty="0">
              <a:solidFill>
                <a:srgbClr val="FF0000"/>
              </a:solidFill>
            </a:endParaRPr>
          </a:p>
          <a:p>
            <a:pPr marL="347663" lvl="1" indent="-342900">
              <a:spcBef>
                <a:spcPts val="0"/>
              </a:spcBef>
              <a:spcAft>
                <a:spcPts val="800"/>
              </a:spcAft>
              <a:buNone/>
            </a:pPr>
            <a:endParaRPr lang="en-US" sz="400" u="sng" dirty="0">
              <a:solidFill>
                <a:srgbClr val="FF0000"/>
              </a:solidFill>
            </a:endParaRPr>
          </a:p>
          <a:p>
            <a:pPr marL="347663" lvl="1" indent="-342900">
              <a:spcBef>
                <a:spcPts val="0"/>
              </a:spcBef>
              <a:spcAft>
                <a:spcPts val="800"/>
              </a:spcAft>
              <a:buNone/>
            </a:pPr>
            <a:endParaRPr lang="en-US" sz="400" u="sng" dirty="0">
              <a:solidFill>
                <a:srgbClr val="FF0000"/>
              </a:solidFill>
            </a:endParaRPr>
          </a:p>
          <a:p>
            <a:pPr marL="1258888" lvl="1" indent="-342900">
              <a:spcBef>
                <a:spcPts val="0"/>
              </a:spcBef>
              <a:spcAft>
                <a:spcPts val="800"/>
              </a:spcAft>
              <a:buNone/>
            </a:pPr>
            <a:r>
              <a:rPr lang="en-US" sz="1100" u="sng" dirty="0">
                <a:hlinkClick r:id="rId3"/>
              </a:rPr>
              <a:t>https://www.sanfordhealthplan.com/-/media/plan-documents/2020/HP_2961_i_sd_true_6000_lcs</a:t>
            </a:r>
          </a:p>
        </p:txBody>
      </p:sp>
      <p:sp>
        <p:nvSpPr>
          <p:cNvPr id="5" name="Slide Number Placeholder 4">
            <a:extLst>
              <a:ext uri="{FF2B5EF4-FFF2-40B4-BE49-F238E27FC236}">
                <a16:creationId xmlns:a16="http://schemas.microsoft.com/office/drawing/2014/main" id="{FB57614E-E6FF-4AD7-85C8-126B1A99C731}"/>
              </a:ext>
            </a:extLst>
          </p:cNvPr>
          <p:cNvSpPr>
            <a:spLocks noGrp="1"/>
          </p:cNvSpPr>
          <p:nvPr>
            <p:ph type="sldNum" sz="quarter" idx="12"/>
          </p:nvPr>
        </p:nvSpPr>
        <p:spPr/>
        <p:txBody>
          <a:bodyPr/>
          <a:lstStyle/>
          <a:p>
            <a:fld id="{81AFDF4E-827F-427A-878E-6542E865605E}" type="slidenum">
              <a:rPr lang="en-US" smtClean="0"/>
              <a:pPr/>
              <a:t>35</a:t>
            </a:fld>
            <a:endParaRPr lang="en-US" dirty="0"/>
          </a:p>
        </p:txBody>
      </p:sp>
      <p:grpSp>
        <p:nvGrpSpPr>
          <p:cNvPr id="30" name="Group 29"/>
          <p:cNvGrpSpPr/>
          <p:nvPr/>
        </p:nvGrpSpPr>
        <p:grpSpPr>
          <a:xfrm>
            <a:off x="762000" y="2895600"/>
            <a:ext cx="7696200" cy="2743200"/>
            <a:chOff x="609600" y="2193917"/>
            <a:chExt cx="8229600" cy="3315000"/>
          </a:xfrm>
        </p:grpSpPr>
        <p:pic>
          <p:nvPicPr>
            <p:cNvPr id="5123" name="Picture 3"/>
            <p:cNvPicPr>
              <a:picLocks noChangeAspect="1" noChangeArrowheads="1"/>
            </p:cNvPicPr>
            <p:nvPr/>
          </p:nvPicPr>
          <p:blipFill>
            <a:blip r:embed="rId4" cstate="print"/>
            <a:srcRect/>
            <a:stretch>
              <a:fillRect/>
            </a:stretch>
          </p:blipFill>
          <p:spPr bwMode="auto">
            <a:xfrm>
              <a:off x="609600" y="2193917"/>
              <a:ext cx="7848600" cy="3315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4343400" y="3276600"/>
              <a:ext cx="4495800" cy="1026896"/>
            </a:xfrm>
            <a:prstGeom prst="rect">
              <a:avLst/>
            </a:prstGeom>
            <a:noFill/>
            <a:ln w="9525">
              <a:noFill/>
              <a:miter lim="800000"/>
              <a:headEnd/>
              <a:tailEnd/>
            </a:ln>
            <a:effectLst/>
          </p:spPr>
        </p:pic>
        <p:cxnSp>
          <p:nvCxnSpPr>
            <p:cNvPr id="14" name="Straight Connector 13"/>
            <p:cNvCxnSpPr/>
            <p:nvPr/>
          </p:nvCxnSpPr>
          <p:spPr>
            <a:xfrm flipV="1">
              <a:off x="4419600" y="2930584"/>
              <a:ext cx="1486277" cy="3460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31794" y="2930584"/>
              <a:ext cx="331205" cy="34601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13" name="Picture 12" descr="/Users/shawn.mcdonough/Desktop/4.png">
            <a:extLst>
              <a:ext uri="{FF2B5EF4-FFF2-40B4-BE49-F238E27FC236}">
                <a16:creationId xmlns:a16="http://schemas.microsoft.com/office/drawing/2014/main" id="{18A3D8FC-4586-4340-B1AB-0833F1EA369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2627875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274638"/>
            <a:ext cx="7481455" cy="487362"/>
          </a:xfrm>
        </p:spPr>
        <p:txBody>
          <a:bodyPr>
            <a:noAutofit/>
          </a:bodyPr>
          <a:lstStyle/>
          <a:p>
            <a:r>
              <a:rPr lang="en-US" sz="2800" b="1" dirty="0">
                <a:solidFill>
                  <a:schemeClr val="accent1">
                    <a:lumMod val="75000"/>
                  </a:schemeClr>
                </a:solidFill>
              </a:rPr>
              <a:t>#5:  Final Federal Rule to Fix ‘Family Glitch’</a:t>
            </a:r>
          </a:p>
        </p:txBody>
      </p:sp>
      <p:sp>
        <p:nvSpPr>
          <p:cNvPr id="3" name="Content Placeholder 2"/>
          <p:cNvSpPr>
            <a:spLocks noGrp="1"/>
          </p:cNvSpPr>
          <p:nvPr>
            <p:ph idx="1"/>
          </p:nvPr>
        </p:nvSpPr>
        <p:spPr>
          <a:xfrm>
            <a:off x="381000" y="838200"/>
            <a:ext cx="8229600" cy="5226276"/>
          </a:xfrm>
        </p:spPr>
        <p:txBody>
          <a:bodyPr>
            <a:noAutofit/>
          </a:bodyPr>
          <a:lstStyle/>
          <a:p>
            <a:pPr marL="0" indent="0">
              <a:spcBef>
                <a:spcPts val="400"/>
              </a:spcBef>
              <a:spcAft>
                <a:spcPts val="400"/>
              </a:spcAft>
              <a:buNone/>
            </a:pPr>
            <a:r>
              <a:rPr lang="en-US" altLang="en-US" sz="1800" dirty="0"/>
              <a:t>IRS on October 13, 2022, issued a final rule that will fix the “family glitch”:</a:t>
            </a:r>
          </a:p>
          <a:p>
            <a:pPr lvl="0">
              <a:spcBef>
                <a:spcPts val="400"/>
              </a:spcBef>
            </a:pPr>
            <a:r>
              <a:rPr lang="en-US" altLang="en-US" sz="1500" b="1" dirty="0">
                <a:solidFill>
                  <a:srgbClr val="0070C0"/>
                </a:solidFill>
              </a:rPr>
              <a:t>Under </a:t>
            </a:r>
            <a:r>
              <a:rPr lang="en-US" altLang="en-US" sz="1500" b="1" dirty="0">
                <a:solidFill>
                  <a:srgbClr val="FF0000"/>
                </a:solidFill>
              </a:rPr>
              <a:t>current</a:t>
            </a:r>
            <a:r>
              <a:rPr lang="en-US" altLang="en-US" sz="1500" b="1" dirty="0">
                <a:solidFill>
                  <a:srgbClr val="0070C0"/>
                </a:solidFill>
              </a:rPr>
              <a:t> </a:t>
            </a:r>
            <a:r>
              <a:rPr lang="en-US" altLang="en-US" sz="1500" b="1" dirty="0">
                <a:solidFill>
                  <a:srgbClr val="FF0000"/>
                </a:solidFill>
              </a:rPr>
              <a:t>regulations</a:t>
            </a:r>
            <a:r>
              <a:rPr lang="en-US" altLang="en-US" sz="1500" dirty="0">
                <a:solidFill>
                  <a:srgbClr val="0070C0"/>
                </a:solidFill>
              </a:rPr>
              <a:t>:</a:t>
            </a:r>
            <a:r>
              <a:rPr lang="en-US" altLang="en-US" sz="1500" i="1" dirty="0">
                <a:solidFill>
                  <a:srgbClr val="0070C0"/>
                </a:solidFill>
              </a:rPr>
              <a:t> If employer offer of coverage is considered affordable to the employee (as single coverage), “family offer” is also considered affordable.</a:t>
            </a:r>
          </a:p>
          <a:p>
            <a:pPr lvl="0">
              <a:spcBef>
                <a:spcPts val="400"/>
              </a:spcBef>
            </a:pPr>
            <a:endParaRPr lang="en-US" altLang="en-US" sz="200" dirty="0"/>
          </a:p>
          <a:p>
            <a:pPr marL="685800" lvl="0">
              <a:spcBef>
                <a:spcPts val="400"/>
              </a:spcBef>
              <a:buFont typeface="Calibri" pitchFamily="34" charset="0"/>
              <a:buChar char="–"/>
            </a:pPr>
            <a:r>
              <a:rPr lang="en-US" sz="1500" dirty="0"/>
              <a:t>Employee: </a:t>
            </a:r>
          </a:p>
          <a:p>
            <a:pPr marL="1085850" lvl="1">
              <a:spcBef>
                <a:spcPts val="400"/>
              </a:spcBef>
              <a:buFont typeface="Courier New" panose="02070309020205020404" pitchFamily="49" charset="0"/>
              <a:buChar char="o"/>
            </a:pPr>
            <a:r>
              <a:rPr lang="en-US" sz="1400" dirty="0"/>
              <a:t>An employee is considered to have an offer of affordable coverage if the employee’s self-only premium cost for the least expensive employer plan does not exceed the threshold “contribution percentage” (9.61% in 2022) of the employee’s </a:t>
            </a:r>
            <a:r>
              <a:rPr lang="en-US" sz="1400" b="1" i="1" dirty="0"/>
              <a:t>total</a:t>
            </a:r>
            <a:r>
              <a:rPr lang="en-US" sz="1400" dirty="0"/>
              <a:t> household income</a:t>
            </a:r>
          </a:p>
          <a:p>
            <a:pPr marL="685800" lvl="0">
              <a:spcBef>
                <a:spcPts val="400"/>
              </a:spcBef>
              <a:buFont typeface="Calibri" pitchFamily="34" charset="0"/>
              <a:buChar char="–"/>
            </a:pPr>
            <a:r>
              <a:rPr lang="en-US" sz="1500" dirty="0"/>
              <a:t>Family member:</a:t>
            </a:r>
          </a:p>
          <a:p>
            <a:pPr marL="1085850" lvl="1">
              <a:spcBef>
                <a:spcPts val="400"/>
              </a:spcBef>
              <a:buFont typeface="Courier New" panose="02070309020205020404" pitchFamily="49" charset="0"/>
              <a:buChar char="o"/>
            </a:pPr>
            <a:r>
              <a:rPr lang="en-US" sz="1400" dirty="0"/>
              <a:t>When an individual (</a:t>
            </a:r>
            <a:r>
              <a:rPr lang="en-US" sz="1400" i="1" dirty="0"/>
              <a:t>e.g.</a:t>
            </a:r>
            <a:r>
              <a:rPr lang="en-US" sz="1400" dirty="0"/>
              <a:t>, a spouse or dependant*) is offered health insurance through the employer of a family member, the individual is considered to have an offer of affordable coverage </a:t>
            </a:r>
            <a:r>
              <a:rPr lang="en-US" sz="1400" b="1" u="sng" dirty="0"/>
              <a:t>if self-coverage for the employee is considered affordable</a:t>
            </a:r>
            <a:r>
              <a:rPr lang="en-US" sz="1400" dirty="0"/>
              <a:t>—meaning the cost does not exceed a certain percentage of total household income (9.61% in 2022)—even though family coverage would require a larger contribution of household income (“family glitch”)</a:t>
            </a:r>
          </a:p>
          <a:p>
            <a:pPr marL="1085850" lvl="1">
              <a:spcBef>
                <a:spcPts val="400"/>
              </a:spcBef>
              <a:buFont typeface="Courier New" panose="02070309020205020404" pitchFamily="49" charset="0"/>
              <a:buChar char="o"/>
            </a:pPr>
            <a:r>
              <a:rPr lang="en-US" sz="1400" dirty="0"/>
              <a:t>If an individual is considered to have an offer of affordable coverage, he or she, even if otherwise eligible, </a:t>
            </a:r>
            <a:r>
              <a:rPr lang="en-US" sz="1400" b="1" u="sng" dirty="0"/>
              <a:t>would not qualify</a:t>
            </a:r>
            <a:r>
              <a:rPr lang="en-US" sz="1400" dirty="0"/>
              <a:t> for premium tax credits (PTCs) if obtaining health insurance through the Marketplace**</a:t>
            </a:r>
          </a:p>
          <a:p>
            <a:pPr marL="685800" lvl="0">
              <a:spcBef>
                <a:spcPts val="400"/>
              </a:spcBef>
              <a:buFont typeface="Calibri" pitchFamily="34" charset="0"/>
              <a:buChar char="–"/>
            </a:pPr>
            <a:endParaRPr lang="en-US" sz="200" dirty="0"/>
          </a:p>
          <a:p>
            <a:pPr marL="0" indent="0">
              <a:spcBef>
                <a:spcPts val="400"/>
              </a:spcBef>
              <a:buNone/>
            </a:pPr>
            <a:r>
              <a:rPr lang="en-US" sz="1300" dirty="0"/>
              <a:t>* IRS defines “dependent” as a child who will not turn 19 (or a student who will not turn 24) during the tax year</a:t>
            </a:r>
          </a:p>
          <a:p>
            <a:pPr marL="0" indent="0">
              <a:spcBef>
                <a:spcPts val="400"/>
              </a:spcBef>
              <a:buFont typeface="Arial" charset="0"/>
              <a:buChar char="•"/>
            </a:pPr>
            <a:endParaRPr lang="en-US" sz="200" dirty="0"/>
          </a:p>
          <a:p>
            <a:pPr marL="0" indent="0">
              <a:buNone/>
            </a:pPr>
            <a:r>
              <a:rPr lang="en-US" sz="1300" dirty="0"/>
              <a:t>** Individuals who meet the ACA definition of “Indian” and enroll in Marketplace coverage qualify for comprehensive cost-sharing protections regardless of whether they qualify for PTCs</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36</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2683622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199" cy="487362"/>
          </a:xfrm>
        </p:spPr>
        <p:txBody>
          <a:bodyPr>
            <a:noAutofit/>
          </a:bodyPr>
          <a:lstStyle/>
          <a:p>
            <a:r>
              <a:rPr lang="en-US" sz="2800" b="1" dirty="0">
                <a:solidFill>
                  <a:schemeClr val="accent1">
                    <a:lumMod val="75000"/>
                  </a:schemeClr>
                </a:solidFill>
              </a:rPr>
              <a:t>Final Federal Rule to Fix ‘Family Glitch’ (cont.)</a:t>
            </a:r>
          </a:p>
        </p:txBody>
      </p:sp>
      <p:sp>
        <p:nvSpPr>
          <p:cNvPr id="3" name="Content Placeholder 2"/>
          <p:cNvSpPr>
            <a:spLocks noGrp="1"/>
          </p:cNvSpPr>
          <p:nvPr>
            <p:ph idx="1"/>
          </p:nvPr>
        </p:nvSpPr>
        <p:spPr>
          <a:xfrm>
            <a:off x="457200" y="838200"/>
            <a:ext cx="8229600" cy="5226276"/>
          </a:xfrm>
        </p:spPr>
        <p:txBody>
          <a:bodyPr>
            <a:noAutofit/>
          </a:bodyPr>
          <a:lstStyle/>
          <a:p>
            <a:pPr lvl="0">
              <a:spcBef>
                <a:spcPts val="400"/>
              </a:spcBef>
            </a:pPr>
            <a:r>
              <a:rPr lang="en-US" altLang="en-US" sz="1500" b="1" dirty="0">
                <a:solidFill>
                  <a:srgbClr val="0070C0"/>
                </a:solidFill>
              </a:rPr>
              <a:t>Under the </a:t>
            </a:r>
            <a:r>
              <a:rPr lang="en-US" altLang="en-US" sz="1500" b="1" dirty="0">
                <a:solidFill>
                  <a:srgbClr val="FF0000"/>
                </a:solidFill>
              </a:rPr>
              <a:t>new rule</a:t>
            </a:r>
            <a:r>
              <a:rPr lang="en-US" altLang="en-US" sz="1500" b="1" dirty="0">
                <a:solidFill>
                  <a:srgbClr val="0070C0"/>
                </a:solidFill>
              </a:rPr>
              <a:t>, beginning in 2023</a:t>
            </a:r>
            <a:r>
              <a:rPr lang="en-US" altLang="en-US" sz="1500" dirty="0">
                <a:solidFill>
                  <a:srgbClr val="0070C0"/>
                </a:solidFill>
              </a:rPr>
              <a:t>:</a:t>
            </a:r>
            <a:r>
              <a:rPr lang="en-US" altLang="en-US" sz="1500" i="1" dirty="0">
                <a:solidFill>
                  <a:srgbClr val="0070C0"/>
                </a:solidFill>
              </a:rPr>
              <a:t> Two calculations: (1) is employee coverage affordable?; and (2) is family coverage affordable?</a:t>
            </a:r>
          </a:p>
          <a:p>
            <a:pPr lvl="0">
              <a:spcBef>
                <a:spcPts val="400"/>
              </a:spcBef>
            </a:pPr>
            <a:endParaRPr lang="en-US" altLang="en-US" sz="200" dirty="0"/>
          </a:p>
          <a:p>
            <a:pPr marL="685800" lvl="0">
              <a:spcBef>
                <a:spcPts val="400"/>
              </a:spcBef>
              <a:buFont typeface="Calibri" pitchFamily="34" charset="0"/>
              <a:buChar char="–"/>
            </a:pPr>
            <a:r>
              <a:rPr lang="en-US" sz="1600" dirty="0"/>
              <a:t>Employee (no change): </a:t>
            </a:r>
          </a:p>
          <a:p>
            <a:pPr marL="1085850" lvl="1">
              <a:spcBef>
                <a:spcPts val="400"/>
              </a:spcBef>
              <a:buFont typeface="Courier New" panose="02070309020205020404" pitchFamily="49" charset="0"/>
              <a:buChar char="o"/>
            </a:pPr>
            <a:r>
              <a:rPr lang="en-US" sz="1300" dirty="0"/>
              <a:t>The determination of whether the employee is considered to have an offer of affordable coverage (</a:t>
            </a:r>
            <a:r>
              <a:rPr lang="en-US" sz="1300" i="1" dirty="0"/>
              <a:t>i.e.</a:t>
            </a:r>
            <a:r>
              <a:rPr lang="en-US" sz="1300" dirty="0"/>
              <a:t>, whether self-coverage for the employee is considered affordable for the household) remains unchanged</a:t>
            </a:r>
          </a:p>
          <a:p>
            <a:pPr marL="1085850" lvl="1">
              <a:spcBef>
                <a:spcPts val="400"/>
              </a:spcBef>
              <a:buFont typeface="Courier New" panose="02070309020205020404" pitchFamily="49" charset="0"/>
              <a:buChar char="o"/>
            </a:pPr>
            <a:endParaRPr lang="en-US" sz="200" dirty="0"/>
          </a:p>
          <a:p>
            <a:pPr marL="1085850" lvl="1">
              <a:spcBef>
                <a:spcPts val="400"/>
              </a:spcBef>
              <a:buFont typeface="Courier New" panose="02070309020205020404" pitchFamily="49" charset="0"/>
              <a:buChar char="o"/>
            </a:pPr>
            <a:r>
              <a:rPr lang="en-US" sz="1300" dirty="0"/>
              <a:t>An employee is considered to have an offer of affordable coverage if the employee’s self-only premium cost for the least expensive employer plan does not exceed the threshold “contribution percentage” (9.61% in 2022) of the employee’s </a:t>
            </a:r>
            <a:r>
              <a:rPr lang="en-US" sz="1300" b="1" i="1" dirty="0"/>
              <a:t>total</a:t>
            </a:r>
            <a:r>
              <a:rPr lang="en-US" sz="1300" dirty="0"/>
              <a:t> household income</a:t>
            </a:r>
          </a:p>
          <a:p>
            <a:pPr marL="800100" lvl="0">
              <a:spcBef>
                <a:spcPts val="400"/>
              </a:spcBef>
              <a:buFont typeface="Calibri" pitchFamily="34" charset="0"/>
              <a:buChar char="–"/>
            </a:pPr>
            <a:r>
              <a:rPr lang="en-US" sz="1600" dirty="0"/>
              <a:t>Family member (fix of family glitch):</a:t>
            </a:r>
          </a:p>
          <a:p>
            <a:pPr marL="1087438" lvl="1">
              <a:spcBef>
                <a:spcPts val="400"/>
              </a:spcBef>
              <a:buFont typeface="Courier New" panose="02070309020205020404" pitchFamily="49" charset="0"/>
              <a:buChar char="o"/>
            </a:pPr>
            <a:r>
              <a:rPr lang="en-US" sz="1300" dirty="0"/>
              <a:t>An individual offered health insurance through the employer of a family member is considered to have an offer of affordable coverage </a:t>
            </a:r>
            <a:r>
              <a:rPr lang="en-US" sz="1300" b="1" u="sng" dirty="0"/>
              <a:t>only if family coverage is considered affordable</a:t>
            </a:r>
            <a:r>
              <a:rPr lang="en-US" sz="1300" dirty="0"/>
              <a:t> for the household</a:t>
            </a:r>
          </a:p>
          <a:p>
            <a:pPr marL="1087438" lvl="1">
              <a:spcBef>
                <a:spcPts val="400"/>
              </a:spcBef>
              <a:buFont typeface="Courier New" panose="02070309020205020404" pitchFamily="49" charset="0"/>
              <a:buChar char="o"/>
            </a:pPr>
            <a:endParaRPr lang="en-US" sz="200" dirty="0"/>
          </a:p>
          <a:p>
            <a:pPr marL="1087438" lvl="1">
              <a:spcBef>
                <a:spcPts val="400"/>
              </a:spcBef>
              <a:buFont typeface="Courier New" panose="02070309020205020404" pitchFamily="49" charset="0"/>
              <a:buChar char="o"/>
            </a:pPr>
            <a:r>
              <a:rPr lang="en-US" sz="1300" dirty="0"/>
              <a:t>Family coverage is considered affordable for the household if the total premium cost to the family does not exceed the contribution percentage (</a:t>
            </a:r>
            <a:r>
              <a:rPr lang="en-US" sz="1300" i="1" dirty="0"/>
              <a:t>e.g.</a:t>
            </a:r>
            <a:r>
              <a:rPr lang="en-US" sz="1300" dirty="0"/>
              <a:t>, 9.61%) of the (employee’s) total household income</a:t>
            </a:r>
          </a:p>
          <a:p>
            <a:pPr marL="1087438" lvl="1">
              <a:spcBef>
                <a:spcPts val="400"/>
              </a:spcBef>
              <a:buFont typeface="Courier New" panose="02070309020205020404" pitchFamily="49" charset="0"/>
              <a:buChar char="o"/>
            </a:pPr>
            <a:endParaRPr lang="en-US" sz="200" dirty="0"/>
          </a:p>
          <a:p>
            <a:pPr marL="1087438" lvl="1">
              <a:spcBef>
                <a:spcPts val="400"/>
              </a:spcBef>
              <a:buFont typeface="Courier New" panose="02070309020205020404" pitchFamily="49" charset="0"/>
              <a:buChar char="o"/>
            </a:pPr>
            <a:r>
              <a:rPr lang="en-US" sz="1300" dirty="0"/>
              <a:t>If family coverage is considered </a:t>
            </a:r>
            <a:r>
              <a:rPr lang="en-US" sz="1300" i="1" dirty="0"/>
              <a:t>unaffordable</a:t>
            </a:r>
            <a:r>
              <a:rPr lang="en-US" sz="1300" dirty="0"/>
              <a:t>, the individual, if otherwise eligible, </a:t>
            </a:r>
            <a:r>
              <a:rPr lang="en-US" sz="1300" b="1" u="sng" dirty="0"/>
              <a:t>would qualify</a:t>
            </a:r>
            <a:r>
              <a:rPr lang="en-US" sz="1300" dirty="0"/>
              <a:t> for PTCs if obtaining health insurance through the Marketplace</a:t>
            </a:r>
          </a:p>
          <a:p>
            <a:pPr marL="687388">
              <a:spcBef>
                <a:spcPts val="400"/>
              </a:spcBef>
              <a:buFont typeface="Courier New" panose="02070309020205020404" pitchFamily="49" charset="0"/>
              <a:buChar char="-"/>
            </a:pPr>
            <a:r>
              <a:rPr lang="en-US" sz="1600" dirty="0"/>
              <a:t>Exceptions </a:t>
            </a:r>
          </a:p>
          <a:p>
            <a:pPr marL="1087438" lvl="1">
              <a:spcBef>
                <a:spcPts val="400"/>
              </a:spcBef>
              <a:buFont typeface="Courier New" panose="02070309020205020404" pitchFamily="49" charset="0"/>
              <a:buChar char="-"/>
            </a:pPr>
            <a:r>
              <a:rPr lang="en-US" sz="1200" dirty="0"/>
              <a:t>The premium cost (and income) of individuals who are eligible to enroll in an employer’s family coverage but are not part of the tax household (</a:t>
            </a:r>
            <a:r>
              <a:rPr lang="en-US" sz="1200" i="1" dirty="0"/>
              <a:t>e.g.</a:t>
            </a:r>
            <a:r>
              <a:rPr lang="en-US" sz="1200" dirty="0"/>
              <a:t>, non-dependent children under age 26) is not counted when determining affordability of employer coverage (“non-tax household individuals”)</a:t>
            </a:r>
          </a:p>
          <a:p>
            <a:pPr marL="1087438" lvl="1">
              <a:spcBef>
                <a:spcPts val="400"/>
              </a:spcBef>
              <a:buFont typeface="Courier New" panose="02070309020205020404" pitchFamily="49" charset="0"/>
              <a:buChar char="-"/>
            </a:pPr>
            <a:r>
              <a:rPr lang="en-US" sz="1200" dirty="0"/>
              <a:t>Non-tax household family members who are eligible but do not enroll in employer coverage of the family member are not considered to have an offer of affordable coverage</a:t>
            </a:r>
          </a:p>
          <a:p>
            <a:pPr marL="1200150" lvl="1">
              <a:spcBef>
                <a:spcPts val="400"/>
              </a:spcBef>
              <a:buFont typeface="Courier New" panose="02070309020205020404" pitchFamily="49" charset="0"/>
              <a:buChar char="o"/>
            </a:pPr>
            <a:endParaRPr lang="en-US" sz="200" dirty="0"/>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37</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3382017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7924800" cy="487362"/>
          </a:xfrm>
        </p:spPr>
        <p:txBody>
          <a:bodyPr>
            <a:noAutofit/>
          </a:bodyPr>
          <a:lstStyle/>
          <a:p>
            <a:r>
              <a:rPr lang="en-US" sz="2800" b="1" dirty="0">
                <a:solidFill>
                  <a:schemeClr val="accent1">
                    <a:lumMod val="75000"/>
                  </a:schemeClr>
                </a:solidFill>
              </a:rPr>
              <a:t>Final Federal Rule to Fix ‘Family Glitch’ (cont.)</a:t>
            </a:r>
          </a:p>
        </p:txBody>
      </p:sp>
      <p:sp>
        <p:nvSpPr>
          <p:cNvPr id="3" name="Content Placeholder 2"/>
          <p:cNvSpPr>
            <a:spLocks noGrp="1"/>
          </p:cNvSpPr>
          <p:nvPr>
            <p:ph idx="1"/>
          </p:nvPr>
        </p:nvSpPr>
        <p:spPr>
          <a:xfrm>
            <a:off x="457200" y="762000"/>
            <a:ext cx="8229600" cy="5150076"/>
          </a:xfrm>
        </p:spPr>
        <p:txBody>
          <a:bodyPr>
            <a:noAutofit/>
          </a:bodyPr>
          <a:lstStyle/>
          <a:p>
            <a:pPr marL="0" indent="0">
              <a:spcBef>
                <a:spcPts val="400"/>
              </a:spcBef>
              <a:spcAft>
                <a:spcPts val="400"/>
              </a:spcAft>
              <a:buNone/>
            </a:pPr>
            <a:r>
              <a:rPr lang="en-US" altLang="en-US" sz="1800" dirty="0"/>
              <a:t>The examples below show how the determination of whether employer-sponsored health insurance is considered affordable will work under the new rule:</a:t>
            </a:r>
          </a:p>
          <a:p>
            <a:pPr marL="0" indent="0">
              <a:spcBef>
                <a:spcPts val="400"/>
              </a:spcBef>
              <a:spcAft>
                <a:spcPts val="400"/>
              </a:spcAft>
              <a:buNone/>
            </a:pPr>
            <a:endParaRPr lang="en-US" altLang="en-US" sz="1800" dirty="0"/>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38</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3074" name="Picture 2"/>
          <p:cNvPicPr>
            <a:picLocks noChangeAspect="1" noChangeArrowheads="1"/>
          </p:cNvPicPr>
          <p:nvPr/>
        </p:nvPicPr>
        <p:blipFill>
          <a:blip r:embed="rId4" cstate="print"/>
          <a:srcRect l="3614" t="3260" r="4238" b="2198"/>
          <a:stretch>
            <a:fillRect/>
          </a:stretch>
        </p:blipFill>
        <p:spPr bwMode="auto">
          <a:xfrm>
            <a:off x="533400" y="1524000"/>
            <a:ext cx="3886200" cy="2209800"/>
          </a:xfrm>
          <a:prstGeom prst="rect">
            <a:avLst/>
          </a:prstGeom>
          <a:noFill/>
          <a:ln w="9525">
            <a:solidFill>
              <a:schemeClr val="tx1"/>
            </a:solidFill>
            <a:miter lim="800000"/>
            <a:headEnd/>
            <a:tailEnd/>
          </a:ln>
          <a:effectLst/>
        </p:spPr>
      </p:pic>
      <p:pic>
        <p:nvPicPr>
          <p:cNvPr id="3075" name="Picture 3"/>
          <p:cNvPicPr>
            <a:picLocks noChangeAspect="1" noChangeArrowheads="1"/>
          </p:cNvPicPr>
          <p:nvPr/>
        </p:nvPicPr>
        <p:blipFill>
          <a:blip r:embed="rId5" cstate="print"/>
          <a:srcRect l="3596" t="2130" r="2899" b="2013"/>
          <a:stretch>
            <a:fillRect/>
          </a:stretch>
        </p:blipFill>
        <p:spPr bwMode="auto">
          <a:xfrm>
            <a:off x="4648200" y="1524000"/>
            <a:ext cx="3962400" cy="3429000"/>
          </a:xfrm>
          <a:prstGeom prst="rect">
            <a:avLst/>
          </a:prstGeom>
          <a:noFill/>
          <a:ln w="9525">
            <a:solidFill>
              <a:schemeClr val="tx1"/>
            </a:solidFill>
            <a:miter lim="800000"/>
            <a:headEnd/>
            <a:tailEnd/>
          </a:ln>
          <a:effectLst/>
        </p:spPr>
      </p:pic>
      <p:pic>
        <p:nvPicPr>
          <p:cNvPr id="6" name="Picture 5">
            <a:extLst>
              <a:ext uri="{FF2B5EF4-FFF2-40B4-BE49-F238E27FC236}">
                <a16:creationId xmlns:a16="http://schemas.microsoft.com/office/drawing/2014/main" id="{7BA29DC5-BF64-EC44-33F5-A0F7772421A5}"/>
              </a:ext>
            </a:extLst>
          </p:cNvPr>
          <p:cNvPicPr>
            <a:picLocks noChangeAspect="1"/>
          </p:cNvPicPr>
          <p:nvPr/>
        </p:nvPicPr>
        <p:blipFill>
          <a:blip r:embed="rId6" cstate="print"/>
          <a:stretch>
            <a:fillRect/>
          </a:stretch>
        </p:blipFill>
        <p:spPr>
          <a:xfrm>
            <a:off x="609600" y="4014061"/>
            <a:ext cx="4819863" cy="200313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347683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b="1" dirty="0">
                <a:solidFill>
                  <a:schemeClr val="accent1">
                    <a:lumMod val="75000"/>
                  </a:schemeClr>
                </a:solidFill>
              </a:rPr>
              <a:t>#6:  Mechanics of Tribal Sponsorship </a:t>
            </a:r>
            <a:br>
              <a:rPr lang="en-US" sz="2800" b="1" dirty="0">
                <a:solidFill>
                  <a:schemeClr val="accent1">
                    <a:lumMod val="75000"/>
                  </a:schemeClr>
                </a:solidFill>
              </a:rPr>
            </a:br>
            <a:r>
              <a:rPr lang="en-US" sz="2800" b="1" dirty="0">
                <a:solidFill>
                  <a:schemeClr val="accent1">
                    <a:lumMod val="75000"/>
                  </a:schemeClr>
                </a:solidFill>
              </a:rPr>
              <a:t>with Marketplace Coverage</a:t>
            </a:r>
          </a:p>
        </p:txBody>
      </p:sp>
      <p:sp>
        <p:nvSpPr>
          <p:cNvPr id="3" name="Content Placeholder 2"/>
          <p:cNvSpPr>
            <a:spLocks noGrp="1"/>
          </p:cNvSpPr>
          <p:nvPr>
            <p:ph idx="1"/>
          </p:nvPr>
        </p:nvSpPr>
        <p:spPr>
          <a:xfrm>
            <a:off x="457200" y="1295400"/>
            <a:ext cx="8229600" cy="4952999"/>
          </a:xfrm>
        </p:spPr>
        <p:txBody>
          <a:bodyPr>
            <a:normAutofit/>
          </a:bodyPr>
          <a:lstStyle/>
          <a:p>
            <a:pPr>
              <a:spcAft>
                <a:spcPts val="400"/>
              </a:spcAft>
            </a:pPr>
            <a:r>
              <a:rPr lang="en-US" altLang="en-US" sz="1600" dirty="0"/>
              <a:t>Tribal Sponsorship through a Marketplace follows a similar process as Medicaid enrollment, with primary additional step being payment of a portion of health plan premium</a:t>
            </a:r>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600" dirty="0"/>
          </a:p>
          <a:p>
            <a:pPr>
              <a:spcAft>
                <a:spcPts val="400"/>
              </a:spcAft>
            </a:pPr>
            <a:r>
              <a:rPr lang="en-US" altLang="en-US" sz="1600" dirty="0"/>
              <a:t>There are a series of operational issues that make Tribal Sponsorship more complex than Medicaid enrollment</a:t>
            </a:r>
          </a:p>
          <a:p>
            <a:pPr>
              <a:spcAft>
                <a:spcPts val="400"/>
              </a:spcAft>
            </a:pPr>
            <a:r>
              <a:rPr lang="en-US" altLang="en-US" sz="1600" dirty="0"/>
              <a:t>Tribes and THOs are able to establish their own eligibility criteria for a Tribal Sponsorship program, within parameters of funding sources</a:t>
            </a:r>
          </a:p>
        </p:txBody>
      </p:sp>
      <p:pic>
        <p:nvPicPr>
          <p:cNvPr id="4" name="Picture 3">
            <a:extLst>
              <a:ext uri="{FF2B5EF4-FFF2-40B4-BE49-F238E27FC236}">
                <a16:creationId xmlns:a16="http://schemas.microsoft.com/office/drawing/2014/main" id="{4DB6B8F1-848A-4F03-B11D-470F15138163}"/>
              </a:ext>
            </a:extLst>
          </p:cNvPr>
          <p:cNvPicPr>
            <a:picLocks noChangeAspect="1"/>
          </p:cNvPicPr>
          <p:nvPr/>
        </p:nvPicPr>
        <p:blipFill>
          <a:blip r:embed="rId3" cstate="print"/>
          <a:stretch>
            <a:fillRect/>
          </a:stretch>
        </p:blipFill>
        <p:spPr>
          <a:xfrm>
            <a:off x="609600" y="2057400"/>
            <a:ext cx="7995879" cy="2314288"/>
          </a:xfrm>
          <a:prstGeom prst="rect">
            <a:avLst/>
          </a:prstGeom>
        </p:spPr>
      </p:pic>
      <p:sp>
        <p:nvSpPr>
          <p:cNvPr id="5" name="Slide Number Placeholder 4">
            <a:extLst>
              <a:ext uri="{FF2B5EF4-FFF2-40B4-BE49-F238E27FC236}">
                <a16:creationId xmlns:a16="http://schemas.microsoft.com/office/drawing/2014/main" id="{682E0BF4-1D8D-42F2-AADA-D48E62D30271}"/>
              </a:ext>
            </a:extLst>
          </p:cNvPr>
          <p:cNvSpPr>
            <a:spLocks noGrp="1"/>
          </p:cNvSpPr>
          <p:nvPr>
            <p:ph type="sldNum" sz="quarter" idx="12"/>
          </p:nvPr>
        </p:nvSpPr>
        <p:spPr/>
        <p:txBody>
          <a:bodyPr/>
          <a:lstStyle/>
          <a:p>
            <a:fld id="{81AFDF4E-827F-427A-878E-6542E865605E}" type="slidenum">
              <a:rPr lang="en-US" smtClean="0"/>
              <a:pPr/>
              <a:t>39</a:t>
            </a:fld>
            <a:endParaRPr lang="en-US" dirty="0"/>
          </a:p>
        </p:txBody>
      </p:sp>
      <p:pic>
        <p:nvPicPr>
          <p:cNvPr id="9" name="Picture 8"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217179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dirty="0">
                <a:solidFill>
                  <a:schemeClr val="accent1">
                    <a:lumMod val="75000"/>
                  </a:schemeClr>
                </a:solidFill>
              </a:rPr>
              <a:t>Comparison of Annual Premium for Subsidized Marketplace Coverage vs. One PRC Payment</a:t>
            </a:r>
          </a:p>
        </p:txBody>
      </p:sp>
      <p:sp>
        <p:nvSpPr>
          <p:cNvPr id="3" name="Content Placeholder 2"/>
          <p:cNvSpPr>
            <a:spLocks noGrp="1"/>
          </p:cNvSpPr>
          <p:nvPr>
            <p:ph idx="1"/>
          </p:nvPr>
        </p:nvSpPr>
        <p:spPr>
          <a:xfrm>
            <a:off x="457199" y="1371599"/>
            <a:ext cx="8153401" cy="4984751"/>
          </a:xfrm>
        </p:spPr>
        <p:txBody>
          <a:bodyPr>
            <a:normAutofit/>
          </a:bodyPr>
          <a:lstStyle/>
          <a:p>
            <a:pPr marL="0" indent="0">
              <a:spcAft>
                <a:spcPts val="800"/>
              </a:spcAft>
              <a:buNone/>
            </a:pPr>
            <a:r>
              <a:rPr lang="en-US" sz="1800" dirty="0"/>
              <a:t> </a:t>
            </a:r>
          </a:p>
        </p:txBody>
      </p:sp>
      <p:sp>
        <p:nvSpPr>
          <p:cNvPr id="4" name="Slide Number Placeholder 3">
            <a:extLst>
              <a:ext uri="{FF2B5EF4-FFF2-40B4-BE49-F238E27FC236}">
                <a16:creationId xmlns:a16="http://schemas.microsoft.com/office/drawing/2014/main" id="{E0427B03-460C-43E7-8D9C-8FF85860C4C9}"/>
              </a:ext>
            </a:extLst>
          </p:cNvPr>
          <p:cNvSpPr>
            <a:spLocks noGrp="1"/>
          </p:cNvSpPr>
          <p:nvPr>
            <p:ph type="sldNum" sz="quarter" idx="12"/>
          </p:nvPr>
        </p:nvSpPr>
        <p:spPr/>
        <p:txBody>
          <a:bodyPr/>
          <a:lstStyle/>
          <a:p>
            <a:fld id="{81AFDF4E-827F-427A-878E-6542E865605E}" type="slidenum">
              <a:rPr lang="en-US" smtClean="0"/>
              <a:pPr/>
              <a:t>4</a:t>
            </a:fld>
            <a:endParaRPr lang="en-US" dirty="0"/>
          </a:p>
        </p:txBody>
      </p:sp>
      <p:pic>
        <p:nvPicPr>
          <p:cNvPr id="11" name="Picture 10"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609600" y="1447800"/>
            <a:ext cx="7924800" cy="4266568"/>
          </a:xfrm>
          <a:prstGeom prst="rect">
            <a:avLst/>
          </a:prstGeom>
          <a:noFill/>
          <a:ln w="9525">
            <a:noFill/>
            <a:miter lim="800000"/>
            <a:headEnd/>
            <a:tailEnd/>
          </a:ln>
          <a:effectLst/>
        </p:spPr>
      </p:pic>
    </p:spTree>
    <p:extLst>
      <p:ext uri="{BB962C8B-B14F-4D97-AF65-F5344CB8AC3E}">
        <p14:creationId xmlns:p14="http://schemas.microsoft.com/office/powerpoint/2010/main" val="438910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noAutofit/>
          </a:bodyPr>
          <a:lstStyle/>
          <a:p>
            <a:pPr marL="285750" lvl="1">
              <a:spcBef>
                <a:spcPts val="350"/>
              </a:spcBef>
              <a:spcAft>
                <a:spcPts val="350"/>
              </a:spcAft>
              <a:buFont typeface="Arial" pitchFamily="34" charset="0"/>
              <a:buChar char="•"/>
            </a:pPr>
            <a:r>
              <a:rPr lang="en-US" altLang="en-US" sz="1800" dirty="0"/>
              <a:t>On December 21, 2022, CMS issued a proposed rule that would allow Marketplaces to implement a new special rule for individuals who qualify for a special enrollment period (SEP) due to a loss of Medicaid or CHIP coverage</a:t>
            </a:r>
          </a:p>
          <a:p>
            <a:pPr marL="685800" lvl="2">
              <a:spcBef>
                <a:spcPts val="350"/>
              </a:spcBef>
              <a:spcAft>
                <a:spcPts val="350"/>
              </a:spcAft>
              <a:buFont typeface="Calibri" pitchFamily="34" charset="0"/>
              <a:buChar char="–"/>
            </a:pPr>
            <a:r>
              <a:rPr lang="en-US" altLang="en-US" sz="1600" dirty="0"/>
              <a:t>Marketplaces could implement the special rule beginning on January 1, 2024</a:t>
            </a:r>
          </a:p>
          <a:p>
            <a:pPr marL="685800" lvl="2">
              <a:spcBef>
                <a:spcPts val="350"/>
              </a:spcBef>
              <a:spcAft>
                <a:spcPts val="350"/>
              </a:spcAft>
              <a:buFont typeface="Calibri" pitchFamily="34" charset="0"/>
              <a:buChar char="–"/>
            </a:pPr>
            <a:r>
              <a:rPr lang="en-US" altLang="en-US" sz="1600" dirty="0"/>
              <a:t>Under the special rule, individuals could enroll in Marketplace coverage as early as 60 days before, or as late as 90 days after, their loss of Medicaid or CHIP coverage</a:t>
            </a:r>
          </a:p>
          <a:p>
            <a:pPr marL="685800" lvl="2">
              <a:spcBef>
                <a:spcPts val="350"/>
              </a:spcBef>
              <a:spcAft>
                <a:spcPts val="350"/>
              </a:spcAft>
              <a:buFont typeface="Calibri" pitchFamily="34" charset="0"/>
              <a:buChar char="–"/>
            </a:pPr>
            <a:r>
              <a:rPr lang="en-US" altLang="en-US" sz="1600" dirty="0"/>
              <a:t>The special rule is designed to help facilitate the transition to Marketplace coverage for the higher numbers of individuals anticipated to lose Medicaid or CHIP coverage when the COVID-19 public health emergency (PHE) ends</a:t>
            </a:r>
          </a:p>
          <a:p>
            <a:pPr marL="346075" indent="-346075">
              <a:spcBef>
                <a:spcPts val="350"/>
              </a:spcBef>
              <a:spcAft>
                <a:spcPts val="350"/>
              </a:spcAft>
            </a:pPr>
            <a:r>
              <a:rPr lang="en-US" altLang="en-US" sz="1800" dirty="0"/>
              <a:t>SEP for Marketplace-eligible individuals who meet the ACA definition of “Indian” remains in place</a:t>
            </a:r>
          </a:p>
          <a:p>
            <a:pPr marL="746125" lvl="1" indent="-346075">
              <a:spcBef>
                <a:spcPts val="350"/>
              </a:spcBef>
              <a:spcAft>
                <a:spcPts val="350"/>
              </a:spcAft>
              <a:buFont typeface="Calibri" pitchFamily="34" charset="0"/>
              <a:buChar char="–"/>
            </a:pPr>
            <a:r>
              <a:rPr lang="en-US" sz="1600" dirty="0"/>
              <a:t>Allows Tribal citizens to enroll in Marketplace coverage at any time of the year and change plans as often as once per month</a:t>
            </a:r>
          </a:p>
          <a:p>
            <a:pPr marL="746125" lvl="1" indent="-346075">
              <a:spcBef>
                <a:spcPts val="350"/>
              </a:spcBef>
              <a:spcAft>
                <a:spcPts val="350"/>
              </a:spcAft>
              <a:buFont typeface="Calibri" pitchFamily="34" charset="0"/>
              <a:buChar char="–"/>
            </a:pPr>
            <a:r>
              <a:rPr lang="en-US" sz="1600" dirty="0"/>
              <a:t>Allows Tribal citizens to change plan metal levels</a:t>
            </a:r>
          </a:p>
          <a:p>
            <a:pPr marL="746125" lvl="1" indent="-346075">
              <a:spcBef>
                <a:spcPts val="350"/>
              </a:spcBef>
              <a:spcAft>
                <a:spcPts val="350"/>
              </a:spcAft>
              <a:buFont typeface="Calibri" pitchFamily="34" charset="0"/>
              <a:buChar char="–"/>
            </a:pPr>
            <a:r>
              <a:rPr lang="en-US" sz="1600" dirty="0"/>
              <a:t>Applies to immediate family members, provided that they enroll on the same application and at the same time as the enrolled Tribal member</a:t>
            </a:r>
          </a:p>
          <a:p>
            <a:pPr marL="346075" indent="-346075">
              <a:spcBef>
                <a:spcPts val="350"/>
              </a:spcBef>
              <a:spcAft>
                <a:spcPts val="350"/>
              </a:spcAft>
            </a:pPr>
            <a:endParaRPr lang="en-US" altLang="en-US" sz="2000"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40</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7"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a:solidFill>
                  <a:schemeClr val="accent1">
                    <a:lumMod val="75000"/>
                  </a:schemeClr>
                </a:solidFill>
                <a:latin typeface="+mj-lt"/>
                <a:ea typeface="+mj-ea"/>
                <a:cs typeface="+mj-cs"/>
              </a:rPr>
              <a:t>New Marketplace Special Rule for Enrollment of Individuals Losing Medicaid/CHIP Coverage</a:t>
            </a:r>
            <a:endParaRPr kumimoji="0" lang="en-US" sz="20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extLst>
      <p:ext uri="{BB962C8B-B14F-4D97-AF65-F5344CB8AC3E}">
        <p14:creationId xmlns:p14="http://schemas.microsoft.com/office/powerpoint/2010/main" val="2150708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92162"/>
          </a:xfrm>
        </p:spPr>
        <p:txBody>
          <a:bodyPr>
            <a:noAutofit/>
          </a:bodyPr>
          <a:lstStyle/>
          <a:p>
            <a:r>
              <a:rPr lang="en-US" sz="2800" b="1" dirty="0">
                <a:solidFill>
                  <a:schemeClr val="accent1">
                    <a:lumMod val="75000"/>
                  </a:schemeClr>
                </a:solidFill>
              </a:rPr>
              <a:t>#7:  Tribal FQHC Rates Under Marketplace Coverage –</a:t>
            </a:r>
            <a:br>
              <a:rPr lang="en-US" sz="2800" b="1" dirty="0">
                <a:solidFill>
                  <a:schemeClr val="accent1">
                    <a:lumMod val="75000"/>
                  </a:schemeClr>
                </a:solidFill>
              </a:rPr>
            </a:br>
            <a:r>
              <a:rPr lang="en-US" sz="2800" b="1" dirty="0">
                <a:solidFill>
                  <a:schemeClr val="accent1">
                    <a:lumMod val="75000"/>
                  </a:schemeClr>
                </a:solidFill>
              </a:rPr>
              <a:t> OMB Encounter Rate Potentially Available</a:t>
            </a:r>
          </a:p>
        </p:txBody>
      </p:sp>
      <p:sp>
        <p:nvSpPr>
          <p:cNvPr id="3" name="Content Placeholder 2"/>
          <p:cNvSpPr>
            <a:spLocks noGrp="1"/>
          </p:cNvSpPr>
          <p:nvPr>
            <p:ph idx="1"/>
          </p:nvPr>
        </p:nvSpPr>
        <p:spPr>
          <a:xfrm>
            <a:off x="457200" y="1219200"/>
            <a:ext cx="8229600" cy="4845276"/>
          </a:xfrm>
        </p:spPr>
        <p:txBody>
          <a:bodyPr>
            <a:noAutofit/>
          </a:bodyPr>
          <a:lstStyle/>
          <a:p>
            <a:pPr marL="285750" lvl="1">
              <a:spcBef>
                <a:spcPts val="350"/>
              </a:spcBef>
              <a:spcAft>
                <a:spcPts val="350"/>
              </a:spcAft>
              <a:buFont typeface="Arial" pitchFamily="34" charset="0"/>
              <a:buChar char="•"/>
            </a:pPr>
            <a:r>
              <a:rPr lang="en-US" altLang="en-US" sz="1600" dirty="0"/>
              <a:t>Federal rules require Marketplace plans to pay federally qualified health centers (FQHCs) for covered services at least the same rate they would receive under Medicaid</a:t>
            </a:r>
          </a:p>
          <a:p>
            <a:pPr marL="685800" lvl="2">
              <a:spcBef>
                <a:spcPts val="350"/>
              </a:spcBef>
              <a:spcAft>
                <a:spcPts val="350"/>
              </a:spcAft>
              <a:buFont typeface="Calibri" pitchFamily="34" charset="0"/>
              <a:buChar char="–"/>
            </a:pPr>
            <a:r>
              <a:rPr lang="en-US" altLang="en-US" sz="1400" b="1" dirty="0"/>
              <a:t>Tribal clinics have the option to participate in Medicaid as a Tribal FQHC in some states</a:t>
            </a:r>
          </a:p>
          <a:p>
            <a:pPr marL="685800" lvl="2">
              <a:spcBef>
                <a:spcPts val="350"/>
              </a:spcBef>
              <a:spcAft>
                <a:spcPts val="350"/>
              </a:spcAft>
              <a:buFont typeface="Calibri" pitchFamily="34" charset="0"/>
              <a:buChar char="–"/>
            </a:pPr>
            <a:r>
              <a:rPr lang="en-US" altLang="en-US" sz="1400" dirty="0"/>
              <a:t>FQHCs typically receive Medicaid payments based on a rate determined by a state using a prospective payment system (PPS) methodology   </a:t>
            </a:r>
          </a:p>
          <a:p>
            <a:pPr marL="685800" lvl="2">
              <a:spcBef>
                <a:spcPts val="350"/>
              </a:spcBef>
              <a:spcAft>
                <a:spcPts val="350"/>
              </a:spcAft>
              <a:buFont typeface="Calibri" pitchFamily="34" charset="0"/>
              <a:buChar char="–"/>
            </a:pPr>
            <a:r>
              <a:rPr lang="en-US" altLang="en-US" sz="1400" dirty="0"/>
              <a:t>However, federal rules allow states and FQHCs to agree to use an alternative payment methodology (APM) in determining the Medicaid FQHC payment rate, meaning that states can use the OMB encounter rate to set payments for Tribal FQHCs (rather than the PPS rate); </a:t>
            </a:r>
            <a:r>
              <a:rPr lang="en-US" altLang="en-US" sz="1400" b="1" dirty="0"/>
              <a:t>a number of states use the OMB encounter rate to set payments for Tribal FQHCs</a:t>
            </a:r>
            <a:r>
              <a:rPr lang="en-US" altLang="en-US" sz="1600" b="1" dirty="0"/>
              <a:t> </a:t>
            </a:r>
          </a:p>
          <a:p>
            <a:pPr marL="400050" lvl="2" indent="0">
              <a:spcBef>
                <a:spcPts val="350"/>
              </a:spcBef>
              <a:spcAft>
                <a:spcPts val="350"/>
              </a:spcAft>
              <a:buNone/>
            </a:pPr>
            <a:r>
              <a:rPr lang="en-US" sz="1200" b="0" i="0" u="none" strike="noStrike" baseline="0" dirty="0">
                <a:solidFill>
                  <a:srgbClr val="FF0000"/>
                </a:solidFill>
                <a:latin typeface="Calibri" panose="020F0502020204030204" pitchFamily="34" charset="0"/>
              </a:rPr>
              <a:t>For background on a Tribal clinic billing as an FQHC, see the TSGAC issue brief “CMS Restrictions on Billing Medicaid for Services Outside Four Walls” at </a:t>
            </a:r>
            <a:r>
              <a:rPr lang="en-US" sz="1200" dirty="0">
                <a:solidFill>
                  <a:srgbClr val="FF0000"/>
                </a:solidFill>
                <a:latin typeface="Calibri" panose="020F0502020204030204" pitchFamily="34" charset="0"/>
                <a:hlinkClick r:id="rId3"/>
              </a:rPr>
              <a:t>https://www.tribalselfgov.org/2021-health-actions/</a:t>
            </a:r>
            <a:endParaRPr lang="en-US" sz="1200" b="0" i="0" u="none" strike="noStrike" baseline="0" dirty="0">
              <a:solidFill>
                <a:srgbClr val="FF0000"/>
              </a:solidFill>
              <a:latin typeface="Calibri" panose="020F0502020204030204" pitchFamily="34" charset="0"/>
            </a:endParaRPr>
          </a:p>
          <a:p>
            <a:pPr marL="285750" lvl="1">
              <a:spcBef>
                <a:spcPts val="350"/>
              </a:spcBef>
              <a:spcAft>
                <a:spcPts val="350"/>
              </a:spcAft>
              <a:buFont typeface="Arial" panose="020B0604020202020204" pitchFamily="34" charset="0"/>
              <a:buChar char="•"/>
            </a:pPr>
            <a:r>
              <a:rPr lang="en-US" altLang="en-US" sz="1600" dirty="0"/>
              <a:t>Under federal rules, Marketplace plans, when contracting with Tribal FQHCs that are paid the encounter rate under Medicaid, generally must pay these facilities at the encounter rate for covered services (but Marketplace plans and Tribal FQHCs can negotiate a different rate)</a:t>
            </a:r>
          </a:p>
          <a:p>
            <a:pPr marL="400050" lvl="2" indent="0">
              <a:spcBef>
                <a:spcPts val="350"/>
              </a:spcBef>
              <a:spcAft>
                <a:spcPts val="350"/>
              </a:spcAft>
              <a:buNone/>
            </a:pPr>
            <a:r>
              <a:rPr lang="en-US" sz="1200" b="0" i="0" u="none" strike="noStrike" baseline="0" dirty="0">
                <a:solidFill>
                  <a:srgbClr val="FF0000"/>
                </a:solidFill>
                <a:latin typeface="Calibri" panose="020F0502020204030204" pitchFamily="34" charset="0"/>
              </a:rPr>
              <a:t>For background on payment protections for IHCPs, see the TSGAC issue brief “Requirements for Payment and Other Protections to Indian Health Care Providers under Marketplace Health Plans” at </a:t>
            </a:r>
            <a:r>
              <a:rPr lang="en-US" sz="1200" dirty="0">
                <a:solidFill>
                  <a:srgbClr val="FF0000"/>
                </a:solidFill>
                <a:latin typeface="Calibri" panose="020F0502020204030204" pitchFamily="34" charset="0"/>
                <a:hlinkClick r:id="rId3"/>
              </a:rPr>
              <a:t>https://www.tribalselfgov.org/2021-health-actions/</a:t>
            </a:r>
            <a:endParaRPr lang="en-US" sz="1200" dirty="0">
              <a:solidFill>
                <a:srgbClr val="FF0000"/>
              </a:solidFill>
              <a:latin typeface="Calibri" panose="020F0502020204030204" pitchFamily="34" charset="0"/>
            </a:endParaRPr>
          </a:p>
          <a:p>
            <a:pPr marL="0" lvl="1" indent="0">
              <a:spcBef>
                <a:spcPts val="350"/>
              </a:spcBef>
              <a:spcAft>
                <a:spcPts val="350"/>
              </a:spcAft>
              <a:buNone/>
            </a:pPr>
            <a:endParaRPr lang="en-US" altLang="en-US" sz="1600"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41</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639025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26276"/>
          </a:xfrm>
        </p:spPr>
        <p:txBody>
          <a:bodyPr>
            <a:noAutofit/>
          </a:bodyPr>
          <a:lstStyle/>
          <a:p>
            <a:pPr marL="285750" lvl="1">
              <a:spcBef>
                <a:spcPts val="350"/>
              </a:spcBef>
              <a:spcAft>
                <a:spcPts val="350"/>
              </a:spcAft>
              <a:buNone/>
            </a:pPr>
            <a:r>
              <a:rPr lang="en-US" altLang="en-US" sz="1600" dirty="0"/>
              <a:t>On December 21, 2022, CMS issued a proposed rule that would increase protections for ECPs:</a:t>
            </a:r>
          </a:p>
          <a:p>
            <a:pPr marL="285750" lvl="1">
              <a:spcBef>
                <a:spcPts val="350"/>
              </a:spcBef>
              <a:spcAft>
                <a:spcPts val="350"/>
              </a:spcAft>
              <a:buFont typeface="Arial" pitchFamily="34" charset="0"/>
              <a:buChar char="•"/>
            </a:pPr>
            <a:r>
              <a:rPr lang="en-US" altLang="en-US" sz="1600" dirty="0"/>
              <a:t>Current federal regulations require QHP issuers to contract with at least 35% of available ECPs in the service area of their plan(s)</a:t>
            </a:r>
          </a:p>
          <a:p>
            <a:pPr marL="569913" lvl="1">
              <a:spcBef>
                <a:spcPts val="350"/>
              </a:spcBef>
              <a:spcAft>
                <a:spcPts val="350"/>
              </a:spcAft>
              <a:buFont typeface="Calibri" pitchFamily="34" charset="0"/>
              <a:buChar char="–"/>
            </a:pPr>
            <a:r>
              <a:rPr lang="en-US" altLang="en-US" sz="1600" b="1" dirty="0"/>
              <a:t>For 2024 and subsequent years, the rule also would require QHP issuers to contract with at least 35% of available FQHCs, </a:t>
            </a:r>
            <a:r>
              <a:rPr lang="en-US" altLang="en-US" sz="1600" b="1" dirty="0">
                <a:solidFill>
                  <a:srgbClr val="FF0000"/>
                </a:solidFill>
              </a:rPr>
              <a:t>including Tribal FQHCs</a:t>
            </a:r>
            <a:r>
              <a:rPr lang="en-US" altLang="en-US" sz="1600" b="1" dirty="0"/>
              <a:t>, and at least 35% of available family planning providers that qualify as an ECP in a plan service area</a:t>
            </a:r>
          </a:p>
          <a:p>
            <a:pPr marL="285750" lvl="1">
              <a:spcBef>
                <a:spcPts val="350"/>
              </a:spcBef>
              <a:spcAft>
                <a:spcPts val="350"/>
              </a:spcAft>
              <a:buFont typeface="Arial" pitchFamily="34" charset="0"/>
              <a:buChar char="•"/>
            </a:pPr>
            <a:r>
              <a:rPr lang="en-US" altLang="en-US" sz="1600" dirty="0"/>
              <a:t>Current federal regulations require QHP issuers to offer contracts in good faith to at least one ECP in each ECP category in each county in the service area of their plan(s), where an ECP in that category is available and provides services covered by the issuer plan type</a:t>
            </a:r>
          </a:p>
          <a:p>
            <a:pPr marL="569913" lvl="1">
              <a:spcBef>
                <a:spcPts val="350"/>
              </a:spcBef>
              <a:spcAft>
                <a:spcPts val="350"/>
              </a:spcAft>
              <a:buFont typeface="Calibri" pitchFamily="34" charset="0"/>
              <a:buChar char="–"/>
            </a:pPr>
            <a:r>
              <a:rPr lang="en-US" altLang="en-US" sz="1600" b="1" dirty="0">
                <a:solidFill>
                  <a:srgbClr val="FF0000"/>
                </a:solidFill>
              </a:rPr>
              <a:t>IHCPs, which include Tribal FQHCs, constitute one of the ECP categories</a:t>
            </a:r>
          </a:p>
          <a:p>
            <a:pPr marL="569913" lvl="1">
              <a:spcBef>
                <a:spcPts val="350"/>
              </a:spcBef>
              <a:spcAft>
                <a:spcPts val="350"/>
              </a:spcAft>
              <a:buFont typeface="Calibri" pitchFamily="34" charset="0"/>
              <a:buChar char="–"/>
            </a:pPr>
            <a:r>
              <a:rPr lang="en-US" altLang="en-US" sz="1600" b="1" dirty="0"/>
              <a:t>For 2024 and subsequent years, the rule would establish two additional ECP categories for mental health facilities and substance use disorder treatment centers</a:t>
            </a:r>
          </a:p>
          <a:p>
            <a:pPr marL="285750" lvl="1">
              <a:spcBef>
                <a:spcPts val="350"/>
              </a:spcBef>
              <a:spcAft>
                <a:spcPts val="350"/>
              </a:spcAft>
              <a:buFont typeface="Arial" pitchFamily="34" charset="0"/>
              <a:buChar char="•"/>
            </a:pPr>
            <a:r>
              <a:rPr lang="en-US" altLang="en-US" sz="1600" dirty="0"/>
              <a:t>Under current federal regulations, </a:t>
            </a:r>
            <a:r>
              <a:rPr lang="en-US" altLang="en-US" sz="1600" b="1" dirty="0">
                <a:solidFill>
                  <a:srgbClr val="FF0000"/>
                </a:solidFill>
              </a:rPr>
              <a:t>in states with a Marketplace operating on the federal platform, QHP issuers must make good faith contract offers to </a:t>
            </a:r>
            <a:r>
              <a:rPr lang="en-US" altLang="en-US" sz="1600" b="1" u="sng" dirty="0">
                <a:solidFill>
                  <a:srgbClr val="FF0000"/>
                </a:solidFill>
              </a:rPr>
              <a:t>all</a:t>
            </a:r>
            <a:r>
              <a:rPr lang="en-US" altLang="en-US" sz="1600" b="1" dirty="0">
                <a:solidFill>
                  <a:srgbClr val="FF0000"/>
                </a:solidFill>
              </a:rPr>
              <a:t> available IHCPs (on HHS ECP List), including Tribal FQHCs</a:t>
            </a:r>
            <a:r>
              <a:rPr lang="en-US" altLang="en-US" sz="1600" dirty="0"/>
              <a:t>, in the service area of their plan(s), applying the special terms and conditions necessitated by federal law and regulations as referenced in the recommended model QHP Addendum</a:t>
            </a:r>
          </a:p>
          <a:p>
            <a:pPr marL="569913" lvl="1">
              <a:spcBef>
                <a:spcPts val="350"/>
              </a:spcBef>
              <a:spcAft>
                <a:spcPts val="350"/>
              </a:spcAft>
              <a:buFont typeface="Calibri" pitchFamily="34" charset="0"/>
              <a:buChar char="–"/>
            </a:pPr>
            <a:r>
              <a:rPr lang="en-US" altLang="en-US" sz="1600" b="1" dirty="0">
                <a:solidFill>
                  <a:srgbClr val="FF0000"/>
                </a:solidFill>
              </a:rPr>
              <a:t>The rule would retain this protection for Tribal FQHCs and other IHCPs</a:t>
            </a:r>
          </a:p>
          <a:p>
            <a:pPr marL="0" lvl="1" indent="0">
              <a:spcBef>
                <a:spcPts val="350"/>
              </a:spcBef>
              <a:spcAft>
                <a:spcPts val="350"/>
              </a:spcAft>
              <a:buNone/>
            </a:pPr>
            <a:endParaRPr lang="en-US" altLang="en-US" sz="1600"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42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7" name="Title 1"/>
          <p:cNvSpPr txBox="1">
            <a:spLocks/>
          </p:cNvSpPr>
          <p:nvPr/>
        </p:nvSpPr>
        <p:spPr>
          <a:xfrm>
            <a:off x="533400" y="274638"/>
            <a:ext cx="8077199" cy="487362"/>
          </a:xfrm>
          <a:prstGeom prst="rect">
            <a:avLst/>
          </a:prstGeom>
        </p:spPr>
        <p:txBody>
          <a:bodyPr vert="horz" lIns="91440" tIns="45720" rIns="91440" bIns="45720" rtlCol="0" anchor="ctr">
            <a:noAutofit/>
          </a:bodyPr>
          <a:lstStyle/>
          <a:p>
            <a:pPr lvl="0" algn="ctr">
              <a:spcBef>
                <a:spcPct val="0"/>
              </a:spcBef>
            </a:pPr>
            <a:r>
              <a:rPr lang="en-US" sz="2800" b="1" dirty="0">
                <a:solidFill>
                  <a:schemeClr val="accent1">
                    <a:lumMod val="75000"/>
                  </a:schemeClr>
                </a:solidFill>
                <a:latin typeface="+mj-lt"/>
                <a:ea typeface="+mj-ea"/>
                <a:cs typeface="+mj-cs"/>
              </a:rPr>
              <a:t>New Protections for Tribal FQHCs and Other ECPs</a:t>
            </a:r>
            <a:endParaRPr kumimoji="0" lang="en-US" sz="28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extLst>
      <p:ext uri="{BB962C8B-B14F-4D97-AF65-F5344CB8AC3E}">
        <p14:creationId xmlns:p14="http://schemas.microsoft.com/office/powerpoint/2010/main" val="639025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7"/>
            <a:ext cx="8077199" cy="792163"/>
          </a:xfrm>
        </p:spPr>
        <p:txBody>
          <a:bodyPr>
            <a:noAutofit/>
          </a:bodyPr>
          <a:lstStyle/>
          <a:p>
            <a:r>
              <a:rPr lang="en-US" sz="2800" b="1" dirty="0">
                <a:solidFill>
                  <a:schemeClr val="accent1">
                    <a:lumMod val="75000"/>
                  </a:schemeClr>
                </a:solidFill>
              </a:rPr>
              <a:t>#8:  Inflation Reduction Act Increased Value of </a:t>
            </a:r>
            <a:br>
              <a:rPr lang="en-US" sz="2800" b="1" dirty="0">
                <a:solidFill>
                  <a:schemeClr val="accent1">
                    <a:lumMod val="75000"/>
                  </a:schemeClr>
                </a:solidFill>
              </a:rPr>
            </a:br>
            <a:r>
              <a:rPr lang="en-US" sz="2800" b="1" dirty="0">
                <a:solidFill>
                  <a:schemeClr val="accent1">
                    <a:lumMod val="75000"/>
                  </a:schemeClr>
                </a:solidFill>
              </a:rPr>
              <a:t>Tribal Sponsorship under </a:t>
            </a:r>
            <a:r>
              <a:rPr lang="en-US" sz="2800" b="1" dirty="0">
                <a:solidFill>
                  <a:srgbClr val="FF0000"/>
                </a:solidFill>
              </a:rPr>
              <a:t>Medicare Part D</a:t>
            </a:r>
          </a:p>
        </p:txBody>
      </p:sp>
      <p:sp>
        <p:nvSpPr>
          <p:cNvPr id="3" name="Content Placeholder 2"/>
          <p:cNvSpPr>
            <a:spLocks noGrp="1"/>
          </p:cNvSpPr>
          <p:nvPr>
            <p:ph idx="1"/>
          </p:nvPr>
        </p:nvSpPr>
        <p:spPr>
          <a:xfrm>
            <a:off x="457200" y="1219200"/>
            <a:ext cx="8229600" cy="4845276"/>
          </a:xfrm>
        </p:spPr>
        <p:txBody>
          <a:bodyPr>
            <a:noAutofit/>
          </a:bodyPr>
          <a:lstStyle/>
          <a:p>
            <a:pPr marL="0" lvl="0" indent="3175">
              <a:spcBef>
                <a:spcPts val="400"/>
              </a:spcBef>
              <a:spcAft>
                <a:spcPts val="800"/>
              </a:spcAft>
              <a:buNone/>
            </a:pPr>
            <a:r>
              <a:rPr lang="en-US" altLang="en-US" sz="1600" dirty="0"/>
              <a:t>The Inflation Reduction Act included several measures designed to improve access to prescription drugs under Medicare Part D. The law will:</a:t>
            </a:r>
          </a:p>
          <a:p>
            <a:pPr lvl="0">
              <a:spcBef>
                <a:spcPts val="400"/>
              </a:spcBef>
              <a:spcAft>
                <a:spcPts val="800"/>
              </a:spcAft>
            </a:pPr>
            <a:r>
              <a:rPr lang="en-US" altLang="en-US" sz="1500" b="1" dirty="0"/>
              <a:t>Beginning in </a:t>
            </a:r>
            <a:r>
              <a:rPr lang="en-US" altLang="en-US" sz="1500" b="1" u="sng" dirty="0"/>
              <a:t>2023</a:t>
            </a:r>
            <a:r>
              <a:rPr lang="en-US" altLang="en-US" sz="1500" dirty="0"/>
              <a:t>, cap out-of-pocket costs for insulin products at $35 per month for Medicare Part D enrollees, including AI/AN enrollees</a:t>
            </a:r>
          </a:p>
          <a:p>
            <a:pPr lvl="0">
              <a:spcBef>
                <a:spcPts val="400"/>
              </a:spcBef>
              <a:spcAft>
                <a:spcPts val="800"/>
              </a:spcAft>
            </a:pPr>
            <a:r>
              <a:rPr lang="en-US" altLang="en-US" sz="1500" b="1" dirty="0"/>
              <a:t>Beginning in </a:t>
            </a:r>
            <a:r>
              <a:rPr lang="en-US" altLang="en-US" sz="1500" b="1" u="sng" dirty="0"/>
              <a:t>2024</a:t>
            </a:r>
            <a:r>
              <a:rPr lang="en-US" altLang="en-US" sz="1500" dirty="0"/>
              <a:t>, expand eligibility for full-premium subsidies under the Medicare Part D Low-Income Subsidy (LIS) program to enrollees, including AI/AN enrollees, with an income at or less than 150% FPL (currently 135% FPL)*; and</a:t>
            </a:r>
          </a:p>
          <a:p>
            <a:pPr lvl="0">
              <a:spcBef>
                <a:spcPts val="400"/>
              </a:spcBef>
              <a:spcAft>
                <a:spcPts val="800"/>
              </a:spcAft>
            </a:pPr>
            <a:r>
              <a:rPr lang="en-US" altLang="en-US" sz="1500" b="1" dirty="0"/>
              <a:t>Beginning in </a:t>
            </a:r>
            <a:r>
              <a:rPr lang="en-US" altLang="en-US" sz="1500" b="1" u="sng" dirty="0"/>
              <a:t>2025</a:t>
            </a:r>
            <a:r>
              <a:rPr lang="en-US" altLang="en-US" sz="1500" dirty="0"/>
              <a:t>, cap prescription drug costs at $2,000 per year for Medicare Part D enrollees, including AI/AN enrollees, with the amount of the cap indexed annually in subsequent years**</a:t>
            </a:r>
          </a:p>
          <a:p>
            <a:pPr lvl="0">
              <a:spcBef>
                <a:spcPts val="400"/>
              </a:spcBef>
            </a:pPr>
            <a:endParaRPr lang="en-US" altLang="en-US" sz="400" dirty="0"/>
          </a:p>
          <a:p>
            <a:pPr marL="0" lvl="0" indent="0">
              <a:spcBef>
                <a:spcPts val="400"/>
              </a:spcBef>
              <a:buNone/>
            </a:pPr>
            <a:r>
              <a:rPr lang="en-US" altLang="en-US" sz="1400" dirty="0"/>
              <a:t>* Currently, under the LIS program, Medicare Part D enrollees with an income between 135% and 150% FPL receive a partial premium subsidy, with the amount of the subsidy varying by income level</a:t>
            </a:r>
          </a:p>
          <a:p>
            <a:pPr marL="0" lvl="0" indent="0">
              <a:spcBef>
                <a:spcPts val="400"/>
              </a:spcBef>
              <a:buNone/>
            </a:pPr>
            <a:endParaRPr lang="en-US" altLang="en-US" sz="400" dirty="0"/>
          </a:p>
          <a:p>
            <a:pPr marL="0" indent="0">
              <a:spcBef>
                <a:spcPts val="400"/>
              </a:spcBef>
              <a:buNone/>
            </a:pPr>
            <a:r>
              <a:rPr lang="en-US" altLang="en-US" sz="1400" dirty="0"/>
              <a:t>** Medicare Part D currently has no hard cap on out-of-pocket prescription drug costs; in 2022, Medicare Part D enrollees pay a $480 deductible and 25% coinsurance until their total out-of-pocket prescription drug spending reaches $7,050, after which they pay either 5% of their total drug costs or $3.95/$9.85 for each generic and preferred/other drug, respectively</a:t>
            </a:r>
          </a:p>
          <a:p>
            <a:pPr marL="0" lvl="0" indent="0">
              <a:spcBef>
                <a:spcPts val="400"/>
              </a:spcBef>
              <a:buNone/>
            </a:pPr>
            <a:endParaRPr lang="en-US" altLang="en-US" sz="1400" dirty="0"/>
          </a:p>
          <a:p>
            <a:pPr marL="0" lvl="0" indent="0">
              <a:spcBef>
                <a:spcPts val="400"/>
              </a:spcBef>
              <a:buNone/>
            </a:pPr>
            <a:endParaRPr lang="en-US" altLang="en-US" sz="1400"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43</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99129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686800" cy="792162"/>
          </a:xfrm>
        </p:spPr>
        <p:txBody>
          <a:bodyPr>
            <a:noAutofit/>
          </a:bodyPr>
          <a:lstStyle/>
          <a:p>
            <a:r>
              <a:rPr lang="en-US" sz="2800" b="1" dirty="0">
                <a:solidFill>
                  <a:schemeClr val="accent1">
                    <a:lumMod val="75000"/>
                  </a:schemeClr>
                </a:solidFill>
              </a:rPr>
              <a:t>#9:  New Option to Provide (Tribal) </a:t>
            </a:r>
            <a:r>
              <a:rPr lang="en-US" sz="2800" b="1" dirty="0">
                <a:solidFill>
                  <a:srgbClr val="FF0000"/>
                </a:solidFill>
              </a:rPr>
              <a:t>Employer-Sponsored Coverage</a:t>
            </a:r>
            <a:r>
              <a:rPr lang="en-US" sz="2800" b="1" dirty="0">
                <a:solidFill>
                  <a:schemeClr val="accent1">
                    <a:lumMod val="75000"/>
                  </a:schemeClr>
                </a:solidFill>
              </a:rPr>
              <a:t> via Marketplace</a:t>
            </a:r>
          </a:p>
        </p:txBody>
      </p:sp>
      <p:sp>
        <p:nvSpPr>
          <p:cNvPr id="3" name="Content Placeholder 2"/>
          <p:cNvSpPr>
            <a:spLocks noGrp="1"/>
          </p:cNvSpPr>
          <p:nvPr>
            <p:ph idx="1"/>
          </p:nvPr>
        </p:nvSpPr>
        <p:spPr>
          <a:xfrm>
            <a:off x="457200" y="1219200"/>
            <a:ext cx="8229600" cy="4845276"/>
          </a:xfrm>
        </p:spPr>
        <p:txBody>
          <a:bodyPr>
            <a:noAutofit/>
          </a:bodyPr>
          <a:lstStyle/>
          <a:p>
            <a:pPr marL="346075" lvl="1" indent="-346075">
              <a:spcBef>
                <a:spcPts val="350"/>
              </a:spcBef>
              <a:spcAft>
                <a:spcPts val="350"/>
              </a:spcAft>
              <a:buFont typeface="Arial" pitchFamily="34" charset="0"/>
              <a:buChar char="•"/>
            </a:pPr>
            <a:r>
              <a:rPr lang="en-US" altLang="en-US" sz="1600" dirty="0"/>
              <a:t>Since 2019, federal rules allow integration of employer-sponsored health reimbursement arrangements (HRAs) and individual health insurance coverage (</a:t>
            </a:r>
            <a:r>
              <a:rPr lang="en-US" altLang="en-US" sz="1600" i="1" dirty="0"/>
              <a:t>e.g.</a:t>
            </a:r>
            <a:r>
              <a:rPr lang="en-US" altLang="en-US" sz="1600" dirty="0"/>
              <a:t>, Marketplace coverage)</a:t>
            </a:r>
            <a:endParaRPr lang="en-US" altLang="en-US" sz="1400" dirty="0"/>
          </a:p>
          <a:p>
            <a:pPr marL="346075" indent="-346075">
              <a:spcBef>
                <a:spcPts val="350"/>
              </a:spcBef>
              <a:spcAft>
                <a:spcPts val="350"/>
              </a:spcAft>
            </a:pPr>
            <a:r>
              <a:rPr lang="en-US" altLang="en-US" sz="1600" dirty="0"/>
              <a:t>Characteristics of an HRA:</a:t>
            </a:r>
          </a:p>
          <a:p>
            <a:pPr marL="746125" lvl="1" indent="-346075">
              <a:spcBef>
                <a:spcPts val="350"/>
              </a:spcBef>
              <a:spcAft>
                <a:spcPts val="350"/>
              </a:spcAft>
            </a:pPr>
            <a:r>
              <a:rPr lang="en-US" altLang="en-US" sz="1400" dirty="0"/>
              <a:t>Type of account-based group health plan funded solely by employer contributions</a:t>
            </a:r>
          </a:p>
          <a:p>
            <a:pPr marL="746125" lvl="1" indent="-346075">
              <a:spcBef>
                <a:spcPts val="200"/>
              </a:spcBef>
              <a:spcAft>
                <a:spcPts val="200"/>
              </a:spcAft>
            </a:pPr>
            <a:r>
              <a:rPr lang="en-US" altLang="en-US" sz="1400" dirty="0"/>
              <a:t>Provides reimbursement for medical care expenses incurred by employees (or their spouse or dependents); “medical care expenses” includes health insurance premiums</a:t>
            </a:r>
          </a:p>
          <a:p>
            <a:pPr marL="746125" lvl="1" indent="-346075">
              <a:spcBef>
                <a:spcPts val="350"/>
              </a:spcBef>
              <a:spcAft>
                <a:spcPts val="350"/>
              </a:spcAft>
            </a:pPr>
            <a:r>
              <a:rPr lang="en-US" altLang="en-US" sz="1400" dirty="0"/>
              <a:t>Reimbursements excluded from employee income and wages for federal income tax and employment tax purposes</a:t>
            </a:r>
            <a:endParaRPr lang="en-US" altLang="en-US" sz="1400" dirty="0">
              <a:solidFill>
                <a:srgbClr val="FF0000"/>
              </a:solidFill>
            </a:endParaRPr>
          </a:p>
          <a:p>
            <a:pPr>
              <a:spcBef>
                <a:spcPts val="350"/>
              </a:spcBef>
              <a:spcAft>
                <a:spcPts val="350"/>
              </a:spcAft>
            </a:pPr>
            <a:r>
              <a:rPr lang="en-US" altLang="en-US" sz="1600" dirty="0"/>
              <a:t>Under the rule, </a:t>
            </a:r>
            <a:r>
              <a:rPr lang="en-US" altLang="en-US" sz="1600" u="sng" dirty="0">
                <a:solidFill>
                  <a:srgbClr val="FF0000"/>
                </a:solidFill>
              </a:rPr>
              <a:t>employers (including Tribes)</a:t>
            </a:r>
            <a:r>
              <a:rPr lang="en-US" altLang="en-US" sz="1600" dirty="0"/>
              <a:t> can make deposits into individual coverage HRAs in order to offer Marketplace coverage to employees (and, at employer option, their families)</a:t>
            </a:r>
          </a:p>
          <a:p>
            <a:pPr>
              <a:spcBef>
                <a:spcPts val="350"/>
              </a:spcBef>
              <a:spcAft>
                <a:spcPts val="350"/>
              </a:spcAft>
            </a:pPr>
            <a:r>
              <a:rPr lang="en-US" altLang="en-US" sz="1600" dirty="0"/>
              <a:t>Tribal citizen employees (and their Tribal citizen family members) who participate in an individual coverage HRA (IC-HRA) and enroll in Marketplace coverage </a:t>
            </a:r>
            <a:r>
              <a:rPr lang="en-US" altLang="en-US" sz="1600" u="sng" dirty="0">
                <a:solidFill>
                  <a:srgbClr val="FF0000"/>
                </a:solidFill>
              </a:rPr>
              <a:t>qualify</a:t>
            </a:r>
            <a:r>
              <a:rPr lang="en-US" altLang="en-US" sz="1600" dirty="0"/>
              <a:t> for comprehensive, Indian-specific cost-sharing protections</a:t>
            </a:r>
          </a:p>
          <a:p>
            <a:pPr>
              <a:spcBef>
                <a:spcPts val="350"/>
              </a:spcBef>
              <a:spcAft>
                <a:spcPts val="350"/>
              </a:spcAft>
            </a:pPr>
            <a:r>
              <a:rPr lang="en-US" altLang="en-US" sz="1600" dirty="0"/>
              <a:t>Individuals who participate in an individual coverage HRA and enroll in Marketplace coverage </a:t>
            </a:r>
            <a:r>
              <a:rPr lang="en-US" altLang="en-US" sz="1600" u="sng" dirty="0">
                <a:solidFill>
                  <a:srgbClr val="FF0000"/>
                </a:solidFill>
              </a:rPr>
              <a:t>do not qualify</a:t>
            </a:r>
            <a:r>
              <a:rPr lang="en-US" altLang="en-US" sz="1600" dirty="0"/>
              <a:t> for federal premium subsidies</a:t>
            </a:r>
          </a:p>
          <a:p>
            <a:pPr marL="0" indent="0">
              <a:spcBef>
                <a:spcPts val="350"/>
              </a:spcBef>
              <a:spcAft>
                <a:spcPts val="350"/>
              </a:spcAft>
              <a:buNone/>
            </a:pPr>
            <a:r>
              <a:rPr lang="en-US" altLang="en-US" sz="1200" dirty="0">
                <a:solidFill>
                  <a:srgbClr val="FF0000"/>
                </a:solidFill>
              </a:rPr>
              <a:t>For background on individual coverage HRAs, see the TSGAC issue brief “Update on Final Rule Regarding Health Reimbursement Arrangements (HRAs) and Other Account-Based Group Health Plans (CMS-9918-F/TD 9867)” at </a:t>
            </a:r>
            <a:r>
              <a:rPr lang="en-US" altLang="en-US" sz="1200" dirty="0">
                <a:hlinkClick r:id="rId3"/>
              </a:rPr>
              <a:t>https://www.tribalselfgov.org/wp-content/uploads/2020/05/TSGAC-Brief-Health-Reimbursement-Arrangements-2020-05-19c.pdf</a:t>
            </a:r>
            <a:endParaRPr lang="en-US" altLang="en-US" sz="1200"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44</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93719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686800" cy="792162"/>
          </a:xfrm>
        </p:spPr>
        <p:txBody>
          <a:bodyPr>
            <a:noAutofit/>
          </a:bodyPr>
          <a:lstStyle/>
          <a:p>
            <a:r>
              <a:rPr lang="en-US" sz="2800" b="1" dirty="0">
                <a:solidFill>
                  <a:schemeClr val="accent1">
                    <a:lumMod val="75000"/>
                  </a:schemeClr>
                </a:solidFill>
              </a:rPr>
              <a:t>Potential Advantages</a:t>
            </a:r>
            <a:br>
              <a:rPr lang="en-US" sz="2800" b="1" dirty="0">
                <a:solidFill>
                  <a:schemeClr val="accent1">
                    <a:lumMod val="75000"/>
                  </a:schemeClr>
                </a:solidFill>
              </a:rPr>
            </a:br>
            <a:r>
              <a:rPr lang="en-US" sz="2800" b="1" dirty="0">
                <a:solidFill>
                  <a:schemeClr val="accent1">
                    <a:lumMod val="75000"/>
                  </a:schemeClr>
                </a:solidFill>
              </a:rPr>
              <a:t>of Offering an Individual Coverage HRA</a:t>
            </a:r>
          </a:p>
        </p:txBody>
      </p:sp>
      <p:sp>
        <p:nvSpPr>
          <p:cNvPr id="3" name="Content Placeholder 2"/>
          <p:cNvSpPr>
            <a:spLocks noGrp="1"/>
          </p:cNvSpPr>
          <p:nvPr>
            <p:ph idx="1"/>
          </p:nvPr>
        </p:nvSpPr>
        <p:spPr>
          <a:xfrm>
            <a:off x="457200" y="1219200"/>
            <a:ext cx="8229600" cy="4845276"/>
          </a:xfrm>
        </p:spPr>
        <p:txBody>
          <a:bodyPr>
            <a:noAutofit/>
          </a:bodyPr>
          <a:lstStyle/>
          <a:p>
            <a:pPr marL="285750" lvl="1">
              <a:spcBef>
                <a:spcPts val="350"/>
              </a:spcBef>
              <a:spcAft>
                <a:spcPts val="350"/>
              </a:spcAft>
              <a:buFont typeface="Arial" pitchFamily="34" charset="0"/>
              <a:buChar char="•"/>
            </a:pPr>
            <a:r>
              <a:rPr lang="en-US" sz="1600" b="1" i="0" u="none" strike="noStrike" baseline="0" dirty="0">
                <a:solidFill>
                  <a:srgbClr val="000000"/>
                </a:solidFill>
              </a:rPr>
              <a:t>Average health insurance premiums for the Marketplace coverage could be substantially lower </a:t>
            </a:r>
            <a:r>
              <a:rPr lang="en-US" sz="1600" b="0" i="0" u="none" strike="noStrike" baseline="0" dirty="0">
                <a:solidFill>
                  <a:srgbClr val="000000"/>
                </a:solidFill>
              </a:rPr>
              <a:t>than the average premium costs the employer (and employee) currently pay—particularly given that enrolled Tribal members can enroll in the lower-cost bronze plans and not have out-of-pocket costs (as they are eligible for comprehensive cost-sharing protections)</a:t>
            </a:r>
          </a:p>
          <a:p>
            <a:pPr marL="285750" lvl="1">
              <a:spcBef>
                <a:spcPts val="350"/>
              </a:spcBef>
              <a:spcAft>
                <a:spcPts val="350"/>
              </a:spcAft>
              <a:buNone/>
            </a:pPr>
            <a:r>
              <a:rPr lang="en-US" sz="1600" dirty="0">
                <a:solidFill>
                  <a:srgbClr val="000000"/>
                </a:solidFill>
              </a:rPr>
              <a:t>	</a:t>
            </a:r>
            <a:r>
              <a:rPr lang="en-US" sz="1600" b="1" dirty="0">
                <a:solidFill>
                  <a:srgbClr val="000000"/>
                </a:solidFill>
              </a:rPr>
              <a:t>Example 1:</a:t>
            </a:r>
            <a:endParaRPr lang="en-US" sz="1600" b="1" i="0" u="none" strike="noStrike" baseline="0" dirty="0">
              <a:solidFill>
                <a:srgbClr val="000000"/>
              </a:solidFill>
            </a:endParaRPr>
          </a:p>
          <a:p>
            <a:pPr marL="742950" lvl="2" indent="-285750">
              <a:spcBef>
                <a:spcPts val="350"/>
              </a:spcBef>
              <a:spcAft>
                <a:spcPts val="350"/>
              </a:spcAft>
              <a:buFont typeface="Courier New" panose="02070309020205020404" pitchFamily="49" charset="0"/>
              <a:buChar char="-"/>
            </a:pPr>
            <a:r>
              <a:rPr lang="en-US" sz="1400" dirty="0">
                <a:solidFill>
                  <a:srgbClr val="000000"/>
                </a:solidFill>
              </a:rPr>
              <a:t>T</a:t>
            </a:r>
            <a:r>
              <a:rPr lang="en-US" sz="1400" b="0" i="0" u="none" strike="noStrike" baseline="0" dirty="0">
                <a:solidFill>
                  <a:srgbClr val="000000"/>
                </a:solidFill>
              </a:rPr>
              <a:t>he annual premium for self-only</a:t>
            </a:r>
            <a:r>
              <a:rPr lang="en-US" sz="1400" b="0" i="0" u="none" strike="noStrike" dirty="0">
                <a:solidFill>
                  <a:srgbClr val="000000"/>
                </a:solidFill>
              </a:rPr>
              <a:t> </a:t>
            </a:r>
            <a:r>
              <a:rPr lang="en-US" sz="1400" b="0" i="0" u="none" strike="noStrike" baseline="0" dirty="0">
                <a:solidFill>
                  <a:srgbClr val="000000"/>
                </a:solidFill>
              </a:rPr>
              <a:t>coverage under the </a:t>
            </a:r>
            <a:r>
              <a:rPr lang="en-US" sz="1400" dirty="0">
                <a:solidFill>
                  <a:srgbClr val="000000"/>
                </a:solidFill>
              </a:rPr>
              <a:t>existing employer-sponsored health insurance offered by a Tribal employer in Washington state</a:t>
            </a:r>
            <a:r>
              <a:rPr lang="en-US" sz="1400" b="0" i="0" u="none" strike="noStrike" baseline="0" dirty="0">
                <a:solidFill>
                  <a:srgbClr val="000000"/>
                </a:solidFill>
              </a:rPr>
              <a:t> averaged </a:t>
            </a:r>
            <a:r>
              <a:rPr lang="en-US" sz="1400" b="1" i="0" u="none" strike="noStrike" baseline="0" dirty="0">
                <a:solidFill>
                  <a:srgbClr val="0070C0"/>
                </a:solidFill>
              </a:rPr>
              <a:t>$10,618 </a:t>
            </a:r>
            <a:r>
              <a:rPr lang="en-US" sz="1400" dirty="0">
                <a:solidFill>
                  <a:srgbClr val="000000"/>
                </a:solidFill>
              </a:rPr>
              <a:t>for</a:t>
            </a:r>
            <a:r>
              <a:rPr lang="en-US" sz="1400" b="0" i="0" u="none" strike="noStrike" baseline="0" dirty="0">
                <a:solidFill>
                  <a:srgbClr val="000000"/>
                </a:solidFill>
              </a:rPr>
              <a:t> the 2022 plan year</a:t>
            </a:r>
          </a:p>
          <a:p>
            <a:pPr marL="742950" lvl="2" indent="-285750">
              <a:spcBef>
                <a:spcPts val="350"/>
              </a:spcBef>
              <a:spcAft>
                <a:spcPts val="350"/>
              </a:spcAft>
              <a:buFont typeface="Courier New" panose="02070309020205020404" pitchFamily="49" charset="0"/>
              <a:buChar char="-"/>
            </a:pPr>
            <a:r>
              <a:rPr lang="en-US" sz="1400" b="0" i="0" u="none" strike="noStrike" baseline="0" dirty="0">
                <a:solidFill>
                  <a:srgbClr val="000000"/>
                </a:solidFill>
              </a:rPr>
              <a:t>In contrast, the annual premium for </a:t>
            </a:r>
            <a:r>
              <a:rPr lang="en-US" sz="1400" dirty="0">
                <a:solidFill>
                  <a:srgbClr val="000000"/>
                </a:solidFill>
              </a:rPr>
              <a:t>a selected </a:t>
            </a:r>
            <a:r>
              <a:rPr lang="en-US" sz="1400" b="0" i="0" u="none" strike="noStrike" baseline="0" dirty="0">
                <a:solidFill>
                  <a:srgbClr val="000000"/>
                </a:solidFill>
              </a:rPr>
              <a:t>Marketplace bronze plan </a:t>
            </a:r>
            <a:r>
              <a:rPr lang="en-US" sz="1400" dirty="0">
                <a:solidFill>
                  <a:srgbClr val="000000"/>
                </a:solidFill>
              </a:rPr>
              <a:t>(Bronze Care on Demand 8500, </a:t>
            </a:r>
            <a:r>
              <a:rPr lang="en-US" sz="1400" b="0" i="0" u="none" strike="noStrike" baseline="0" dirty="0">
                <a:solidFill>
                  <a:srgbClr val="000000"/>
                </a:solidFill>
              </a:rPr>
              <a:t>offered by </a:t>
            </a:r>
            <a:r>
              <a:rPr lang="en-US" sz="1400" dirty="0">
                <a:solidFill>
                  <a:srgbClr val="000000"/>
                </a:solidFill>
              </a:rPr>
              <a:t>Regence BlueShield</a:t>
            </a:r>
            <a:r>
              <a:rPr lang="en-US" sz="1400" b="0" i="0" u="none" strike="noStrike" baseline="0" dirty="0">
                <a:solidFill>
                  <a:srgbClr val="000000"/>
                </a:solidFill>
              </a:rPr>
              <a:t>) for a 45-year-old in</a:t>
            </a:r>
            <a:r>
              <a:rPr lang="en-US" sz="1400" b="0" i="0" u="none" strike="noStrike" dirty="0">
                <a:solidFill>
                  <a:srgbClr val="000000"/>
                </a:solidFill>
              </a:rPr>
              <a:t> </a:t>
            </a:r>
            <a:r>
              <a:rPr lang="en-US" sz="1400" dirty="0">
                <a:solidFill>
                  <a:srgbClr val="000000"/>
                </a:solidFill>
              </a:rPr>
              <a:t>the same location was</a:t>
            </a:r>
            <a:r>
              <a:rPr lang="en-US" sz="1400" b="0" i="0" u="none" strike="noStrike" baseline="0" dirty="0">
                <a:solidFill>
                  <a:srgbClr val="000000"/>
                </a:solidFill>
              </a:rPr>
              <a:t> only </a:t>
            </a:r>
            <a:r>
              <a:rPr lang="en-US" sz="1400" b="1" i="0" u="none" strike="noStrike" baseline="0" dirty="0">
                <a:solidFill>
                  <a:srgbClr val="0070C0"/>
                </a:solidFill>
              </a:rPr>
              <a:t>$</a:t>
            </a:r>
            <a:r>
              <a:rPr lang="en-US" sz="1400" b="1" dirty="0">
                <a:solidFill>
                  <a:srgbClr val="0070C0"/>
                </a:solidFill>
              </a:rPr>
              <a:t>4</a:t>
            </a:r>
            <a:r>
              <a:rPr lang="en-US" sz="1400" b="1" i="0" u="none" strike="noStrike" baseline="0" dirty="0">
                <a:solidFill>
                  <a:srgbClr val="0070C0"/>
                </a:solidFill>
              </a:rPr>
              <a:t>,321 </a:t>
            </a:r>
            <a:r>
              <a:rPr lang="en-US" sz="1400" dirty="0">
                <a:solidFill>
                  <a:srgbClr val="000000"/>
                </a:solidFill>
              </a:rPr>
              <a:t>for</a:t>
            </a:r>
            <a:r>
              <a:rPr lang="en-US" sz="1400" b="0" i="0" u="none" strike="noStrike" baseline="0" dirty="0">
                <a:solidFill>
                  <a:srgbClr val="000000"/>
                </a:solidFill>
              </a:rPr>
              <a:t> the 2022 plan year (</a:t>
            </a:r>
            <a:r>
              <a:rPr lang="en-US" sz="1400" b="1" i="0" u="none" strike="noStrike" baseline="0" dirty="0">
                <a:solidFill>
                  <a:srgbClr val="0070C0"/>
                </a:solidFill>
              </a:rPr>
              <a:t>a difference of $6,297</a:t>
            </a:r>
            <a:r>
              <a:rPr lang="en-US" sz="1400" b="0" i="0" u="none" strike="noStrike" baseline="0" dirty="0">
                <a:solidFill>
                  <a:srgbClr val="000000"/>
                </a:solidFill>
              </a:rPr>
              <a:t>)</a:t>
            </a:r>
          </a:p>
          <a:p>
            <a:pPr marL="285750" lvl="2" indent="-285750">
              <a:spcBef>
                <a:spcPts val="350"/>
              </a:spcBef>
              <a:spcAft>
                <a:spcPts val="350"/>
              </a:spcAft>
              <a:buNone/>
            </a:pPr>
            <a:r>
              <a:rPr lang="en-US" sz="1600" b="0" i="0" u="none" strike="noStrike" baseline="0" dirty="0">
                <a:solidFill>
                  <a:srgbClr val="000000"/>
                </a:solidFill>
              </a:rPr>
              <a:t>	</a:t>
            </a:r>
            <a:r>
              <a:rPr lang="en-US" sz="1600" b="1" i="0" u="none" strike="noStrike" baseline="0" dirty="0">
                <a:solidFill>
                  <a:srgbClr val="000000"/>
                </a:solidFill>
              </a:rPr>
              <a:t>Example 2:</a:t>
            </a:r>
          </a:p>
          <a:p>
            <a:pPr marL="742950" lvl="2" indent="-285750">
              <a:spcBef>
                <a:spcPts val="350"/>
              </a:spcBef>
              <a:spcAft>
                <a:spcPts val="350"/>
              </a:spcAft>
              <a:buFont typeface="Courier New" panose="02070309020205020404" pitchFamily="49" charset="0"/>
              <a:buChar char="-"/>
            </a:pPr>
            <a:r>
              <a:rPr lang="en-US" sz="1400" dirty="0">
                <a:solidFill>
                  <a:srgbClr val="000000"/>
                </a:solidFill>
              </a:rPr>
              <a:t>The annual premium for self-only coverage under the nationwide Blue Cross Blue Shield (BCBS) Basic plan offered through the Federal Employees Health Benefits Program (FEHBP) was </a:t>
            </a:r>
            <a:r>
              <a:rPr lang="en-US" sz="1400" b="1" dirty="0">
                <a:solidFill>
                  <a:srgbClr val="0070C0"/>
                </a:solidFill>
              </a:rPr>
              <a:t>$9,006 </a:t>
            </a:r>
            <a:r>
              <a:rPr lang="en-US" sz="1400" dirty="0">
                <a:solidFill>
                  <a:srgbClr val="000000"/>
                </a:solidFill>
              </a:rPr>
              <a:t>in the 2023 plan year open enrollment period</a:t>
            </a:r>
          </a:p>
          <a:p>
            <a:pPr marL="742950" lvl="2" indent="-285750">
              <a:spcBef>
                <a:spcPts val="350"/>
              </a:spcBef>
              <a:spcAft>
                <a:spcPts val="350"/>
              </a:spcAft>
              <a:buFont typeface="Courier New" panose="02070309020205020404" pitchFamily="49" charset="0"/>
              <a:buChar char="-"/>
            </a:pPr>
            <a:r>
              <a:rPr lang="en-US" sz="1400" dirty="0">
                <a:solidFill>
                  <a:srgbClr val="000000"/>
                </a:solidFill>
              </a:rPr>
              <a:t>In contrast, the annual premium for a selected Marketplace bronze plan (Blue Preferred Bronze PPO 701, offered by BCBS of Montana) for a 45-year-old individual living in Hill County, Montana, was </a:t>
            </a:r>
            <a:r>
              <a:rPr lang="en-US" sz="1400" b="1" dirty="0">
                <a:solidFill>
                  <a:srgbClr val="0070C0"/>
                </a:solidFill>
              </a:rPr>
              <a:t>$5,701 </a:t>
            </a:r>
            <a:r>
              <a:rPr lang="en-US" sz="1400" dirty="0">
                <a:solidFill>
                  <a:srgbClr val="000000"/>
                </a:solidFill>
              </a:rPr>
              <a:t>for the 2023 plan year (</a:t>
            </a:r>
            <a:r>
              <a:rPr lang="en-US" sz="1400" b="1" dirty="0">
                <a:solidFill>
                  <a:srgbClr val="0070C0"/>
                </a:solidFill>
              </a:rPr>
              <a:t>a difference of $3,305</a:t>
            </a:r>
            <a:r>
              <a:rPr lang="en-US" sz="1400" dirty="0">
                <a:solidFill>
                  <a:srgbClr val="000000"/>
                </a:solidFill>
              </a:rPr>
              <a:t>)</a:t>
            </a:r>
            <a:endParaRPr lang="en-US" altLang="en-US" sz="1400"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45</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3235393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686800" cy="792162"/>
          </a:xfrm>
        </p:spPr>
        <p:txBody>
          <a:bodyPr>
            <a:noAutofit/>
          </a:bodyPr>
          <a:lstStyle/>
          <a:p>
            <a:r>
              <a:rPr lang="en-US" sz="2800" b="1" dirty="0">
                <a:solidFill>
                  <a:schemeClr val="accent1">
                    <a:lumMod val="75000"/>
                  </a:schemeClr>
                </a:solidFill>
              </a:rPr>
              <a:t>Potential Advantages</a:t>
            </a:r>
            <a:br>
              <a:rPr lang="en-US" sz="2800" b="1" dirty="0">
                <a:solidFill>
                  <a:schemeClr val="accent1">
                    <a:lumMod val="75000"/>
                  </a:schemeClr>
                </a:solidFill>
              </a:rPr>
            </a:br>
            <a:r>
              <a:rPr lang="en-US" sz="2800" b="1" dirty="0">
                <a:solidFill>
                  <a:schemeClr val="accent1">
                    <a:lumMod val="75000"/>
                  </a:schemeClr>
                </a:solidFill>
              </a:rPr>
              <a:t>of Offering an Individual Coverage HRA (cont.)</a:t>
            </a:r>
          </a:p>
        </p:txBody>
      </p:sp>
      <p:sp>
        <p:nvSpPr>
          <p:cNvPr id="3" name="Content Placeholder 2"/>
          <p:cNvSpPr>
            <a:spLocks noGrp="1"/>
          </p:cNvSpPr>
          <p:nvPr>
            <p:ph idx="1"/>
          </p:nvPr>
        </p:nvSpPr>
        <p:spPr>
          <a:xfrm>
            <a:off x="457200" y="1219200"/>
            <a:ext cx="8229600" cy="4845276"/>
          </a:xfrm>
        </p:spPr>
        <p:txBody>
          <a:bodyPr>
            <a:noAutofit/>
          </a:bodyPr>
          <a:lstStyle/>
          <a:p>
            <a:pPr marL="285750" lvl="1">
              <a:spcBef>
                <a:spcPts val="350"/>
              </a:spcBef>
              <a:spcAft>
                <a:spcPts val="350"/>
              </a:spcAft>
              <a:buFont typeface="Arial" panose="020B0604020202020204" pitchFamily="34" charset="0"/>
              <a:buChar char="•"/>
            </a:pPr>
            <a:r>
              <a:rPr lang="en-US" altLang="en-US" sz="1800" b="1" dirty="0"/>
              <a:t>Out-of-pocket (OOP) costs (deductibles and co-payments) are eliminated for Tribal citizens </a:t>
            </a:r>
            <a:r>
              <a:rPr lang="en-US" altLang="en-US" sz="1800" dirty="0"/>
              <a:t>(i.e., enrolled Tribal members)</a:t>
            </a:r>
          </a:p>
          <a:p>
            <a:pPr marL="742950" lvl="2" indent="-285750">
              <a:spcBef>
                <a:spcPts val="350"/>
              </a:spcBef>
              <a:spcAft>
                <a:spcPts val="350"/>
              </a:spcAft>
              <a:buFont typeface="Courier New" panose="02070309020205020404" pitchFamily="49" charset="0"/>
              <a:buChar char="-"/>
            </a:pPr>
            <a:r>
              <a:rPr lang="en-US" altLang="en-US" sz="1600" dirty="0"/>
              <a:t>And health care providers—including Tribal and IHS health care providers—receive full payment of covered charges without deduction for patient OOP costs</a:t>
            </a:r>
          </a:p>
          <a:p>
            <a:pPr marL="285750" lvl="1">
              <a:spcBef>
                <a:spcPts val="350"/>
              </a:spcBef>
              <a:spcAft>
                <a:spcPts val="350"/>
              </a:spcAft>
              <a:buFont typeface="Arial" panose="020B0604020202020204" pitchFamily="34" charset="0"/>
              <a:buChar char="•"/>
            </a:pPr>
            <a:r>
              <a:rPr lang="en-US" sz="1800" dirty="0">
                <a:effectLst/>
                <a:ea typeface="Calibri" panose="020F0502020204030204" pitchFamily="34" charset="0"/>
              </a:rPr>
              <a:t>Federal regulations require QHP issuers to offer contracts in good faith to all available IHCPs located in a plan service area</a:t>
            </a:r>
            <a:endParaRPr lang="en-US" sz="1800" b="0" i="0" u="none" strike="noStrike" baseline="0" dirty="0">
              <a:solidFill>
                <a:srgbClr val="000000"/>
              </a:solidFill>
            </a:endParaRPr>
          </a:p>
          <a:p>
            <a:pPr marL="285750" lvl="1">
              <a:spcBef>
                <a:spcPts val="350"/>
              </a:spcBef>
              <a:spcAft>
                <a:spcPts val="350"/>
              </a:spcAft>
              <a:buFont typeface="Arial" panose="020B0604020202020204" pitchFamily="34" charset="0"/>
              <a:buChar char="•"/>
            </a:pPr>
            <a:r>
              <a:rPr lang="en-US" sz="1800" b="0" i="0" u="none" strike="noStrike" dirty="0">
                <a:solidFill>
                  <a:srgbClr val="000000"/>
                </a:solidFill>
              </a:rPr>
              <a:t>And,</a:t>
            </a:r>
            <a:r>
              <a:rPr lang="en-US" sz="1800" b="0" i="0" u="none" strike="noStrike" baseline="0" dirty="0">
                <a:solidFill>
                  <a:srgbClr val="000000"/>
                </a:solidFill>
              </a:rPr>
              <a:t> a </a:t>
            </a:r>
            <a:r>
              <a:rPr lang="en-US" sz="1800" b="1" i="0" u="none" strike="noStrike" baseline="0" dirty="0">
                <a:solidFill>
                  <a:srgbClr val="000000"/>
                </a:solidFill>
              </a:rPr>
              <a:t>Tribal clinic </a:t>
            </a:r>
            <a:r>
              <a:rPr lang="en-US" sz="1800" b="0" i="0" u="none" strike="noStrike" baseline="0" dirty="0">
                <a:solidFill>
                  <a:srgbClr val="000000"/>
                </a:solidFill>
              </a:rPr>
              <a:t>that has chosen to bill Medicaid as a Tribal federally-qualified health center (Tribal FQHC), under an alternative payment methodology established by a state that provides for payment of the OMB encounter rate for clinic services, </a:t>
            </a:r>
            <a:r>
              <a:rPr lang="en-US" sz="1800" b="1" i="0" u="none" strike="noStrike" baseline="0" dirty="0">
                <a:solidFill>
                  <a:srgbClr val="000000"/>
                </a:solidFill>
              </a:rPr>
              <a:t>would receive no less than the OMB encounter rate (unless the provider negotiated a different rate with a QHP</a:t>
            </a:r>
            <a:r>
              <a:rPr lang="en-US" sz="1800" b="1" i="0" u="none" strike="noStrike" dirty="0">
                <a:solidFill>
                  <a:srgbClr val="000000"/>
                </a:solidFill>
              </a:rPr>
              <a:t> issuer)</a:t>
            </a:r>
            <a:endParaRPr lang="en-US" sz="1800" b="0" i="0" u="none" strike="noStrike" baseline="0" dirty="0">
              <a:solidFill>
                <a:srgbClr val="000000"/>
              </a:solidFill>
            </a:endParaRPr>
          </a:p>
          <a:p>
            <a:pPr marL="746125" lvl="2" indent="-346075">
              <a:spcBef>
                <a:spcPts val="350"/>
              </a:spcBef>
              <a:spcAft>
                <a:spcPts val="350"/>
              </a:spcAft>
              <a:buFont typeface="Courier New" panose="02070309020205020404" pitchFamily="49" charset="0"/>
              <a:buChar char="-"/>
            </a:pPr>
            <a:r>
              <a:rPr lang="en-US" sz="1400" b="0" i="0" u="none" strike="noStrike" baseline="0" dirty="0">
                <a:solidFill>
                  <a:srgbClr val="FF0000"/>
                </a:solidFill>
              </a:rPr>
              <a:t>See the TSGAC issue brief “Requirements for Payment and Other Protections to Indian Health Care Providers under Marketplace Health Plans” at </a:t>
            </a:r>
            <a:r>
              <a:rPr lang="en-US" altLang="en-US" sz="1400" dirty="0">
                <a:hlinkClick r:id="rId3"/>
              </a:rPr>
              <a:t>https://www.tribalselfgov.org/2021-health-actions/</a:t>
            </a:r>
            <a:endParaRPr lang="en-US" altLang="en-US" sz="1400" dirty="0"/>
          </a:p>
          <a:p>
            <a:pPr marL="746125" lvl="2" indent="-346075">
              <a:spcBef>
                <a:spcPts val="350"/>
              </a:spcBef>
              <a:spcAft>
                <a:spcPts val="350"/>
              </a:spcAft>
              <a:buFont typeface="Courier New" panose="02070309020205020404" pitchFamily="49" charset="0"/>
              <a:buChar char="-"/>
            </a:pPr>
            <a:endParaRPr lang="en-US" altLang="en-US" sz="1600" dirty="0"/>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46</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418294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686800" cy="792162"/>
          </a:xfrm>
        </p:spPr>
        <p:txBody>
          <a:bodyPr>
            <a:noAutofit/>
          </a:bodyPr>
          <a:lstStyle/>
          <a:p>
            <a:r>
              <a:rPr lang="en-US" sz="2800" b="1" dirty="0">
                <a:solidFill>
                  <a:schemeClr val="accent1">
                    <a:lumMod val="75000"/>
                  </a:schemeClr>
                </a:solidFill>
              </a:rPr>
              <a:t>Federal Employees Health Benefits Program vs.</a:t>
            </a:r>
            <a:br>
              <a:rPr lang="en-US" sz="2800" b="1" dirty="0">
                <a:solidFill>
                  <a:schemeClr val="accent1">
                    <a:lumMod val="75000"/>
                  </a:schemeClr>
                </a:solidFill>
              </a:rPr>
            </a:br>
            <a:r>
              <a:rPr lang="en-US" sz="2800" b="1" dirty="0">
                <a:solidFill>
                  <a:schemeClr val="accent1">
                    <a:lumMod val="75000"/>
                  </a:schemeClr>
                </a:solidFill>
              </a:rPr>
              <a:t>Individual Coverage HRA</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47</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3" name="Picture 2"/>
          <p:cNvPicPr>
            <a:picLocks noChangeAspect="1" noChangeArrowheads="1"/>
          </p:cNvPicPr>
          <p:nvPr/>
        </p:nvPicPr>
        <p:blipFill>
          <a:blip r:embed="rId5" cstate="print"/>
          <a:srcRect/>
          <a:stretch>
            <a:fillRect/>
          </a:stretch>
        </p:blipFill>
        <p:spPr bwMode="auto">
          <a:xfrm>
            <a:off x="457200" y="1371600"/>
            <a:ext cx="8201025" cy="4686300"/>
          </a:xfrm>
          <a:prstGeom prst="rect">
            <a:avLst/>
          </a:prstGeom>
          <a:noFill/>
          <a:ln w="9525">
            <a:noFill/>
            <a:miter lim="800000"/>
            <a:headEnd/>
            <a:tailEnd/>
          </a:ln>
          <a:effectLst/>
        </p:spPr>
      </p:pic>
    </p:spTree>
    <p:extLst>
      <p:ext uri="{BB962C8B-B14F-4D97-AF65-F5344CB8AC3E}">
        <p14:creationId xmlns:p14="http://schemas.microsoft.com/office/powerpoint/2010/main" val="4182940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800" b="1" dirty="0">
                <a:solidFill>
                  <a:srgbClr val="FF0000"/>
                </a:solidFill>
              </a:rPr>
              <a:t>Modification to Prohibition</a:t>
            </a:r>
            <a:r>
              <a:rPr lang="en-US" sz="2800" b="1" dirty="0"/>
              <a:t> </a:t>
            </a:r>
            <a:r>
              <a:rPr lang="en-US" sz="2800" b="1" dirty="0">
                <a:solidFill>
                  <a:schemeClr val="accent1">
                    <a:lumMod val="75000"/>
                  </a:schemeClr>
                </a:solidFill>
              </a:rPr>
              <a:t>on Employers Paying </a:t>
            </a:r>
            <a:br>
              <a:rPr lang="en-US" sz="2800" b="1" dirty="0">
                <a:solidFill>
                  <a:schemeClr val="accent1">
                    <a:lumMod val="75000"/>
                  </a:schemeClr>
                </a:solidFill>
              </a:rPr>
            </a:br>
            <a:r>
              <a:rPr lang="en-US" sz="2800" b="1" dirty="0">
                <a:solidFill>
                  <a:schemeClr val="accent1">
                    <a:lumMod val="75000"/>
                  </a:schemeClr>
                </a:solidFill>
              </a:rPr>
              <a:t>for Employee Coverage in (Individual) Marketplace</a:t>
            </a:r>
          </a:p>
        </p:txBody>
      </p:sp>
      <p:sp>
        <p:nvSpPr>
          <p:cNvPr id="8" name="Text Placeholder 7"/>
          <p:cNvSpPr>
            <a:spLocks noGrp="1"/>
          </p:cNvSpPr>
          <p:nvPr>
            <p:ph type="body" idx="1"/>
          </p:nvPr>
        </p:nvSpPr>
        <p:spPr>
          <a:xfrm>
            <a:off x="536575" y="1406525"/>
            <a:ext cx="3200400" cy="639762"/>
          </a:xfrm>
          <a:ln>
            <a:solidFill>
              <a:schemeClr val="tx1"/>
            </a:solidFill>
          </a:ln>
        </p:spPr>
        <p:txBody>
          <a:bodyPr>
            <a:normAutofit lnSpcReduction="10000"/>
          </a:bodyPr>
          <a:lstStyle/>
          <a:p>
            <a:pPr algn="ctr"/>
            <a:r>
              <a:rPr lang="en-US" sz="1800" dirty="0"/>
              <a:t>Tribal Employer: </a:t>
            </a:r>
          </a:p>
          <a:p>
            <a:pPr algn="ctr"/>
            <a:r>
              <a:rPr lang="en-US" sz="1500" dirty="0"/>
              <a:t>ACA Requirements / Options</a:t>
            </a:r>
          </a:p>
        </p:txBody>
      </p:sp>
      <p:sp>
        <p:nvSpPr>
          <p:cNvPr id="3" name="Content Placeholder 2"/>
          <p:cNvSpPr>
            <a:spLocks noGrp="1"/>
          </p:cNvSpPr>
          <p:nvPr>
            <p:ph sz="half" idx="2"/>
          </p:nvPr>
        </p:nvSpPr>
        <p:spPr>
          <a:xfrm>
            <a:off x="536575" y="2057400"/>
            <a:ext cx="3200400" cy="2244725"/>
          </a:xfrm>
          <a:ln>
            <a:solidFill>
              <a:schemeClr val="tx1"/>
            </a:solidFill>
          </a:ln>
        </p:spPr>
        <p:txBody>
          <a:bodyPr>
            <a:normAutofit fontScale="70000" lnSpcReduction="20000"/>
          </a:bodyPr>
          <a:lstStyle/>
          <a:p>
            <a:pPr marL="0" indent="0">
              <a:spcAft>
                <a:spcPts val="400"/>
              </a:spcAft>
              <a:buNone/>
            </a:pPr>
            <a:r>
              <a:rPr lang="en-US" altLang="en-US" sz="2000" u="sng" dirty="0"/>
              <a:t>For Full-Time </a:t>
            </a:r>
            <a:r>
              <a:rPr lang="en-US" altLang="en-US" sz="2000" i="1" u="sng" dirty="0"/>
              <a:t>Employees</a:t>
            </a:r>
            <a:r>
              <a:rPr lang="en-US" altLang="en-US" sz="2000" dirty="0"/>
              <a:t>:</a:t>
            </a:r>
          </a:p>
          <a:p>
            <a:pPr marL="0" indent="0">
              <a:spcAft>
                <a:spcPts val="400"/>
              </a:spcAft>
              <a:buNone/>
            </a:pPr>
            <a:r>
              <a:rPr lang="en-US" altLang="en-US" sz="1600" b="1" dirty="0">
                <a:solidFill>
                  <a:srgbClr val="FF0000"/>
                </a:solidFill>
              </a:rPr>
              <a:t>Option 1: “PLAY”</a:t>
            </a:r>
            <a:endParaRPr lang="en-US" sz="1600" b="1" dirty="0">
              <a:solidFill>
                <a:srgbClr val="FF0000"/>
              </a:solidFill>
            </a:endParaRPr>
          </a:p>
          <a:p>
            <a:r>
              <a:rPr lang="en-US" sz="1900" dirty="0"/>
              <a:t>Offer and pay for health insurance for full-time (FT) employees</a:t>
            </a:r>
          </a:p>
          <a:p>
            <a:r>
              <a:rPr lang="en-US" sz="1900" dirty="0"/>
              <a:t>Offer health insurance for dependents</a:t>
            </a:r>
          </a:p>
          <a:p>
            <a:pPr lvl="1"/>
            <a:r>
              <a:rPr lang="en-US" sz="1800" dirty="0"/>
              <a:t>No requirement to contribute</a:t>
            </a:r>
          </a:p>
          <a:p>
            <a:pPr lvl="1"/>
            <a:r>
              <a:rPr lang="en-US" sz="1800" dirty="0"/>
              <a:t>No requirement for spouses</a:t>
            </a:r>
          </a:p>
          <a:p>
            <a:pPr marL="0" indent="0">
              <a:spcAft>
                <a:spcPts val="400"/>
              </a:spcAft>
              <a:buNone/>
            </a:pPr>
            <a:r>
              <a:rPr lang="en-US" altLang="en-US" sz="1600" b="1" dirty="0">
                <a:solidFill>
                  <a:srgbClr val="FF0000"/>
                </a:solidFill>
              </a:rPr>
              <a:t>Option 2: “PAY”</a:t>
            </a:r>
          </a:p>
          <a:p>
            <a:pPr>
              <a:spcAft>
                <a:spcPts val="400"/>
              </a:spcAft>
            </a:pPr>
            <a:r>
              <a:rPr lang="en-US" altLang="en-US" sz="1900" dirty="0"/>
              <a:t>Pay $2,750 (for 2022) for each FT employee to federal government</a:t>
            </a:r>
          </a:p>
        </p:txBody>
      </p:sp>
      <p:sp>
        <p:nvSpPr>
          <p:cNvPr id="9" name="Text Placeholder 8"/>
          <p:cNvSpPr>
            <a:spLocks noGrp="1"/>
          </p:cNvSpPr>
          <p:nvPr>
            <p:ph type="body" sz="quarter" idx="3"/>
          </p:nvPr>
        </p:nvSpPr>
        <p:spPr>
          <a:xfrm>
            <a:off x="5334000" y="1406525"/>
            <a:ext cx="3203575" cy="639762"/>
          </a:xfrm>
          <a:ln>
            <a:solidFill>
              <a:schemeClr val="tx1"/>
            </a:solidFill>
          </a:ln>
        </p:spPr>
        <p:txBody>
          <a:bodyPr>
            <a:normAutofit lnSpcReduction="10000"/>
          </a:bodyPr>
          <a:lstStyle/>
          <a:p>
            <a:pPr algn="ctr"/>
            <a:r>
              <a:rPr lang="en-US" sz="1800" dirty="0"/>
              <a:t>Tribal Government: </a:t>
            </a:r>
          </a:p>
          <a:p>
            <a:pPr algn="ctr"/>
            <a:r>
              <a:rPr lang="en-US" sz="1500" dirty="0"/>
              <a:t>Marketplace “Sponsorship” Options</a:t>
            </a:r>
          </a:p>
        </p:txBody>
      </p:sp>
      <p:sp>
        <p:nvSpPr>
          <p:cNvPr id="11" name="Content Placeholder 10"/>
          <p:cNvSpPr>
            <a:spLocks noGrp="1"/>
          </p:cNvSpPr>
          <p:nvPr>
            <p:ph sz="quarter" idx="4"/>
          </p:nvPr>
        </p:nvSpPr>
        <p:spPr>
          <a:xfrm>
            <a:off x="5334000" y="2057400"/>
            <a:ext cx="3203575" cy="2244725"/>
          </a:xfrm>
          <a:ln>
            <a:solidFill>
              <a:schemeClr val="tx1"/>
            </a:solidFill>
          </a:ln>
        </p:spPr>
        <p:txBody>
          <a:bodyPr>
            <a:normAutofit fontScale="70000" lnSpcReduction="20000"/>
          </a:bodyPr>
          <a:lstStyle/>
          <a:p>
            <a:pPr marL="0" indent="0">
              <a:buNone/>
            </a:pPr>
            <a:r>
              <a:rPr lang="en-US" sz="2000" u="sng" dirty="0"/>
              <a:t>Sponsor </a:t>
            </a:r>
            <a:r>
              <a:rPr lang="en-US" sz="2000" i="1" u="sng" dirty="0"/>
              <a:t>Tribal Members</a:t>
            </a:r>
            <a:r>
              <a:rPr lang="en-US" sz="2000" dirty="0"/>
              <a:t>:</a:t>
            </a:r>
          </a:p>
          <a:p>
            <a:r>
              <a:rPr lang="en-US" sz="1900" dirty="0"/>
              <a:t>Insert standard “sponsorship” language in Tribe-IHS contract / funding agreement</a:t>
            </a:r>
          </a:p>
          <a:p>
            <a:r>
              <a:rPr lang="en-US" sz="1900" dirty="0"/>
              <a:t>Identify funding, such as–</a:t>
            </a:r>
          </a:p>
          <a:p>
            <a:pPr lvl="1"/>
            <a:r>
              <a:rPr lang="en-US" sz="1500" dirty="0"/>
              <a:t>Purchased/Referred Care (PRC) Program</a:t>
            </a:r>
          </a:p>
          <a:p>
            <a:pPr lvl="1"/>
            <a:r>
              <a:rPr lang="en-US" sz="1500" dirty="0"/>
              <a:t>Third party revenues</a:t>
            </a:r>
          </a:p>
          <a:p>
            <a:r>
              <a:rPr lang="en-US" sz="1900" dirty="0"/>
              <a:t>Establish enrollee eligibility criteria for “sponsorship” program </a:t>
            </a:r>
          </a:p>
          <a:p>
            <a:r>
              <a:rPr lang="en-US" sz="1900" dirty="0"/>
              <a:t>Transfer funds to program</a:t>
            </a:r>
          </a:p>
          <a:p>
            <a:r>
              <a:rPr lang="en-US" sz="1900" dirty="0"/>
              <a:t>Enroll initial tribal members</a:t>
            </a:r>
          </a:p>
          <a:p>
            <a:pPr lvl="1"/>
            <a:endParaRPr lang="en-US" sz="1500" dirty="0"/>
          </a:p>
        </p:txBody>
      </p:sp>
      <p:sp>
        <p:nvSpPr>
          <p:cNvPr id="4" name="Slide Number Placeholder 3"/>
          <p:cNvSpPr>
            <a:spLocks noGrp="1"/>
          </p:cNvSpPr>
          <p:nvPr>
            <p:ph type="sldNum" sz="quarter" idx="12"/>
          </p:nvPr>
        </p:nvSpPr>
        <p:spPr/>
        <p:txBody>
          <a:bodyPr/>
          <a:lstStyle/>
          <a:p>
            <a:fld id="{81AFDF4E-827F-427A-878E-6542E865605E}" type="slidenum">
              <a:rPr lang="en-US" smtClean="0"/>
              <a:pPr/>
              <a:t>48</a:t>
            </a:fld>
            <a:endParaRPr lang="en-US" dirty="0"/>
          </a:p>
        </p:txBody>
      </p:sp>
      <p:sp>
        <p:nvSpPr>
          <p:cNvPr id="7" name="Rectangle 4"/>
          <p:cNvSpPr>
            <a:spLocks noChangeArrowheads="1"/>
          </p:cNvSpPr>
          <p:nvPr/>
        </p:nvSpPr>
        <p:spPr bwMode="auto">
          <a:xfrm>
            <a:off x="685800" y="1905000"/>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cxnSp>
        <p:nvCxnSpPr>
          <p:cNvPr id="10" name="Straight Arrow Connector 9"/>
          <p:cNvCxnSpPr/>
          <p:nvPr/>
        </p:nvCxnSpPr>
        <p:spPr>
          <a:xfrm>
            <a:off x="3429000" y="1828800"/>
            <a:ext cx="1874520" cy="3847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quot;No&quot; Symbol 13"/>
          <p:cNvSpPr/>
          <p:nvPr/>
        </p:nvSpPr>
        <p:spPr>
          <a:xfrm>
            <a:off x="3965575" y="1636613"/>
            <a:ext cx="762000" cy="762000"/>
          </a:xfrm>
          <a:prstGeom prst="noSmoking">
            <a:avLst>
              <a:gd name="adj" fmla="val 2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Content Placeholder 2"/>
          <p:cNvSpPr txBox="1">
            <a:spLocks/>
          </p:cNvSpPr>
          <p:nvPr/>
        </p:nvSpPr>
        <p:spPr>
          <a:xfrm>
            <a:off x="457200" y="4452838"/>
            <a:ext cx="8305800" cy="1795562"/>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28600" indent="-228600"/>
            <a:r>
              <a:rPr lang="en-US" altLang="en-US" sz="1600" dirty="0"/>
              <a:t>Prior to new federal regulation implemented in late 2019, there was a clear demarcation between employer-sponsored coverage and the (individual market) Marketplace</a:t>
            </a:r>
          </a:p>
          <a:p>
            <a:pPr marL="228600" indent="-228600"/>
            <a:endParaRPr lang="en-US" altLang="en-US" sz="200" dirty="0"/>
          </a:p>
          <a:p>
            <a:pPr marL="228600" indent="-228600"/>
            <a:r>
              <a:rPr lang="en-US" altLang="en-US" sz="1600" dirty="0">
                <a:solidFill>
                  <a:srgbClr val="FF0000"/>
                </a:solidFill>
              </a:rPr>
              <a:t>Except under new HRA rules</a:t>
            </a:r>
            <a:r>
              <a:rPr lang="en-US" altLang="en-US" sz="1600" dirty="0"/>
              <a:t>, Tribal employers and other employers are </a:t>
            </a:r>
            <a:r>
              <a:rPr lang="en-US" altLang="en-US" sz="1600" u="sng" dirty="0"/>
              <a:t>not</a:t>
            </a:r>
            <a:r>
              <a:rPr lang="en-US" altLang="en-US" sz="1600" dirty="0"/>
              <a:t> permitted to meet their requirements as employers by paying for premiums of employees—as employees—enrolled in coverage through a Marketplace (potential section 4980D violation)</a:t>
            </a:r>
          </a:p>
          <a:p>
            <a:pPr marL="228600" indent="-228600"/>
            <a:endParaRPr lang="en-US" altLang="en-US" sz="200" dirty="0"/>
          </a:p>
          <a:p>
            <a:pPr lvl="1"/>
            <a:r>
              <a:rPr lang="en-US" altLang="en-US" sz="1400" dirty="0"/>
              <a:t>Potential fine of $100 per day per employee if employer sponsoring Marketplace enrollees</a:t>
            </a:r>
          </a:p>
        </p:txBody>
      </p:sp>
      <p:pic>
        <p:nvPicPr>
          <p:cNvPr id="13" name="Picture 12" descr="/Users/shawn.mcdonough/Desktop/4.png">
            <a:extLst>
              <a:ext uri="{FF2B5EF4-FFF2-40B4-BE49-F238E27FC236}">
                <a16:creationId xmlns:a16="http://schemas.microsoft.com/office/drawing/2014/main" id="{EB4D0F3F-7046-4129-9689-049EB0D45C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534661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5715000"/>
          </a:xfrm>
        </p:spPr>
        <p:txBody>
          <a:bodyPr>
            <a:normAutofit/>
          </a:bodyPr>
          <a:lstStyle/>
          <a:p>
            <a:pPr marL="0" indent="0">
              <a:buNone/>
            </a:pPr>
            <a:r>
              <a:rPr lang="en-US" altLang="en-US" sz="1800" i="1" u="sng" cap="small" dirty="0"/>
              <a:t>Enrollment in Marketplace Coverage</a:t>
            </a:r>
          </a:p>
          <a:p>
            <a:pPr>
              <a:spcBef>
                <a:spcPts val="200"/>
              </a:spcBef>
              <a:spcAft>
                <a:spcPts val="200"/>
              </a:spcAft>
            </a:pPr>
            <a:r>
              <a:rPr lang="en-US" altLang="en-US" sz="1800" dirty="0"/>
              <a:t>Enrollment of Tribal citizens in health insurance coverage through a Marketplace continues to increase</a:t>
            </a:r>
          </a:p>
          <a:p>
            <a:pPr>
              <a:spcBef>
                <a:spcPts val="200"/>
              </a:spcBef>
              <a:spcAft>
                <a:spcPts val="200"/>
              </a:spcAft>
            </a:pPr>
            <a:endParaRPr lang="en-US" altLang="en-US" sz="200" dirty="0"/>
          </a:p>
          <a:p>
            <a:pPr lvl="1">
              <a:spcBef>
                <a:spcPts val="200"/>
              </a:spcBef>
              <a:spcAft>
                <a:spcPts val="200"/>
              </a:spcAft>
            </a:pPr>
            <a:r>
              <a:rPr lang="en-US" altLang="en-US" sz="1600" dirty="0"/>
              <a:t>Significant premium subsidies through Marketplace coverage are available to eligible individuals</a:t>
            </a:r>
          </a:p>
          <a:p>
            <a:pPr lvl="1">
              <a:spcBef>
                <a:spcPts val="200"/>
              </a:spcBef>
              <a:spcAft>
                <a:spcPts val="200"/>
              </a:spcAft>
            </a:pPr>
            <a:endParaRPr lang="en-US" altLang="en-US" sz="200" dirty="0"/>
          </a:p>
          <a:p>
            <a:pPr lvl="2">
              <a:spcBef>
                <a:spcPts val="200"/>
              </a:spcBef>
              <a:spcAft>
                <a:spcPts val="200"/>
              </a:spcAft>
            </a:pPr>
            <a:r>
              <a:rPr lang="en-US" altLang="en-US" sz="1400" dirty="0"/>
              <a:t>Many enrollees experience $0 premiums, particularly when enrolling in bronze-level coverage</a:t>
            </a:r>
          </a:p>
          <a:p>
            <a:pPr lvl="1">
              <a:spcBef>
                <a:spcPts val="200"/>
              </a:spcBef>
              <a:spcAft>
                <a:spcPts val="200"/>
              </a:spcAft>
            </a:pPr>
            <a:endParaRPr lang="en-US" altLang="en-US" sz="200" dirty="0"/>
          </a:p>
          <a:p>
            <a:pPr lvl="1">
              <a:spcBef>
                <a:spcPts val="200"/>
              </a:spcBef>
              <a:spcAft>
                <a:spcPts val="200"/>
              </a:spcAft>
            </a:pPr>
            <a:r>
              <a:rPr lang="en-US" altLang="en-US" sz="1600" b="1" i="1" u="sng" dirty="0"/>
              <a:t>All</a:t>
            </a:r>
            <a:r>
              <a:rPr lang="en-US" altLang="en-US" sz="1600" dirty="0"/>
              <a:t> Tribal citizens who enroll in Marketplace coverage continue to be eligible for one of the two comprehensive Indian-specific cost-sharing protections</a:t>
            </a:r>
          </a:p>
          <a:p>
            <a:pPr lvl="1">
              <a:spcBef>
                <a:spcPts val="200"/>
              </a:spcBef>
              <a:spcAft>
                <a:spcPts val="200"/>
              </a:spcAft>
            </a:pPr>
            <a:endParaRPr lang="en-US" altLang="en-US" sz="200" dirty="0"/>
          </a:p>
          <a:p>
            <a:pPr>
              <a:spcBef>
                <a:spcPts val="200"/>
              </a:spcBef>
              <a:spcAft>
                <a:spcPts val="200"/>
              </a:spcAft>
            </a:pPr>
            <a:r>
              <a:rPr lang="en-US" altLang="en-US" sz="1800" dirty="0"/>
              <a:t>Tribes (in their role as a Tribal </a:t>
            </a:r>
            <a:r>
              <a:rPr lang="en-US" altLang="en-US" sz="1800" u="sng" dirty="0"/>
              <a:t>government</a:t>
            </a:r>
            <a:r>
              <a:rPr lang="en-US" altLang="en-US" sz="1800" dirty="0"/>
              <a:t>) continue to be authorized to purchase Marketplace coverage for IHS-eligible individuals under Tribal Sponsorship programs</a:t>
            </a:r>
          </a:p>
          <a:p>
            <a:pPr>
              <a:spcBef>
                <a:spcPts val="200"/>
              </a:spcBef>
              <a:spcAft>
                <a:spcPts val="200"/>
              </a:spcAft>
            </a:pPr>
            <a:endParaRPr lang="en-US" altLang="en-US" sz="400" dirty="0"/>
          </a:p>
          <a:p>
            <a:pPr lvl="1">
              <a:spcBef>
                <a:spcPts val="200"/>
              </a:spcBef>
              <a:spcAft>
                <a:spcPts val="200"/>
              </a:spcAft>
            </a:pPr>
            <a:r>
              <a:rPr lang="en-US" altLang="en-US" sz="1400" dirty="0"/>
              <a:t>Authority applies to Title I (Direct Service) and Title V (Self-Governance) Tribes</a:t>
            </a:r>
          </a:p>
          <a:p>
            <a:pPr>
              <a:spcBef>
                <a:spcPts val="200"/>
              </a:spcBef>
              <a:spcAft>
                <a:spcPts val="200"/>
              </a:spcAft>
            </a:pPr>
            <a:endParaRPr lang="en-US" altLang="en-US" sz="200" dirty="0"/>
          </a:p>
          <a:p>
            <a:pPr>
              <a:spcBef>
                <a:spcPts val="200"/>
              </a:spcBef>
              <a:spcAft>
                <a:spcPts val="200"/>
              </a:spcAft>
            </a:pPr>
            <a:r>
              <a:rPr lang="en-US" altLang="en-US" sz="1800" dirty="0"/>
              <a:t>Tribes (in their role as a Tribal </a:t>
            </a:r>
            <a:r>
              <a:rPr lang="en-US" altLang="en-US" sz="1800" u="sng" dirty="0"/>
              <a:t>employer</a:t>
            </a:r>
            <a:r>
              <a:rPr lang="en-US" altLang="en-US" sz="1800" dirty="0"/>
              <a:t>) can now access </a:t>
            </a:r>
            <a:r>
              <a:rPr lang="en-US" altLang="en-US" sz="1800" i="1" dirty="0"/>
              <a:t>individual market</a:t>
            </a:r>
            <a:r>
              <a:rPr lang="en-US" altLang="en-US" sz="1800" dirty="0"/>
              <a:t> Marketplace coverage for employees through newly authorized employer options</a:t>
            </a:r>
          </a:p>
          <a:p>
            <a:pPr>
              <a:spcBef>
                <a:spcPts val="200"/>
              </a:spcBef>
              <a:spcAft>
                <a:spcPts val="200"/>
              </a:spcAft>
            </a:pPr>
            <a:endParaRPr lang="en-US" altLang="en-US" sz="200" dirty="0"/>
          </a:p>
          <a:p>
            <a:pPr lvl="1">
              <a:spcBef>
                <a:spcPts val="200"/>
              </a:spcBef>
              <a:spcAft>
                <a:spcPts val="200"/>
              </a:spcAft>
            </a:pPr>
            <a:r>
              <a:rPr lang="en-US" altLang="en-US" sz="1600" dirty="0"/>
              <a:t>Comprehensive Indian-specific cost-sharing protections through a Marketplace are available to Tribal member employees through a newly defined type of employer-sponsored coverage</a:t>
            </a:r>
          </a:p>
        </p:txBody>
      </p:sp>
      <p:sp>
        <p:nvSpPr>
          <p:cNvPr id="4" name="Slide Number Placeholder 3">
            <a:extLst>
              <a:ext uri="{FF2B5EF4-FFF2-40B4-BE49-F238E27FC236}">
                <a16:creationId xmlns:a16="http://schemas.microsoft.com/office/drawing/2014/main" id="{8DF926C8-6333-44DE-86F9-FA1986C849D9}"/>
              </a:ext>
            </a:extLst>
          </p:cNvPr>
          <p:cNvSpPr>
            <a:spLocks noGrp="1"/>
          </p:cNvSpPr>
          <p:nvPr>
            <p:ph type="sldNum" sz="quarter" idx="12"/>
          </p:nvPr>
        </p:nvSpPr>
        <p:spPr/>
        <p:txBody>
          <a:bodyPr/>
          <a:lstStyle/>
          <a:p>
            <a:fld id="{81AFDF4E-827F-427A-878E-6542E865605E}" type="slidenum">
              <a:rPr lang="en-US" smtClean="0"/>
              <a:pPr/>
              <a:t>49</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3" name="Title 1"/>
          <p:cNvSpPr>
            <a:spLocks noGrp="1"/>
          </p:cNvSpPr>
          <p:nvPr>
            <p:ph type="title"/>
          </p:nvPr>
        </p:nvSpPr>
        <p:spPr>
          <a:xfrm>
            <a:off x="457200" y="274638"/>
            <a:ext cx="8229600" cy="487362"/>
          </a:xfrm>
        </p:spPr>
        <p:txBody>
          <a:bodyPr>
            <a:noAutofit/>
          </a:bodyPr>
          <a:lstStyle/>
          <a:p>
            <a:r>
              <a:rPr lang="en-US" sz="2800" b="1" dirty="0">
                <a:solidFill>
                  <a:schemeClr val="accent1">
                    <a:lumMod val="75000"/>
                  </a:schemeClr>
                </a:solidFill>
              </a:rPr>
              <a:t>Highlights of Tribal Sponsorship:  Marketplace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94650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a:solidFill>
                  <a:schemeClr val="accent1">
                    <a:lumMod val="75000"/>
                  </a:schemeClr>
                </a:solidFill>
              </a:rPr>
              <a:t>Trends in Marketplace Enrollment of AI/ANs</a:t>
            </a:r>
            <a:br>
              <a:rPr lang="en-US" sz="2800" b="1" dirty="0">
                <a:solidFill>
                  <a:schemeClr val="accent1">
                    <a:lumMod val="75000"/>
                  </a:schemeClr>
                </a:solidFill>
              </a:rPr>
            </a:br>
            <a:r>
              <a:rPr lang="en-US" sz="2000" b="1" dirty="0">
                <a:solidFill>
                  <a:schemeClr val="accent1">
                    <a:lumMod val="75000"/>
                  </a:schemeClr>
                </a:solidFill>
              </a:rPr>
              <a:t> All Enrollments over Year:  All Marketplaces</a:t>
            </a:r>
          </a:p>
        </p:txBody>
      </p:sp>
      <p:sp>
        <p:nvSpPr>
          <p:cNvPr id="7" name="Rectangle 4"/>
          <p:cNvSpPr>
            <a:spLocks noChangeArrowheads="1"/>
          </p:cNvSpPr>
          <p:nvPr/>
        </p:nvSpPr>
        <p:spPr bwMode="auto">
          <a:xfrm>
            <a:off x="1143000" y="5875524"/>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9" name="TextBox 8"/>
          <p:cNvSpPr txBox="1"/>
          <p:nvPr/>
        </p:nvSpPr>
        <p:spPr>
          <a:xfrm>
            <a:off x="304800" y="1078230"/>
            <a:ext cx="8534400" cy="1210588"/>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altLang="en-US" sz="1600" dirty="0"/>
              <a:t>Through Tribal Sponsorship and individual initiative of Tribal members, enrollment of Tribal citizens and non-Tribal member AI/ANs in Marketplace coverage has continued to grow</a:t>
            </a:r>
          </a:p>
          <a:p>
            <a:pPr marL="285750" indent="-285750">
              <a:spcAft>
                <a:spcPts val="400"/>
              </a:spcAft>
              <a:buFont typeface="Arial" panose="020B0604020202020204" pitchFamily="34" charset="0"/>
              <a:buChar char="•"/>
            </a:pPr>
            <a:endParaRPr lang="en-US" altLang="en-US" sz="200" dirty="0"/>
          </a:p>
          <a:p>
            <a:pPr marL="285750" lvl="0" indent="-285750">
              <a:spcAft>
                <a:spcPts val="400"/>
              </a:spcAft>
              <a:buFont typeface="Arial" panose="020B0604020202020204" pitchFamily="34" charset="0"/>
              <a:buChar char="•"/>
            </a:pPr>
            <a:r>
              <a:rPr lang="en-US" sz="1600" dirty="0"/>
              <a:t>Total Marketplace enrollment of enrolled Tribal citizens and non-Tribal member AI/ANs at some point during the year </a:t>
            </a:r>
            <a:r>
              <a:rPr lang="en-US" sz="1600" i="1" dirty="0"/>
              <a:t>increased</a:t>
            </a:r>
            <a:r>
              <a:rPr lang="en-US" sz="1600" dirty="0"/>
              <a:t> by 14.5% in 2023 (versus 2022), according to CMS-reported data</a:t>
            </a:r>
            <a:r>
              <a:rPr lang="en-US" sz="1400" dirty="0">
                <a:effectLst/>
                <a:ea typeface="Times New Roman" panose="02020603050405020304" pitchFamily="18" charset="0"/>
              </a:rPr>
              <a:t> </a:t>
            </a:r>
          </a:p>
        </p:txBody>
      </p:sp>
      <p:sp>
        <p:nvSpPr>
          <p:cNvPr id="3" name="Slide Number Placeholder 2">
            <a:extLst>
              <a:ext uri="{FF2B5EF4-FFF2-40B4-BE49-F238E27FC236}">
                <a16:creationId xmlns:a16="http://schemas.microsoft.com/office/drawing/2014/main" id="{B2957FA8-EF3C-4B9A-A298-54A1ACE29B5F}"/>
              </a:ext>
            </a:extLst>
          </p:cNvPr>
          <p:cNvSpPr>
            <a:spLocks noGrp="1"/>
          </p:cNvSpPr>
          <p:nvPr>
            <p:ph type="sldNum" sz="quarter" idx="12"/>
          </p:nvPr>
        </p:nvSpPr>
        <p:spPr/>
        <p:txBody>
          <a:bodyPr/>
          <a:lstStyle/>
          <a:p>
            <a:fld id="{81AFDF4E-827F-427A-878E-6542E865605E}" type="slidenum">
              <a:rPr lang="en-US" smtClean="0"/>
              <a:pPr/>
              <a:t>5</a:t>
            </a:fld>
            <a:endParaRPr lang="en-US" dirty="0"/>
          </a:p>
        </p:txBody>
      </p:sp>
      <p:pic>
        <p:nvPicPr>
          <p:cNvPr id="12" name="Picture 11"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3074" name="Picture 2"/>
          <p:cNvPicPr>
            <a:picLocks noChangeAspect="1" noChangeArrowheads="1"/>
          </p:cNvPicPr>
          <p:nvPr/>
        </p:nvPicPr>
        <p:blipFill>
          <a:blip r:embed="rId5" cstate="print"/>
          <a:srcRect/>
          <a:stretch>
            <a:fillRect/>
          </a:stretch>
        </p:blipFill>
        <p:spPr bwMode="auto">
          <a:xfrm>
            <a:off x="685800" y="2438400"/>
            <a:ext cx="7772400" cy="3595348"/>
          </a:xfrm>
          <a:prstGeom prst="rect">
            <a:avLst/>
          </a:prstGeom>
          <a:noFill/>
          <a:ln w="9525">
            <a:noFill/>
            <a:miter lim="800000"/>
            <a:headEnd/>
            <a:tailEnd/>
          </a:ln>
          <a:effectLst/>
        </p:spPr>
      </p:pic>
    </p:spTree>
    <p:extLst>
      <p:ext uri="{BB962C8B-B14F-4D97-AF65-F5344CB8AC3E}">
        <p14:creationId xmlns:p14="http://schemas.microsoft.com/office/powerpoint/2010/main" val="3499780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077200" cy="5410200"/>
          </a:xfrm>
        </p:spPr>
        <p:txBody>
          <a:bodyPr>
            <a:normAutofit/>
          </a:bodyPr>
          <a:lstStyle/>
          <a:p>
            <a:pPr marL="0" indent="0">
              <a:spcBef>
                <a:spcPts val="200"/>
              </a:spcBef>
              <a:spcAft>
                <a:spcPts val="200"/>
              </a:spcAft>
              <a:buNone/>
            </a:pPr>
            <a:r>
              <a:rPr lang="en-US" altLang="en-US" sz="1800" i="1" u="sng" cap="small" dirty="0"/>
              <a:t>Significant Benefits from Health Insurance Premium and Cost-sharing Subsidies</a:t>
            </a:r>
          </a:p>
          <a:p>
            <a:pPr>
              <a:spcAft>
                <a:spcPts val="800"/>
              </a:spcAft>
            </a:pPr>
            <a:r>
              <a:rPr lang="en-US" sz="1800" dirty="0"/>
              <a:t>Increased third-party revenues to IHS and Tribal health facilities, as I/T providers are paid for services to previously uninsured individuals</a:t>
            </a:r>
          </a:p>
          <a:p>
            <a:pPr>
              <a:spcAft>
                <a:spcPts val="800"/>
              </a:spcAft>
            </a:pPr>
            <a:r>
              <a:rPr lang="en-US" sz="1800" dirty="0"/>
              <a:t>Savings to PRC program, as previously PRC-funded health services for uninsured IHS beneficiaries are funded by health plan</a:t>
            </a:r>
          </a:p>
          <a:p>
            <a:pPr>
              <a:spcBef>
                <a:spcPts val="200"/>
              </a:spcBef>
              <a:spcAft>
                <a:spcPts val="200"/>
              </a:spcAft>
            </a:pPr>
            <a:r>
              <a:rPr lang="en-US" altLang="en-US" sz="1800" dirty="0"/>
              <a:t>And, under the American Rescue Plan Act, for 2021 and 2022, premium subsidies for Marketplace coverage were increased and the 400% FPL cap on household income for PTC eligibility was eliminated</a:t>
            </a:r>
            <a:endParaRPr lang="en-US" altLang="en-US" sz="1600" dirty="0"/>
          </a:p>
          <a:p>
            <a:pPr lvl="1">
              <a:spcBef>
                <a:spcPts val="200"/>
              </a:spcBef>
              <a:spcAft>
                <a:spcPts val="200"/>
              </a:spcAft>
            </a:pPr>
            <a:endParaRPr lang="en-US" altLang="en-US" sz="200" dirty="0"/>
          </a:p>
          <a:p>
            <a:pPr marL="285750" lvl="1">
              <a:spcBef>
                <a:spcPts val="200"/>
              </a:spcBef>
              <a:spcAft>
                <a:spcPts val="200"/>
              </a:spcAft>
              <a:buNone/>
            </a:pPr>
            <a:r>
              <a:rPr lang="en-US" altLang="en-US" sz="1800" i="1" u="sng" cap="small" dirty="0"/>
              <a:t>Maximizing Other Benefits Under Marketplace Coverage</a:t>
            </a:r>
          </a:p>
          <a:p>
            <a:pPr marL="285750" lvl="1">
              <a:spcBef>
                <a:spcPts val="200"/>
              </a:spcBef>
              <a:spcAft>
                <a:spcPts val="200"/>
              </a:spcAft>
              <a:buNone/>
            </a:pPr>
            <a:endParaRPr lang="en-US" altLang="en-US" sz="200" i="1" u="sng" cap="small" dirty="0"/>
          </a:p>
          <a:p>
            <a:pPr>
              <a:spcBef>
                <a:spcPts val="200"/>
              </a:spcBef>
              <a:spcAft>
                <a:spcPts val="200"/>
              </a:spcAft>
            </a:pPr>
            <a:r>
              <a:rPr lang="en-US" altLang="en-US" sz="1800" dirty="0"/>
              <a:t>Tribal clinics are entitled to (1) be offered a contract by all health plans; and (2) if billing as a Tribal FQHC under Medicaid, receive OMB encounter rates from Marketplace plans</a:t>
            </a:r>
          </a:p>
          <a:p>
            <a:pPr>
              <a:spcBef>
                <a:spcPts val="200"/>
              </a:spcBef>
              <a:spcAft>
                <a:spcPts val="200"/>
              </a:spcAft>
            </a:pPr>
            <a:endParaRPr lang="en-US" altLang="en-US" sz="200" dirty="0"/>
          </a:p>
          <a:p>
            <a:pPr>
              <a:spcBef>
                <a:spcPts val="200"/>
              </a:spcBef>
              <a:spcAft>
                <a:spcPts val="200"/>
              </a:spcAft>
            </a:pPr>
            <a:r>
              <a:rPr lang="en-US" altLang="en-US" sz="1800" dirty="0"/>
              <a:t>When serving Tribal citizens under Marketplace coverage, Tribal providers receive full payment, without deduction for patient deductibles and copayments</a:t>
            </a:r>
          </a:p>
        </p:txBody>
      </p:sp>
      <p:sp>
        <p:nvSpPr>
          <p:cNvPr id="4" name="Slide Number Placeholder 3">
            <a:extLst>
              <a:ext uri="{FF2B5EF4-FFF2-40B4-BE49-F238E27FC236}">
                <a16:creationId xmlns:a16="http://schemas.microsoft.com/office/drawing/2014/main" id="{8DF926C8-6333-44DE-86F9-FA1986C849D9}"/>
              </a:ext>
            </a:extLst>
          </p:cNvPr>
          <p:cNvSpPr>
            <a:spLocks noGrp="1"/>
          </p:cNvSpPr>
          <p:nvPr>
            <p:ph type="sldNum" sz="quarter" idx="12"/>
          </p:nvPr>
        </p:nvSpPr>
        <p:spPr/>
        <p:txBody>
          <a:bodyPr/>
          <a:lstStyle/>
          <a:p>
            <a:fld id="{81AFDF4E-827F-427A-878E-6542E865605E}" type="slidenum">
              <a:rPr lang="en-US" smtClean="0"/>
              <a:pPr/>
              <a:t>50</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3" name="Title 1"/>
          <p:cNvSpPr>
            <a:spLocks noGrp="1"/>
          </p:cNvSpPr>
          <p:nvPr>
            <p:ph type="title"/>
          </p:nvPr>
        </p:nvSpPr>
        <p:spPr>
          <a:xfrm>
            <a:off x="457200" y="274638"/>
            <a:ext cx="8229600" cy="487362"/>
          </a:xfrm>
        </p:spPr>
        <p:txBody>
          <a:bodyPr>
            <a:noAutofit/>
          </a:bodyPr>
          <a:lstStyle/>
          <a:p>
            <a:r>
              <a:rPr lang="en-US" sz="2800" b="1" dirty="0">
                <a:solidFill>
                  <a:schemeClr val="accent1">
                    <a:lumMod val="75000"/>
                  </a:schemeClr>
                </a:solidFill>
              </a:rPr>
              <a:t>Highlights of Tribal Sponsorship:  Marketplace (cont.)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17837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274638"/>
            <a:ext cx="7481455" cy="639762"/>
          </a:xfrm>
        </p:spPr>
        <p:txBody>
          <a:bodyPr>
            <a:noAutofit/>
          </a:bodyPr>
          <a:lstStyle/>
          <a:p>
            <a:r>
              <a:rPr lang="en-US" sz="2800" b="1" dirty="0">
                <a:solidFill>
                  <a:schemeClr val="accent1">
                    <a:lumMod val="75000"/>
                  </a:schemeClr>
                </a:solidFill>
              </a:rPr>
              <a:t>Eligibility for Marketplace Subsidies:</a:t>
            </a:r>
            <a:br>
              <a:rPr lang="en-US" sz="2800" b="1" dirty="0">
                <a:solidFill>
                  <a:schemeClr val="accent1">
                    <a:lumMod val="75000"/>
                  </a:schemeClr>
                </a:solidFill>
              </a:rPr>
            </a:br>
            <a:r>
              <a:rPr lang="en-US" sz="2800" dirty="0">
                <a:solidFill>
                  <a:schemeClr val="accent1">
                    <a:lumMod val="75000"/>
                  </a:schemeClr>
                </a:solidFill>
              </a:rPr>
              <a:t>PTCs and CSRs</a:t>
            </a:r>
          </a:p>
        </p:txBody>
      </p:sp>
      <p:sp>
        <p:nvSpPr>
          <p:cNvPr id="3" name="Content Placeholder 2"/>
          <p:cNvSpPr>
            <a:spLocks noGrp="1"/>
          </p:cNvSpPr>
          <p:nvPr>
            <p:ph idx="1"/>
          </p:nvPr>
        </p:nvSpPr>
        <p:spPr>
          <a:xfrm>
            <a:off x="457200" y="1219200"/>
            <a:ext cx="8229600" cy="4845276"/>
          </a:xfrm>
        </p:spPr>
        <p:txBody>
          <a:bodyPr>
            <a:noAutofit/>
          </a:bodyPr>
          <a:lstStyle/>
          <a:p>
            <a:pPr marL="0" indent="0">
              <a:spcAft>
                <a:spcPts val="400"/>
              </a:spcAft>
              <a:buNone/>
            </a:pPr>
            <a:r>
              <a:rPr lang="en-US" altLang="en-US" sz="1800" u="sng" dirty="0"/>
              <a:t>Eligibility for PTCs </a:t>
            </a:r>
            <a:r>
              <a:rPr lang="en-US" altLang="en-US" sz="1800" u="sng" dirty="0">
                <a:solidFill>
                  <a:srgbClr val="FF0000"/>
                </a:solidFill>
              </a:rPr>
              <a:t>(American Rescue Plan provisions shown in red)</a:t>
            </a:r>
          </a:p>
          <a:p>
            <a:pPr marL="0" indent="0">
              <a:spcAft>
                <a:spcPts val="400"/>
              </a:spcAft>
              <a:buNone/>
            </a:pPr>
            <a:r>
              <a:rPr lang="en-US" altLang="en-US" sz="1600" dirty="0"/>
              <a:t>In addition to general Marketplace eligibility requirements:</a:t>
            </a:r>
          </a:p>
          <a:p>
            <a:pPr>
              <a:spcAft>
                <a:spcPts val="400"/>
              </a:spcAft>
            </a:pPr>
            <a:r>
              <a:rPr lang="en-US" altLang="en-US" sz="1600" dirty="0"/>
              <a:t>Have household income </a:t>
            </a:r>
            <a:r>
              <a:rPr lang="en-US" altLang="en-US" sz="1600" strike="sngStrike" dirty="0"/>
              <a:t>between 100% and 400% </a:t>
            </a:r>
            <a:r>
              <a:rPr lang="en-US" altLang="en-US" sz="1600" b="1" dirty="0">
                <a:solidFill>
                  <a:srgbClr val="FF0000"/>
                </a:solidFill>
              </a:rPr>
              <a:t>at least 100%</a:t>
            </a:r>
            <a:r>
              <a:rPr lang="en-US" altLang="en-US" sz="1600" dirty="0"/>
              <a:t> of the federal poverty level (FPL) </a:t>
            </a:r>
            <a:r>
              <a:rPr lang="en-US" altLang="en-US" sz="1600" b="1" dirty="0">
                <a:solidFill>
                  <a:srgbClr val="FF0000"/>
                </a:solidFill>
              </a:rPr>
              <a:t>for 2021 and 2022 (income cap removed) </a:t>
            </a:r>
            <a:r>
              <a:rPr lang="en-US" altLang="en-US" sz="1600" b="1" dirty="0">
                <a:solidFill>
                  <a:srgbClr val="0070C0"/>
                </a:solidFill>
              </a:rPr>
              <a:t>(provision extended through 2025 by Inflation Reduction Act enacted in August 2022)</a:t>
            </a:r>
          </a:p>
          <a:p>
            <a:pPr>
              <a:spcAft>
                <a:spcPts val="400"/>
              </a:spcAft>
            </a:pPr>
            <a:r>
              <a:rPr lang="en-US" altLang="en-US" sz="1600" dirty="0"/>
              <a:t>Not be eligible for Medicare, Medicaid, or “affordable” employer-sponsored insurance (through employer or employer of a family member)</a:t>
            </a:r>
          </a:p>
          <a:p>
            <a:pPr>
              <a:spcAft>
                <a:spcPts val="400"/>
              </a:spcAft>
            </a:pPr>
            <a:r>
              <a:rPr lang="en-US" altLang="en-US" sz="1600" dirty="0"/>
              <a:t>Veterans can be eligible for, but cannot enroll in, the Veterans Health Care Program (VHCP)</a:t>
            </a:r>
          </a:p>
          <a:p>
            <a:pPr>
              <a:spcAft>
                <a:spcPts val="400"/>
              </a:spcAft>
            </a:pPr>
            <a:r>
              <a:rPr lang="en-US" altLang="en-US" sz="1600" dirty="0"/>
              <a:t>There are no Indian-specific eligibility criteria for PTCs</a:t>
            </a:r>
          </a:p>
          <a:p>
            <a:pPr>
              <a:spcAft>
                <a:spcPts val="400"/>
              </a:spcAft>
            </a:pPr>
            <a:r>
              <a:rPr lang="en-US" altLang="en-US" sz="1600" dirty="0"/>
              <a:t>A Tribe / THO might wish to Sponsor a Tribal citizen or other IHS-eligible individual even if the individual is not eligible for PTCs</a:t>
            </a:r>
          </a:p>
          <a:p>
            <a:pPr marL="0" indent="0">
              <a:spcAft>
                <a:spcPts val="400"/>
              </a:spcAft>
              <a:buNone/>
            </a:pPr>
            <a:r>
              <a:rPr lang="en-US" altLang="en-US" sz="1800" u="sng" dirty="0"/>
              <a:t>Eligibility for Indian-Specific Cost-Sharing Protections</a:t>
            </a:r>
          </a:p>
          <a:p>
            <a:pPr>
              <a:spcAft>
                <a:spcPts val="400"/>
              </a:spcAft>
            </a:pPr>
            <a:r>
              <a:rPr lang="en-US" altLang="en-US" sz="1600" b="1" i="1" u="sng" dirty="0"/>
              <a:t>All</a:t>
            </a:r>
            <a:r>
              <a:rPr lang="en-US" altLang="en-US" sz="1600" dirty="0"/>
              <a:t> Tribal citizens who enroll in Marketplace coverage are eligible for one of the two comprehensive Indian-specific cost-sharing protections</a:t>
            </a:r>
          </a:p>
          <a:p>
            <a:pPr>
              <a:spcAft>
                <a:spcPts val="400"/>
              </a:spcAft>
            </a:pPr>
            <a:endParaRPr lang="en-US" altLang="en-US" sz="1800" dirty="0"/>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4" name="Slide Number Placeholder 3">
            <a:extLst>
              <a:ext uri="{FF2B5EF4-FFF2-40B4-BE49-F238E27FC236}">
                <a16:creationId xmlns:a16="http://schemas.microsoft.com/office/drawing/2014/main" id="{D4B006CF-D9B5-46C2-822B-B91E7B557D2D}"/>
              </a:ext>
            </a:extLst>
          </p:cNvPr>
          <p:cNvSpPr>
            <a:spLocks noGrp="1"/>
          </p:cNvSpPr>
          <p:nvPr>
            <p:ph type="sldNum" sz="quarter" idx="12"/>
          </p:nvPr>
        </p:nvSpPr>
        <p:spPr/>
        <p:txBody>
          <a:bodyPr/>
          <a:lstStyle/>
          <a:p>
            <a:fld id="{81AFDF4E-827F-427A-878E-6542E865605E}" type="slidenum">
              <a:rPr lang="en-US" smtClean="0"/>
              <a:pPr/>
              <a:t>6</a:t>
            </a:fld>
            <a:endParaRPr lang="en-US" dirty="0"/>
          </a:p>
        </p:txBody>
      </p:sp>
      <p:pic>
        <p:nvPicPr>
          <p:cNvPr id="10" name="Picture 9"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8" name="Arrow: Right 7">
            <a:extLst>
              <a:ext uri="{FF2B5EF4-FFF2-40B4-BE49-F238E27FC236}">
                <a16:creationId xmlns:a16="http://schemas.microsoft.com/office/drawing/2014/main" id="{995C3DAA-ACCE-410F-ABF1-FF934FF9A26A}"/>
              </a:ext>
            </a:extLst>
          </p:cNvPr>
          <p:cNvSpPr/>
          <p:nvPr/>
        </p:nvSpPr>
        <p:spPr>
          <a:xfrm>
            <a:off x="248652" y="1981200"/>
            <a:ext cx="228600" cy="76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111986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6" name="Slide Number Placeholder 5">
            <a:extLst>
              <a:ext uri="{FF2B5EF4-FFF2-40B4-BE49-F238E27FC236}">
                <a16:creationId xmlns:a16="http://schemas.microsoft.com/office/drawing/2014/main" id="{2EDD3528-8ABE-4FCF-8006-9C37C91FC22B}"/>
              </a:ext>
            </a:extLst>
          </p:cNvPr>
          <p:cNvSpPr>
            <a:spLocks noGrp="1"/>
          </p:cNvSpPr>
          <p:nvPr>
            <p:ph type="sldNum" sz="quarter" idx="12"/>
          </p:nvPr>
        </p:nvSpPr>
        <p:spPr/>
        <p:txBody>
          <a:bodyPr/>
          <a:lstStyle/>
          <a:p>
            <a:fld id="{81AFDF4E-827F-427A-878E-6542E865605E}" type="slidenum">
              <a:rPr lang="en-US" smtClean="0"/>
              <a:pPr/>
              <a:t>7</a:t>
            </a:fld>
            <a:endParaRPr lang="en-US" dirty="0"/>
          </a:p>
        </p:txBody>
      </p:sp>
      <p:sp>
        <p:nvSpPr>
          <p:cNvPr id="11" name="Title 1"/>
          <p:cNvSpPr txBox="1">
            <a:spLocks/>
          </p:cNvSpPr>
          <p:nvPr/>
        </p:nvSpPr>
        <p:spPr>
          <a:xfrm>
            <a:off x="457200" y="228600"/>
            <a:ext cx="82296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j-lt"/>
                <a:ea typeface="+mj-ea"/>
                <a:cs typeface="+mj-cs"/>
              </a:rPr>
              <a:t>Net Premium Costs of Marketplace Coverage</a:t>
            </a:r>
            <a:br>
              <a:rPr kumimoji="0" lang="en-US" sz="2800" b="1" i="0" u="none" strike="noStrike" kern="1200" cap="none" spc="0" normalizeH="0" baseline="0" noProof="0" dirty="0">
                <a:ln>
                  <a:noFill/>
                </a:ln>
                <a:solidFill>
                  <a:schemeClr val="accent1">
                    <a:lumMod val="75000"/>
                  </a:schemeClr>
                </a:solidFill>
                <a:effectLst/>
                <a:uLnTx/>
                <a:uFillTx/>
                <a:latin typeface="+mj-lt"/>
                <a:ea typeface="+mj-ea"/>
                <a:cs typeface="+mj-cs"/>
              </a:rPr>
            </a:br>
            <a:r>
              <a:rPr kumimoji="0" lang="en-US" sz="2000" b="0" i="0" u="none" strike="noStrike" kern="1200" cap="none" spc="0" normalizeH="0" baseline="0" noProof="0" dirty="0">
                <a:ln>
                  <a:noFill/>
                </a:ln>
                <a:solidFill>
                  <a:schemeClr val="accent1">
                    <a:lumMod val="75000"/>
                  </a:schemeClr>
                </a:solidFill>
                <a:effectLst/>
                <a:uLnTx/>
                <a:uFillTx/>
                <a:latin typeface="+mj-lt"/>
                <a:ea typeface="+mj-ea"/>
                <a:cs typeface="+mj-cs"/>
              </a:rPr>
              <a:t>(Example of family of three; bronze level coverage)</a:t>
            </a:r>
            <a:endParaRPr kumimoji="0" lang="en-US" sz="20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13" name="Picture 12"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sp>
        <p:nvSpPr>
          <p:cNvPr id="12" name="Rectangle 4"/>
          <p:cNvSpPr>
            <a:spLocks noChangeArrowheads="1"/>
          </p:cNvSpPr>
          <p:nvPr/>
        </p:nvSpPr>
        <p:spPr bwMode="auto">
          <a:xfrm>
            <a:off x="685800" y="5257800"/>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200"/>
              </a:spcBef>
            </a:pPr>
            <a:r>
              <a:rPr lang="en-US" sz="1400" dirty="0">
                <a:latin typeface="Calibri" pitchFamily="34" charset="0"/>
              </a:rPr>
              <a:t>Note:  “Without ARP” net Marketplace plan premiums for 2024 were estimated based on the required household contribution for enrollees (pre-ARP) in 2021</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4" name="Picture 3">
            <a:extLst>
              <a:ext uri="{FF2B5EF4-FFF2-40B4-BE49-F238E27FC236}">
                <a16:creationId xmlns:a16="http://schemas.microsoft.com/office/drawing/2014/main" id="{0C0A13F7-2CF7-0E80-99A0-14D31BDE4885}"/>
              </a:ext>
            </a:extLst>
          </p:cNvPr>
          <p:cNvPicPr>
            <a:picLocks noChangeAspect="1"/>
          </p:cNvPicPr>
          <p:nvPr/>
        </p:nvPicPr>
        <p:blipFill>
          <a:blip r:embed="rId5"/>
          <a:stretch>
            <a:fillRect/>
          </a:stretch>
        </p:blipFill>
        <p:spPr>
          <a:xfrm>
            <a:off x="609600" y="1411526"/>
            <a:ext cx="8035446" cy="3712579"/>
          </a:xfrm>
          <a:prstGeom prst="rect">
            <a:avLst/>
          </a:prstGeom>
        </p:spPr>
      </p:pic>
    </p:spTree>
    <p:extLst>
      <p:ext uri="{BB962C8B-B14F-4D97-AF65-F5344CB8AC3E}">
        <p14:creationId xmlns:p14="http://schemas.microsoft.com/office/powerpoint/2010/main" val="344055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dirty="0">
                <a:solidFill>
                  <a:schemeClr val="accent1">
                    <a:lumMod val="75000"/>
                  </a:schemeClr>
                </a:solidFill>
              </a:rPr>
              <a:t>Mechanics of Tribal Sponsorship Implementation</a:t>
            </a:r>
            <a:br>
              <a:rPr lang="en-US" sz="2800" b="1" dirty="0">
                <a:solidFill>
                  <a:schemeClr val="accent1">
                    <a:lumMod val="75000"/>
                  </a:schemeClr>
                </a:solidFill>
              </a:rPr>
            </a:br>
            <a:r>
              <a:rPr lang="en-US" sz="2000" dirty="0">
                <a:solidFill>
                  <a:schemeClr val="accent1">
                    <a:lumMod val="75000"/>
                  </a:schemeClr>
                </a:solidFill>
              </a:rPr>
              <a:t>with Marketplace Coverage</a:t>
            </a:r>
          </a:p>
        </p:txBody>
      </p:sp>
      <p:sp>
        <p:nvSpPr>
          <p:cNvPr id="3" name="Content Placeholder 2"/>
          <p:cNvSpPr>
            <a:spLocks noGrp="1"/>
          </p:cNvSpPr>
          <p:nvPr>
            <p:ph idx="1"/>
          </p:nvPr>
        </p:nvSpPr>
        <p:spPr>
          <a:xfrm>
            <a:off x="457200" y="1219200"/>
            <a:ext cx="8229600" cy="5029199"/>
          </a:xfrm>
        </p:spPr>
        <p:txBody>
          <a:bodyPr>
            <a:normAutofit/>
          </a:bodyPr>
          <a:lstStyle/>
          <a:p>
            <a:pPr>
              <a:spcAft>
                <a:spcPts val="400"/>
              </a:spcAft>
            </a:pPr>
            <a:r>
              <a:rPr lang="en-US" altLang="en-US" sz="1600" dirty="0"/>
              <a:t>Tribal Sponsorship through a Marketplace follows a similar process as Medicaid enrollment, with primary additional step being payment of a portion of health plan premium</a:t>
            </a:r>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pPr>
            <a:endParaRPr lang="en-US" altLang="en-US" sz="1800" dirty="0"/>
          </a:p>
          <a:p>
            <a:pPr>
              <a:spcAft>
                <a:spcPts val="400"/>
              </a:spcAft>
              <a:buNone/>
            </a:pPr>
            <a:endParaRPr lang="en-US" altLang="en-US" sz="1800" dirty="0"/>
          </a:p>
          <a:p>
            <a:pPr>
              <a:spcAft>
                <a:spcPts val="400"/>
              </a:spcAft>
            </a:pPr>
            <a:r>
              <a:rPr lang="en-US" altLang="en-US" sz="1600" dirty="0"/>
              <a:t>There are a series of operational issues that make Tribal Sponsorship more complex than Medicaid enrollment</a:t>
            </a:r>
          </a:p>
          <a:p>
            <a:pPr>
              <a:spcAft>
                <a:spcPts val="400"/>
              </a:spcAft>
            </a:pPr>
            <a:r>
              <a:rPr lang="en-US" altLang="en-US" sz="1600" dirty="0"/>
              <a:t>Tribes and THOs are able to establish their own eligibility criteria for a Tribal Sponsorship program, within parameters of funding sources</a:t>
            </a:r>
          </a:p>
        </p:txBody>
      </p:sp>
      <p:pic>
        <p:nvPicPr>
          <p:cNvPr id="4" name="Picture 3">
            <a:extLst>
              <a:ext uri="{FF2B5EF4-FFF2-40B4-BE49-F238E27FC236}">
                <a16:creationId xmlns:a16="http://schemas.microsoft.com/office/drawing/2014/main" id="{4DB6B8F1-848A-4F03-B11D-470F15138163}"/>
              </a:ext>
            </a:extLst>
          </p:cNvPr>
          <p:cNvPicPr>
            <a:picLocks noChangeAspect="1"/>
          </p:cNvPicPr>
          <p:nvPr/>
        </p:nvPicPr>
        <p:blipFill>
          <a:blip r:embed="rId3" cstate="print"/>
          <a:stretch>
            <a:fillRect/>
          </a:stretch>
        </p:blipFill>
        <p:spPr>
          <a:xfrm>
            <a:off x="609600" y="1981200"/>
            <a:ext cx="7995879" cy="2314288"/>
          </a:xfrm>
          <a:prstGeom prst="rect">
            <a:avLst/>
          </a:prstGeom>
        </p:spPr>
      </p:pic>
      <p:sp>
        <p:nvSpPr>
          <p:cNvPr id="5" name="Slide Number Placeholder 4">
            <a:extLst>
              <a:ext uri="{FF2B5EF4-FFF2-40B4-BE49-F238E27FC236}">
                <a16:creationId xmlns:a16="http://schemas.microsoft.com/office/drawing/2014/main" id="{682E0BF4-1D8D-42F2-AADA-D48E62D30271}"/>
              </a:ext>
            </a:extLst>
          </p:cNvPr>
          <p:cNvSpPr>
            <a:spLocks noGrp="1"/>
          </p:cNvSpPr>
          <p:nvPr>
            <p:ph type="sldNum" sz="quarter" idx="12"/>
          </p:nvPr>
        </p:nvSpPr>
        <p:spPr/>
        <p:txBody>
          <a:bodyPr/>
          <a:lstStyle/>
          <a:p>
            <a:fld id="{81AFDF4E-827F-427A-878E-6542E865605E}" type="slidenum">
              <a:rPr lang="en-US" smtClean="0"/>
              <a:pPr/>
              <a:t>8</a:t>
            </a:fld>
            <a:endParaRPr lang="en-US" dirty="0"/>
          </a:p>
        </p:txBody>
      </p:sp>
      <p:pic>
        <p:nvPicPr>
          <p:cNvPr id="9" name="Picture 8" descr="/Users/shawn.mcdonough/Desktop/4.png">
            <a:extLst>
              <a:ext uri="{FF2B5EF4-FFF2-40B4-BE49-F238E27FC236}">
                <a16:creationId xmlns:a16="http://schemas.microsoft.com/office/drawing/2014/main" id="{18A3D8FC-4586-4340-B1AB-0833F1EA3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spTree>
    <p:extLst>
      <p:ext uri="{BB962C8B-B14F-4D97-AF65-F5344CB8AC3E}">
        <p14:creationId xmlns:p14="http://schemas.microsoft.com/office/powerpoint/2010/main" val="314700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9914"/>
            <a:ext cx="8229600" cy="4953000"/>
          </a:xfrm>
        </p:spPr>
        <p:txBody>
          <a:bodyPr>
            <a:normAutofit/>
          </a:bodyPr>
          <a:lstStyle/>
          <a:p>
            <a:pPr marL="0" indent="0">
              <a:spcAft>
                <a:spcPts val="400"/>
              </a:spcAft>
              <a:buNone/>
            </a:pPr>
            <a:r>
              <a:rPr lang="en-US" altLang="en-US" sz="1600" dirty="0"/>
              <a:t> </a:t>
            </a:r>
          </a:p>
        </p:txBody>
      </p:sp>
      <p:sp>
        <p:nvSpPr>
          <p:cNvPr id="7" name="Rectangle 4"/>
          <p:cNvSpPr>
            <a:spLocks noChangeArrowheads="1"/>
          </p:cNvSpPr>
          <p:nvPr/>
        </p:nvSpPr>
        <p:spPr bwMode="auto">
          <a:xfrm>
            <a:off x="609600" y="5814536"/>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rPr>
              <a:t>   </a:t>
            </a:r>
          </a:p>
        </p:txBody>
      </p:sp>
      <p:sp>
        <p:nvSpPr>
          <p:cNvPr id="6" name="Slide Number Placeholder 5">
            <a:extLst>
              <a:ext uri="{FF2B5EF4-FFF2-40B4-BE49-F238E27FC236}">
                <a16:creationId xmlns:a16="http://schemas.microsoft.com/office/drawing/2014/main" id="{2EDD3528-8ABE-4FCF-8006-9C37C91FC22B}"/>
              </a:ext>
            </a:extLst>
          </p:cNvPr>
          <p:cNvSpPr>
            <a:spLocks noGrp="1"/>
          </p:cNvSpPr>
          <p:nvPr>
            <p:ph type="sldNum" sz="quarter" idx="12"/>
          </p:nvPr>
        </p:nvSpPr>
        <p:spPr/>
        <p:txBody>
          <a:bodyPr/>
          <a:lstStyle/>
          <a:p>
            <a:fld id="{81AFDF4E-827F-427A-878E-6542E865605E}" type="slidenum">
              <a:rPr lang="en-US" smtClean="0"/>
              <a:pPr/>
              <a:t>9</a:t>
            </a:fld>
            <a:endParaRPr lang="en-US" dirty="0"/>
          </a:p>
        </p:txBody>
      </p:sp>
      <p:sp>
        <p:nvSpPr>
          <p:cNvPr id="11" name="Title 1"/>
          <p:cNvSpPr txBox="1">
            <a:spLocks/>
          </p:cNvSpPr>
          <p:nvPr/>
        </p:nvSpPr>
        <p:spPr>
          <a:xfrm>
            <a:off x="533400" y="228600"/>
            <a:ext cx="81534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a:solidFill>
                  <a:schemeClr val="accent1">
                    <a:lumMod val="75000"/>
                  </a:schemeClr>
                </a:solidFill>
                <a:latin typeface="+mj-lt"/>
                <a:ea typeface="+mj-ea"/>
                <a:cs typeface="+mj-cs"/>
              </a:rPr>
              <a:t>Dilemma of a Full Plate</a:t>
            </a:r>
            <a:endParaRPr kumimoji="0" lang="en-US" sz="20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13" name="Picture 12" descr="/Users/shawn.mcdonough/Desktop/4.png">
            <a:extLst>
              <a:ext uri="{FF2B5EF4-FFF2-40B4-BE49-F238E27FC236}">
                <a16:creationId xmlns:a16="http://schemas.microsoft.com/office/drawing/2014/main" id="{18A3D8FC-4586-4340-B1AB-0833F1EA3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6172200"/>
            <a:ext cx="762001" cy="594678"/>
          </a:xfrm>
          <a:prstGeom prst="rect">
            <a:avLst/>
          </a:prstGeom>
          <a:noFill/>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143172"/>
            <a:ext cx="609600" cy="638628"/>
          </a:xfrm>
          <a:prstGeom prst="rect">
            <a:avLst/>
          </a:prstGeom>
        </p:spPr>
      </p:pic>
      <p:pic>
        <p:nvPicPr>
          <p:cNvPr id="2" name="Picture 1">
            <a:extLst>
              <a:ext uri="{FF2B5EF4-FFF2-40B4-BE49-F238E27FC236}">
                <a16:creationId xmlns:a16="http://schemas.microsoft.com/office/drawing/2014/main" id="{730A93F9-6B5E-FB68-9107-AA1BDAC9E401}"/>
              </a:ext>
            </a:extLst>
          </p:cNvPr>
          <p:cNvPicPr>
            <a:picLocks noChangeAspect="1"/>
          </p:cNvPicPr>
          <p:nvPr/>
        </p:nvPicPr>
        <p:blipFill>
          <a:blip r:embed="rId5" cstate="print"/>
          <a:stretch>
            <a:fillRect/>
          </a:stretch>
        </p:blipFill>
        <p:spPr>
          <a:xfrm>
            <a:off x="1377616" y="1068805"/>
            <a:ext cx="5791200" cy="5791200"/>
          </a:xfrm>
          <a:prstGeom prst="rect">
            <a:avLst/>
          </a:prstGeom>
        </p:spPr>
      </p:pic>
      <p:pic>
        <p:nvPicPr>
          <p:cNvPr id="4" name="Picture 3">
            <a:extLst>
              <a:ext uri="{FF2B5EF4-FFF2-40B4-BE49-F238E27FC236}">
                <a16:creationId xmlns:a16="http://schemas.microsoft.com/office/drawing/2014/main" id="{55DBC888-2F66-78F6-28CE-14DDA785968A}"/>
              </a:ext>
            </a:extLst>
          </p:cNvPr>
          <p:cNvPicPr>
            <a:picLocks noChangeAspect="1"/>
          </p:cNvPicPr>
          <p:nvPr/>
        </p:nvPicPr>
        <p:blipFill>
          <a:blip r:embed="rId6" cstate="print"/>
          <a:stretch>
            <a:fillRect/>
          </a:stretch>
        </p:blipFill>
        <p:spPr>
          <a:xfrm>
            <a:off x="6781800" y="4331185"/>
            <a:ext cx="2146718" cy="1609035"/>
          </a:xfrm>
          <a:prstGeom prst="rect">
            <a:avLst/>
          </a:prstGeom>
        </p:spPr>
      </p:pic>
    </p:spTree>
    <p:extLst>
      <p:ext uri="{BB962C8B-B14F-4D97-AF65-F5344CB8AC3E}">
        <p14:creationId xmlns:p14="http://schemas.microsoft.com/office/powerpoint/2010/main" val="1305004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EF66683F1904A9D18C86F600002D8" ma:contentTypeVersion="18" ma:contentTypeDescription="Create a new document." ma:contentTypeScope="" ma:versionID="bbdac320460c27aa7a24f68483c77f33">
  <xsd:schema xmlns:xsd="http://www.w3.org/2001/XMLSchema" xmlns:xs="http://www.w3.org/2001/XMLSchema" xmlns:p="http://schemas.microsoft.com/office/2006/metadata/properties" xmlns:ns2="c3e7fb3a-f61c-4241-9fbd-03f77e035e59" xmlns:ns3="b37bbeab-e64e-43e9-894e-e09b3b82ea91" targetNamespace="http://schemas.microsoft.com/office/2006/metadata/properties" ma:root="true" ma:fieldsID="325511f9f3ba21235ae59dbe486452a2" ns2:_="" ns3:_="">
    <xsd:import namespace="c3e7fb3a-f61c-4241-9fbd-03f77e035e59"/>
    <xsd:import namespace="b37bbeab-e64e-43e9-894e-e09b3b82ea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7fb3a-f61c-4241-9fbd-03f77e035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666a43-d96d-4f4b-b12f-397f8ab1e3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7bbeab-e64e-43e9-894e-e09b3b82ea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2c23464-064b-4240-ab2a-a8d730b63fa3}" ma:internalName="TaxCatchAll" ma:showField="CatchAllData" ma:web="b37bbeab-e64e-43e9-894e-e09b3b82e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7bbeab-e64e-43e9-894e-e09b3b82ea91" xsi:nil="true"/>
    <lcf76f155ced4ddcb4097134ff3c332f xmlns="c3e7fb3a-f61c-4241-9fbd-03f77e035e5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32F116-143F-4FB4-9B87-BCDFD86F0FDB}"/>
</file>

<file path=customXml/itemProps2.xml><?xml version="1.0" encoding="utf-8"?>
<ds:datastoreItem xmlns:ds="http://schemas.openxmlformats.org/officeDocument/2006/customXml" ds:itemID="{A5F0B4AC-7D9A-4A65-90AC-07B6164560FF}"/>
</file>

<file path=customXml/itemProps3.xml><?xml version="1.0" encoding="utf-8"?>
<ds:datastoreItem xmlns:ds="http://schemas.openxmlformats.org/officeDocument/2006/customXml" ds:itemID="{18B2C7A6-C34A-43DD-B599-153FB0E7391C}"/>
</file>

<file path=docProps/app.xml><?xml version="1.0" encoding="utf-8"?>
<Properties xmlns="http://schemas.openxmlformats.org/officeDocument/2006/extended-properties" xmlns:vt="http://schemas.openxmlformats.org/officeDocument/2006/docPropsVTypes">
  <TotalTime>51808</TotalTime>
  <Words>5703</Words>
  <Application>Microsoft Office PowerPoint</Application>
  <PresentationFormat>On-screen Show (4:3)</PresentationFormat>
  <Paragraphs>560</Paragraphs>
  <Slides>50</Slides>
  <Notes>49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Courier New</vt:lpstr>
      <vt:lpstr>Wingdings</vt:lpstr>
      <vt:lpstr>Office Theme</vt:lpstr>
      <vt:lpstr> </vt:lpstr>
      <vt:lpstr>Tribal Sponsorship Basics</vt:lpstr>
      <vt:lpstr>Where Does Marketplace Coverage Fit In?  Funding Source, by Insurance Type</vt:lpstr>
      <vt:lpstr>Comparison of Annual Premium for Subsidized Marketplace Coverage vs. One PRC Payment</vt:lpstr>
      <vt:lpstr>Trends in Marketplace Enrollment of AI/ANs  All Enrollments over Year:  All Marketplaces</vt:lpstr>
      <vt:lpstr>Eligibility for Marketplace Subsidies: PTCs and CSRs</vt:lpstr>
      <vt:lpstr>PowerPoint Presentation</vt:lpstr>
      <vt:lpstr>Mechanics of Tribal Sponsorship Implementation with Marketplace Coverage</vt:lpstr>
      <vt:lpstr>PowerPoint Presentation</vt:lpstr>
      <vt:lpstr>Increasing Value of Medicare Part D Coverage</vt:lpstr>
      <vt:lpstr>Full Presentation</vt:lpstr>
      <vt:lpstr>Presentation Content</vt:lpstr>
      <vt:lpstr>Acronyms</vt:lpstr>
      <vt:lpstr>Federal Poverty Level (FPL), by Household Size</vt:lpstr>
      <vt:lpstr>#1:  Tribal Sponsorship Basics</vt:lpstr>
      <vt:lpstr>Comparison of Annual Premium for Subsidized Marketplace Coverage vs. One PRC Payment</vt:lpstr>
      <vt:lpstr>Where Does Tribal Sponsorship Fit In?  Funding Source, by Insurance Type</vt:lpstr>
      <vt:lpstr>Illustration of Potential Impact of Sponsorship Through Marketplace:  Insurance Coverage and Funding Sources</vt:lpstr>
      <vt:lpstr>#2:  Trends in Marketplace Enrollment of AI/ANs  All Enrollments over Year:  All Marketplaces</vt:lpstr>
      <vt:lpstr>Marketplace Enrollment Growth Among  Tribal Members vs. General Population</vt:lpstr>
      <vt:lpstr>Marketplace Enrollment of AI/ANs  in Federally-Facilitated Marketplaces</vt:lpstr>
      <vt:lpstr>Marketplace Enrollment of AI/ANs  in State-Based Marketplaces</vt:lpstr>
      <vt:lpstr>#3:  Eligibility Criteria for Marketplace Coverage </vt:lpstr>
      <vt:lpstr>Eligibility Criteria for Premium Tax Credits</vt:lpstr>
      <vt:lpstr>Repayment of Excess Premium Tax Credits</vt:lpstr>
      <vt:lpstr>Eligibility Thresholds, by State</vt:lpstr>
      <vt:lpstr>Eligibility Criteria for Indian-Specific  Cost-Sharing Protections</vt:lpstr>
      <vt:lpstr>Expanded Premium Subsidies  Under American Rescue Plan Act (ARP)</vt:lpstr>
      <vt:lpstr>PowerPoint Presentation</vt:lpstr>
      <vt:lpstr>PowerPoint Presentation</vt:lpstr>
      <vt:lpstr>#4:  Net Cost of Coverage – Resources Made Available Through the ACA (Example of family of four Tribal citizens; $90,000 in household income in Arizona)</vt:lpstr>
      <vt:lpstr>Net Premium Costs of Marketplace Coverage  (with ARP-expanded federal subsidies; bronze level coverage)</vt:lpstr>
      <vt:lpstr>Securing Indian-Specific Cost-Sharing Protections: Tribal Citizens</vt:lpstr>
      <vt:lpstr>Summary of Benefits and Coverage (SBC) (Zero Cost-Sharing Variation)</vt:lpstr>
      <vt:lpstr>Required SBC Language for Referrals for Cost-Sharing (Limited Cost-Sharing Variation)</vt:lpstr>
      <vt:lpstr>#5:  Final Federal Rule to Fix ‘Family Glitch’</vt:lpstr>
      <vt:lpstr>Final Federal Rule to Fix ‘Family Glitch’ (cont.)</vt:lpstr>
      <vt:lpstr>Final Federal Rule to Fix ‘Family Glitch’ (cont.)</vt:lpstr>
      <vt:lpstr>#6:  Mechanics of Tribal Sponsorship  with Marketplace Coverage</vt:lpstr>
      <vt:lpstr>PowerPoint Presentation</vt:lpstr>
      <vt:lpstr>#7:  Tribal FQHC Rates Under Marketplace Coverage –  OMB Encounter Rate Potentially Available</vt:lpstr>
      <vt:lpstr>PowerPoint Presentation</vt:lpstr>
      <vt:lpstr>#8:  Inflation Reduction Act Increased Value of  Tribal Sponsorship under Medicare Part D</vt:lpstr>
      <vt:lpstr>#9:  New Option to Provide (Tribal) Employer-Sponsored Coverage via Marketplace</vt:lpstr>
      <vt:lpstr>Potential Advantages of Offering an Individual Coverage HRA</vt:lpstr>
      <vt:lpstr>Potential Advantages of Offering an Individual Coverage HRA (cont.)</vt:lpstr>
      <vt:lpstr>Federal Employees Health Benefits Program vs. Individual Coverage HRA</vt:lpstr>
      <vt:lpstr>Modification to Prohibition on Employers Paying  for Employee Coverage in (Individual) Marketplace</vt:lpstr>
      <vt:lpstr>Highlights of Tribal Sponsorship:  Marketplace</vt:lpstr>
      <vt:lpstr>Highlights of Tribal Sponsorship:  Marketplace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Enrollment Assisters in Tribal Health Facilities</dc:title>
  <dc:creator>DonegMcD@outlook.com</dc:creator>
  <cp:lastModifiedBy>Doneg McDonough</cp:lastModifiedBy>
  <cp:revision>3040</cp:revision>
  <cp:lastPrinted>2024-04-15T16:03:48Z</cp:lastPrinted>
  <dcterms:created xsi:type="dcterms:W3CDTF">2013-11-02T12:53:17Z</dcterms:created>
  <dcterms:modified xsi:type="dcterms:W3CDTF">2024-04-17T12:55:31Z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0x01010069DEF66683F1904A9D18C86F600002D8</vt:lpwstr>
  </property>
</Properties>
</file>