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8"/>
  </p:notesMasterIdLst>
  <p:sldIdLst>
    <p:sldId id="256" r:id="rId5"/>
    <p:sldId id="287" r:id="rId6"/>
    <p:sldId id="260" r:id="rId7"/>
    <p:sldId id="282" r:id="rId8"/>
    <p:sldId id="290" r:id="rId9"/>
    <p:sldId id="286" r:id="rId10"/>
    <p:sldId id="291" r:id="rId11"/>
    <p:sldId id="283" r:id="rId12"/>
    <p:sldId id="284" r:id="rId13"/>
    <p:sldId id="269" r:id="rId14"/>
    <p:sldId id="264" r:id="rId15"/>
    <p:sldId id="270" r:id="rId16"/>
    <p:sldId id="280" r:id="rId17"/>
    <p:sldId id="279" r:id="rId18"/>
    <p:sldId id="271" r:id="rId19"/>
    <p:sldId id="272" r:id="rId20"/>
    <p:sldId id="273" r:id="rId21"/>
    <p:sldId id="274" r:id="rId22"/>
    <p:sldId id="275" r:id="rId23"/>
    <p:sldId id="276" r:id="rId24"/>
    <p:sldId id="292" r:id="rId25"/>
    <p:sldId id="277" r:id="rId26"/>
    <p:sldId id="278" r:id="rId2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41CF8F-8E48-883B-8D4D-B633D53EEB2A}" name="Johnnay Schrieber" initials="JS" userId="S::Johnnay.Schrieber@fcc.gov::b9cc6c87-bd31-4ab3-aea9-b075b8c1cd9b" providerId="AD"/>
  <p188:author id="{7F3A1992-C775-F1E3-0FF1-6320C05A0F38}" name="Cara Voth" initials="CV" userId="S::Cara.Voth@fcc.gov::93fe87dd-f706-466c-a706-1a5c576cc3ac" providerId="AD"/>
  <p188:author id="{FF327BD8-A8C6-B247-5F58-BE1A416DD236}" name="Bambi Kraus" initials="BK" userId="S::Bambi.Kraus@fcc.gov::6c279865-52a7-4228-9dfb-43b4392e27c7" providerId="AD"/>
  <p188:author id="{C67EE1F7-DF5E-C072-012E-09FAC21FA323}" name="Edyael Casaperalta" initials="EC" userId="S::Edyael.Casaperalta@fcc.gov::5b1ff419-f262-4b35-91cd-eff6dd98c8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27126"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mbi Kraus" userId="6c279865-52a7-4228-9dfb-43b4392e27c7" providerId="ADAL" clId="{58853850-00E9-4E5E-BE28-3009777D0590}"/>
    <pc:docChg chg="modSld">
      <pc:chgData name="Bambi Kraus" userId="6c279865-52a7-4228-9dfb-43b4392e27c7" providerId="ADAL" clId="{58853850-00E9-4E5E-BE28-3009777D0590}" dt="2024-04-15T15:24:48.695" v="17" actId="20577"/>
      <pc:docMkLst>
        <pc:docMk/>
      </pc:docMkLst>
      <pc:sldChg chg="modSp mod">
        <pc:chgData name="Bambi Kraus" userId="6c279865-52a7-4228-9dfb-43b4392e27c7" providerId="ADAL" clId="{58853850-00E9-4E5E-BE28-3009777D0590}" dt="2024-04-15T15:24:48.695" v="17" actId="20577"/>
        <pc:sldMkLst>
          <pc:docMk/>
          <pc:sldMk cId="2423478626" sldId="256"/>
        </pc:sldMkLst>
        <pc:spChg chg="mod">
          <ac:chgData name="Bambi Kraus" userId="6c279865-52a7-4228-9dfb-43b4392e27c7" providerId="ADAL" clId="{58853850-00E9-4E5E-BE28-3009777D0590}" dt="2024-04-15T15:24:48.695" v="17" actId="20577"/>
          <ac:spMkLst>
            <pc:docMk/>
            <pc:sldMk cId="2423478626" sldId="256"/>
            <ac:spMk id="3" creationId="{EFEF21D2-0699-4F76-0061-38ED422BC2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EDA1A9E-F44D-4999-99CF-587C007E753B}" type="datetimeFigureOut">
              <a:rPr lang="en-US" smtClean="0"/>
              <a:t>4/15/2024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89E4A3E-35D2-4B98-B2D9-A193649549EB}" type="slidenum">
              <a:rPr lang="en-US" smtClean="0"/>
              <a:t>‹#›</a:t>
            </a:fld>
            <a:endParaRPr lang="en-US"/>
          </a:p>
        </p:txBody>
      </p:sp>
    </p:spTree>
    <p:extLst>
      <p:ext uri="{BB962C8B-B14F-4D97-AF65-F5344CB8AC3E}">
        <p14:creationId xmlns:p14="http://schemas.microsoft.com/office/powerpoint/2010/main" val="3089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notice and comment is a critical piece of the rulemaking process!</a:t>
            </a:r>
          </a:p>
        </p:txBody>
      </p:sp>
      <p:sp>
        <p:nvSpPr>
          <p:cNvPr id="4" name="Slide Number Placeholder 3"/>
          <p:cNvSpPr>
            <a:spLocks noGrp="1"/>
          </p:cNvSpPr>
          <p:nvPr>
            <p:ph type="sldNum" sz="quarter" idx="5"/>
          </p:nvPr>
        </p:nvSpPr>
        <p:spPr/>
        <p:txBody>
          <a:bodyPr/>
          <a:lstStyle/>
          <a:p>
            <a:fld id="{189E4A3E-35D2-4B98-B2D9-A193649549EB}" type="slidenum">
              <a:rPr lang="en-US" smtClean="0"/>
              <a:t>7</a:t>
            </a:fld>
            <a:endParaRPr lang="en-US"/>
          </a:p>
        </p:txBody>
      </p:sp>
    </p:spTree>
    <p:extLst>
      <p:ext uri="{BB962C8B-B14F-4D97-AF65-F5344CB8AC3E}">
        <p14:creationId xmlns:p14="http://schemas.microsoft.com/office/powerpoint/2010/main" val="219964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Tribal College Libraries:  In addition to this, we are also receiving feedback on how service to the public should be verified (IMLS Grants, Tribal Government, State Central Library Agency)?  What restrictions should be put in place (open to the public for a set number of hours, permit public to request materials, prevent other facilities from using services)?</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Simplifying the E-Rate Process and Forms:  In particular, we are seeking feedback on how the forms or processes for the program can simplified.  We are also seeking comment on who the competitive bidding exemption should apply to (Tribal libraries, Tribal entities, all libraries)?  What services and equipment should the exemption apply to (C1 and C2, C2 equipment)?  At what price should purchases be exempt from competitive bidding (e.g., $3,600, $5,000, $10,000)?</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E-Rate cost-allocation rules: We have received comments that cost-allocation rules could be clarified or more guidance could be provided on when cost-allocations are required. For example, should we consider providing guidance on when cost-allocation is not required if the primary  use of the E-Rate funded services or equipment is for eligible purposes and other use is ancillary and does not add to the cost of the library’s services?  We are also seeking information on what kind of entities may share space with Tribal libraries and more information on how Tribal libraries operate within the shared space.  Can you describe any multiuse buildings with libraries that you are aware of (e.g. Chapter Houses or Tribal Government buildings), so that we can think through how to provide more guidance?</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Increase C2 discount rate/funding floor: We are seeking more information about the costs for providing services and equipment to Tribal libraries and whether an increase in the amount of the discount available would encourage more Tribal libraires to participate in the E-Rate program.  We are also asking if the current minimum C2 funding floor should be raised and what it should be increased to.</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Adding Tribal Representative to USAC’s Board of Directors:   Would this help to encourage Tribal entities to participate in the E-Rate program if there was greater Tribal leadership and oversight at USAC, the administrator for the Universal Service Fund, and the universal service programs, including the E-Rate program?</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Adopt a definition of Tribal and what should that definition be:  Possible categories to be included in the definition:  An entity is Tribal for purposes of E-Rate funding if it is a school operated by or receiving funding from the Bureau of Indian Education (BIE), or if it is a school or library operated by a Tribal Nation.  Are there Tribal libraries on Tribal lands that are not operated by a Tribal Nation?  Are Tribal libraries “operated by” Tribal Nations?  Is “Tribal Nation” inclusive enough to include all 574 federally-recognized Tribes? Is there another definition of Tribal that the Commission should consider instead? </a:t>
            </a:r>
          </a:p>
          <a:p>
            <a:pPr>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 Seeing it written this way, 70% does seem low for usage, especially at a school, unless we are only talking about cabling.  Should we rephrase this to be more general, like "primarily" used for library use?</a:t>
            </a:r>
          </a:p>
        </p:txBody>
      </p:sp>
      <p:sp>
        <p:nvSpPr>
          <p:cNvPr id="4" name="Slide Number Placeholder 3"/>
          <p:cNvSpPr>
            <a:spLocks noGrp="1"/>
          </p:cNvSpPr>
          <p:nvPr>
            <p:ph type="sldNum" sz="quarter" idx="5"/>
          </p:nvPr>
        </p:nvSpPr>
        <p:spPr/>
        <p:txBody>
          <a:bodyPr/>
          <a:lstStyle/>
          <a:p>
            <a:fld id="{189E4A3E-35D2-4B98-B2D9-A193649549EB}" type="slidenum">
              <a:rPr lang="en-US" smtClean="0"/>
              <a:t>11</a:t>
            </a:fld>
            <a:endParaRPr lang="en-US"/>
          </a:p>
        </p:txBody>
      </p:sp>
    </p:spTree>
    <p:extLst>
      <p:ext uri="{BB962C8B-B14F-4D97-AF65-F5344CB8AC3E}">
        <p14:creationId xmlns:p14="http://schemas.microsoft.com/office/powerpoint/2010/main" val="74644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Tribal College Libraries:  In addition to this, we are also receiving feedback on how service to the public should be verified (IMLS Grants, Tribal Government, State Central Library Agency)?  What restrictions should be put in place (open to the public for a set number of hours, permit public to request materials, prevent other facilities from using services)?</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Simplifying the E-Rate Process and Forms:  In particular, we are seeking feedback on how the forms or processes for the program can simplified.  We are also seeking comment on who the competitive bidding exemption should apply to (Tribal libraries, Tribal entities, all libraries)?  What services and equipment should the exemption apply to (C1 and C2, C2 equipment)?  At what price should purchases be exempt from competitive bidding (e.g., $3,600, $5,000, $10,000)?</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E-Rate cost-allocation rules: We have received comments that cost-allocation rules could be clarified or more guidance could be provided on when cost-allocations are required. For example, should we consider providing guidance on when cost-allocation is not required if the primary  use of the E-Rate funded services or equipment is for eligible purposes and other use is ancillary and does not add to the cost of the library’s services?  We are also seeking information on what kind of entities may share space with Tribal libraries and more information on how Tribal libraries operate within the shared space.  Can you describe any multiuse buildings with libraries that you are aware of (e.g. Chapter Houses or Tribal Government buildings), so that we can think through how to provide more guidance?</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Increase C2 discount rate/funding floor: We are seeking more information about the costs for providing services and equipment to Tribal libraries and whether an increase in the amount of the discount available would encourage more Tribal libraires to participate in the E-Rate program.  We are also asking if the current minimum C2 funding floor should be raised and what it should be increased to.</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Adding Tribal Representative to USAC’s Board of Directors:   Would this help to encourage Tribal entities to participate in the E-Rate program if there was greater Tribal leadership and oversight at USAC, the administrator for the Universal Service Fund, and the universal service programs, including the E-Rate program?</a:t>
            </a:r>
          </a:p>
          <a:p>
            <a:pPr>
              <a:lnSpc>
                <a:spcPct val="107000"/>
              </a:lnSpc>
              <a:spcAft>
                <a:spcPts val="816"/>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Adopt a definition of Tribal and what should that definition be:  Possible categories to be included in the definition:  An entity is Tribal for purposes of E-Rate funding if it is a school operated by or receiving funding from the Bureau of Indian Education (BIE), or if it is a school or library operated by a Tribal Nation.  Are there Tribal libraries on Tribal lands that are not operated by a Tribal Nation?  Are Tribal libraries “operated by” Tribal Nations?  Is “Tribal Nation” inclusive enough to include all 574 federally-recognized Tribes? Is there another definition of Tribal that the Commission should consider instead? </a:t>
            </a:r>
          </a:p>
          <a:p>
            <a:pPr>
              <a:spcAft>
                <a:spcPts val="816"/>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 Seeing it written this way, 70% does seem low for usage, especially at a school, unless we are only talking about cabling.  Should we rephrase this to be more general, like "primarily" used for library use?</a:t>
            </a:r>
          </a:p>
        </p:txBody>
      </p:sp>
      <p:sp>
        <p:nvSpPr>
          <p:cNvPr id="4" name="Slide Number Placeholder 3"/>
          <p:cNvSpPr>
            <a:spLocks noGrp="1"/>
          </p:cNvSpPr>
          <p:nvPr>
            <p:ph type="sldNum" sz="quarter" idx="5"/>
          </p:nvPr>
        </p:nvSpPr>
        <p:spPr/>
        <p:txBody>
          <a:bodyPr/>
          <a:lstStyle/>
          <a:p>
            <a:fld id="{189E4A3E-35D2-4B98-B2D9-A193649549EB}" type="slidenum">
              <a:rPr lang="en-US" smtClean="0"/>
              <a:t>21</a:t>
            </a:fld>
            <a:endParaRPr lang="en-US"/>
          </a:p>
        </p:txBody>
      </p:sp>
    </p:spTree>
    <p:extLst>
      <p:ext uri="{BB962C8B-B14F-4D97-AF65-F5344CB8AC3E}">
        <p14:creationId xmlns:p14="http://schemas.microsoft.com/office/powerpoint/2010/main" val="33561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2718A84-FA88-4B1D-8722-FE75D4E11546}"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E382-B072-4A66-BA70-A76CAC72E7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24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339EA-787B-4875-9B9E-BE013A5C7EB8}"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584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5A6F8-207A-4332-AD2B-11D176D05639}"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34131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7F5FC-18BB-49CF-AD09-D57111CF77C0}"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2413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5580C-D01A-42C5-B96C-3D133DAB4ECE}" type="datetime1">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FE382-B072-4A66-BA70-A76CAC72E7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56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07C11-C30C-42E7-B97E-A7AD6FE404C6}" type="datetime1">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18675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7CA84-A897-4C66-A564-0C39AB7F670E}" type="datetime1">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421775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1DB1BE-85E9-4768-8FB6-604CFFD9545F}" type="datetime1">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22806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115A4D-5D68-4D85-9A72-87F2AFDC47CF}" type="datetime1">
              <a:rPr lang="en-US" smtClean="0"/>
              <a:t>4/15/2024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388284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CBF0E9-BB17-44E5-AF72-7C24ABC09B6D}" type="datetime1">
              <a:rPr lang="en-US" smtClean="0"/>
              <a:t>4/15/2024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CFE382-B072-4A66-BA70-A76CAC72E7FB}" type="slidenum">
              <a:rPr lang="en-US" smtClean="0"/>
              <a:t>‹#›</a:t>
            </a:fld>
            <a:endParaRPr lang="en-US"/>
          </a:p>
        </p:txBody>
      </p:sp>
    </p:spTree>
    <p:extLst>
      <p:ext uri="{BB962C8B-B14F-4D97-AF65-F5344CB8AC3E}">
        <p14:creationId xmlns:p14="http://schemas.microsoft.com/office/powerpoint/2010/main" val="85496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8D919-7FE6-461B-91B4-670A1251EC8B}" type="datetime1">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FE382-B072-4A66-BA70-A76CAC72E7FB}" type="slidenum">
              <a:rPr lang="en-US" smtClean="0"/>
              <a:t>‹#›</a:t>
            </a:fld>
            <a:endParaRPr lang="en-US"/>
          </a:p>
        </p:txBody>
      </p:sp>
    </p:spTree>
    <p:extLst>
      <p:ext uri="{BB962C8B-B14F-4D97-AF65-F5344CB8AC3E}">
        <p14:creationId xmlns:p14="http://schemas.microsoft.com/office/powerpoint/2010/main" val="24565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FB62AA-3F50-45FD-8373-9C861AFE3D49}" type="datetime1">
              <a:rPr lang="en-US" smtClean="0"/>
              <a:t>4/15/2024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CFE382-B072-4A66-BA70-A76CAC72E7F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762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cc.gov/ecfs/browse-popular-proceed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cc.gov/consumers/guides/how-comment#paper" TargetMode="External"/><Relationship Id="rId2" Type="http://schemas.openxmlformats.org/officeDocument/2006/relationships/hyperlink" Target="https://www.fcc.gov/ecfs/fil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ative@fcc.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cc.gov/document/fcc-announces-tentative-agenda-november-open-meeting-9" TargetMode="External"/><Relationship Id="rId5" Type="http://schemas.openxmlformats.org/officeDocument/2006/relationships/hyperlink" Target="https://www.fcc.gov/ecfs/help/rss" TargetMode="External"/><Relationship Id="rId4" Type="http://schemas.openxmlformats.org/officeDocument/2006/relationships/hyperlink" Target="https://www.fcc.gov/proceedings-actions/daily-dige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F12B-6856-2471-EE6C-F8C23DFAA3B2}"/>
              </a:ext>
            </a:extLst>
          </p:cNvPr>
          <p:cNvSpPr>
            <a:spLocks noGrp="1"/>
          </p:cNvSpPr>
          <p:nvPr>
            <p:ph type="ctrTitle"/>
          </p:nvPr>
        </p:nvSpPr>
        <p:spPr>
          <a:xfrm>
            <a:off x="1100051" y="2673554"/>
            <a:ext cx="10058400" cy="1510891"/>
          </a:xfrm>
        </p:spPr>
        <p:txBody>
          <a:bodyPr>
            <a:normAutofit/>
          </a:bodyPr>
          <a:lstStyle/>
          <a:p>
            <a:r>
              <a:rPr lang="en-US" dirty="0">
                <a:latin typeface="Abadi" panose="020B0604020202020204" pitchFamily="34" charset="0"/>
              </a:rPr>
              <a:t>Working with the FCC</a:t>
            </a:r>
          </a:p>
        </p:txBody>
      </p:sp>
      <p:sp>
        <p:nvSpPr>
          <p:cNvPr id="3" name="Subtitle 2">
            <a:extLst>
              <a:ext uri="{FF2B5EF4-FFF2-40B4-BE49-F238E27FC236}">
                <a16:creationId xmlns:a16="http://schemas.microsoft.com/office/drawing/2014/main" id="{EFEF21D2-0699-4F76-0061-38ED422BC225}"/>
              </a:ext>
            </a:extLst>
          </p:cNvPr>
          <p:cNvSpPr>
            <a:spLocks noGrp="1"/>
          </p:cNvSpPr>
          <p:nvPr>
            <p:ph type="subTitle" idx="1"/>
          </p:nvPr>
        </p:nvSpPr>
        <p:spPr>
          <a:xfrm>
            <a:off x="1100051" y="4326194"/>
            <a:ext cx="10892252" cy="1846005"/>
          </a:xfrm>
        </p:spPr>
        <p:txBody>
          <a:bodyPr vert="horz" lIns="91440" tIns="45720" rIns="91440" bIns="45720" rtlCol="0" anchor="t">
            <a:noAutofit/>
          </a:bodyPr>
          <a:lstStyle/>
          <a:p>
            <a:pPr>
              <a:lnSpc>
                <a:spcPct val="100000"/>
              </a:lnSpc>
              <a:spcBef>
                <a:spcPts val="0"/>
              </a:spcBef>
              <a:spcAft>
                <a:spcPts val="0"/>
              </a:spcAft>
            </a:pPr>
            <a:r>
              <a:rPr lang="en-US" sz="2000" b="1" cap="none" dirty="0">
                <a:latin typeface="Abadi"/>
              </a:rPr>
              <a:t>Bambi Kraus, Chief</a:t>
            </a:r>
          </a:p>
          <a:p>
            <a:pPr>
              <a:lnSpc>
                <a:spcPct val="100000"/>
              </a:lnSpc>
              <a:spcBef>
                <a:spcPts val="0"/>
              </a:spcBef>
              <a:spcAft>
                <a:spcPts val="0"/>
              </a:spcAft>
            </a:pPr>
            <a:r>
              <a:rPr lang="en-US" sz="2000" b="1" cap="none" dirty="0">
                <a:latin typeface="Abadi"/>
              </a:rPr>
              <a:t>			</a:t>
            </a:r>
          </a:p>
          <a:p>
            <a:pPr>
              <a:lnSpc>
                <a:spcPct val="100000"/>
              </a:lnSpc>
              <a:spcBef>
                <a:spcPts val="0"/>
              </a:spcBef>
              <a:spcAft>
                <a:spcPts val="0"/>
              </a:spcAft>
            </a:pPr>
            <a:r>
              <a:rPr lang="en-US" sz="2000" b="1" cap="none" dirty="0">
                <a:latin typeface="Abadi"/>
              </a:rPr>
              <a:t>Office of Native Affairs and Policy</a:t>
            </a:r>
          </a:p>
          <a:p>
            <a:pPr>
              <a:lnSpc>
                <a:spcPct val="100000"/>
              </a:lnSpc>
              <a:spcBef>
                <a:spcPts val="0"/>
              </a:spcBef>
              <a:spcAft>
                <a:spcPts val="0"/>
              </a:spcAft>
            </a:pPr>
            <a:r>
              <a:rPr lang="en-US" sz="2000" b="1" cap="none" dirty="0">
                <a:latin typeface="Abadi"/>
              </a:rPr>
              <a:t>Consumer and Governmental Affairs Bureau	</a:t>
            </a:r>
          </a:p>
          <a:p>
            <a:pPr>
              <a:lnSpc>
                <a:spcPct val="100000"/>
              </a:lnSpc>
              <a:spcBef>
                <a:spcPts val="0"/>
              </a:spcBef>
              <a:spcAft>
                <a:spcPts val="0"/>
              </a:spcAft>
            </a:pPr>
            <a:r>
              <a:rPr lang="en-US" sz="2000" b="1" cap="none" dirty="0">
                <a:latin typeface="Abadi"/>
              </a:rPr>
              <a:t>Federal Communications Commission	</a:t>
            </a:r>
            <a:r>
              <a:rPr lang="en-US" sz="1400" b="1" cap="none" dirty="0">
                <a:latin typeface="Abadi"/>
              </a:rPr>
              <a:t>		</a:t>
            </a:r>
          </a:p>
          <a:p>
            <a:pPr>
              <a:lnSpc>
                <a:spcPct val="100000"/>
              </a:lnSpc>
              <a:spcBef>
                <a:spcPts val="0"/>
              </a:spcBef>
              <a:spcAft>
                <a:spcPts val="0"/>
              </a:spcAft>
            </a:pPr>
            <a:r>
              <a:rPr lang="en-US" sz="1400" b="1" cap="none" dirty="0">
                <a:latin typeface="Abadi"/>
              </a:rPr>
              <a:t>						</a:t>
            </a:r>
          </a:p>
          <a:p>
            <a:pPr>
              <a:lnSpc>
                <a:spcPct val="100000"/>
              </a:lnSpc>
              <a:spcBef>
                <a:spcPts val="0"/>
              </a:spcBef>
              <a:spcAft>
                <a:spcPts val="0"/>
              </a:spcAft>
            </a:pPr>
            <a:r>
              <a:rPr lang="en-US" sz="1400" b="1" cap="none" dirty="0">
                <a:latin typeface="Abadi"/>
              </a:rPr>
              <a:t>		</a:t>
            </a:r>
          </a:p>
          <a:p>
            <a:pPr>
              <a:lnSpc>
                <a:spcPct val="100000"/>
              </a:lnSpc>
              <a:spcBef>
                <a:spcPts val="0"/>
              </a:spcBef>
              <a:spcAft>
                <a:spcPts val="0"/>
              </a:spcAft>
            </a:pPr>
            <a:r>
              <a:rPr lang="en-US" sz="1800" b="1" cap="none" dirty="0">
                <a:latin typeface="Abadi"/>
              </a:rPr>
              <a:t>				</a:t>
            </a:r>
          </a:p>
          <a:p>
            <a:endParaRPr lang="en-US" sz="2200" b="1" dirty="0"/>
          </a:p>
        </p:txBody>
      </p:sp>
      <p:sp>
        <p:nvSpPr>
          <p:cNvPr id="5" name="Slide Number Placeholder 4">
            <a:extLst>
              <a:ext uri="{FF2B5EF4-FFF2-40B4-BE49-F238E27FC236}">
                <a16:creationId xmlns:a16="http://schemas.microsoft.com/office/drawing/2014/main" id="{EEF1E0D2-107E-4307-2B5A-CB4B2E1EAEBA}"/>
              </a:ext>
            </a:extLst>
          </p:cNvPr>
          <p:cNvSpPr>
            <a:spLocks noGrp="1"/>
          </p:cNvSpPr>
          <p:nvPr>
            <p:ph type="sldNum" sz="quarter" idx="12"/>
          </p:nvPr>
        </p:nvSpPr>
        <p:spPr/>
        <p:txBody>
          <a:bodyPr/>
          <a:lstStyle/>
          <a:p>
            <a:fld id="{FCCFE382-B072-4A66-BA70-A76CAC72E7FB}" type="slidenum">
              <a:rPr lang="en-US" sz="1100" smtClean="0"/>
              <a:t>1</a:t>
            </a:fld>
            <a:endParaRPr lang="en-US" sz="1100"/>
          </a:p>
        </p:txBody>
      </p:sp>
      <p:pic>
        <p:nvPicPr>
          <p:cNvPr id="6" name="Picture 5">
            <a:extLst>
              <a:ext uri="{FF2B5EF4-FFF2-40B4-BE49-F238E27FC236}">
                <a16:creationId xmlns:a16="http://schemas.microsoft.com/office/drawing/2014/main" id="{C958EF2E-E49D-1338-4BE4-C38436D4D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811" y="685801"/>
            <a:ext cx="2308442" cy="2176847"/>
          </a:xfrm>
          <a:prstGeom prst="rect">
            <a:avLst/>
          </a:prstGeom>
        </p:spPr>
      </p:pic>
    </p:spTree>
    <p:extLst>
      <p:ext uri="{BB962C8B-B14F-4D97-AF65-F5344CB8AC3E}">
        <p14:creationId xmlns:p14="http://schemas.microsoft.com/office/powerpoint/2010/main" val="242347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1078230" y="512028"/>
            <a:ext cx="10744200" cy="951647"/>
          </a:xfrm>
        </p:spPr>
        <p:txBody>
          <a:bodyPr>
            <a:normAutofit/>
          </a:bodyPr>
          <a:lstStyle/>
          <a:p>
            <a:r>
              <a:rPr lang="en-US" dirty="0">
                <a:latin typeface="Abadi" panose="020B0604020104020204" pitchFamily="34" charset="0"/>
              </a:rPr>
              <a:t>Why Should Tribal Nations File Comments? </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906780" y="1828800"/>
            <a:ext cx="10585734" cy="4630985"/>
          </a:xfrm>
        </p:spPr>
        <p:txBody>
          <a:bodyPr>
            <a:noAutofit/>
          </a:bodyPr>
          <a:lstStyle/>
          <a:p>
            <a:pPr marL="347472" indent="-347472">
              <a:spcBef>
                <a:spcPts val="0"/>
              </a:spcBef>
              <a:spcAft>
                <a:spcPts val="1200"/>
              </a:spcAft>
            </a:pPr>
            <a:r>
              <a:rPr lang="en-US" sz="2400" dirty="0">
                <a:latin typeface="Abadi" panose="020B0604020104020204"/>
              </a:rPr>
              <a:t>FCC’s notice and comment rulemaking process</a:t>
            </a:r>
          </a:p>
          <a:p>
            <a:pPr marL="662940" lvl="1" indent="-342900">
              <a:spcBef>
                <a:spcPts val="0"/>
              </a:spcBef>
              <a:spcAft>
                <a:spcPts val="1200"/>
              </a:spcAft>
              <a:buFont typeface="Arial" panose="020B0604020202020204" pitchFamily="34" charset="0"/>
              <a:buChar char="•"/>
            </a:pPr>
            <a:r>
              <a:rPr lang="en-US" sz="2000" dirty="0">
                <a:latin typeface="Abadi" panose="020B0604020104020204"/>
              </a:rPr>
              <a:t>Rules Must be Based on Record Evidence</a:t>
            </a:r>
          </a:p>
          <a:p>
            <a:pPr marL="662940" lvl="1" indent="-342900">
              <a:spcBef>
                <a:spcPts val="0"/>
              </a:spcBef>
              <a:spcAft>
                <a:spcPts val="1200"/>
              </a:spcAft>
              <a:buFont typeface="Arial" panose="020B0604020202020204" pitchFamily="34" charset="0"/>
              <a:buChar char="•"/>
            </a:pPr>
            <a:r>
              <a:rPr lang="en-US" sz="2000" dirty="0">
                <a:latin typeface="Abadi" panose="020B0604020104020204"/>
              </a:rPr>
              <a:t>Public Comments Strengthen the Process</a:t>
            </a:r>
          </a:p>
          <a:p>
            <a:pPr marL="662940" lvl="1" indent="-342900">
              <a:spcBef>
                <a:spcPts val="0"/>
              </a:spcBef>
              <a:spcAft>
                <a:spcPts val="1200"/>
              </a:spcAft>
              <a:buFont typeface="Arial" panose="020B0604020202020204" pitchFamily="34" charset="0"/>
              <a:buChar char="•"/>
            </a:pPr>
            <a:r>
              <a:rPr lang="en-US" sz="2000" dirty="0">
                <a:latin typeface="Abadi" panose="020B0604020104020204"/>
              </a:rPr>
              <a:t>Provides Transparency</a:t>
            </a:r>
          </a:p>
          <a:p>
            <a:pPr marL="662940" lvl="1" indent="-342900">
              <a:spcBef>
                <a:spcPts val="0"/>
              </a:spcBef>
              <a:spcAft>
                <a:spcPts val="1200"/>
              </a:spcAft>
              <a:buFont typeface="Arial" panose="020B0604020202020204" pitchFamily="34" charset="0"/>
              <a:buChar char="•"/>
            </a:pPr>
            <a:r>
              <a:rPr lang="en-US" sz="2000" dirty="0">
                <a:latin typeface="Abadi" panose="020B0604020104020204"/>
              </a:rPr>
              <a:t>Provides Different Perspectives</a:t>
            </a:r>
          </a:p>
          <a:p>
            <a:pPr marL="347472" indent="-347472">
              <a:spcBef>
                <a:spcPts val="0"/>
              </a:spcBef>
              <a:spcAft>
                <a:spcPts val="1200"/>
              </a:spcAft>
            </a:pPr>
            <a:r>
              <a:rPr lang="en-US" sz="2400" dirty="0">
                <a:latin typeface="Abadi" panose="020B0604020104020204"/>
              </a:rPr>
              <a:t>Tribal comments are important</a:t>
            </a:r>
          </a:p>
          <a:p>
            <a:pPr marL="530352" lvl="1" indent="-210312">
              <a:spcBef>
                <a:spcPts val="0"/>
              </a:spcBef>
              <a:spcAft>
                <a:spcPts val="1200"/>
              </a:spcAft>
            </a:pPr>
            <a:r>
              <a:rPr lang="en-US" sz="2000" dirty="0">
                <a:latin typeface="Abadi" panose="020B0604020104020204"/>
              </a:rPr>
              <a:t>Help shape policies and rules</a:t>
            </a:r>
          </a:p>
          <a:p>
            <a:pPr marL="530352" lvl="1" indent="-210312">
              <a:spcBef>
                <a:spcPts val="0"/>
              </a:spcBef>
              <a:spcAft>
                <a:spcPts val="1200"/>
              </a:spcAft>
            </a:pPr>
            <a:r>
              <a:rPr lang="en-US" sz="2000" dirty="0">
                <a:latin typeface="Abadi" panose="020B0604020104020204"/>
              </a:rPr>
              <a:t>Provide Tribal perspectives </a:t>
            </a:r>
          </a:p>
          <a:p>
            <a:pPr marL="530352" lvl="1" indent="-210312">
              <a:spcBef>
                <a:spcPts val="0"/>
              </a:spcBef>
              <a:spcAft>
                <a:spcPts val="1200"/>
              </a:spcAft>
            </a:pPr>
            <a:r>
              <a:rPr lang="en-US" sz="2000" dirty="0">
                <a:latin typeface="Abadi" panose="020B0604020104020204"/>
              </a:rPr>
              <a:t>Helps preserve appeal rights </a:t>
            </a:r>
          </a:p>
          <a:p>
            <a:pPr marL="0" indent="0">
              <a:lnSpc>
                <a:spcPct val="100000"/>
              </a:lnSpc>
              <a:spcBef>
                <a:spcPts val="0"/>
              </a:spcBef>
              <a:spcAft>
                <a:spcPts val="0"/>
              </a:spcAft>
              <a:buClr>
                <a:srgbClr val="000000"/>
              </a:buClr>
              <a:buNone/>
              <a:defRPr/>
            </a:pPr>
            <a:endParaRPr kumimoji="0" lang="en-US" sz="2000" b="0" i="0" u="none" strike="noStrike" kern="0" cap="none" spc="0" normalizeH="0" baseline="0" noProof="0" dirty="0">
              <a:ln>
                <a:noFill/>
              </a:ln>
              <a:effectLst/>
              <a:uLnTx/>
              <a:uFillTx/>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10</a:t>
            </a:fld>
            <a:endParaRPr lang="en-US"/>
          </a:p>
        </p:txBody>
      </p:sp>
    </p:spTree>
    <p:extLst>
      <p:ext uri="{BB962C8B-B14F-4D97-AF65-F5344CB8AC3E}">
        <p14:creationId xmlns:p14="http://schemas.microsoft.com/office/powerpoint/2010/main" val="261086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8C08-2E54-EFDD-91AA-7088E74C74A8}"/>
              </a:ext>
            </a:extLst>
          </p:cNvPr>
          <p:cNvSpPr>
            <a:spLocks noGrp="1"/>
          </p:cNvSpPr>
          <p:nvPr>
            <p:ph type="title"/>
          </p:nvPr>
        </p:nvSpPr>
        <p:spPr>
          <a:xfrm>
            <a:off x="1097280" y="286604"/>
            <a:ext cx="10058400" cy="1290270"/>
          </a:xfrm>
        </p:spPr>
        <p:txBody>
          <a:bodyPr>
            <a:normAutofit/>
          </a:bodyPr>
          <a:lstStyle/>
          <a:p>
            <a:pPr algn="ctr"/>
            <a:r>
              <a:rPr lang="en-US" dirty="0">
                <a:solidFill>
                  <a:schemeClr val="tx1"/>
                </a:solidFill>
                <a:latin typeface="Abadi" panose="020B0604020104020204" pitchFamily="34" charset="0"/>
              </a:rPr>
              <a:t>Type of Filings</a:t>
            </a:r>
          </a:p>
        </p:txBody>
      </p:sp>
      <p:sp>
        <p:nvSpPr>
          <p:cNvPr id="3" name="Content Placeholder 2">
            <a:extLst>
              <a:ext uri="{FF2B5EF4-FFF2-40B4-BE49-F238E27FC236}">
                <a16:creationId xmlns:a16="http://schemas.microsoft.com/office/drawing/2014/main" id="{A8AFE434-49A3-2AC9-53E0-985905FC5D4D}"/>
              </a:ext>
            </a:extLst>
          </p:cNvPr>
          <p:cNvSpPr>
            <a:spLocks noGrp="1"/>
          </p:cNvSpPr>
          <p:nvPr>
            <p:ph idx="1"/>
          </p:nvPr>
        </p:nvSpPr>
        <p:spPr>
          <a:xfrm>
            <a:off x="1193159" y="1576874"/>
            <a:ext cx="9866642" cy="4590661"/>
          </a:xfrm>
        </p:spPr>
        <p:txBody>
          <a:bodyPr>
            <a:noAutofit/>
          </a:bodyPr>
          <a:lstStyle/>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b="0" i="0" u="none" strike="noStrike" kern="1200" cap="none" spc="0" normalizeH="0" baseline="0" noProof="0" dirty="0">
              <a:ln>
                <a:noFill/>
              </a:ln>
              <a:effectLst/>
              <a:uLnTx/>
              <a:uFillTx/>
              <a:latin typeface="Calibri"/>
              <a:ea typeface="Source Sans Pro" panose="020B0503030403020204" pitchFamily="34" charset="0"/>
              <a:cs typeface="Calibri"/>
            </a:endParaRPr>
          </a:p>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altLang="en-US" b="0" i="0" u="none" strike="noStrike" kern="0" cap="none" spc="0" normalizeH="0" baseline="0" noProof="0" dirty="0">
              <a:ln>
                <a:noFill/>
              </a:ln>
              <a:effectLst/>
              <a:uLnTx/>
              <a:uFillTx/>
              <a:latin typeface="Calibri"/>
              <a:ea typeface="Source Sans Pro" panose="020B0503030403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97F4E12-2172-59E8-8041-9AC7DA0761B6}"/>
              </a:ext>
            </a:extLst>
          </p:cNvPr>
          <p:cNvSpPr>
            <a:spLocks noGrp="1"/>
          </p:cNvSpPr>
          <p:nvPr>
            <p:ph type="sldNum" sz="quarter" idx="12"/>
          </p:nvPr>
        </p:nvSpPr>
        <p:spPr/>
        <p:txBody>
          <a:bodyPr/>
          <a:lstStyle/>
          <a:p>
            <a:fld id="{FCCFE382-B072-4A66-BA70-A76CAC72E7FB}" type="slidenum">
              <a:rPr lang="en-US" smtClean="0"/>
              <a:t>11</a:t>
            </a:fld>
            <a:endParaRPr lang="en-US"/>
          </a:p>
        </p:txBody>
      </p:sp>
      <p:sp>
        <p:nvSpPr>
          <p:cNvPr id="5" name="Content Placeholder 2">
            <a:extLst>
              <a:ext uri="{FF2B5EF4-FFF2-40B4-BE49-F238E27FC236}">
                <a16:creationId xmlns:a16="http://schemas.microsoft.com/office/drawing/2014/main" id="{5256260F-49E0-553A-4B37-F0AF7556A08D}"/>
              </a:ext>
            </a:extLst>
          </p:cNvPr>
          <p:cNvSpPr txBox="1">
            <a:spLocks/>
          </p:cNvSpPr>
          <p:nvPr/>
        </p:nvSpPr>
        <p:spPr>
          <a:xfrm>
            <a:off x="1097280" y="1891764"/>
            <a:ext cx="4541521" cy="35975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1200"/>
              </a:spcAft>
              <a:buFont typeface="Calibri" panose="020F0502020204030204" pitchFamily="34" charset="0"/>
              <a:buNone/>
            </a:pPr>
            <a:r>
              <a:rPr lang="en-US" u="sng" dirty="0">
                <a:latin typeface="Abadi" panose="020B0604020104020204"/>
              </a:rPr>
              <a:t>Public Comments</a:t>
            </a:r>
          </a:p>
          <a:p>
            <a:pPr marL="347472" indent="-347472">
              <a:spcBef>
                <a:spcPts val="0"/>
              </a:spcBef>
              <a:spcAft>
                <a:spcPts val="1200"/>
              </a:spcAft>
            </a:pPr>
            <a:r>
              <a:rPr lang="en-US" dirty="0">
                <a:latin typeface="Abadi" panose="020B0604020104020204"/>
              </a:rPr>
              <a:t>Two rounds:  Initial &amp; Reply</a:t>
            </a:r>
            <a:endParaRPr lang="en-US" strike="sngStrike" dirty="0">
              <a:latin typeface="Abadi" panose="020B0604020104020204"/>
            </a:endParaRPr>
          </a:p>
          <a:p>
            <a:pPr marL="347472" indent="-347472">
              <a:spcBef>
                <a:spcPts val="0"/>
              </a:spcBef>
              <a:spcAft>
                <a:spcPts val="1200"/>
              </a:spcAft>
            </a:pPr>
            <a:r>
              <a:rPr lang="en-US" dirty="0">
                <a:latin typeface="Abadi" panose="020B0604020104020204"/>
              </a:rPr>
              <a:t>Comment deadlines announced in different ways (e.g., in actual notice, by Fed Reg publication)</a:t>
            </a:r>
          </a:p>
          <a:p>
            <a:pPr marL="662940" lvl="1" indent="-342900">
              <a:spcBef>
                <a:spcPts val="0"/>
              </a:spcBef>
              <a:spcAft>
                <a:spcPts val="1200"/>
              </a:spcAft>
              <a:buFont typeface="Arial" panose="020B0604020202020204" pitchFamily="34" charset="0"/>
              <a:buChar char="•"/>
            </a:pPr>
            <a:r>
              <a:rPr lang="en-US" sz="2000" dirty="0">
                <a:latin typeface="Abadi" panose="020B0604020104020204"/>
              </a:rPr>
              <a:t>Tip:  Sign up for ONAP’s email list to stay informed</a:t>
            </a:r>
          </a:p>
          <a:p>
            <a:pPr marL="347472" indent="-347472">
              <a:spcBef>
                <a:spcPts val="0"/>
              </a:spcBef>
              <a:spcAft>
                <a:spcPts val="1200"/>
              </a:spcAft>
            </a:pPr>
            <a:r>
              <a:rPr lang="en-US" dirty="0">
                <a:latin typeface="Abadi" panose="020B0604020104020204"/>
              </a:rPr>
              <a:t>Letter format or more structured </a:t>
            </a:r>
          </a:p>
          <a:p>
            <a:pPr marL="0" indent="0" algn="ctr">
              <a:buFont typeface="Calibri" panose="020F0502020204030204" pitchFamily="34" charset="0"/>
              <a:buNone/>
            </a:pPr>
            <a:endParaRPr lang="en-US" b="1" dirty="0"/>
          </a:p>
        </p:txBody>
      </p:sp>
      <p:sp>
        <p:nvSpPr>
          <p:cNvPr id="6" name="Content Placeholder 3">
            <a:extLst>
              <a:ext uri="{FF2B5EF4-FFF2-40B4-BE49-F238E27FC236}">
                <a16:creationId xmlns:a16="http://schemas.microsoft.com/office/drawing/2014/main" id="{BB7375B9-50B0-6411-8878-CFB1EF314E0F}"/>
              </a:ext>
            </a:extLst>
          </p:cNvPr>
          <p:cNvSpPr txBox="1">
            <a:spLocks/>
          </p:cNvSpPr>
          <p:nvPr/>
        </p:nvSpPr>
        <p:spPr>
          <a:xfrm>
            <a:off x="6553200" y="1876022"/>
            <a:ext cx="4148901" cy="36290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1200"/>
              </a:spcAft>
              <a:buFont typeface="Calibri" panose="020F0502020204030204" pitchFamily="34" charset="0"/>
              <a:buNone/>
            </a:pPr>
            <a:r>
              <a:rPr lang="en-US" i="1" u="sng" dirty="0">
                <a:latin typeface="Abadi" panose="020B0604020104020204"/>
              </a:rPr>
              <a:t>Ex </a:t>
            </a:r>
            <a:r>
              <a:rPr lang="en-US" i="1" u="sng" dirty="0" err="1">
                <a:latin typeface="Abadi" panose="020B0604020104020204"/>
              </a:rPr>
              <a:t>Parte</a:t>
            </a:r>
            <a:r>
              <a:rPr lang="en-US" i="1" u="sng" dirty="0">
                <a:latin typeface="Abadi" panose="020B0604020104020204"/>
              </a:rPr>
              <a:t> </a:t>
            </a:r>
            <a:r>
              <a:rPr lang="en-US" u="sng" dirty="0">
                <a:latin typeface="Abadi" panose="020B0604020104020204"/>
              </a:rPr>
              <a:t>Letters</a:t>
            </a:r>
          </a:p>
          <a:p>
            <a:pPr marL="347472" indent="-347472">
              <a:spcBef>
                <a:spcPts val="0"/>
              </a:spcBef>
              <a:spcAft>
                <a:spcPts val="1200"/>
              </a:spcAft>
            </a:pPr>
            <a:r>
              <a:rPr lang="en-US" dirty="0">
                <a:latin typeface="Abadi" panose="020B0604020104020204"/>
              </a:rPr>
              <a:t>“Permit-but-disclose” anytime during open proceeding including after comment period (up until Sunshine Period for open meeting)</a:t>
            </a:r>
          </a:p>
          <a:p>
            <a:pPr lvl="2">
              <a:spcBef>
                <a:spcPts val="0"/>
              </a:spcBef>
              <a:spcAft>
                <a:spcPts val="1200"/>
              </a:spcAft>
              <a:buFont typeface="Arial" panose="020B0604020202020204" pitchFamily="34" charset="0"/>
              <a:buChar char="•"/>
            </a:pPr>
            <a:r>
              <a:rPr lang="en-US" sz="2000" dirty="0">
                <a:latin typeface="Abadi" panose="020B0604020104020204"/>
              </a:rPr>
              <a:t>Submit any handouts and/or summary of discussions from meetings with FCC staff</a:t>
            </a:r>
          </a:p>
          <a:p>
            <a:pPr lvl="2">
              <a:spcBef>
                <a:spcPts val="0"/>
              </a:spcBef>
              <a:spcAft>
                <a:spcPts val="1200"/>
              </a:spcAft>
              <a:buFont typeface="Arial" panose="020B0604020202020204" pitchFamily="34" charset="0"/>
              <a:buChar char="•"/>
            </a:pPr>
            <a:r>
              <a:rPr lang="en-US" sz="2000" dirty="0">
                <a:latin typeface="Abadi" panose="020B0604020104020204"/>
              </a:rPr>
              <a:t>File within two business days</a:t>
            </a:r>
          </a:p>
          <a:p>
            <a:pPr lvl="2">
              <a:spcBef>
                <a:spcPts val="0"/>
              </a:spcBef>
              <a:spcAft>
                <a:spcPts val="1200"/>
              </a:spcAft>
              <a:buFont typeface="Arial" panose="020B0604020202020204" pitchFamily="34" charset="0"/>
              <a:buChar char="•"/>
            </a:pPr>
            <a:r>
              <a:rPr lang="en-US" sz="2000" dirty="0">
                <a:latin typeface="Abadi" panose="020B0604020104020204"/>
              </a:rPr>
              <a:t>Becomes part of decision record</a:t>
            </a:r>
          </a:p>
          <a:p>
            <a:pPr marL="347472" indent="-347472">
              <a:spcBef>
                <a:spcPts val="0"/>
              </a:spcBef>
              <a:spcAft>
                <a:spcPts val="1200"/>
              </a:spcAft>
            </a:pPr>
            <a:endParaRPr lang="en-US" sz="2400" dirty="0"/>
          </a:p>
        </p:txBody>
      </p:sp>
    </p:spTree>
    <p:extLst>
      <p:ext uri="{BB962C8B-B14F-4D97-AF65-F5344CB8AC3E}">
        <p14:creationId xmlns:p14="http://schemas.microsoft.com/office/powerpoint/2010/main" val="150803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pPr marL="225425" lvl="1" indent="0">
              <a:spcBef>
                <a:spcPts val="600"/>
              </a:spcBef>
              <a:spcAft>
                <a:spcPts val="600"/>
              </a:spcAft>
              <a:buClr>
                <a:srgbClr val="000000"/>
              </a:buClr>
              <a:buNone/>
              <a:defRPr/>
            </a:pPr>
            <a:r>
              <a:rPr kumimoji="0" lang="en-US" sz="3600" b="0" i="0" u="none" strike="noStrike" kern="1200" cap="none" spc="-50" normalizeH="0" baseline="0" noProof="0" dirty="0">
                <a:ln>
                  <a:noFill/>
                </a:ln>
                <a:solidFill>
                  <a:srgbClr val="FFFFFF"/>
                </a:solidFill>
                <a:effectLst/>
                <a:uLnTx/>
                <a:uFillTx/>
                <a:latin typeface="Abadi" panose="020B0604020104020204" pitchFamily="34" charset="0"/>
                <a:ea typeface="+mj-ea"/>
                <a:cs typeface="+mj-cs"/>
              </a:rPr>
              <a:t>Types of Filings </a:t>
            </a:r>
            <a:r>
              <a:rPr kumimoji="0" lang="en-US" sz="3600" b="0" i="1" u="none" strike="noStrike" kern="1200" cap="none" spc="-50" normalizeH="0" baseline="0" noProof="0" dirty="0">
                <a:ln>
                  <a:noFill/>
                </a:ln>
                <a:solidFill>
                  <a:srgbClr val="FFFFFF"/>
                </a:solidFill>
                <a:effectLst/>
                <a:uLnTx/>
                <a:uFillTx/>
                <a:latin typeface="Abadi" panose="020B0604020104020204" pitchFamily="34" charset="0"/>
                <a:ea typeface="+mj-ea"/>
                <a:cs typeface="+mj-cs"/>
              </a:rPr>
              <a:t>continued</a:t>
            </a:r>
            <a:br>
              <a:rPr lang="en-US" sz="3600" dirty="0">
                <a:solidFill>
                  <a:srgbClr val="FFFFFF"/>
                </a:solidFill>
                <a:latin typeface="Abadi" panose="020B0604020104020204" pitchFamily="34" charset="0"/>
              </a:rPr>
            </a:br>
            <a:br>
              <a:rPr lang="en-US" sz="3600" dirty="0">
                <a:solidFill>
                  <a:srgbClr val="FFFFFF"/>
                </a:solidFill>
                <a:latin typeface="Abadi" panose="020B0604020104020204" pitchFamily="34" charset="0"/>
              </a:rPr>
            </a:br>
            <a:br>
              <a:rPr lang="en-US" sz="3600" dirty="0">
                <a:solidFill>
                  <a:srgbClr val="FFFFFF"/>
                </a:solidFill>
                <a:latin typeface="Abadi" panose="020B0604020104020204" pitchFamily="34" charset="0"/>
              </a:rPr>
            </a:br>
            <a:r>
              <a:rPr lang="en-US" altLang="en-US" sz="2000" b="1" kern="0" dirty="0">
                <a:solidFill>
                  <a:srgbClr val="FFFFFF"/>
                </a:solidFill>
                <a:latin typeface="Abadi" panose="020B0604020104020204"/>
                <a:ea typeface="Source Sans Pro"/>
                <a:cs typeface="Times New Roman"/>
              </a:rPr>
              <a:t>Examples:</a:t>
            </a:r>
            <a:br>
              <a:rPr lang="en-US" altLang="en-US" sz="2000" b="1" kern="0" dirty="0">
                <a:solidFill>
                  <a:srgbClr val="FFFFFF"/>
                </a:solidFill>
                <a:latin typeface="Abadi" panose="020B0604020104020204"/>
                <a:ea typeface="Source Sans Pro"/>
                <a:cs typeface="Times New Roman"/>
              </a:rPr>
            </a:br>
            <a:r>
              <a:rPr lang="en-US" altLang="en-US" sz="2000" b="1" kern="0" dirty="0">
                <a:solidFill>
                  <a:srgbClr val="FFFFFF"/>
                </a:solidFill>
                <a:latin typeface="Abadi" panose="020B0604020104020204"/>
                <a:ea typeface="Source Sans Pro"/>
                <a:cs typeface="Times New Roman"/>
              </a:rPr>
              <a:t>Structured Comment</a:t>
            </a:r>
            <a:br>
              <a:rPr lang="en-US" altLang="en-US" sz="2000" b="1" kern="0" dirty="0">
                <a:solidFill>
                  <a:srgbClr val="FFFFFF"/>
                </a:solidFill>
                <a:latin typeface="Abadi" panose="020B0604020104020204"/>
                <a:ea typeface="Source Sans Pro"/>
                <a:cs typeface="Times New Roman"/>
              </a:rPr>
            </a:br>
            <a:r>
              <a:rPr lang="en-US" altLang="en-US" sz="2000" b="1" kern="0" dirty="0">
                <a:solidFill>
                  <a:srgbClr val="FFFFFF"/>
                </a:solidFill>
                <a:latin typeface="Abadi" panose="020B0604020104020204"/>
                <a:ea typeface="Source Sans Pro"/>
                <a:cs typeface="Times New Roman"/>
              </a:rPr>
              <a:t>Letter Style Comment</a:t>
            </a:r>
            <a:br>
              <a:rPr lang="en-US" altLang="en-US" sz="1200" b="1" kern="0" dirty="0">
                <a:solidFill>
                  <a:srgbClr val="FFFFFF"/>
                </a:solidFill>
                <a:latin typeface="Calibri"/>
                <a:ea typeface="Source Sans Pro"/>
                <a:cs typeface="Times New Roman"/>
              </a:rPr>
            </a:br>
            <a:r>
              <a:rPr lang="en-US" altLang="en-US" sz="1200" b="1" kern="0" dirty="0">
                <a:solidFill>
                  <a:srgbClr val="FFFFFF"/>
                </a:solidFill>
                <a:latin typeface="Calibri"/>
                <a:ea typeface="Source Sans Pro"/>
                <a:cs typeface="Times New Roman"/>
              </a:rPr>
              <a:t>`</a:t>
            </a:r>
            <a:endParaRPr lang="en-US" sz="3600" dirty="0">
              <a:solidFill>
                <a:srgbClr val="FFFFFF"/>
              </a:solidFill>
              <a:latin typeface="Abadi" panose="020B0604020104020204" pitchFamily="34" charset="0"/>
            </a:endParaRP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12</a:t>
            </a:fld>
            <a:endParaRPr lang="en-US">
              <a:solidFill>
                <a:schemeClr val="tx2"/>
              </a:solidFill>
            </a:endParaRPr>
          </a:p>
        </p:txBody>
      </p:sp>
      <p:pic>
        <p:nvPicPr>
          <p:cNvPr id="4" name="Picture 3">
            <a:extLst>
              <a:ext uri="{FF2B5EF4-FFF2-40B4-BE49-F238E27FC236}">
                <a16:creationId xmlns:a16="http://schemas.microsoft.com/office/drawing/2014/main" id="{7FF00CA8-57BE-E9E0-7908-0EC8AF8C16B2}"/>
              </a:ext>
            </a:extLst>
          </p:cNvPr>
          <p:cNvPicPr>
            <a:picLocks noChangeAspect="1"/>
          </p:cNvPicPr>
          <p:nvPr/>
        </p:nvPicPr>
        <p:blipFill>
          <a:blip r:embed="rId2"/>
          <a:stretch>
            <a:fillRect/>
          </a:stretch>
        </p:blipFill>
        <p:spPr>
          <a:xfrm>
            <a:off x="4503470" y="802480"/>
            <a:ext cx="3584453" cy="5083970"/>
          </a:xfrm>
          <a:prstGeom prst="rect">
            <a:avLst/>
          </a:prstGeom>
        </p:spPr>
      </p:pic>
      <p:pic>
        <p:nvPicPr>
          <p:cNvPr id="5" name="Picture 4">
            <a:extLst>
              <a:ext uri="{FF2B5EF4-FFF2-40B4-BE49-F238E27FC236}">
                <a16:creationId xmlns:a16="http://schemas.microsoft.com/office/drawing/2014/main" id="{DA76BEF2-4907-DC7A-9A7C-5D0B0887E800}"/>
              </a:ext>
            </a:extLst>
          </p:cNvPr>
          <p:cNvPicPr>
            <a:picLocks noChangeAspect="1"/>
          </p:cNvPicPr>
          <p:nvPr/>
        </p:nvPicPr>
        <p:blipFill>
          <a:blip r:embed="rId3"/>
          <a:stretch>
            <a:fillRect/>
          </a:stretch>
        </p:blipFill>
        <p:spPr>
          <a:xfrm>
            <a:off x="8411190" y="1015681"/>
            <a:ext cx="3014661" cy="4632644"/>
          </a:xfrm>
          <a:prstGeom prst="rect">
            <a:avLst/>
          </a:prstGeom>
        </p:spPr>
      </p:pic>
    </p:spTree>
    <p:extLst>
      <p:ext uri="{BB962C8B-B14F-4D97-AF65-F5344CB8AC3E}">
        <p14:creationId xmlns:p14="http://schemas.microsoft.com/office/powerpoint/2010/main" val="98255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pPr marL="225425" lvl="1">
              <a:spcBef>
                <a:spcPts val="600"/>
              </a:spcBef>
              <a:spcAft>
                <a:spcPts val="600"/>
              </a:spcAft>
              <a:buClr>
                <a:srgbClr val="000000"/>
              </a:buClr>
              <a:defRPr/>
            </a:pPr>
            <a:r>
              <a:rPr lang="en-US" sz="3600" dirty="0">
                <a:solidFill>
                  <a:srgbClr val="FFFFFF"/>
                </a:solidFill>
                <a:latin typeface="Abadi" panose="020B0604020104020204" pitchFamily="34" charset="0"/>
              </a:rPr>
              <a:t>Types of Filings </a:t>
            </a:r>
            <a:r>
              <a:rPr lang="en-US" sz="3600" i="1" dirty="0">
                <a:solidFill>
                  <a:srgbClr val="FFFFFF"/>
                </a:solidFill>
                <a:latin typeface="Abadi" panose="020B0604020104020204" pitchFamily="34" charset="0"/>
              </a:rPr>
              <a:t>continued</a:t>
            </a:r>
            <a:br>
              <a:rPr lang="en-US" sz="3600" dirty="0">
                <a:solidFill>
                  <a:srgbClr val="FFFFFF"/>
                </a:solidFill>
                <a:latin typeface="Abadi" panose="020B0604020104020204" pitchFamily="34" charset="0"/>
              </a:rPr>
            </a:br>
            <a:br>
              <a:rPr lang="en-US" sz="3600" dirty="0">
                <a:solidFill>
                  <a:srgbClr val="FFFFFF"/>
                </a:solidFill>
                <a:latin typeface="Abadi" panose="020B0604020104020204" pitchFamily="34" charset="0"/>
              </a:rPr>
            </a:br>
            <a:br>
              <a:rPr lang="en-US" sz="3600" dirty="0">
                <a:solidFill>
                  <a:srgbClr val="FFFFFF"/>
                </a:solidFill>
                <a:latin typeface="Abadi" panose="020B0604020104020204" pitchFamily="34" charset="0"/>
              </a:rPr>
            </a:br>
            <a:r>
              <a:rPr lang="en-US" altLang="en-US" sz="2000" kern="0" dirty="0">
                <a:solidFill>
                  <a:srgbClr val="FFFFFF"/>
                </a:solidFill>
                <a:latin typeface="Abadi" panose="020B0604020104020204"/>
                <a:ea typeface="Source Sans Pro"/>
                <a:cs typeface="Times New Roman"/>
              </a:rPr>
              <a:t>Example:</a:t>
            </a:r>
            <a:br>
              <a:rPr lang="en-US" altLang="en-US" sz="2000" kern="0" dirty="0">
                <a:solidFill>
                  <a:srgbClr val="FFFFFF"/>
                </a:solidFill>
                <a:latin typeface="Abadi" panose="020B0604020104020204"/>
                <a:ea typeface="Source Sans Pro"/>
                <a:cs typeface="Times New Roman"/>
              </a:rPr>
            </a:br>
            <a:r>
              <a:rPr lang="en-US" altLang="en-US" sz="2000" i="1" kern="0" dirty="0">
                <a:solidFill>
                  <a:srgbClr val="FFFFFF"/>
                </a:solidFill>
                <a:latin typeface="Abadi" panose="020B0604020104020204"/>
                <a:ea typeface="Source Sans Pro"/>
                <a:cs typeface="Times New Roman"/>
              </a:rPr>
              <a:t>Ex </a:t>
            </a:r>
            <a:r>
              <a:rPr lang="en-US" altLang="en-US" sz="2000" i="1" kern="0" dirty="0" err="1">
                <a:solidFill>
                  <a:srgbClr val="FFFFFF"/>
                </a:solidFill>
                <a:latin typeface="Abadi" panose="020B0604020104020204"/>
                <a:ea typeface="Source Sans Pro"/>
                <a:cs typeface="Times New Roman"/>
              </a:rPr>
              <a:t>parte</a:t>
            </a:r>
            <a:r>
              <a:rPr lang="en-US" altLang="en-US" sz="2000" i="1" kern="0" dirty="0">
                <a:solidFill>
                  <a:srgbClr val="FFFFFF"/>
                </a:solidFill>
                <a:latin typeface="Abadi" panose="020B0604020104020204"/>
                <a:ea typeface="Source Sans Pro"/>
                <a:cs typeface="Times New Roman"/>
              </a:rPr>
              <a:t> </a:t>
            </a:r>
            <a:r>
              <a:rPr lang="en-US" altLang="en-US" sz="2000" kern="0" dirty="0">
                <a:solidFill>
                  <a:srgbClr val="FFFFFF"/>
                </a:solidFill>
                <a:latin typeface="Abadi" panose="020B0604020104020204"/>
                <a:ea typeface="Source Sans Pro"/>
                <a:cs typeface="Times New Roman"/>
              </a:rPr>
              <a:t>letter</a:t>
            </a:r>
            <a:br>
              <a:rPr lang="en-US" altLang="en-US" sz="2000" kern="0" dirty="0">
                <a:solidFill>
                  <a:srgbClr val="FFFFFF"/>
                </a:solidFill>
                <a:latin typeface="Source Sans Pro"/>
                <a:ea typeface="Source Sans Pro"/>
                <a:cs typeface="Times New Roman"/>
              </a:rPr>
            </a:br>
            <a:br>
              <a:rPr lang="en-US" altLang="en-US" sz="1200" b="1" kern="0" dirty="0">
                <a:solidFill>
                  <a:srgbClr val="FFFFFF"/>
                </a:solidFill>
                <a:latin typeface="Calibri"/>
                <a:ea typeface="Source Sans Pro"/>
                <a:cs typeface="Times New Roman"/>
              </a:rPr>
            </a:br>
            <a:endParaRPr lang="en-US" sz="3600" dirty="0">
              <a:solidFill>
                <a:srgbClr val="FFFFFF"/>
              </a:solidFill>
              <a:latin typeface="Abadi" panose="020B0604020104020204" pitchFamily="34" charset="0"/>
            </a:endParaRP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13</a:t>
            </a:fld>
            <a:endParaRPr lang="en-US">
              <a:solidFill>
                <a:schemeClr val="tx2"/>
              </a:solidFill>
            </a:endParaRPr>
          </a:p>
        </p:txBody>
      </p:sp>
      <p:pic>
        <p:nvPicPr>
          <p:cNvPr id="3" name="Picture 2">
            <a:extLst>
              <a:ext uri="{FF2B5EF4-FFF2-40B4-BE49-F238E27FC236}">
                <a16:creationId xmlns:a16="http://schemas.microsoft.com/office/drawing/2014/main" id="{9F4AE601-6D6B-B46D-5AA4-73E794FBA027}"/>
              </a:ext>
            </a:extLst>
          </p:cNvPr>
          <p:cNvPicPr>
            <a:picLocks noChangeAspect="1"/>
          </p:cNvPicPr>
          <p:nvPr/>
        </p:nvPicPr>
        <p:blipFill>
          <a:blip r:embed="rId2"/>
          <a:stretch>
            <a:fillRect/>
          </a:stretch>
        </p:blipFill>
        <p:spPr>
          <a:xfrm>
            <a:off x="5442778" y="640080"/>
            <a:ext cx="5396559" cy="5577840"/>
          </a:xfrm>
          <a:prstGeom prst="rect">
            <a:avLst/>
          </a:prstGeom>
        </p:spPr>
      </p:pic>
    </p:spTree>
    <p:extLst>
      <p:ext uri="{BB962C8B-B14F-4D97-AF65-F5344CB8AC3E}">
        <p14:creationId xmlns:p14="http://schemas.microsoft.com/office/powerpoint/2010/main" val="39473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What to Include in Comments? </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4742016" y="605896"/>
            <a:ext cx="6413663" cy="5646208"/>
          </a:xfrm>
        </p:spPr>
        <p:txBody>
          <a:bodyPr anchor="ctr">
            <a:normAutofit/>
          </a:bodyPr>
          <a:lstStyle/>
          <a:p>
            <a:pPr lvl="1">
              <a:spcBef>
                <a:spcPts val="0"/>
              </a:spcBef>
              <a:spcAft>
                <a:spcPts val="900"/>
              </a:spcAft>
              <a:buFont typeface="Arial" panose="020B0604020202020204" pitchFamily="34" charset="0"/>
              <a:buChar char="•"/>
            </a:pPr>
            <a:r>
              <a:rPr lang="en-US" sz="2000" dirty="0">
                <a:latin typeface="Abadi" panose="020B0604020104020204"/>
                <a:ea typeface="MS PGothic"/>
              </a:rPr>
              <a:t>Include anything you want the FCC to rely on in its decision-making process</a:t>
            </a:r>
            <a:endParaRPr lang="en-US" sz="2000" dirty="0">
              <a:latin typeface="Abadi" panose="020B0604020104020204"/>
            </a:endParaRPr>
          </a:p>
          <a:p>
            <a:pPr lvl="2">
              <a:spcBef>
                <a:spcPts val="0"/>
              </a:spcBef>
              <a:spcAft>
                <a:spcPts val="900"/>
              </a:spcAft>
              <a:buFont typeface="Arial" panose="020B0604020202020204" pitchFamily="34" charset="0"/>
              <a:buChar char="•"/>
            </a:pPr>
            <a:r>
              <a:rPr lang="en-US" sz="2000" dirty="0">
                <a:latin typeface="Abadi" panose="020B0604020104020204"/>
                <a:ea typeface="MS PGothic"/>
              </a:rPr>
              <a:t>Specific examples, evidence, and data are helpful</a:t>
            </a:r>
          </a:p>
          <a:p>
            <a:pPr lvl="2">
              <a:spcBef>
                <a:spcPts val="0"/>
              </a:spcBef>
              <a:spcAft>
                <a:spcPts val="900"/>
              </a:spcAft>
              <a:buFont typeface="Arial" panose="020B0604020202020204" pitchFamily="34" charset="0"/>
              <a:buChar char="•"/>
            </a:pPr>
            <a:r>
              <a:rPr lang="en-US" sz="2000" dirty="0">
                <a:latin typeface="Abadi" panose="020B0604020104020204"/>
                <a:ea typeface="MS PGothic"/>
              </a:rPr>
              <a:t>Illustrative stories demonstrating the real-world impacts</a:t>
            </a:r>
          </a:p>
          <a:p>
            <a:pPr lvl="2">
              <a:spcBef>
                <a:spcPts val="0"/>
              </a:spcBef>
              <a:spcAft>
                <a:spcPts val="900"/>
              </a:spcAft>
              <a:buFont typeface="Arial" panose="020B0604020202020204" pitchFamily="34" charset="0"/>
              <a:buChar char="•"/>
            </a:pPr>
            <a:r>
              <a:rPr lang="en-US" sz="2000" dirty="0">
                <a:latin typeface="Abadi" panose="020B0604020104020204"/>
                <a:ea typeface="MS PGothic"/>
              </a:rPr>
              <a:t>Confidential treatment is possible </a:t>
            </a:r>
          </a:p>
          <a:p>
            <a:pPr lvl="1">
              <a:spcBef>
                <a:spcPts val="0"/>
              </a:spcBef>
              <a:spcAft>
                <a:spcPts val="900"/>
              </a:spcAft>
              <a:buFont typeface="Arial" panose="020B0604020202020204" pitchFamily="34" charset="0"/>
              <a:buChar char="•"/>
            </a:pPr>
            <a:r>
              <a:rPr lang="en-US" sz="2000" dirty="0">
                <a:latin typeface="Abadi" panose="020B0604020104020204"/>
                <a:ea typeface="MS PGothic"/>
              </a:rPr>
              <a:t>Initial comments respond to the NOI/NPRM/FNPRM</a:t>
            </a:r>
          </a:p>
          <a:p>
            <a:pPr lvl="1">
              <a:spcBef>
                <a:spcPts val="0"/>
              </a:spcBef>
              <a:spcAft>
                <a:spcPts val="900"/>
              </a:spcAft>
              <a:buFont typeface="Arial" panose="020B0604020202020204" pitchFamily="34" charset="0"/>
              <a:buChar char="•"/>
            </a:pPr>
            <a:r>
              <a:rPr lang="en-US" sz="2000" dirty="0">
                <a:latin typeface="Abadi" panose="020B0604020104020204"/>
                <a:ea typeface="MS PGothic"/>
              </a:rPr>
              <a:t>Reply comments respond to initial comments</a:t>
            </a:r>
          </a:p>
          <a:p>
            <a:pPr lvl="1">
              <a:spcBef>
                <a:spcPts val="0"/>
              </a:spcBef>
              <a:spcAft>
                <a:spcPts val="900"/>
              </a:spcAft>
              <a:buFont typeface="Arial" panose="020B0604020202020204" pitchFamily="34" charset="0"/>
              <a:buChar char="•"/>
            </a:pPr>
            <a:r>
              <a:rPr lang="en-US" sz="2000" i="1" dirty="0">
                <a:latin typeface="Abadi" panose="020B0604020104020204"/>
                <a:ea typeface="MS PGothic"/>
              </a:rPr>
              <a:t>Ex </a:t>
            </a:r>
            <a:r>
              <a:rPr lang="en-US" sz="2000" i="1" dirty="0" err="1">
                <a:latin typeface="Abadi" panose="020B0604020104020204"/>
                <a:ea typeface="MS PGothic"/>
              </a:rPr>
              <a:t>parte</a:t>
            </a:r>
            <a:r>
              <a:rPr lang="en-US" sz="2000" i="1" dirty="0">
                <a:latin typeface="Abadi" panose="020B0604020104020204"/>
                <a:ea typeface="MS PGothic"/>
              </a:rPr>
              <a:t> </a:t>
            </a:r>
            <a:r>
              <a:rPr lang="en-US" sz="2000" dirty="0">
                <a:latin typeface="Abadi" panose="020B0604020104020204"/>
                <a:ea typeface="MS PGothic"/>
              </a:rPr>
              <a:t>filings supplement the record OR must detail non-public meetings or presentations</a:t>
            </a:r>
          </a:p>
          <a:p>
            <a:pPr marL="0" indent="0">
              <a:spcBef>
                <a:spcPts val="0"/>
              </a:spcBef>
              <a:spcAft>
                <a:spcPts val="0"/>
              </a:spcAft>
              <a:buClr>
                <a:srgbClr val="000000"/>
              </a:buClr>
              <a:buNone/>
              <a:defRPr/>
            </a:pPr>
            <a:endParaRPr kumimoji="0" lang="en-US" b="0" i="0" u="none" strike="noStrike" kern="0" cap="none" spc="0" normalizeH="0" baseline="0" noProof="0" dirty="0">
              <a:ln>
                <a:noFill/>
              </a:ln>
              <a:effectLst/>
              <a:uLnTx/>
              <a:uFillTx/>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14</a:t>
            </a:fld>
            <a:endParaRPr lang="en-US">
              <a:solidFill>
                <a:schemeClr val="tx2"/>
              </a:solidFill>
            </a:endParaRPr>
          </a:p>
        </p:txBody>
      </p:sp>
    </p:spTree>
    <p:extLst>
      <p:ext uri="{BB962C8B-B14F-4D97-AF65-F5344CB8AC3E}">
        <p14:creationId xmlns:p14="http://schemas.microsoft.com/office/powerpoint/2010/main" val="314957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What to Include in Comments? </a:t>
            </a:r>
            <a:r>
              <a:rPr lang="en-US" sz="3600" i="1" dirty="0">
                <a:solidFill>
                  <a:srgbClr val="FFFFFF"/>
                </a:solidFill>
                <a:latin typeface="Abadi" panose="020B0604020104020204" pitchFamily="34" charset="0"/>
              </a:rPr>
              <a:t>continued</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4646420" y="770800"/>
            <a:ext cx="6413663" cy="2823103"/>
          </a:xfrm>
        </p:spPr>
        <p:txBody>
          <a:bodyPr anchor="ctr">
            <a:normAutofit/>
          </a:bodyPr>
          <a:lstStyle/>
          <a:p>
            <a:pPr marL="0" indent="0">
              <a:spcBef>
                <a:spcPts val="0"/>
              </a:spcBef>
              <a:spcAft>
                <a:spcPts val="1200"/>
              </a:spcAft>
              <a:buNone/>
            </a:pPr>
            <a:r>
              <a:rPr lang="en-US" dirty="0">
                <a:latin typeface="Abadi" panose="020B0604020104020204"/>
                <a:ea typeface="MS PGothic"/>
              </a:rPr>
              <a:t>List and file in all relevant docket numbers</a:t>
            </a:r>
          </a:p>
          <a:p>
            <a:pPr marL="530225" lvl="1" indent="-210185">
              <a:spcBef>
                <a:spcPts val="0"/>
              </a:spcBef>
              <a:spcAft>
                <a:spcPts val="1200"/>
              </a:spcAft>
            </a:pPr>
            <a:r>
              <a:rPr lang="en-US" sz="2000" dirty="0">
                <a:latin typeface="Abadi" panose="020B0604020104020204"/>
                <a:ea typeface="MS PGothic"/>
              </a:rPr>
              <a:t>From the first page of NOI/NPRM/FNPRM</a:t>
            </a:r>
          </a:p>
          <a:p>
            <a:pPr marL="530225" lvl="1" indent="-210185">
              <a:spcBef>
                <a:spcPts val="0"/>
              </a:spcBef>
              <a:spcAft>
                <a:spcPts val="1200"/>
              </a:spcAft>
            </a:pPr>
            <a:r>
              <a:rPr lang="en-US" sz="2000" dirty="0">
                <a:latin typeface="Abadi" panose="020B0604020104020204"/>
                <a:ea typeface="MS PGothic"/>
              </a:rPr>
              <a:t>Also online at </a:t>
            </a:r>
            <a:r>
              <a:rPr lang="en-US" sz="2000" dirty="0">
                <a:latin typeface="Abadi" panose="020B0604020104020204"/>
                <a:ea typeface="MS PGothic"/>
                <a:hlinkClick r:id="rId2"/>
              </a:rPr>
              <a:t>https://www.fcc.gov/ecfs/browse-popular-proceedings</a:t>
            </a:r>
            <a:endParaRPr lang="en-US" sz="2000" dirty="0">
              <a:latin typeface="Abadi" panose="020B0604020104020204"/>
              <a:ea typeface="MS PGothic"/>
            </a:endParaRPr>
          </a:p>
          <a:p>
            <a:pPr marL="530225" lvl="1" indent="-210185">
              <a:spcBef>
                <a:spcPts val="0"/>
              </a:spcBef>
              <a:spcAft>
                <a:spcPts val="1200"/>
              </a:spcAft>
            </a:pPr>
            <a:r>
              <a:rPr lang="en-US" sz="2000" dirty="0">
                <a:latin typeface="Abadi" panose="020B0604020104020204"/>
                <a:ea typeface="MS PGothic"/>
              </a:rPr>
              <a:t>ONAP can help</a:t>
            </a:r>
            <a:endParaRPr lang="en-US" sz="2000" dirty="0">
              <a:latin typeface="Abadi" panose="020B0604020104020204"/>
            </a:endParaRPr>
          </a:p>
          <a:p>
            <a:pPr marL="0" indent="0">
              <a:spcBef>
                <a:spcPts val="0"/>
              </a:spcBef>
              <a:spcAft>
                <a:spcPts val="0"/>
              </a:spcAft>
              <a:buClr>
                <a:srgbClr val="000000"/>
              </a:buClr>
              <a:buNone/>
              <a:defRPr/>
            </a:pPr>
            <a:endParaRPr kumimoji="0" lang="en-US" b="0" i="0" u="none" strike="noStrike" kern="0" cap="none" spc="0" normalizeH="0" baseline="0" noProof="0" dirty="0">
              <a:ln>
                <a:noFill/>
              </a:ln>
              <a:effectLst/>
              <a:uLnTx/>
              <a:uFillTx/>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15</a:t>
            </a:fld>
            <a:endParaRPr lang="en-US">
              <a:solidFill>
                <a:schemeClr val="tx2"/>
              </a:solidFill>
            </a:endParaRPr>
          </a:p>
        </p:txBody>
      </p:sp>
      <p:pic>
        <p:nvPicPr>
          <p:cNvPr id="4" name="Picture 3">
            <a:extLst>
              <a:ext uri="{FF2B5EF4-FFF2-40B4-BE49-F238E27FC236}">
                <a16:creationId xmlns:a16="http://schemas.microsoft.com/office/drawing/2014/main" id="{F7EAD049-E238-399B-C619-F4395723E59D}"/>
              </a:ext>
            </a:extLst>
          </p:cNvPr>
          <p:cNvPicPr>
            <a:picLocks noChangeAspect="1"/>
          </p:cNvPicPr>
          <p:nvPr/>
        </p:nvPicPr>
        <p:blipFill>
          <a:blip r:embed="rId3"/>
          <a:stretch>
            <a:fillRect/>
          </a:stretch>
        </p:blipFill>
        <p:spPr>
          <a:xfrm>
            <a:off x="5481545" y="3755103"/>
            <a:ext cx="4743412" cy="1816279"/>
          </a:xfrm>
          <a:prstGeom prst="rect">
            <a:avLst/>
          </a:prstGeom>
        </p:spPr>
      </p:pic>
    </p:spTree>
    <p:extLst>
      <p:ext uri="{BB962C8B-B14F-4D97-AF65-F5344CB8AC3E}">
        <p14:creationId xmlns:p14="http://schemas.microsoft.com/office/powerpoint/2010/main" val="254231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How to File?</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4646420" y="770800"/>
            <a:ext cx="6413663" cy="5481304"/>
          </a:xfrm>
        </p:spPr>
        <p:txBody>
          <a:bodyPr anchor="ctr">
            <a:normAutofit/>
          </a:bodyPr>
          <a:lstStyle/>
          <a:p>
            <a:pPr marL="347345" indent="-347345">
              <a:spcBef>
                <a:spcPts val="0"/>
              </a:spcBef>
              <a:spcAft>
                <a:spcPts val="1200"/>
              </a:spcAft>
            </a:pPr>
            <a:r>
              <a:rPr lang="en-US" dirty="0">
                <a:latin typeface="Abadi" panose="020B0604020104020204"/>
                <a:ea typeface="MS PGothic"/>
              </a:rPr>
              <a:t>FCC’s Electronic Comment Filing System (ECFS):</a:t>
            </a:r>
          </a:p>
          <a:p>
            <a:pPr marL="530225" indent="0">
              <a:spcBef>
                <a:spcPts val="0"/>
              </a:spcBef>
              <a:spcAft>
                <a:spcPts val="1200"/>
              </a:spcAft>
              <a:buNone/>
            </a:pPr>
            <a:r>
              <a:rPr lang="en-US" dirty="0">
                <a:latin typeface="Abadi" panose="020B0604020104020204"/>
                <a:ea typeface="MS PGothic"/>
                <a:hlinkClick r:id="rId2"/>
              </a:rPr>
              <a:t>https://www.fcc.gov/ecfs/filings</a:t>
            </a:r>
            <a:endParaRPr lang="en-US" dirty="0">
              <a:latin typeface="Abadi" panose="020B0604020104020204"/>
              <a:ea typeface="MS PGothic"/>
            </a:endParaRPr>
          </a:p>
          <a:p>
            <a:pPr marL="347345" indent="-347345">
              <a:spcBef>
                <a:spcPts val="0"/>
              </a:spcBef>
              <a:spcAft>
                <a:spcPts val="1200"/>
              </a:spcAft>
            </a:pPr>
            <a:r>
              <a:rPr lang="en-US" dirty="0">
                <a:latin typeface="Abadi" panose="020B0604020104020204"/>
                <a:ea typeface="MS PGothic"/>
              </a:rPr>
              <a:t>Paper filings are still possible</a:t>
            </a:r>
          </a:p>
          <a:p>
            <a:pPr marL="713105" lvl="2" indent="-210185">
              <a:spcBef>
                <a:spcPts val="0"/>
              </a:spcBef>
              <a:spcAft>
                <a:spcPts val="1200"/>
              </a:spcAft>
            </a:pPr>
            <a:r>
              <a:rPr lang="en-US" sz="2000" dirty="0">
                <a:latin typeface="Abadi" panose="020B0604020104020204"/>
                <a:ea typeface="MS PGothic"/>
              </a:rPr>
              <a:t>Must include signed original comment and four copies</a:t>
            </a:r>
          </a:p>
          <a:p>
            <a:pPr marL="713105" lvl="2" indent="-210185">
              <a:spcBef>
                <a:spcPts val="0"/>
              </a:spcBef>
              <a:spcAft>
                <a:spcPts val="1200"/>
              </a:spcAft>
            </a:pPr>
            <a:r>
              <a:rPr lang="en-US" sz="2000" dirty="0">
                <a:latin typeface="Abadi" panose="020B0604020104020204"/>
                <a:ea typeface="MS PGothic"/>
              </a:rPr>
              <a:t>More details here:  </a:t>
            </a:r>
            <a:r>
              <a:rPr lang="en-US" sz="2000" dirty="0">
                <a:latin typeface="Abadi" panose="020B0604020104020204"/>
                <a:ea typeface="MS PGothic"/>
                <a:hlinkClick r:id="rId3"/>
              </a:rPr>
              <a:t>https://www.fcc.gov/consumers/guides/how-comment#paper</a:t>
            </a:r>
            <a:r>
              <a:rPr lang="en-US" sz="2000" dirty="0">
                <a:latin typeface="Abadi" panose="020B0604020104020204"/>
                <a:ea typeface="MS PGothic"/>
              </a:rPr>
              <a:t> </a:t>
            </a:r>
          </a:p>
          <a:p>
            <a:pPr marL="347345" indent="-347345">
              <a:spcBef>
                <a:spcPts val="0"/>
              </a:spcBef>
              <a:spcAft>
                <a:spcPts val="1200"/>
              </a:spcAft>
            </a:pPr>
            <a:r>
              <a:rPr lang="en-US" dirty="0">
                <a:latin typeface="Abadi" panose="020B0604020104020204"/>
                <a:ea typeface="MS PGothic"/>
              </a:rPr>
              <a:t>Public access for all filings.</a:t>
            </a:r>
          </a:p>
          <a:p>
            <a:pPr marL="713105" lvl="2" indent="-210185">
              <a:spcBef>
                <a:spcPts val="0"/>
              </a:spcBef>
              <a:spcAft>
                <a:spcPts val="1200"/>
              </a:spcAft>
            </a:pPr>
            <a:r>
              <a:rPr lang="en-US" sz="2000" dirty="0">
                <a:latin typeface="Abadi" panose="020B0604020104020204"/>
                <a:ea typeface="MS PGothic"/>
              </a:rPr>
              <a:t>All public filings are searchable &amp; can be downloaded through ECFS</a:t>
            </a:r>
            <a:endParaRPr lang="en-US" sz="2000" dirty="0">
              <a:latin typeface="Abadi" panose="020B0604020104020204"/>
            </a:endParaRPr>
          </a:p>
          <a:p>
            <a:pPr marL="0" indent="0">
              <a:spcBef>
                <a:spcPts val="0"/>
              </a:spcBef>
              <a:spcAft>
                <a:spcPts val="0"/>
              </a:spcAft>
              <a:buClr>
                <a:srgbClr val="000000"/>
              </a:buClr>
              <a:buNone/>
              <a:defRPr/>
            </a:pPr>
            <a:endParaRPr kumimoji="0" lang="en-US" b="0" i="0" u="none" strike="noStrike" kern="0" cap="none" spc="0" normalizeH="0" baseline="0" noProof="0" dirty="0">
              <a:ln>
                <a:noFill/>
              </a:ln>
              <a:effectLst/>
              <a:uLnTx/>
              <a:uFillTx/>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16</a:t>
            </a:fld>
            <a:endParaRPr lang="en-US">
              <a:solidFill>
                <a:schemeClr val="tx2"/>
              </a:solidFill>
            </a:endParaRPr>
          </a:p>
        </p:txBody>
      </p:sp>
    </p:spTree>
    <p:extLst>
      <p:ext uri="{BB962C8B-B14F-4D97-AF65-F5344CB8AC3E}">
        <p14:creationId xmlns:p14="http://schemas.microsoft.com/office/powerpoint/2010/main" val="319535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How to File? </a:t>
            </a:r>
            <a:r>
              <a:rPr lang="en-US" sz="3600" i="1" dirty="0">
                <a:solidFill>
                  <a:srgbClr val="FFFFFF"/>
                </a:solidFill>
                <a:latin typeface="Abadi" panose="020B0604020104020204" pitchFamily="34" charset="0"/>
              </a:rPr>
              <a:t>continued</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17</a:t>
            </a:fld>
            <a:endParaRPr lang="en-US">
              <a:solidFill>
                <a:schemeClr val="tx2"/>
              </a:solidFill>
            </a:endParaRPr>
          </a:p>
        </p:txBody>
      </p:sp>
      <p:pic>
        <p:nvPicPr>
          <p:cNvPr id="4" name="Content Placeholder 3">
            <a:extLst>
              <a:ext uri="{FF2B5EF4-FFF2-40B4-BE49-F238E27FC236}">
                <a16:creationId xmlns:a16="http://schemas.microsoft.com/office/drawing/2014/main" id="{202DBA16-9CA4-5C75-214F-656D5857BBDC}"/>
              </a:ext>
            </a:extLst>
          </p:cNvPr>
          <p:cNvPicPr>
            <a:picLocks noGrp="1" noChangeAspect="1"/>
          </p:cNvPicPr>
          <p:nvPr>
            <p:ph idx="1"/>
          </p:nvPr>
        </p:nvPicPr>
        <p:blipFill>
          <a:blip r:embed="rId2"/>
          <a:stretch>
            <a:fillRect/>
          </a:stretch>
        </p:blipFill>
        <p:spPr>
          <a:xfrm>
            <a:off x="4646612" y="605896"/>
            <a:ext cx="6915468" cy="5646208"/>
          </a:xfrm>
          <a:prstGeom prst="rect">
            <a:avLst/>
          </a:prstGeom>
        </p:spPr>
      </p:pic>
      <p:sp>
        <p:nvSpPr>
          <p:cNvPr id="7" name="Arrow: Right 6">
            <a:extLst>
              <a:ext uri="{FF2B5EF4-FFF2-40B4-BE49-F238E27FC236}">
                <a16:creationId xmlns:a16="http://schemas.microsoft.com/office/drawing/2014/main" id="{A308239C-6101-CEF9-F958-F414587CD3B6}"/>
              </a:ext>
            </a:extLst>
          </p:cNvPr>
          <p:cNvSpPr/>
          <p:nvPr/>
        </p:nvSpPr>
        <p:spPr>
          <a:xfrm>
            <a:off x="8420100" y="5105400"/>
            <a:ext cx="638175" cy="3942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27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How to File? </a:t>
            </a:r>
            <a:r>
              <a:rPr lang="en-US" sz="3600" i="1" dirty="0">
                <a:solidFill>
                  <a:srgbClr val="FFFFFF"/>
                </a:solidFill>
                <a:latin typeface="Abadi" panose="020B0604020104020204" pitchFamily="34" charset="0"/>
              </a:rPr>
              <a:t>continued</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18</a:t>
            </a:fld>
            <a:endParaRPr lang="en-US">
              <a:solidFill>
                <a:schemeClr val="tx2"/>
              </a:solidFill>
            </a:endParaRPr>
          </a:p>
        </p:txBody>
      </p:sp>
      <p:pic>
        <p:nvPicPr>
          <p:cNvPr id="10" name="Content Placeholder 9">
            <a:extLst>
              <a:ext uri="{FF2B5EF4-FFF2-40B4-BE49-F238E27FC236}">
                <a16:creationId xmlns:a16="http://schemas.microsoft.com/office/drawing/2014/main" id="{17464889-4DEC-D7E1-3BE3-C0486FFA1437}"/>
              </a:ext>
            </a:extLst>
          </p:cNvPr>
          <p:cNvPicPr>
            <a:picLocks noGrp="1" noChangeAspect="1"/>
          </p:cNvPicPr>
          <p:nvPr>
            <p:ph idx="1"/>
          </p:nvPr>
        </p:nvPicPr>
        <p:blipFill>
          <a:blip r:embed="rId2"/>
          <a:stretch>
            <a:fillRect/>
          </a:stretch>
        </p:blipFill>
        <p:spPr>
          <a:xfrm>
            <a:off x="4336449" y="396240"/>
            <a:ext cx="7363181" cy="5760719"/>
          </a:xfrm>
          <a:prstGeom prst="rect">
            <a:avLst/>
          </a:prstGeom>
        </p:spPr>
      </p:pic>
      <p:sp>
        <p:nvSpPr>
          <p:cNvPr id="4" name="Arrow: Up 3">
            <a:extLst>
              <a:ext uri="{FF2B5EF4-FFF2-40B4-BE49-F238E27FC236}">
                <a16:creationId xmlns:a16="http://schemas.microsoft.com/office/drawing/2014/main" id="{7FE7E85D-B127-607C-6F78-17397BF21BB4}"/>
              </a:ext>
            </a:extLst>
          </p:cNvPr>
          <p:cNvSpPr/>
          <p:nvPr/>
        </p:nvSpPr>
        <p:spPr>
          <a:xfrm>
            <a:off x="7418249" y="1171575"/>
            <a:ext cx="484632" cy="7620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1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How to File? </a:t>
            </a:r>
            <a:r>
              <a:rPr lang="en-US" sz="3600" i="1" dirty="0">
                <a:solidFill>
                  <a:srgbClr val="FFFFFF"/>
                </a:solidFill>
                <a:latin typeface="Abadi" panose="020B0604020104020204" pitchFamily="34" charset="0"/>
              </a:rPr>
              <a:t>continued</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19</a:t>
            </a:fld>
            <a:endParaRPr lang="en-US">
              <a:solidFill>
                <a:schemeClr val="tx2"/>
              </a:solidFill>
            </a:endParaRPr>
          </a:p>
        </p:txBody>
      </p:sp>
      <p:pic>
        <p:nvPicPr>
          <p:cNvPr id="7" name="Content Placeholder 6" descr="A screenshot of a computer">
            <a:extLst>
              <a:ext uri="{FF2B5EF4-FFF2-40B4-BE49-F238E27FC236}">
                <a16:creationId xmlns:a16="http://schemas.microsoft.com/office/drawing/2014/main" id="{486EEC95-5D3D-8527-0877-A3587761A030}"/>
              </a:ext>
            </a:extLst>
          </p:cNvPr>
          <p:cNvPicPr>
            <a:picLocks noGrp="1" noChangeAspect="1"/>
          </p:cNvPicPr>
          <p:nvPr>
            <p:ph idx="1"/>
          </p:nvPr>
        </p:nvPicPr>
        <p:blipFill>
          <a:blip r:embed="rId2"/>
          <a:stretch>
            <a:fillRect/>
          </a:stretch>
        </p:blipFill>
        <p:spPr>
          <a:xfrm>
            <a:off x="4543161" y="426720"/>
            <a:ext cx="7420916" cy="6187439"/>
          </a:xfrm>
          <a:prstGeom prst="rect">
            <a:avLst/>
          </a:prstGeom>
        </p:spPr>
      </p:pic>
    </p:spTree>
    <p:extLst>
      <p:ext uri="{BB962C8B-B14F-4D97-AF65-F5344CB8AC3E}">
        <p14:creationId xmlns:p14="http://schemas.microsoft.com/office/powerpoint/2010/main" val="283536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1814-4C88-7A9C-5ACF-71D5EC928EB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3120F3A-D1E3-409C-54A6-534F081F29D7}"/>
              </a:ext>
            </a:extLst>
          </p:cNvPr>
          <p:cNvSpPr>
            <a:spLocks noGrp="1"/>
          </p:cNvSpPr>
          <p:nvPr>
            <p:ph idx="1"/>
          </p:nvPr>
        </p:nvSpPr>
        <p:spPr/>
        <p:txBody>
          <a:bodyPr>
            <a:normAutofit fontScale="92500" lnSpcReduction="20000"/>
          </a:bodyPr>
          <a:lstStyle/>
          <a:p>
            <a:r>
              <a:rPr lang="en-US" dirty="0"/>
              <a:t>What is the FCC’s Mission?</a:t>
            </a:r>
          </a:p>
          <a:p>
            <a:r>
              <a:rPr lang="en-US" dirty="0"/>
              <a:t>What is the FCC’s Governance and Structure?</a:t>
            </a:r>
          </a:p>
          <a:p>
            <a:r>
              <a:rPr lang="en-US" dirty="0"/>
              <a:t>How Does the FCC Fulfill its Mission?</a:t>
            </a:r>
          </a:p>
          <a:p>
            <a:pPr lvl="1"/>
            <a:r>
              <a:rPr lang="en-US" dirty="0"/>
              <a:t>Key FCC Bureaus and Offices</a:t>
            </a:r>
          </a:p>
          <a:p>
            <a:r>
              <a:rPr lang="en-US" dirty="0"/>
              <a:t>What is Federal Rulemaking?</a:t>
            </a:r>
          </a:p>
          <a:p>
            <a:r>
              <a:rPr lang="en-US" dirty="0"/>
              <a:t>FCC Rulemaking – Why and How</a:t>
            </a:r>
          </a:p>
          <a:p>
            <a:pPr lvl="1"/>
            <a:r>
              <a:rPr lang="en-US" dirty="0"/>
              <a:t>How the FCC Seeks Public Comment</a:t>
            </a:r>
          </a:p>
          <a:p>
            <a:pPr lvl="1"/>
            <a:r>
              <a:rPr lang="en-US" dirty="0"/>
              <a:t>Why Should Tribal Nations File Comments? </a:t>
            </a:r>
          </a:p>
          <a:p>
            <a:pPr lvl="1"/>
            <a:r>
              <a:rPr lang="en-US" dirty="0"/>
              <a:t>Types of Filings</a:t>
            </a:r>
          </a:p>
          <a:p>
            <a:pPr lvl="1"/>
            <a:r>
              <a:rPr lang="en-US" dirty="0"/>
              <a:t>What to Include in Comments?</a:t>
            </a:r>
          </a:p>
          <a:p>
            <a:pPr lvl="1"/>
            <a:r>
              <a:rPr lang="en-US" dirty="0"/>
              <a:t>How to File?</a:t>
            </a:r>
          </a:p>
          <a:p>
            <a:r>
              <a:rPr lang="en-US" dirty="0"/>
              <a:t>Strategies for Tracking FCC’s Work</a:t>
            </a:r>
          </a:p>
        </p:txBody>
      </p:sp>
      <p:sp>
        <p:nvSpPr>
          <p:cNvPr id="4" name="Slide Number Placeholder 3">
            <a:extLst>
              <a:ext uri="{FF2B5EF4-FFF2-40B4-BE49-F238E27FC236}">
                <a16:creationId xmlns:a16="http://schemas.microsoft.com/office/drawing/2014/main" id="{90BEE56F-8AE8-AB8C-A043-F5E5D481F24B}"/>
              </a:ext>
            </a:extLst>
          </p:cNvPr>
          <p:cNvSpPr>
            <a:spLocks noGrp="1"/>
          </p:cNvSpPr>
          <p:nvPr>
            <p:ph type="sldNum" sz="quarter" idx="12"/>
          </p:nvPr>
        </p:nvSpPr>
        <p:spPr/>
        <p:txBody>
          <a:bodyPr/>
          <a:lstStyle/>
          <a:p>
            <a:fld id="{FCCFE382-B072-4A66-BA70-A76CAC72E7FB}" type="slidenum">
              <a:rPr lang="en-US" smtClean="0"/>
              <a:t>2</a:t>
            </a:fld>
            <a:endParaRPr lang="en-US"/>
          </a:p>
        </p:txBody>
      </p:sp>
    </p:spTree>
    <p:extLst>
      <p:ext uri="{BB962C8B-B14F-4D97-AF65-F5344CB8AC3E}">
        <p14:creationId xmlns:p14="http://schemas.microsoft.com/office/powerpoint/2010/main" val="4238384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Abadi" panose="020B0604020104020204" pitchFamily="34" charset="0"/>
              </a:rPr>
              <a:t>How to File? </a:t>
            </a:r>
            <a:r>
              <a:rPr lang="en-US" sz="3600" i="1" dirty="0">
                <a:solidFill>
                  <a:srgbClr val="FFFFFF"/>
                </a:solidFill>
                <a:latin typeface="Abadi" panose="020B0604020104020204" pitchFamily="34" charset="0"/>
              </a:rPr>
              <a:t>continued</a:t>
            </a:r>
          </a:p>
        </p:txBody>
      </p:sp>
      <p:sp>
        <p:nvSpPr>
          <p:cNvPr id="15"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a:xfrm>
            <a:off x="10123055" y="6459785"/>
            <a:ext cx="1089428" cy="365125"/>
          </a:xfrm>
        </p:spPr>
        <p:txBody>
          <a:bodyPr>
            <a:normAutofit/>
          </a:bodyPr>
          <a:lstStyle/>
          <a:p>
            <a:pPr>
              <a:spcAft>
                <a:spcPts val="600"/>
              </a:spcAft>
            </a:pPr>
            <a:fld id="{FCCFE382-B072-4A66-BA70-A76CAC72E7FB}" type="slidenum">
              <a:rPr lang="en-US">
                <a:solidFill>
                  <a:schemeClr val="tx2"/>
                </a:solidFill>
              </a:rPr>
              <a:pPr>
                <a:spcAft>
                  <a:spcPts val="600"/>
                </a:spcAft>
              </a:pPr>
              <a:t>20</a:t>
            </a:fld>
            <a:endParaRPr lang="en-US">
              <a:solidFill>
                <a:schemeClr val="tx2"/>
              </a:solidFill>
            </a:endParaRPr>
          </a:p>
        </p:txBody>
      </p:sp>
      <p:pic>
        <p:nvPicPr>
          <p:cNvPr id="5" name="Content Placeholder 4" descr="A screenshot of a computer">
            <a:extLst>
              <a:ext uri="{FF2B5EF4-FFF2-40B4-BE49-F238E27FC236}">
                <a16:creationId xmlns:a16="http://schemas.microsoft.com/office/drawing/2014/main" id="{95E0B3FE-29CB-9759-2A28-3E72FF16DE50}"/>
              </a:ext>
            </a:extLst>
          </p:cNvPr>
          <p:cNvPicPr>
            <a:picLocks noGrp="1" noChangeAspect="1"/>
          </p:cNvPicPr>
          <p:nvPr>
            <p:ph idx="1"/>
          </p:nvPr>
        </p:nvPicPr>
        <p:blipFill>
          <a:blip r:embed="rId2"/>
          <a:stretch>
            <a:fillRect/>
          </a:stretch>
        </p:blipFill>
        <p:spPr>
          <a:xfrm>
            <a:off x="4381467" y="444183"/>
            <a:ext cx="7420916" cy="5982512"/>
          </a:xfrm>
          <a:prstGeom prst="rect">
            <a:avLst/>
          </a:prstGeom>
        </p:spPr>
      </p:pic>
      <p:sp>
        <p:nvSpPr>
          <p:cNvPr id="3" name="Arrow: Up 2">
            <a:extLst>
              <a:ext uri="{FF2B5EF4-FFF2-40B4-BE49-F238E27FC236}">
                <a16:creationId xmlns:a16="http://schemas.microsoft.com/office/drawing/2014/main" id="{03831020-F108-DC5E-B3C0-18F8E83EE696}"/>
              </a:ext>
            </a:extLst>
          </p:cNvPr>
          <p:cNvSpPr/>
          <p:nvPr/>
        </p:nvSpPr>
        <p:spPr>
          <a:xfrm>
            <a:off x="6981825" y="1724025"/>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8C08-2E54-EFDD-91AA-7088E74C74A8}"/>
              </a:ext>
            </a:extLst>
          </p:cNvPr>
          <p:cNvSpPr>
            <a:spLocks noGrp="1"/>
          </p:cNvSpPr>
          <p:nvPr>
            <p:ph type="title"/>
          </p:nvPr>
        </p:nvSpPr>
        <p:spPr>
          <a:xfrm>
            <a:off x="1097280" y="286604"/>
            <a:ext cx="10058400" cy="1290270"/>
          </a:xfrm>
        </p:spPr>
        <p:txBody>
          <a:bodyPr>
            <a:normAutofit/>
          </a:bodyPr>
          <a:lstStyle/>
          <a:p>
            <a:pPr algn="ctr"/>
            <a:r>
              <a:rPr lang="en-US" dirty="0">
                <a:solidFill>
                  <a:schemeClr val="tx1"/>
                </a:solidFill>
                <a:latin typeface="Abadi" panose="020B0604020104020204" pitchFamily="34" charset="0"/>
              </a:rPr>
              <a:t>Strategies for Tracking FCC’s Work</a:t>
            </a:r>
          </a:p>
        </p:txBody>
      </p:sp>
      <p:sp>
        <p:nvSpPr>
          <p:cNvPr id="3" name="Content Placeholder 2">
            <a:extLst>
              <a:ext uri="{FF2B5EF4-FFF2-40B4-BE49-F238E27FC236}">
                <a16:creationId xmlns:a16="http://schemas.microsoft.com/office/drawing/2014/main" id="{A8AFE434-49A3-2AC9-53E0-985905FC5D4D}"/>
              </a:ext>
            </a:extLst>
          </p:cNvPr>
          <p:cNvSpPr>
            <a:spLocks noGrp="1"/>
          </p:cNvSpPr>
          <p:nvPr>
            <p:ph idx="1"/>
          </p:nvPr>
        </p:nvSpPr>
        <p:spPr>
          <a:xfrm>
            <a:off x="1193159" y="1576874"/>
            <a:ext cx="9866642" cy="4590661"/>
          </a:xfrm>
        </p:spPr>
        <p:txBody>
          <a:bodyPr>
            <a:noAutofit/>
          </a:bodyPr>
          <a:lstStyle/>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b="0" i="0" u="none" strike="noStrike" kern="1200" cap="none" spc="0" normalizeH="0" baseline="0" noProof="0" dirty="0">
              <a:ln>
                <a:noFill/>
              </a:ln>
              <a:effectLst/>
              <a:uLnTx/>
              <a:uFillTx/>
              <a:latin typeface="Calibri"/>
              <a:ea typeface="Source Sans Pro" panose="020B0503030403020204" pitchFamily="34" charset="0"/>
              <a:cs typeface="Calibri"/>
            </a:endParaRPr>
          </a:p>
          <a:p>
            <a:pPr marL="0" marR="0" lvl="0" indent="0" algn="l" defTabSz="981075" rtl="0" eaLnBrk="0" fontAlgn="base" latinLnBrk="0" hangingPunct="0">
              <a:lnSpc>
                <a:spcPct val="100000"/>
              </a:lnSpc>
              <a:spcBef>
                <a:spcPts val="0"/>
              </a:spcBef>
              <a:spcAft>
                <a:spcPts val="0"/>
              </a:spcAft>
              <a:buClr>
                <a:srgbClr val="000000"/>
              </a:buClr>
              <a:buSzTx/>
              <a:buNone/>
              <a:tabLst/>
              <a:defRPr/>
            </a:pPr>
            <a:endParaRPr kumimoji="0" lang="en-US" altLang="en-US" b="0" i="0" u="none" strike="noStrike" kern="0" cap="none" spc="0" normalizeH="0" baseline="0" noProof="0" dirty="0">
              <a:ln>
                <a:noFill/>
              </a:ln>
              <a:effectLst/>
              <a:uLnTx/>
              <a:uFillTx/>
              <a:latin typeface="Calibri"/>
              <a:ea typeface="Source Sans Pro" panose="020B0503030403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97F4E12-2172-59E8-8041-9AC7DA0761B6}"/>
              </a:ext>
            </a:extLst>
          </p:cNvPr>
          <p:cNvSpPr>
            <a:spLocks noGrp="1"/>
          </p:cNvSpPr>
          <p:nvPr>
            <p:ph type="sldNum" sz="quarter" idx="12"/>
          </p:nvPr>
        </p:nvSpPr>
        <p:spPr/>
        <p:txBody>
          <a:bodyPr/>
          <a:lstStyle/>
          <a:p>
            <a:fld id="{FCCFE382-B072-4A66-BA70-A76CAC72E7FB}" type="slidenum">
              <a:rPr lang="en-US" smtClean="0"/>
              <a:t>21</a:t>
            </a:fld>
            <a:endParaRPr lang="en-US"/>
          </a:p>
        </p:txBody>
      </p:sp>
      <p:sp>
        <p:nvSpPr>
          <p:cNvPr id="8" name="TextBox 7">
            <a:extLst>
              <a:ext uri="{FF2B5EF4-FFF2-40B4-BE49-F238E27FC236}">
                <a16:creationId xmlns:a16="http://schemas.microsoft.com/office/drawing/2014/main" id="{90D2D89F-F272-535B-C281-DE533A49B535}"/>
              </a:ext>
            </a:extLst>
          </p:cNvPr>
          <p:cNvSpPr txBox="1"/>
          <p:nvPr/>
        </p:nvSpPr>
        <p:spPr>
          <a:xfrm>
            <a:off x="1097280" y="2138965"/>
            <a:ext cx="10558692" cy="2862322"/>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Sign up for ONAP blasts by sending email request to </a:t>
            </a:r>
            <a:r>
              <a:rPr lang="en-US" sz="1800" dirty="0">
                <a:effectLst/>
                <a:latin typeface="Calibri" panose="020F0502020204030204" pitchFamily="34" charset="0"/>
                <a:ea typeface="Calibri" panose="020F0502020204030204" pitchFamily="34" charset="0"/>
                <a:hlinkClick r:id="rId3"/>
              </a:rPr>
              <a:t>Native@fcc.gov</a:t>
            </a:r>
            <a:r>
              <a:rPr lang="en-US" sz="1800" dirty="0">
                <a:effectLst/>
                <a:latin typeface="Calibri" panose="020F0502020204030204" pitchFamily="34" charset="0"/>
                <a:ea typeface="Calibri" panose="020F0502020204030204" pitchFamily="34" charset="0"/>
              </a:rPr>
              <a:t> </a:t>
            </a:r>
          </a:p>
          <a:p>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Watch for new proceedings on the FCC’s main page or Bureau pages</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Sign up for FCC’s  Daily Digest (</a:t>
            </a:r>
            <a:r>
              <a:rPr lang="en-US" sz="1800" dirty="0">
                <a:effectLst/>
                <a:latin typeface="Calibri" panose="020F0502020204030204" pitchFamily="34" charset="0"/>
                <a:ea typeface="Calibri" panose="020F0502020204030204" pitchFamily="34" charset="0"/>
                <a:hlinkClick r:id="rId4"/>
              </a:rPr>
              <a:t>https://www.fcc.gov/proceedings-actions/daily-digest</a:t>
            </a:r>
            <a:r>
              <a:rPr lang="en-US" sz="1800" dirty="0">
                <a:effectLst/>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Set </a:t>
            </a:r>
            <a:r>
              <a:rPr lang="en-US" sz="1800" dirty="0">
                <a:effectLst/>
                <a:latin typeface="Calibri" panose="020F0502020204030204" pitchFamily="34" charset="0"/>
                <a:ea typeface="Calibri" panose="020F0502020204030204" pitchFamily="34" charset="0"/>
              </a:rPr>
              <a:t>up an RSS Feed (</a:t>
            </a:r>
            <a:r>
              <a:rPr lang="en-US" sz="1800" dirty="0">
                <a:effectLst/>
                <a:latin typeface="Calibri" panose="020F0502020204030204" pitchFamily="34" charset="0"/>
                <a:ea typeface="Calibri" panose="020F0502020204030204" pitchFamily="34" charset="0"/>
                <a:hlinkClick r:id="rId5"/>
              </a:rPr>
              <a:t>https://www.fcc.gov/ecfs/help/rss</a:t>
            </a:r>
            <a:r>
              <a:rPr lang="en-US" sz="1800" dirty="0">
                <a:effectLst/>
                <a:latin typeface="Calibri" panose="020F0502020204030204" pitchFamily="34" charset="0"/>
                <a:ea typeface="Calibri" panose="020F0502020204030204" pitchFamily="34" charset="0"/>
              </a:rPr>
              <a:t>)</a:t>
            </a:r>
          </a:p>
          <a:p>
            <a:endParaRPr lang="en-US" sz="1800" u="sng" dirty="0">
              <a:solidFill>
                <a:srgbClr val="0563C1"/>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Attend FCC’s monthly open meetings, which can be livestreamed</a:t>
            </a:r>
            <a:r>
              <a:rPr lang="en-US" dirty="0">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6"/>
              </a:rPr>
              <a:t>https://www.fcc.gov/document/fcc-announces-tentative-agenda-november-open-meeting-9</a:t>
            </a:r>
            <a:r>
              <a:rPr lang="en-US" u="sng" dirty="0">
                <a:solidFill>
                  <a:srgbClr val="0563C1"/>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251185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Still Have Questions? </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34585" y="2087881"/>
            <a:ext cx="9977897" cy="3948736"/>
          </a:xfrm>
        </p:spPr>
        <p:txBody>
          <a:bodyPr>
            <a:noAutofit/>
          </a:bodyPr>
          <a:lstStyle/>
          <a:p>
            <a:pPr marL="260509" indent="-260509">
              <a:spcBef>
                <a:spcPts val="0"/>
              </a:spcBef>
              <a:spcAft>
                <a:spcPts val="900"/>
              </a:spcAft>
            </a:pPr>
            <a:r>
              <a:rPr lang="en-US" sz="2100" b="1" dirty="0">
                <a:latin typeface="Abadi" panose="020B0604020104020204"/>
                <a:ea typeface="MS PGothic"/>
              </a:rPr>
              <a:t>Contact ONAP Staff</a:t>
            </a:r>
            <a:r>
              <a:rPr lang="en-US" sz="2100" dirty="0">
                <a:latin typeface="Abadi" panose="020B0604020104020204"/>
                <a:ea typeface="MS PGothic"/>
              </a:rPr>
              <a:t>:</a:t>
            </a:r>
          </a:p>
          <a:p>
            <a:pPr marL="621167" lvl="2" indent="-260509">
              <a:spcBef>
                <a:spcPts val="0"/>
              </a:spcBef>
              <a:spcAft>
                <a:spcPts val="900"/>
              </a:spcAft>
            </a:pPr>
            <a:r>
              <a:rPr lang="it-IT" sz="2000" dirty="0">
                <a:latin typeface="Abadi" panose="020B0604020104020204"/>
                <a:ea typeface="MS PGothic"/>
              </a:rPr>
              <a:t>Bambi Kraus, Chief, Bambi.Kraus@fcc.gov </a:t>
            </a:r>
            <a:endParaRPr lang="en-US" sz="2000" dirty="0">
              <a:latin typeface="Abadi" panose="020B0604020104020204"/>
            </a:endParaRPr>
          </a:p>
          <a:p>
            <a:pPr marL="621167" lvl="2" indent="-260509">
              <a:spcBef>
                <a:spcPts val="0"/>
              </a:spcBef>
              <a:spcAft>
                <a:spcPts val="900"/>
              </a:spcAft>
            </a:pPr>
            <a:r>
              <a:rPr lang="en-US" sz="2000" dirty="0">
                <a:latin typeface="Abadi" panose="020B0604020104020204"/>
                <a:ea typeface="MS PGothic"/>
              </a:rPr>
              <a:t>Lloyd Collier, Attorney Advisor, Lloyd.Collier@fcc.gov</a:t>
            </a:r>
          </a:p>
          <a:p>
            <a:pPr marL="621167" lvl="2" indent="-260509">
              <a:spcBef>
                <a:spcPts val="0"/>
              </a:spcBef>
              <a:spcAft>
                <a:spcPts val="900"/>
              </a:spcAft>
            </a:pPr>
            <a:r>
              <a:rPr lang="de-DE" sz="2000" dirty="0">
                <a:latin typeface="Abadi" panose="020B0604020104020204"/>
                <a:ea typeface="MS PGothic"/>
              </a:rPr>
              <a:t>Michelle Branigan, Attorney Advisor, Michelle.Branigan@fcc.gov</a:t>
            </a:r>
          </a:p>
          <a:p>
            <a:pPr marL="621167" lvl="2" indent="-260509">
              <a:spcBef>
                <a:spcPts val="0"/>
              </a:spcBef>
              <a:spcAft>
                <a:spcPts val="900"/>
              </a:spcAft>
            </a:pPr>
            <a:r>
              <a:rPr lang="de-DE" sz="2000" dirty="0">
                <a:latin typeface="Abadi" panose="020B0604020104020204"/>
                <a:ea typeface="MS PGothic"/>
              </a:rPr>
              <a:t>Denise Rosado, Attorney Advisor, Denise.Rosado@fcc.gov </a:t>
            </a:r>
          </a:p>
          <a:p>
            <a:pPr marL="621167" lvl="2" indent="-260509">
              <a:spcBef>
                <a:spcPts val="0"/>
              </a:spcBef>
              <a:spcAft>
                <a:spcPts val="900"/>
              </a:spcAft>
            </a:pPr>
            <a:r>
              <a:rPr lang="de-DE" sz="2000" dirty="0">
                <a:latin typeface="Abadi" panose="020B0604020104020204"/>
                <a:ea typeface="MS PGothic"/>
              </a:rPr>
              <a:t>Kenneth Akini, Attorney Advisor, Kenneth.Akini@fcc.gov</a:t>
            </a:r>
          </a:p>
          <a:p>
            <a:pPr marL="240030" lvl="1" indent="0">
              <a:spcBef>
                <a:spcPts val="0"/>
              </a:spcBef>
              <a:spcAft>
                <a:spcPts val="900"/>
              </a:spcAft>
              <a:buNone/>
            </a:pPr>
            <a:endParaRPr lang="en-US" sz="2200" dirty="0">
              <a:latin typeface="Abadi" panose="020B0604020104020204"/>
              <a:ea typeface="MS PGothic"/>
            </a:endParaRPr>
          </a:p>
          <a:p>
            <a:pPr marL="260509" indent="-260509">
              <a:spcBef>
                <a:spcPts val="0"/>
              </a:spcBef>
              <a:spcAft>
                <a:spcPts val="900"/>
              </a:spcAft>
            </a:pPr>
            <a:r>
              <a:rPr lang="en-US" sz="2200" b="1" dirty="0">
                <a:latin typeface="Abadi" panose="020B0604020104020204"/>
                <a:ea typeface="MS PGothic"/>
              </a:rPr>
              <a:t>Email ONAP’s general mailbox</a:t>
            </a:r>
            <a:r>
              <a:rPr lang="en-US" sz="2200" dirty="0">
                <a:latin typeface="Abadi" panose="020B0604020104020204"/>
                <a:ea typeface="MS PGothic"/>
              </a:rPr>
              <a:t>:  Native@fcc.gov</a:t>
            </a:r>
            <a:endParaRPr lang="en-US" sz="2200" dirty="0">
              <a:latin typeface="Abadi" panose="020B0604020104020204"/>
            </a:endParaRPr>
          </a:p>
          <a:p>
            <a:pPr marL="457200" marR="0" lvl="1" indent="-228600" algn="l" defTabSz="981075" rtl="0" eaLnBrk="0" fontAlgn="base" latinLnBrk="0" hangingPunct="0">
              <a:lnSpc>
                <a:spcPct val="90000"/>
              </a:lnSpc>
              <a:spcBef>
                <a:spcPts val="1600"/>
              </a:spcBef>
              <a:spcAft>
                <a:spcPct val="0"/>
              </a:spcAft>
              <a:buClr>
                <a:srgbClr val="000000"/>
              </a:buClr>
              <a:buSzTx/>
              <a:buFont typeface="Arial" panose="020B0604020202020204" pitchFamily="34" charset="0"/>
              <a:buChar char="•"/>
              <a:tabLst/>
              <a:defRPr/>
            </a:pPr>
            <a:endParaRPr lang="en-US" sz="2000" dirty="0"/>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22</a:t>
            </a:fld>
            <a:endParaRPr lang="en-US"/>
          </a:p>
        </p:txBody>
      </p:sp>
    </p:spTree>
    <p:extLst>
      <p:ext uri="{BB962C8B-B14F-4D97-AF65-F5344CB8AC3E}">
        <p14:creationId xmlns:p14="http://schemas.microsoft.com/office/powerpoint/2010/main" val="269404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Questions? </a:t>
            </a: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23</a:t>
            </a:fld>
            <a:endParaRPr lang="en-US"/>
          </a:p>
        </p:txBody>
      </p:sp>
      <p:pic>
        <p:nvPicPr>
          <p:cNvPr id="1027" name="Picture 1" descr="Free man thinkings, Download Free man thinkings png images ...">
            <a:extLst>
              <a:ext uri="{FF2B5EF4-FFF2-40B4-BE49-F238E27FC236}">
                <a16:creationId xmlns:a16="http://schemas.microsoft.com/office/drawing/2014/main" id="{CE92B932-DC06-4296-10F8-6521EABC5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41" y="1887275"/>
            <a:ext cx="1730321" cy="282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21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What is the FCC’s Mission?</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34585" y="2087881"/>
            <a:ext cx="9977897" cy="3948736"/>
          </a:xfrm>
        </p:spPr>
        <p:txBody>
          <a:bodyPr>
            <a:noAutofit/>
          </a:bodyPr>
          <a:lstStyle/>
          <a:p>
            <a:pPr marL="0" indent="-64008" defTabSz="981075" eaLnBrk="0" fontAlgn="base" hangingPunct="0">
              <a:spcBef>
                <a:spcPts val="1600"/>
              </a:spcBef>
              <a:spcAft>
                <a:spcPct val="0"/>
              </a:spcAft>
              <a:buClr>
                <a:srgbClr val="000000"/>
              </a:buClr>
              <a:buNone/>
              <a:defRPr/>
            </a:pPr>
            <a:r>
              <a:rPr lang="en-US" altLang="en-US" sz="2600" dirty="0">
                <a:latin typeface="Abadi" panose="020B0604020104020204"/>
              </a:rPr>
              <a:t>The Federal Communications Commission is an independent agency overseen by Congress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Responsible for implementing and enforcing America’s communications law and regulations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Regulates interstate and international communications by wire and radio in all 50 states,</a:t>
            </a:r>
            <a:r>
              <a:rPr lang="en-US" altLang="en-US" sz="2000" strike="sngStrike" dirty="0">
                <a:latin typeface="Abadi" panose="020B0604020104020204"/>
              </a:rPr>
              <a:t> </a:t>
            </a:r>
            <a:r>
              <a:rPr lang="en-US" altLang="en-US" sz="2000" dirty="0">
                <a:latin typeface="Abadi" panose="020B0604020104020204"/>
              </a:rPr>
              <a:t>the District of Columbia, and U.S. territories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Covers wireline and wireless communications, broadcast TV and radio, as well as satellite, and cable TV</a:t>
            </a: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3</a:t>
            </a:fld>
            <a:endParaRPr lang="en-US"/>
          </a:p>
        </p:txBody>
      </p:sp>
    </p:spTree>
    <p:extLst>
      <p:ext uri="{BB962C8B-B14F-4D97-AF65-F5344CB8AC3E}">
        <p14:creationId xmlns:p14="http://schemas.microsoft.com/office/powerpoint/2010/main" val="421354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FCC’s Governance and Structure</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34585" y="2087881"/>
            <a:ext cx="9977897" cy="3948736"/>
          </a:xfrm>
        </p:spPr>
        <p:txBody>
          <a:bodyPr>
            <a:noAutofit/>
          </a:bodyPr>
          <a:lstStyle/>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Five Commissioners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President selects one Commissioner to be Chair</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Divided into Bureaus and Offices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7 Bureaus: e.g., Consumer and Governmental Affairs (includes ONAP), Media, Wireless, and Enforcement</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altLang="en-US" sz="2000" dirty="0">
                <a:latin typeface="Abadi" panose="020B0604020104020204"/>
              </a:rPr>
              <a:t>10 Offices: e.g., General Counsel, Legislative Affairs, Managing Director, Engineering and Technology</a:t>
            </a: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4</a:t>
            </a:fld>
            <a:endParaRPr lang="en-US"/>
          </a:p>
        </p:txBody>
      </p:sp>
    </p:spTree>
    <p:extLst>
      <p:ext uri="{BB962C8B-B14F-4D97-AF65-F5344CB8AC3E}">
        <p14:creationId xmlns:p14="http://schemas.microsoft.com/office/powerpoint/2010/main" val="19318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How Does the FCC Fulfill its Mission?</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000809" y="1737360"/>
            <a:ext cx="9977897" cy="3948736"/>
          </a:xfrm>
        </p:spPr>
        <p:txBody>
          <a:bodyPr>
            <a:noAutofit/>
          </a:bodyPr>
          <a:lstStyle/>
          <a:p>
            <a:pPr marL="228600" marR="0" lvl="1" indent="0" algn="l" defTabSz="981075" rtl="0" eaLnBrk="0" fontAlgn="base" latinLnBrk="0" hangingPunct="0">
              <a:lnSpc>
                <a:spcPct val="90000"/>
              </a:lnSpc>
              <a:spcBef>
                <a:spcPts val="1600"/>
              </a:spcBef>
              <a:spcAft>
                <a:spcPct val="0"/>
              </a:spcAft>
              <a:buClr>
                <a:srgbClr val="000000"/>
              </a:buClr>
              <a:buSzTx/>
              <a:buNone/>
              <a:tabLst/>
              <a:defRPr/>
            </a:pPr>
            <a:r>
              <a:rPr lang="en-US" sz="2000" dirty="0">
                <a:latin typeface="Abadi" panose="020B0604020104020204"/>
              </a:rPr>
              <a:t>The FCC establishes and enforces rules based on the substantive areas outlined in the Communications Act, as amended, to:</a:t>
            </a:r>
          </a:p>
          <a:p>
            <a:pPr marL="640080" lvl="2" indent="-228600" defTabSz="981075" eaLnBrk="0" fontAlgn="base" hangingPunct="0">
              <a:spcBef>
                <a:spcPts val="1800"/>
              </a:spcBef>
              <a:spcAft>
                <a:spcPct val="0"/>
              </a:spcAft>
              <a:buClr>
                <a:srgbClr val="000000"/>
              </a:buClr>
              <a:buFont typeface="Arial" panose="020B0604020202020204" pitchFamily="34" charset="0"/>
              <a:buChar char="•"/>
              <a:defRPr/>
            </a:pPr>
            <a:r>
              <a:rPr lang="en-US" sz="2000" b="0" i="0" dirty="0">
                <a:solidFill>
                  <a:srgbClr val="212529"/>
                </a:solidFill>
                <a:effectLst/>
                <a:latin typeface="Abadi" panose="020B0604020104020204"/>
              </a:rPr>
              <a:t>Promote competition, innovation and investment in broadband services and facilities</a:t>
            </a:r>
          </a:p>
          <a:p>
            <a:pPr marL="640080" lvl="2" indent="-228600" defTabSz="981075" eaLnBrk="0" fontAlgn="base" hangingPunct="0">
              <a:spcBef>
                <a:spcPts val="1800"/>
              </a:spcBef>
              <a:spcAft>
                <a:spcPct val="0"/>
              </a:spcAft>
              <a:buClr>
                <a:srgbClr val="000000"/>
              </a:buClr>
              <a:buFont typeface="Arial" panose="020B0604020202020204" pitchFamily="34" charset="0"/>
              <a:buChar char="•"/>
              <a:defRPr/>
            </a:pPr>
            <a:r>
              <a:rPr lang="en-US" sz="2000" b="0" i="0" dirty="0">
                <a:solidFill>
                  <a:srgbClr val="212529"/>
                </a:solidFill>
                <a:effectLst/>
                <a:latin typeface="Abadi" panose="020B0604020104020204"/>
              </a:rPr>
              <a:t>Support the nation's economy by ensuring an appropriate competitive framework for the unfolding of the communications revolution</a:t>
            </a:r>
          </a:p>
          <a:p>
            <a:pPr marL="640080" lvl="2" indent="-228600" defTabSz="981075" eaLnBrk="0" fontAlgn="base" hangingPunct="0">
              <a:spcBef>
                <a:spcPts val="1800"/>
              </a:spcBef>
              <a:spcAft>
                <a:spcPct val="0"/>
              </a:spcAft>
              <a:buClr>
                <a:srgbClr val="000000"/>
              </a:buClr>
              <a:buFont typeface="Arial" panose="020B0604020202020204" pitchFamily="34" charset="0"/>
              <a:buChar char="•"/>
              <a:defRPr/>
            </a:pPr>
            <a:r>
              <a:rPr lang="en-US" sz="2000" b="0" i="0" dirty="0">
                <a:solidFill>
                  <a:srgbClr val="212529"/>
                </a:solidFill>
                <a:effectLst/>
                <a:latin typeface="Abadi" panose="020B0604020104020204"/>
              </a:rPr>
              <a:t>Encourage the highest and best use of spectrum domestically and internationally</a:t>
            </a:r>
          </a:p>
          <a:p>
            <a:pPr marL="640080" lvl="2" indent="-228600" defTabSz="981075" eaLnBrk="0" fontAlgn="base" hangingPunct="0">
              <a:spcBef>
                <a:spcPts val="1800"/>
              </a:spcBef>
              <a:spcAft>
                <a:spcPct val="0"/>
              </a:spcAft>
              <a:buClr>
                <a:srgbClr val="000000"/>
              </a:buClr>
              <a:buFont typeface="Arial" panose="020B0604020202020204" pitchFamily="34" charset="0"/>
              <a:buChar char="•"/>
              <a:defRPr/>
            </a:pPr>
            <a:r>
              <a:rPr lang="en-US" sz="2000" b="0" i="0" dirty="0">
                <a:solidFill>
                  <a:srgbClr val="212529"/>
                </a:solidFill>
                <a:effectLst/>
                <a:latin typeface="Abadi" panose="020B0604020104020204"/>
              </a:rPr>
              <a:t>Revise media regulations so that new technologies flourish alongside diversity and localism</a:t>
            </a:r>
          </a:p>
          <a:p>
            <a:pPr marL="640080" lvl="2" indent="-228600" defTabSz="981075" eaLnBrk="0" fontAlgn="base" hangingPunct="0">
              <a:spcBef>
                <a:spcPts val="1800"/>
              </a:spcBef>
              <a:spcAft>
                <a:spcPct val="0"/>
              </a:spcAft>
              <a:buClr>
                <a:srgbClr val="000000"/>
              </a:buClr>
              <a:buFont typeface="Arial" panose="020B0604020202020204" pitchFamily="34" charset="0"/>
              <a:buChar char="•"/>
              <a:defRPr/>
            </a:pPr>
            <a:r>
              <a:rPr lang="en-US" sz="2000" b="0" i="0" dirty="0">
                <a:solidFill>
                  <a:srgbClr val="212529"/>
                </a:solidFill>
                <a:effectLst/>
                <a:latin typeface="Abadi" panose="020B0604020104020204"/>
              </a:rPr>
              <a:t>Provide leadership in strengthening the defense of the nation's communications infrastructure</a:t>
            </a:r>
          </a:p>
          <a:p>
            <a:pPr marL="411480" lvl="2" indent="0" defTabSz="981075" eaLnBrk="0" fontAlgn="base" hangingPunct="0">
              <a:spcBef>
                <a:spcPts val="1600"/>
              </a:spcBef>
              <a:spcAft>
                <a:spcPct val="0"/>
              </a:spcAft>
              <a:buClr>
                <a:srgbClr val="000000"/>
              </a:buClr>
              <a:buNone/>
              <a:defRPr/>
            </a:pPr>
            <a:endParaRPr lang="en-US" altLang="en-US" sz="2000" dirty="0">
              <a:latin typeface="Abadi" panose="020B0604020104020204"/>
            </a:endParaRP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5</a:t>
            </a:fld>
            <a:endParaRPr lang="en-US"/>
          </a:p>
        </p:txBody>
      </p:sp>
    </p:spTree>
    <p:extLst>
      <p:ext uri="{BB962C8B-B14F-4D97-AF65-F5344CB8AC3E}">
        <p14:creationId xmlns:p14="http://schemas.microsoft.com/office/powerpoint/2010/main" val="298153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Key FCC Bureaus and Offices</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177783" y="1737360"/>
            <a:ext cx="9977897" cy="4316199"/>
          </a:xfrm>
        </p:spPr>
        <p:txBody>
          <a:bodyPr>
            <a:noAutofit/>
          </a:bodyPr>
          <a:lstStyle/>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Consumer and Governmental Affairs Bureau (CGB) </a:t>
            </a:r>
          </a:p>
          <a:p>
            <a:pPr marL="754380" lvl="2" indent="-342900" defTabSz="981075" eaLnBrk="0" fontAlgn="base" hangingPunct="0">
              <a:spcAft>
                <a:spcPct val="0"/>
              </a:spcAft>
              <a:buClr>
                <a:srgbClr val="000000"/>
              </a:buClr>
              <a:buFont typeface="Arial" panose="020B0604020202020204" pitchFamily="34" charset="0"/>
              <a:buChar char="•"/>
              <a:defRPr/>
            </a:pPr>
            <a:r>
              <a:rPr lang="en-US" altLang="en-US" sz="2000" dirty="0">
                <a:latin typeface="Abadi" panose="020B0604020104020204"/>
              </a:rPr>
              <a:t>Office of Native Affairs and Policy (ONAP); Affordable Connectivity Program (ACP) outreach and outreach grant programs</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Wireline Competition Bureau (WCB)</a:t>
            </a:r>
          </a:p>
          <a:p>
            <a:pPr marL="754380" lvl="2" indent="-342900" defTabSz="981075" eaLnBrk="0" fontAlgn="base" hangingPunct="0">
              <a:spcAft>
                <a:spcPct val="0"/>
              </a:spcAft>
              <a:buClr>
                <a:srgbClr val="000000"/>
              </a:buClr>
              <a:buFont typeface="Arial" panose="020B0604020202020204" pitchFamily="34" charset="0"/>
              <a:buChar char="•"/>
              <a:defRPr/>
            </a:pPr>
            <a:r>
              <a:rPr lang="en-US" altLang="en-US" sz="2000" dirty="0">
                <a:latin typeface="Abadi" panose="020B0604020104020204"/>
              </a:rPr>
              <a:t>Universal Service Fund (USF); ACP regulatory issues </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Wireless Telecommunications Bureau (WTB)</a:t>
            </a:r>
          </a:p>
          <a:p>
            <a:pPr marL="754380" lvl="2" indent="-342900" defTabSz="981075" eaLnBrk="0" fontAlgn="base" hangingPunct="0">
              <a:spcAft>
                <a:spcPct val="0"/>
              </a:spcAft>
              <a:buClr>
                <a:srgbClr val="000000"/>
              </a:buClr>
              <a:buFont typeface="Arial" panose="020B0604020202020204" pitchFamily="34" charset="0"/>
              <a:buChar char="•"/>
              <a:defRPr/>
            </a:pPr>
            <a:r>
              <a:rPr lang="en-US" altLang="en-US" sz="2000" dirty="0">
                <a:latin typeface="Abadi" panose="020B0604020104020204"/>
              </a:rPr>
              <a:t>Spectrum Access; Spectrum Licensing; Historic Preservation issues</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Media Bureau, Tribal Radio Priority</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Public Safety: FirstNet, Emergency Alert System, 911</a:t>
            </a:r>
          </a:p>
          <a:p>
            <a:pPr marL="228600" lvl="1" indent="0" defTabSz="981075" eaLnBrk="0" fontAlgn="base" hangingPunct="0">
              <a:spcBef>
                <a:spcPts val="1600"/>
              </a:spcBef>
              <a:spcAft>
                <a:spcPct val="0"/>
              </a:spcAft>
              <a:buClr>
                <a:srgbClr val="000000"/>
              </a:buClr>
              <a:buNone/>
              <a:defRPr/>
            </a:pPr>
            <a:r>
              <a:rPr lang="en-US" altLang="en-US" sz="2400" dirty="0">
                <a:latin typeface="Abadi" panose="020B0604020104020204"/>
              </a:rPr>
              <a:t>Enforcement Bureau -  investigates and enforces the provisions of the Communications Act, and the FCC’s rules</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endParaRPr lang="en-US" altLang="en-US" sz="2000" dirty="0">
              <a:latin typeface="Abadi" panose="020B0604020104020204"/>
            </a:endParaRPr>
          </a:p>
          <a:p>
            <a:pPr marL="411480" lvl="2" indent="0" defTabSz="981075" eaLnBrk="0" fontAlgn="base" hangingPunct="0">
              <a:spcBef>
                <a:spcPts val="1600"/>
              </a:spcBef>
              <a:spcAft>
                <a:spcPct val="0"/>
              </a:spcAft>
              <a:buClr>
                <a:srgbClr val="000000"/>
              </a:buClr>
              <a:buNone/>
              <a:defRPr/>
            </a:pPr>
            <a:endParaRPr lang="en-US" altLang="en-US" sz="2000" dirty="0">
              <a:latin typeface="Abadi" panose="020B0604020104020204"/>
            </a:endParaRP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6</a:t>
            </a:fld>
            <a:endParaRPr lang="en-US"/>
          </a:p>
        </p:txBody>
      </p:sp>
    </p:spTree>
    <p:extLst>
      <p:ext uri="{BB962C8B-B14F-4D97-AF65-F5344CB8AC3E}">
        <p14:creationId xmlns:p14="http://schemas.microsoft.com/office/powerpoint/2010/main" val="3220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normAutofit/>
          </a:bodyPr>
          <a:lstStyle/>
          <a:p>
            <a:r>
              <a:rPr lang="en-US" dirty="0">
                <a:latin typeface="Abadi" panose="020B0604020104020204" pitchFamily="34" charset="0"/>
              </a:rPr>
              <a:t>What is Federal Rulemaking?</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13294" y="1737360"/>
            <a:ext cx="9977897" cy="4268804"/>
          </a:xfrm>
        </p:spPr>
        <p:txBody>
          <a:bodyPr>
            <a:noAutofit/>
          </a:bodyPr>
          <a:lstStyle/>
          <a:p>
            <a:pPr marL="228600" lvl="1" indent="0" defTabSz="981075" eaLnBrk="0" fontAlgn="base" hangingPunct="0">
              <a:spcBef>
                <a:spcPts val="1600"/>
              </a:spcBef>
              <a:spcAft>
                <a:spcPct val="0"/>
              </a:spcAft>
              <a:buClr>
                <a:srgbClr val="000000"/>
              </a:buClr>
              <a:buNone/>
              <a:defRPr/>
            </a:pPr>
            <a:r>
              <a:rPr lang="en-US" sz="2400" b="0" i="0" dirty="0">
                <a:solidFill>
                  <a:srgbClr val="333333"/>
                </a:solidFill>
                <a:effectLst/>
                <a:latin typeface="Abadi" panose="020B0604020104020204"/>
              </a:rPr>
              <a:t>Rulemaking is a process for developing and issuing rules. The rulemaking process can lead to the issuance of a new rule, an amendment to an existing rule, or the repeal of an existing rule</a:t>
            </a:r>
            <a:endParaRPr lang="en-US" sz="2400" dirty="0">
              <a:solidFill>
                <a:srgbClr val="333333"/>
              </a:solidFill>
              <a:latin typeface="Abadi" panose="020B0604020104020204"/>
            </a:endParaRPr>
          </a:p>
          <a:p>
            <a:pPr marL="228600" lvl="1" indent="0" defTabSz="981075" eaLnBrk="0" fontAlgn="base" hangingPunct="0">
              <a:spcBef>
                <a:spcPts val="1600"/>
              </a:spcBef>
              <a:spcAft>
                <a:spcPct val="0"/>
              </a:spcAft>
              <a:buClr>
                <a:srgbClr val="000000"/>
              </a:buClr>
              <a:buNone/>
              <a:defRPr/>
            </a:pPr>
            <a:r>
              <a:rPr lang="en-US" sz="2400" b="0" i="0" dirty="0">
                <a:solidFill>
                  <a:srgbClr val="333333"/>
                </a:solidFill>
                <a:effectLst/>
                <a:latin typeface="Abadi" panose="020B0604020104020204"/>
              </a:rPr>
              <a:t>In the rulemaking process, all Federal agencies must adhere to the Administrative Procedure Act (APA), which sets forth basic requirements for notice and comment rulemaking, including:</a:t>
            </a:r>
          </a:p>
          <a:p>
            <a:pPr marL="754380" lvl="2" indent="-342900" defTabSz="981075" eaLnBrk="0" fontAlgn="base" hangingPunct="0">
              <a:spcBef>
                <a:spcPts val="1600"/>
              </a:spcBef>
              <a:spcAft>
                <a:spcPct val="0"/>
              </a:spcAft>
              <a:buClr>
                <a:srgbClr val="000000"/>
              </a:buClr>
              <a:buFont typeface="Arial" panose="020B0604020202020204" pitchFamily="34" charset="0"/>
              <a:buChar char="•"/>
              <a:defRPr/>
            </a:pPr>
            <a:r>
              <a:rPr lang="en-US" sz="2400" dirty="0">
                <a:solidFill>
                  <a:srgbClr val="333333"/>
                </a:solidFill>
                <a:latin typeface="Abadi" panose="020B0604020104020204"/>
              </a:rPr>
              <a:t>A minimum length of time agencies must provide for public notice and comment (usually at least 30 days)</a:t>
            </a:r>
          </a:p>
          <a:p>
            <a:pPr marL="228600" lvl="1" indent="0" defTabSz="981075" eaLnBrk="0" fontAlgn="base" hangingPunct="0">
              <a:spcBef>
                <a:spcPts val="1600"/>
              </a:spcBef>
              <a:spcAft>
                <a:spcPct val="0"/>
              </a:spcAft>
              <a:buClr>
                <a:srgbClr val="000000"/>
              </a:buClr>
              <a:buNone/>
              <a:defRPr/>
            </a:pPr>
            <a:r>
              <a:rPr lang="en-US" sz="2400" dirty="0">
                <a:solidFill>
                  <a:srgbClr val="333333"/>
                </a:solidFill>
                <a:latin typeface="Abadi" panose="020B0604020104020204"/>
              </a:rPr>
              <a:t>FCC also has its own FCC-specific rules for rulemaking procedures.</a:t>
            </a:r>
            <a:endParaRPr lang="en-US" sz="2400" b="0" i="0" dirty="0">
              <a:solidFill>
                <a:srgbClr val="333333"/>
              </a:solidFill>
              <a:effectLst/>
              <a:latin typeface="Abadi" panose="020B0604020104020204"/>
            </a:endParaRPr>
          </a:p>
          <a:p>
            <a:pPr marL="228600" lvl="1" indent="0" defTabSz="981075" eaLnBrk="0" fontAlgn="base" hangingPunct="0">
              <a:spcBef>
                <a:spcPts val="1600"/>
              </a:spcBef>
              <a:spcAft>
                <a:spcPct val="0"/>
              </a:spcAft>
              <a:buClr>
                <a:srgbClr val="000000"/>
              </a:buClr>
              <a:buNone/>
              <a:defRPr/>
            </a:pPr>
            <a:endParaRPr lang="en-US" sz="2000" b="0" i="0" dirty="0">
              <a:solidFill>
                <a:srgbClr val="333333"/>
              </a:solidFill>
              <a:effectLst/>
              <a:latin typeface="Arial" panose="020B0604020202020204" pitchFamily="34" charset="0"/>
            </a:endParaRP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7</a:t>
            </a:fld>
            <a:endParaRPr lang="en-US"/>
          </a:p>
        </p:txBody>
      </p:sp>
    </p:spTree>
    <p:extLst>
      <p:ext uri="{BB962C8B-B14F-4D97-AF65-F5344CB8AC3E}">
        <p14:creationId xmlns:p14="http://schemas.microsoft.com/office/powerpoint/2010/main" val="262480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normAutofit/>
          </a:bodyPr>
          <a:lstStyle/>
          <a:p>
            <a:r>
              <a:rPr lang="en-US" dirty="0">
                <a:latin typeface="Abadi" panose="020B0604020104020204" pitchFamily="34" charset="0"/>
              </a:rPr>
              <a:t>FCC Rulemaking – Why and How</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34585" y="2087881"/>
            <a:ext cx="9977897" cy="3948736"/>
          </a:xfrm>
        </p:spPr>
        <p:txBody>
          <a:bodyPr>
            <a:noAutofit/>
          </a:bodyPr>
          <a:lstStyle/>
          <a:p>
            <a:pPr marL="228600" lvl="1" indent="0" defTabSz="981075" eaLnBrk="0" fontAlgn="base" hangingPunct="0">
              <a:spcBef>
                <a:spcPts val="1600"/>
              </a:spcBef>
              <a:spcAft>
                <a:spcPct val="0"/>
              </a:spcAft>
              <a:buClr>
                <a:srgbClr val="000000"/>
              </a:buClr>
              <a:buNone/>
              <a:defRPr/>
            </a:pPr>
            <a:r>
              <a:rPr lang="en-US" sz="2400" dirty="0">
                <a:latin typeface="Abadi" panose="020B0604020104020204"/>
              </a:rPr>
              <a:t>The FCC follows the Administrative Procedure Act (APA) when developing and issuing rules and makes rules for three main reasons:</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Congress requires the FCC to make a rule</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The FCC identifies a problem (e.g., an industry behavior that adversely affects consumers) or a need to clarify existing rules)</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A person or organization files a Petition for Rulemaking asking the FCC to make or change a rule</a:t>
            </a:r>
            <a:endParaRPr lang="en-US" altLang="en-US" sz="2000" dirty="0">
              <a:latin typeface="Abadi" panose="020B0604020104020204"/>
            </a:endParaRP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lvl="1" indent="0" defTabSz="981075" eaLnBrk="0" fontAlgn="base" hangingPunct="0">
              <a:lnSpc>
                <a:spcPct val="100000"/>
              </a:lnSpc>
              <a:spcBef>
                <a:spcPts val="0"/>
              </a:spcBef>
              <a:spcAft>
                <a:spcPts val="0"/>
              </a:spcAft>
              <a:buClr>
                <a:srgbClr val="000000"/>
              </a:buClr>
              <a:buNone/>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8</a:t>
            </a:fld>
            <a:endParaRPr lang="en-US"/>
          </a:p>
        </p:txBody>
      </p:sp>
    </p:spTree>
    <p:extLst>
      <p:ext uri="{BB962C8B-B14F-4D97-AF65-F5344CB8AC3E}">
        <p14:creationId xmlns:p14="http://schemas.microsoft.com/office/powerpoint/2010/main" val="385062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4BAD-F1AE-18FF-47A1-65547C01B3F8}"/>
              </a:ext>
            </a:extLst>
          </p:cNvPr>
          <p:cNvSpPr>
            <a:spLocks noGrp="1"/>
          </p:cNvSpPr>
          <p:nvPr>
            <p:ph type="title"/>
          </p:nvPr>
        </p:nvSpPr>
        <p:spPr/>
        <p:txBody>
          <a:bodyPr/>
          <a:lstStyle/>
          <a:p>
            <a:r>
              <a:rPr lang="en-US" dirty="0">
                <a:latin typeface="Abadi" panose="020B0604020104020204" pitchFamily="34" charset="0"/>
              </a:rPr>
              <a:t>How the FCC Seeks Public Comment</a:t>
            </a:r>
          </a:p>
        </p:txBody>
      </p:sp>
      <p:sp>
        <p:nvSpPr>
          <p:cNvPr id="3" name="Content Placeholder 2">
            <a:extLst>
              <a:ext uri="{FF2B5EF4-FFF2-40B4-BE49-F238E27FC236}">
                <a16:creationId xmlns:a16="http://schemas.microsoft.com/office/drawing/2014/main" id="{1E2157F7-219A-1773-9645-825EF827F1C2}"/>
              </a:ext>
            </a:extLst>
          </p:cNvPr>
          <p:cNvSpPr>
            <a:spLocks noGrp="1"/>
          </p:cNvSpPr>
          <p:nvPr>
            <p:ph idx="1"/>
          </p:nvPr>
        </p:nvSpPr>
        <p:spPr>
          <a:xfrm>
            <a:off x="1234585" y="2087881"/>
            <a:ext cx="9977897" cy="3948736"/>
          </a:xfrm>
        </p:spPr>
        <p:txBody>
          <a:bodyPr>
            <a:noAutofit/>
          </a:bodyPr>
          <a:lstStyle/>
          <a:p>
            <a:pPr marL="228600" lvl="1" indent="0" defTabSz="981075" eaLnBrk="0" fontAlgn="base" hangingPunct="0">
              <a:spcBef>
                <a:spcPts val="1600"/>
              </a:spcBef>
              <a:spcAft>
                <a:spcPct val="0"/>
              </a:spcAft>
              <a:buClr>
                <a:srgbClr val="000000"/>
              </a:buClr>
              <a:buNone/>
              <a:defRPr/>
            </a:pPr>
            <a:r>
              <a:rPr lang="en-US" sz="2400" dirty="0">
                <a:latin typeface="Abadi" panose="020B0604020104020204"/>
              </a:rPr>
              <a:t>The FCC considers policies (and may adopt rules) by asking for public comment  through these types of notices:</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Notice of Inquiry (NOI) – asks questions about issues; no rules proposed</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Notice of Proposed Rulemaking (NPRM) – specific questions and proposals for final rules</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Further Notice of Proposed Rulemaking (FNPRM) – specific questions and proposals for modifying or adopting additional rules</a:t>
            </a:r>
          </a:p>
          <a:p>
            <a:pPr marL="640080" lvl="2" indent="-228600" defTabSz="981075" eaLnBrk="0" fontAlgn="base" hangingPunct="0">
              <a:spcBef>
                <a:spcPts val="1600"/>
              </a:spcBef>
              <a:spcAft>
                <a:spcPct val="0"/>
              </a:spcAft>
              <a:buClr>
                <a:srgbClr val="000000"/>
              </a:buClr>
              <a:buFont typeface="Arial" panose="020B0604020202020204" pitchFamily="34" charset="0"/>
              <a:buChar char="•"/>
              <a:defRPr/>
            </a:pPr>
            <a:r>
              <a:rPr lang="en-US" sz="2000" dirty="0">
                <a:latin typeface="Abadi" panose="020B0604020104020204"/>
              </a:rPr>
              <a:t>Public Notice (PN) – used to announce certain actions; also used to seek comment or data on more limited issues (more like an NOI; no rules are proposed)</a:t>
            </a:r>
          </a:p>
        </p:txBody>
      </p:sp>
      <p:sp>
        <p:nvSpPr>
          <p:cNvPr id="5" name="Content Placeholder 2">
            <a:extLst>
              <a:ext uri="{FF2B5EF4-FFF2-40B4-BE49-F238E27FC236}">
                <a16:creationId xmlns:a16="http://schemas.microsoft.com/office/drawing/2014/main" id="{FDFDC1B5-087C-D69F-D7E8-7E7C7B02AFD3}"/>
              </a:ext>
            </a:extLst>
          </p:cNvPr>
          <p:cNvSpPr txBox="1">
            <a:spLocks/>
          </p:cNvSpPr>
          <p:nvPr/>
        </p:nvSpPr>
        <p:spPr>
          <a:xfrm>
            <a:off x="1000809" y="1876599"/>
            <a:ext cx="9750049" cy="155240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1" indent="-342900" defTabSz="981075" eaLnBrk="0" fontAlgn="base" hangingPunct="0">
              <a:lnSpc>
                <a:spcPct val="100000"/>
              </a:lnSpc>
              <a:spcBef>
                <a:spcPts val="0"/>
              </a:spcBef>
              <a:spcAft>
                <a:spcPts val="0"/>
              </a:spcAft>
              <a:buClr>
                <a:srgbClr val="000000"/>
              </a:buClr>
              <a:buFont typeface="Calibri" panose="020F0502020204030204" pitchFamily="34" charset="0"/>
              <a:buChar char="―"/>
              <a:defRPr/>
            </a:pPr>
            <a:endParaRPr lang="en-US" sz="1700" kern="0" dirty="0">
              <a:latin typeface="Calibri"/>
              <a:ea typeface="Source Sans Pro"/>
              <a:cs typeface="Times New Roman"/>
            </a:endParaRPr>
          </a:p>
        </p:txBody>
      </p:sp>
      <p:sp>
        <p:nvSpPr>
          <p:cNvPr id="6" name="Slide Number Placeholder 5">
            <a:extLst>
              <a:ext uri="{FF2B5EF4-FFF2-40B4-BE49-F238E27FC236}">
                <a16:creationId xmlns:a16="http://schemas.microsoft.com/office/drawing/2014/main" id="{CC7390F7-80AC-0A27-4584-9523D621A1B1}"/>
              </a:ext>
            </a:extLst>
          </p:cNvPr>
          <p:cNvSpPr>
            <a:spLocks noGrp="1"/>
          </p:cNvSpPr>
          <p:nvPr>
            <p:ph type="sldNum" sz="quarter" idx="12"/>
          </p:nvPr>
        </p:nvSpPr>
        <p:spPr/>
        <p:txBody>
          <a:bodyPr/>
          <a:lstStyle/>
          <a:p>
            <a:fld id="{FCCFE382-B072-4A66-BA70-A76CAC72E7FB}" type="slidenum">
              <a:rPr lang="en-US" smtClean="0"/>
              <a:t>9</a:t>
            </a:fld>
            <a:endParaRPr lang="en-US"/>
          </a:p>
        </p:txBody>
      </p:sp>
    </p:spTree>
    <p:extLst>
      <p:ext uri="{BB962C8B-B14F-4D97-AF65-F5344CB8AC3E}">
        <p14:creationId xmlns:p14="http://schemas.microsoft.com/office/powerpoint/2010/main" val="259614503"/>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e7fb3a-f61c-4241-9fbd-03f77e035e59">
      <Terms xmlns="http://schemas.microsoft.com/office/infopath/2007/PartnerControls"/>
    </lcf76f155ced4ddcb4097134ff3c332f>
    <TaxCatchAll xmlns="b37bbeab-e64e-43e9-894e-e09b3b82e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5FAF96-44D3-416B-AA55-2A841D3C4776}">
  <ds:schemaRefs>
    <ds:schemaRef ds:uri="http://schemas.microsoft.com/sharepoint/v3/contenttype/forms"/>
  </ds:schemaRefs>
</ds:datastoreItem>
</file>

<file path=customXml/itemProps2.xml><?xml version="1.0" encoding="utf-8"?>
<ds:datastoreItem xmlns:ds="http://schemas.openxmlformats.org/officeDocument/2006/customXml" ds:itemID="{D2D7EB21-A851-4AC1-A97E-A24433FBAAF7}">
  <ds:schemaRefs>
    <ds:schemaRef ds:uri="c123d5f3-4db4-436f-bc7d-84b65f5a0b9a"/>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http://purl.org/dc/terms/"/>
    <ds:schemaRef ds:uri="ce9d8eaf-8627-42d1-b3ce-a47231cd03d3"/>
    <ds:schemaRef ds:uri="http://schemas.microsoft.com/office/2006/metadata/properties"/>
  </ds:schemaRefs>
</ds:datastoreItem>
</file>

<file path=customXml/itemProps3.xml><?xml version="1.0" encoding="utf-8"?>
<ds:datastoreItem xmlns:ds="http://schemas.openxmlformats.org/officeDocument/2006/customXml" ds:itemID="{7E25647B-8C46-4317-8AC2-C98B12B83008}"/>
</file>

<file path=docProps/app.xml><?xml version="1.0" encoding="utf-8"?>
<Properties xmlns="http://schemas.openxmlformats.org/officeDocument/2006/extended-properties" xmlns:vt="http://schemas.openxmlformats.org/officeDocument/2006/docPropsVTypes">
  <Template>TM02900769[[fn=Retrospect]]</Template>
  <TotalTime>909</TotalTime>
  <Words>2473</Words>
  <Application>Microsoft Office PowerPoint</Application>
  <PresentationFormat>Widescreen</PresentationFormat>
  <Paragraphs>189</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Abadi</vt:lpstr>
      <vt:lpstr>Arial</vt:lpstr>
      <vt:lpstr>Calibri</vt:lpstr>
      <vt:lpstr>Calibri Light</vt:lpstr>
      <vt:lpstr>Source Sans Pro</vt:lpstr>
      <vt:lpstr>Retrospect</vt:lpstr>
      <vt:lpstr>Working with the FCC</vt:lpstr>
      <vt:lpstr>Agenda</vt:lpstr>
      <vt:lpstr>What is the FCC’s Mission?</vt:lpstr>
      <vt:lpstr>FCC’s Governance and Structure</vt:lpstr>
      <vt:lpstr>How Does the FCC Fulfill its Mission?</vt:lpstr>
      <vt:lpstr>Key FCC Bureaus and Offices</vt:lpstr>
      <vt:lpstr>What is Federal Rulemaking?</vt:lpstr>
      <vt:lpstr>FCC Rulemaking – Why and How</vt:lpstr>
      <vt:lpstr>How the FCC Seeks Public Comment</vt:lpstr>
      <vt:lpstr>Why Should Tribal Nations File Comments? </vt:lpstr>
      <vt:lpstr>Type of Filings</vt:lpstr>
      <vt:lpstr>Types of Filings continued   Examples: Structured Comment Letter Style Comment `</vt:lpstr>
      <vt:lpstr>Types of Filings continued   Example: Ex parte letter  </vt:lpstr>
      <vt:lpstr>What to Include in Comments? </vt:lpstr>
      <vt:lpstr>What to Include in Comments? continued</vt:lpstr>
      <vt:lpstr>How to File?</vt:lpstr>
      <vt:lpstr>How to File? continued</vt:lpstr>
      <vt:lpstr>How to File? continued</vt:lpstr>
      <vt:lpstr>How to File? continued</vt:lpstr>
      <vt:lpstr>How to File? continued</vt:lpstr>
      <vt:lpstr>Strategies for Tracking FCC’s Work</vt:lpstr>
      <vt:lpstr>Still Have Questions?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Overview</dc:title>
  <dc:creator>Edyael Casaperalta</dc:creator>
  <cp:lastModifiedBy>Bambi Kraus</cp:lastModifiedBy>
  <cp:revision>76</cp:revision>
  <cp:lastPrinted>2023-10-30T15:38:27Z</cp:lastPrinted>
  <dcterms:created xsi:type="dcterms:W3CDTF">2022-12-04T21:57:10Z</dcterms:created>
  <dcterms:modified xsi:type="dcterms:W3CDTF">2024-04-15T15:24:55Z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0x01010069DEF66683F1904A9D18C86F600002D8</vt:lpwstr>
  </property>
  <property fmtid="{D5CDD505-2E9C-101B-9397-08002B2CF9AE}" pid="3" name="MediaServiceImageTags">
    <vt:lpwstr/>
  </property>
</Properties>
</file>