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8" r:id="rId3"/>
    <p:sldId id="333" r:id="rId4"/>
    <p:sldId id="332" r:id="rId5"/>
    <p:sldId id="324" r:id="rId6"/>
    <p:sldId id="315" r:id="rId7"/>
    <p:sldId id="316" r:id="rId8"/>
    <p:sldId id="264" r:id="rId9"/>
    <p:sldId id="285" r:id="rId10"/>
    <p:sldId id="294" r:id="rId11"/>
    <p:sldId id="291" r:id="rId12"/>
    <p:sldId id="329" r:id="rId13"/>
    <p:sldId id="302" r:id="rId14"/>
    <p:sldId id="313" r:id="rId15"/>
    <p:sldId id="314" r:id="rId16"/>
    <p:sldId id="304"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490298-140E-0CA8-F293-24CDAB2CEF38}" name="Anderson, Tyler (HHS/ASFR)" initials="AT(" userId="S::Tyler.Anderson@hhs.gov::12655fec-4e15-48c9-a348-e9cca25dc6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son, Robin (IHS/HQ)" initials="DR(" lastIdx="1" clrIdx="2">
    <p:extLst>
      <p:ext uri="{19B8F6BF-5375-455C-9EA6-DF929625EA0E}">
        <p15:presenceInfo xmlns:p15="http://schemas.microsoft.com/office/powerpoint/2012/main" userId="S-1-5-21-1547161642-606747145-682003330-544829" providerId="AD"/>
      </p:ext>
    </p:extLst>
  </p:cmAuthor>
  <p:cmAuthor id="2" name="IHSSP" initials="IHSSP" lastIdx="3" clrIdx="1">
    <p:extLst>
      <p:ext uri="{19B8F6BF-5375-455C-9EA6-DF929625EA0E}">
        <p15:presenceInfo xmlns:p15="http://schemas.microsoft.com/office/powerpoint/2012/main" userId="IHSS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5B9BD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autoAdjust="0"/>
    <p:restoredTop sz="91265" autoAdjust="0"/>
  </p:normalViewPr>
  <p:slideViewPr>
    <p:cSldViewPr snapToGrid="0">
      <p:cViewPr varScale="1">
        <p:scale>
          <a:sx n="75" d="100"/>
          <a:sy n="75" d="100"/>
        </p:scale>
        <p:origin x="11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qrckopsodir\ihslrp_okc\000%20for%20LRP%20Branch%20Chief%20Jackie's%20signature\Jeremy\Copy%20of%20Scholarship%20Award%20Numbers%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qrckopsodir\ihslrp_okc\000%20for%20LRP%20Branch%20Chief%20Jackie's%20signature\Jeremy\Copy%20of%20Scholarship%20Award%20Numbers%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davidson\Desktop\Commissioned_Corps_Strength_IHS%20(0501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rckopsfs\Shares\odir\OHR\DCPS\Data%20Reports\2024%20Reports\Officer%20Count%20(2019-2024).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2020-2023 Placements by ITU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Summary!$E$134</c:f>
              <c:strCache>
                <c:ptCount val="1"/>
                <c:pt idx="0">
                  <c:v>Placements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Summary!$A$135:$A$137</c:f>
              <c:strCache>
                <c:ptCount val="3"/>
                <c:pt idx="0">
                  <c:v>Indian Health Service</c:v>
                </c:pt>
                <c:pt idx="1">
                  <c:v>Tribal</c:v>
                </c:pt>
                <c:pt idx="2">
                  <c:v>Urban</c:v>
                </c:pt>
              </c:strCache>
            </c:strRef>
          </c:cat>
          <c:val>
            <c:numRef>
              <c:f>Summary!$E$135:$E$137</c:f>
              <c:numCache>
                <c:formatCode>General</c:formatCode>
                <c:ptCount val="3"/>
                <c:pt idx="0">
                  <c:v>49</c:v>
                </c:pt>
                <c:pt idx="1">
                  <c:v>91</c:v>
                </c:pt>
                <c:pt idx="2">
                  <c:v>16</c:v>
                </c:pt>
              </c:numCache>
            </c:numRef>
          </c:val>
          <c:extLst>
            <c:ext xmlns:c16="http://schemas.microsoft.com/office/drawing/2014/chart" uri="{C3380CC4-5D6E-409C-BE32-E72D297353CC}">
              <c16:uniqueId val="{00000000-F7A8-492F-9FB1-D65B842745DE}"/>
            </c:ext>
          </c:extLst>
        </c:ser>
        <c:dLbls>
          <c:showLegendKey val="0"/>
          <c:showVal val="0"/>
          <c:showCatName val="0"/>
          <c:showSerName val="0"/>
          <c:showPercent val="0"/>
          <c:showBubbleSize val="0"/>
        </c:dLbls>
        <c:gapWidth val="219"/>
        <c:overlap val="-27"/>
        <c:axId val="1970344815"/>
        <c:axId val="1970353135"/>
      </c:barChart>
      <c:catAx>
        <c:axId val="197034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353135"/>
        <c:crosses val="autoZero"/>
        <c:auto val="1"/>
        <c:lblAlgn val="ctr"/>
        <c:lblOffset val="100"/>
        <c:noMultiLvlLbl val="0"/>
      </c:catAx>
      <c:valAx>
        <c:axId val="197035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344815"/>
        <c:crosses val="autoZero"/>
        <c:crossBetween val="between"/>
      </c:valAx>
      <c:spPr>
        <a:noFill/>
        <a:ln>
          <a:noFill/>
        </a:ln>
        <a:effectLst/>
      </c:spPr>
    </c:plotArea>
    <c:plotVisOnly val="1"/>
    <c:dispBlanksAs val="gap"/>
    <c:showDLblsOverMax val="0"/>
  </c:chart>
  <c:spPr>
    <a:noFill/>
    <a:ln w="19050">
      <a:solidFill>
        <a:srgbClr val="0070C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2020-2024 New vs. Extension Awards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Summary!$B$33</c:f>
              <c:strCache>
                <c:ptCount val="1"/>
                <c:pt idx="0">
                  <c:v>Extension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Summary!$A$34:$A$37</c:f>
              <c:strCache>
                <c:ptCount val="4"/>
                <c:pt idx="0">
                  <c:v>2020-2021</c:v>
                </c:pt>
                <c:pt idx="1">
                  <c:v>2021-2022</c:v>
                </c:pt>
                <c:pt idx="2">
                  <c:v>2022-2023</c:v>
                </c:pt>
                <c:pt idx="3">
                  <c:v>2023-2024</c:v>
                </c:pt>
              </c:strCache>
            </c:strRef>
          </c:cat>
          <c:val>
            <c:numRef>
              <c:f>Summary!$B$34:$B$37</c:f>
              <c:numCache>
                <c:formatCode>General</c:formatCode>
                <c:ptCount val="4"/>
                <c:pt idx="0">
                  <c:v>171</c:v>
                </c:pt>
                <c:pt idx="1">
                  <c:v>121</c:v>
                </c:pt>
                <c:pt idx="2">
                  <c:v>160</c:v>
                </c:pt>
                <c:pt idx="3">
                  <c:v>196</c:v>
                </c:pt>
              </c:numCache>
            </c:numRef>
          </c:val>
          <c:extLst>
            <c:ext xmlns:c16="http://schemas.microsoft.com/office/drawing/2014/chart" uri="{C3380CC4-5D6E-409C-BE32-E72D297353CC}">
              <c16:uniqueId val="{00000000-2730-4A35-A1A8-B605E014C0E7}"/>
            </c:ext>
          </c:extLst>
        </c:ser>
        <c:ser>
          <c:idx val="1"/>
          <c:order val="1"/>
          <c:tx>
            <c:strRef>
              <c:f>Summary!$C$33</c:f>
              <c:strCache>
                <c:ptCount val="1"/>
                <c:pt idx="0">
                  <c:v>New Awards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Summary!$A$34:$A$37</c:f>
              <c:strCache>
                <c:ptCount val="4"/>
                <c:pt idx="0">
                  <c:v>2020-2021</c:v>
                </c:pt>
                <c:pt idx="1">
                  <c:v>2021-2022</c:v>
                </c:pt>
                <c:pt idx="2">
                  <c:v>2022-2023</c:v>
                </c:pt>
                <c:pt idx="3">
                  <c:v>2023-2024</c:v>
                </c:pt>
              </c:strCache>
            </c:strRef>
          </c:cat>
          <c:val>
            <c:numRef>
              <c:f>Summary!$C$34:$C$37</c:f>
              <c:numCache>
                <c:formatCode>General</c:formatCode>
                <c:ptCount val="4"/>
                <c:pt idx="0">
                  <c:v>95</c:v>
                </c:pt>
                <c:pt idx="1">
                  <c:v>134</c:v>
                </c:pt>
                <c:pt idx="2">
                  <c:v>192</c:v>
                </c:pt>
                <c:pt idx="3">
                  <c:v>180</c:v>
                </c:pt>
              </c:numCache>
            </c:numRef>
          </c:val>
          <c:extLst>
            <c:ext xmlns:c16="http://schemas.microsoft.com/office/drawing/2014/chart" uri="{C3380CC4-5D6E-409C-BE32-E72D297353CC}">
              <c16:uniqueId val="{00000001-2730-4A35-A1A8-B605E014C0E7}"/>
            </c:ext>
          </c:extLst>
        </c:ser>
        <c:dLbls>
          <c:showLegendKey val="0"/>
          <c:showVal val="0"/>
          <c:showCatName val="0"/>
          <c:showSerName val="0"/>
          <c:showPercent val="0"/>
          <c:showBubbleSize val="0"/>
        </c:dLbls>
        <c:gapWidth val="150"/>
        <c:overlap val="100"/>
        <c:axId val="1863488255"/>
        <c:axId val="1863481183"/>
      </c:barChart>
      <c:catAx>
        <c:axId val="186348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3481183"/>
        <c:crosses val="autoZero"/>
        <c:auto val="1"/>
        <c:lblAlgn val="ctr"/>
        <c:lblOffset val="100"/>
        <c:noMultiLvlLbl val="0"/>
      </c:catAx>
      <c:valAx>
        <c:axId val="1863481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3488255"/>
        <c:crosses val="autoZero"/>
        <c:crossBetween val="between"/>
      </c:valAx>
      <c:spPr>
        <a:noFill/>
        <a:ln w="127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chemeClr val="accent1">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Officers Facility Assigned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585-4FA6-9682-BF6A1682C9D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585-4FA6-9682-BF6A1682C9DF}"/>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Sheet1!$O$3:$O$4</c:f>
              <c:strCache>
                <c:ptCount val="2"/>
                <c:pt idx="0">
                  <c:v>Federal</c:v>
                </c:pt>
                <c:pt idx="1">
                  <c:v>Tribal/Urban</c:v>
                </c:pt>
              </c:strCache>
            </c:strRef>
          </c:cat>
          <c:val>
            <c:numRef>
              <c:f>Sheet1!$P$3:$P$4</c:f>
              <c:numCache>
                <c:formatCode>General</c:formatCode>
                <c:ptCount val="2"/>
                <c:pt idx="0">
                  <c:v>861</c:v>
                </c:pt>
                <c:pt idx="1">
                  <c:v>414</c:v>
                </c:pt>
              </c:numCache>
            </c:numRef>
          </c:val>
          <c:extLst>
            <c:ext xmlns:c16="http://schemas.microsoft.com/office/drawing/2014/chart" uri="{C3380CC4-5D6E-409C-BE32-E72D297353CC}">
              <c16:uniqueId val="{00000004-6585-4FA6-9682-BF6A1682C9D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IHS Officer Count (April 2019 - April 2024)</a:t>
            </a:r>
          </a:p>
        </c:rich>
      </c:tx>
      <c:layout>
        <c:manualLayout>
          <c:xMode val="edge"/>
          <c:yMode val="edge"/>
          <c:x val="0.23740228661074256"/>
          <c:y val="4.24528144210316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Sheet1!$X$2</c:f>
              <c:strCache>
                <c:ptCount val="1"/>
                <c:pt idx="0">
                  <c:v>IHS Officer Count (January 2019 - January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Sheet1!$Y$1:$AD$1</c:f>
              <c:numCache>
                <c:formatCode>mmm\-yy</c:formatCode>
                <c:ptCount val="6"/>
                <c:pt idx="0">
                  <c:v>43556</c:v>
                </c:pt>
                <c:pt idx="1">
                  <c:v>43922</c:v>
                </c:pt>
                <c:pt idx="2">
                  <c:v>44287</c:v>
                </c:pt>
                <c:pt idx="3">
                  <c:v>44652</c:v>
                </c:pt>
                <c:pt idx="4">
                  <c:v>45017</c:v>
                </c:pt>
                <c:pt idx="5">
                  <c:v>45383</c:v>
                </c:pt>
              </c:numCache>
            </c:numRef>
          </c:cat>
          <c:val>
            <c:numRef>
              <c:f>Sheet1!$Y$2:$AD$2</c:f>
              <c:numCache>
                <c:formatCode>General</c:formatCode>
                <c:ptCount val="6"/>
                <c:pt idx="0">
                  <c:v>1784</c:v>
                </c:pt>
                <c:pt idx="1">
                  <c:v>1664</c:v>
                </c:pt>
                <c:pt idx="2">
                  <c:v>1611</c:v>
                </c:pt>
                <c:pt idx="3">
                  <c:v>1527</c:v>
                </c:pt>
                <c:pt idx="4">
                  <c:v>1403</c:v>
                </c:pt>
                <c:pt idx="5">
                  <c:v>1276</c:v>
                </c:pt>
              </c:numCache>
            </c:numRef>
          </c:val>
          <c:extLst>
            <c:ext xmlns:c16="http://schemas.microsoft.com/office/drawing/2014/chart" uri="{C3380CC4-5D6E-409C-BE32-E72D297353CC}">
              <c16:uniqueId val="{00000000-9D9B-431D-919B-277C45EB871D}"/>
            </c:ext>
          </c:extLst>
        </c:ser>
        <c:dLbls>
          <c:showLegendKey val="0"/>
          <c:showVal val="1"/>
          <c:showCatName val="0"/>
          <c:showSerName val="0"/>
          <c:showPercent val="0"/>
          <c:showBubbleSize val="0"/>
        </c:dLbls>
        <c:gapWidth val="150"/>
        <c:overlap val="-25"/>
        <c:axId val="462796920"/>
        <c:axId val="462797248"/>
      </c:barChart>
      <c:catAx>
        <c:axId val="4627969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797248"/>
        <c:crosses val="autoZero"/>
        <c:auto val="0"/>
        <c:lblAlgn val="ctr"/>
        <c:lblOffset val="100"/>
        <c:noMultiLvlLbl val="0"/>
      </c:catAx>
      <c:valAx>
        <c:axId val="46279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79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7D20E-2DE2-4507-9DFF-DE082EE575B4}"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BC195-3E2B-4B1E-88A6-77F519C06701}" type="slidenum">
              <a:rPr lang="en-US" smtClean="0"/>
              <a:t>‹#›</a:t>
            </a:fld>
            <a:endParaRPr lang="en-US"/>
          </a:p>
        </p:txBody>
      </p:sp>
    </p:spTree>
    <p:extLst>
      <p:ext uri="{BB962C8B-B14F-4D97-AF65-F5344CB8AC3E}">
        <p14:creationId xmlns:p14="http://schemas.microsoft.com/office/powerpoint/2010/main" val="48056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ihs.gov/sites/ohr/themes/responsive2017/display_objects/documents/paytables/2023/2023MedTechNationwide_I-17.pdf" TargetMode="External"/><Relationship Id="rId13" Type="http://schemas.openxmlformats.org/officeDocument/2006/relationships/hyperlink" Target="https://www.ihs.gov/sites/ohr/themes/responsive2017/display_objects/documents/paytables/2023/2023OptometristNationwide_I-08.pdf" TargetMode="External"/><Relationship Id="rId18" Type="http://schemas.openxmlformats.org/officeDocument/2006/relationships/hyperlink" Target="https://www.ihs.gov/sites/ohr/themes/responsive2017/display_objects/documents/paytables/2023/2023PsychologistNationwide_I-14.pdf" TargetMode="External"/><Relationship Id="rId3" Type="http://schemas.openxmlformats.org/officeDocument/2006/relationships/hyperlink" Target="https://www.ihs.gov/sites/ohr/themes/responsive2017/display_objects/documents/paytables/2023/2023CertifiedNurseMidwifeNationwide_I-09.pdf" TargetMode="External"/><Relationship Id="rId7" Type="http://schemas.openxmlformats.org/officeDocument/2006/relationships/hyperlink" Target="https://www.ihs.gov/sites/ohr/themes/responsive2017/display_objects/documents/paytables/2023/2023LicensedPracticalNurseNationwide_I-13.pdf" TargetMode="External"/><Relationship Id="rId12" Type="http://schemas.openxmlformats.org/officeDocument/2006/relationships/hyperlink" Target="https://www.ihs.gov/sites/ohr/themes/responsive2017/display_objects/documents/paytables/2023/2023NursesPhoenix_I-11.pdf" TargetMode="External"/><Relationship Id="rId17" Type="http://schemas.openxmlformats.org/officeDocument/2006/relationships/hyperlink" Target="https://www.ihs.gov/sites/ohr/themes/responsive2017/display_objects/documents/paytables/2023/2023PhysiciansAssistantNationwide_I-06.pdf" TargetMode="External"/><Relationship Id="rId2" Type="http://schemas.openxmlformats.org/officeDocument/2006/relationships/slide" Target="../slides/slide5.xml"/><Relationship Id="rId16" Type="http://schemas.openxmlformats.org/officeDocument/2006/relationships/hyperlink" Target="https://www.ihs.gov/sites/ohr/themes/responsive2017/display_objects/documents/paytables/2023/2023PharmacyTechsNationwide.pdf" TargetMode="External"/><Relationship Id="rId1" Type="http://schemas.openxmlformats.org/officeDocument/2006/relationships/notesMaster" Target="../notesMasters/notesMaster1.xml"/><Relationship Id="rId6" Type="http://schemas.openxmlformats.org/officeDocument/2006/relationships/hyperlink" Target="https://www.ihs.gov/sites/ohr/themes/responsive2017/display_objects/documents/paytables/2023/2023DiagnosticRadiologicTechnicianNationwide_I-16.pdf" TargetMode="External"/><Relationship Id="rId11" Type="http://schemas.openxmlformats.org/officeDocument/2006/relationships/hyperlink" Target="https://www.ihs.gov/sites/ohr/themes/responsive2017/display_objects/documents/paytables/2023/2023NursesNationwide_I-04.pdf" TargetMode="External"/><Relationship Id="rId5" Type="http://schemas.openxmlformats.org/officeDocument/2006/relationships/hyperlink" Target="https://www.ihs.gov/sites/ohr/themes/responsive2017/display_objects/documents/paytables/2023/2023DentalHygienistNationwide_I-12.pdf" TargetMode="External"/><Relationship Id="rId15" Type="http://schemas.openxmlformats.org/officeDocument/2006/relationships/hyperlink" Target="https://www.ihs.gov/sites/ohr/themes/responsive2017/display_objects/documents/paytables/2023/2023PharmacyResidentNationwide.pdf" TargetMode="External"/><Relationship Id="rId10" Type="http://schemas.openxmlformats.org/officeDocument/2006/relationships/hyperlink" Target="https://www.ihs.gov/sites/ohr/themes/responsive2017/display_objects/documents/paytables/2023/2023NurseAlaska_I-04A.pdf" TargetMode="External"/><Relationship Id="rId19" Type="http://schemas.openxmlformats.org/officeDocument/2006/relationships/hyperlink" Target="https://www.ihs.gov/sites/ohr/themes/responsive2017/display_objects/documents/paytables/2023/2023SocialWorkerNationwide_I-15.pdf" TargetMode="External"/><Relationship Id="rId4" Type="http://schemas.openxmlformats.org/officeDocument/2006/relationships/hyperlink" Target="https://www.ihs.gov/sites/ohr/themes/responsive2017/display_objects/documents/paytables/2023/2023CertifiedRegisteredNurseAnesthetistNationwideI-05.pdf" TargetMode="External"/><Relationship Id="rId9" Type="http://schemas.openxmlformats.org/officeDocument/2006/relationships/hyperlink" Target="https://www.ihs.gov/sites/ohr/themes/responsive2017/display_objects/documents/paytables/2023/2023NursePractitionerNationwide_I-10.pdf" TargetMode="External"/><Relationship Id="rId14" Type="http://schemas.openxmlformats.org/officeDocument/2006/relationships/hyperlink" Target="https://www.ihs.gov/sites/ohr/themes/responsive2017/display_objects/documents/paytables/2023/2023PharmacistNationwide_New.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C40A3-C388-4F58-B771-A78873EB76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8E536-381C-49DA-B51B-F692AA9434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6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Utilize Title 38 Physician, Dentist, and Podiatrist market pay authority</a:t>
            </a:r>
            <a:r>
              <a:rPr lang="en-US" dirty="0"/>
              <a:t> to offer more competitive salaries.  Title</a:t>
            </a:r>
            <a:r>
              <a:rPr lang="en-US" baseline="0" dirty="0"/>
              <a:t> 38 limited to compensation, work schedules, classification, and qualifications…..not appointing authority or leave flexibilities.</a:t>
            </a:r>
            <a:endParaRPr lang="en-US" dirty="0"/>
          </a:p>
          <a:p>
            <a:endParaRPr lang="en-US" i="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have </a:t>
            </a:r>
            <a:r>
              <a:rPr lang="en-US" b="1" dirty="0"/>
              <a:t>17 Title 38 Special Salary Rates for allied health professionals</a:t>
            </a:r>
            <a:r>
              <a:rPr lang="en-US" dirty="0"/>
              <a:t>.</a:t>
            </a:r>
            <a:endParaRPr lang="en-US" i="1" dirty="0">
              <a:solidFill>
                <a:srgbClr val="FF0000"/>
              </a:solidFill>
            </a:endParaRPr>
          </a:p>
          <a:p>
            <a:r>
              <a:rPr lang="en-US" sz="1200" b="0" i="0" kern="1200" dirty="0">
                <a:solidFill>
                  <a:schemeClr val="tx1"/>
                </a:solidFill>
                <a:effectLst/>
                <a:latin typeface="+mn-lt"/>
                <a:ea typeface="+mn-ea"/>
                <a:cs typeface="+mn-cs"/>
                <a:hlinkClick r:id="rId3"/>
              </a:rPr>
              <a:t>Certified Nurse Midwife (CNM)</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4"/>
              </a:rPr>
              <a:t>Certified Registered Nurse Anesthetist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5"/>
              </a:rPr>
              <a:t>Dental Hygienist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6"/>
              </a:rPr>
              <a:t>Diagnostic Radiologic Technologist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7"/>
              </a:rPr>
              <a:t>Licensed Practical Nurse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8"/>
              </a:rPr>
              <a:t>Medical Instrument Technician (Nationwide)</a:t>
            </a:r>
            <a:r>
              <a:rPr lang="en-US" sz="1200" b="0" i="0" kern="1200" dirty="0">
                <a:solidFill>
                  <a:schemeClr val="tx1"/>
                </a:solidFill>
                <a:effectLst/>
                <a:latin typeface="+mn-lt"/>
                <a:ea typeface="+mn-ea"/>
                <a:cs typeface="+mn-cs"/>
              </a:rPr>
              <a:t> (ultrasound techs) - 2023</a:t>
            </a:r>
          </a:p>
          <a:p>
            <a:r>
              <a:rPr lang="en-US" sz="1200" b="0" i="0" kern="1200" dirty="0">
                <a:solidFill>
                  <a:schemeClr val="tx1"/>
                </a:solidFill>
                <a:effectLst/>
                <a:latin typeface="+mn-lt"/>
                <a:ea typeface="+mn-ea"/>
                <a:cs typeface="+mn-cs"/>
                <a:hlinkClick r:id="rId9"/>
              </a:rPr>
              <a:t>Nurse Practitioner (Nationwide)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0"/>
              </a:rPr>
              <a:t>Nurses (Alaska)</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1"/>
              </a:rPr>
              <a:t>Nurses (Nationwide)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2"/>
              </a:rPr>
              <a:t>Nurses (Phoenix metropolitan area)</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3"/>
              </a:rPr>
              <a:t>Optometrist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4"/>
              </a:rPr>
              <a:t>Pharmacist (Nationwide)(Effective 8/13/2023)</a:t>
            </a:r>
            <a:r>
              <a:rPr lang="en-US" sz="1200" b="0" i="0" kern="1200" dirty="0">
                <a:solidFill>
                  <a:schemeClr val="tx1"/>
                </a:solidFill>
                <a:effectLst/>
                <a:latin typeface="+mn-lt"/>
                <a:ea typeface="+mn-ea"/>
                <a:cs typeface="+mn-cs"/>
              </a:rPr>
              <a:t> Updated 2023</a:t>
            </a:r>
          </a:p>
          <a:p>
            <a:r>
              <a:rPr lang="en-US" sz="1200" b="0" i="0" kern="1200" dirty="0">
                <a:solidFill>
                  <a:schemeClr val="tx1"/>
                </a:solidFill>
                <a:effectLst/>
                <a:latin typeface="+mn-lt"/>
                <a:ea typeface="+mn-ea"/>
                <a:cs typeface="+mn-cs"/>
                <a:hlinkClick r:id="rId15"/>
              </a:rPr>
              <a:t>Pharmacy Resident (Nationwide) (Effective 8/13/2023)</a:t>
            </a:r>
            <a:r>
              <a:rPr lang="en-US" sz="1200" b="0" i="0" kern="1200" dirty="0">
                <a:solidFill>
                  <a:schemeClr val="tx1"/>
                </a:solidFill>
                <a:effectLst/>
                <a:latin typeface="+mn-lt"/>
                <a:ea typeface="+mn-ea"/>
                <a:cs typeface="+mn-cs"/>
              </a:rPr>
              <a:t> 2023</a:t>
            </a:r>
          </a:p>
          <a:p>
            <a:r>
              <a:rPr lang="en-US" sz="1200" b="0" i="0" kern="1200" dirty="0">
                <a:solidFill>
                  <a:schemeClr val="tx1"/>
                </a:solidFill>
                <a:effectLst/>
                <a:latin typeface="+mn-lt"/>
                <a:ea typeface="+mn-ea"/>
                <a:cs typeface="+mn-cs"/>
                <a:hlinkClick r:id="rId16"/>
              </a:rPr>
              <a:t>Pharmacy Technician (Nationwide)</a:t>
            </a:r>
            <a:r>
              <a:rPr lang="en-US" sz="1200" b="0" i="0" kern="1200" dirty="0">
                <a:solidFill>
                  <a:schemeClr val="tx1"/>
                </a:solidFill>
                <a:effectLst/>
                <a:latin typeface="+mn-lt"/>
                <a:ea typeface="+mn-ea"/>
                <a:cs typeface="+mn-cs"/>
              </a:rPr>
              <a:t> 2023</a:t>
            </a:r>
          </a:p>
          <a:p>
            <a:r>
              <a:rPr lang="en-US" sz="1200" b="0" i="0" kern="1200" dirty="0">
                <a:solidFill>
                  <a:schemeClr val="tx1"/>
                </a:solidFill>
                <a:effectLst/>
                <a:latin typeface="+mn-lt"/>
                <a:ea typeface="+mn-ea"/>
                <a:cs typeface="+mn-cs"/>
                <a:hlinkClick r:id="rId17"/>
              </a:rPr>
              <a:t>Physicians Assistant (Nationwide)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8"/>
              </a:rPr>
              <a:t>Psychologist (Nationwide)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19"/>
              </a:rPr>
              <a:t>Social Worker (Nationwide)</a:t>
            </a:r>
            <a:r>
              <a:rPr lang="en-US" sz="1200" b="0" i="0" kern="1200" dirty="0">
                <a:solidFill>
                  <a:schemeClr val="tx1"/>
                </a:solidFill>
                <a:effectLst/>
                <a:latin typeface="+mn-lt"/>
                <a:ea typeface="+mn-ea"/>
                <a:cs typeface="+mn-cs"/>
              </a:rPr>
              <a:t> </a:t>
            </a:r>
          </a:p>
          <a:p>
            <a:endParaRPr lang="en-US" i="1" baseline="0" dirty="0">
              <a:solidFill>
                <a:srgbClr val="FF0000"/>
              </a:solidFill>
            </a:endParaRPr>
          </a:p>
          <a:p>
            <a:pPr marL="0" indent="0">
              <a:buFont typeface="Arial" panose="020B0604020202020204" pitchFamily="34" charset="0"/>
              <a:buNone/>
            </a:pPr>
            <a:endParaRPr lang="en-US" i="1" baseline="0" dirty="0">
              <a:solidFill>
                <a:srgbClr val="FF0000"/>
              </a:solidFill>
            </a:endParaRPr>
          </a:p>
          <a:p>
            <a:pPr marL="171450" indent="-171450">
              <a:buFont typeface="Arial" panose="020B0604020202020204" pitchFamily="34" charset="0"/>
              <a:buChar char="•"/>
            </a:pPr>
            <a:endParaRPr lang="en-US" i="1" baseline="0" dirty="0">
              <a:solidFill>
                <a:srgbClr val="FF0000"/>
              </a:solidFill>
            </a:endParaRPr>
          </a:p>
          <a:p>
            <a:pPr marL="171450" indent="-171450">
              <a:buFont typeface="Arial" panose="020B0604020202020204" pitchFamily="34" charset="0"/>
              <a:buChar char="•"/>
            </a:pPr>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fld id="{F25BC195-3E2B-4B1E-88A6-77F519C06701}" type="slidenum">
              <a:rPr lang="en-US" smtClean="0"/>
              <a:t>5</a:t>
            </a:fld>
            <a:endParaRPr lang="en-US"/>
          </a:p>
        </p:txBody>
      </p:sp>
    </p:spTree>
    <p:extLst>
      <p:ext uri="{BB962C8B-B14F-4D97-AF65-F5344CB8AC3E}">
        <p14:creationId xmlns:p14="http://schemas.microsoft.com/office/powerpoint/2010/main" val="101360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dirty="0"/>
              <a:t>Implemented an </a:t>
            </a:r>
            <a:r>
              <a:rPr lang="en-US" sz="1200" b="1" dirty="0"/>
              <a:t>IHS Exit Survey</a:t>
            </a:r>
            <a:r>
              <a:rPr lang="en-US" sz="2300" b="1" dirty="0"/>
              <a:t> Pilot Program implemented July 2023 nationwide</a:t>
            </a:r>
          </a:p>
          <a:p>
            <a:pPr lvl="1"/>
            <a:r>
              <a:rPr lang="en-US" sz="2300" dirty="0"/>
              <a:t>Identify retention issues and capture workforce trends in the IHS </a:t>
            </a:r>
          </a:p>
          <a:p>
            <a:pPr lvl="1"/>
            <a:r>
              <a:rPr lang="en-US" sz="2300" dirty="0"/>
              <a:t>Actionable data available in 2025</a:t>
            </a:r>
          </a:p>
          <a:p>
            <a:pPr>
              <a:buFont typeface="Wingdings" panose="05000000000000000000" pitchFamily="2" charset="2"/>
              <a:buNone/>
            </a:pPr>
            <a:endParaRPr lang="en-US" sz="2400" b="1" dirty="0"/>
          </a:p>
          <a:p>
            <a:pPr marL="342900" indent="-342900">
              <a:buFont typeface="Arial" panose="020B0604020202020204" pitchFamily="34" charset="0"/>
              <a:buChar char="•"/>
            </a:pPr>
            <a:r>
              <a:rPr lang="en-US" sz="2400" b="1" dirty="0"/>
              <a:t>Centralized Hiring</a:t>
            </a:r>
            <a:r>
              <a:rPr lang="en-US" sz="2400" dirty="0"/>
              <a:t> for all Sanitation Facilities Construction positions to support the Infrastructure, investment, and Jobs Act (IIJA)</a:t>
            </a:r>
          </a:p>
          <a:p>
            <a:pPr>
              <a:buFont typeface="Wingdings" panose="05000000000000000000" pitchFamily="2" charset="2"/>
              <a:buNone/>
            </a:pPr>
            <a:endParaRPr lang="en-US" sz="2400" b="1" dirty="0"/>
          </a:p>
          <a:p>
            <a:pPr marL="342900" indent="-342900">
              <a:buFont typeface="Arial" panose="020B0604020202020204" pitchFamily="34" charset="0"/>
              <a:buChar char="•"/>
            </a:pPr>
            <a:r>
              <a:rPr lang="en-US" sz="2400" b="1" dirty="0"/>
              <a:t>Succession Planning </a:t>
            </a:r>
            <a:r>
              <a:rPr lang="en-US" sz="2400" dirty="0"/>
              <a:t>requirement rolled-out in 2016 for HQ, Areas, and Service Units to develop individuals for future leadership opportunities in the immediate, short-term, and long-term. </a:t>
            </a:r>
          </a:p>
          <a:p>
            <a:pPr>
              <a:buFont typeface="Wingdings" panose="05000000000000000000" pitchFamily="2" charset="2"/>
              <a:buNone/>
            </a:pPr>
            <a:endParaRPr lang="en-US" sz="2400" b="1" dirty="0"/>
          </a:p>
          <a:p>
            <a:pPr marL="342900" indent="-342900">
              <a:buFont typeface="Arial" panose="020B0604020202020204" pitchFamily="34" charset="0"/>
              <a:buChar char="•"/>
            </a:pPr>
            <a:r>
              <a:rPr lang="en-US" sz="2400" b="1" dirty="0"/>
              <a:t>Executive Leadership Training </a:t>
            </a:r>
          </a:p>
          <a:p>
            <a:pPr lvl="1"/>
            <a:r>
              <a:rPr lang="en-US" sz="2400" b="1" dirty="0"/>
              <a:t>Leading Change </a:t>
            </a:r>
            <a:r>
              <a:rPr lang="en-US" sz="2400" dirty="0"/>
              <a:t>executive training in April, 2023 – 32 attendees…..next step</a:t>
            </a:r>
            <a:r>
              <a:rPr lang="en-US" sz="2400" baseline="0" dirty="0"/>
              <a:t> to focus on specific projects at the HQ, Areas, and SU.</a:t>
            </a:r>
            <a:endParaRPr lang="en-US" sz="2400" dirty="0"/>
          </a:p>
          <a:p>
            <a:pPr lvl="1"/>
            <a:r>
              <a:rPr lang="en-US" sz="2400" b="1" dirty="0"/>
              <a:t>IHS Executive Development Program </a:t>
            </a:r>
            <a:r>
              <a:rPr lang="en-US" sz="2400" dirty="0"/>
              <a:t>(EDP)</a:t>
            </a:r>
          </a:p>
          <a:p>
            <a:pPr lvl="2">
              <a:buFont typeface="Wingdings" panose="05000000000000000000" pitchFamily="2" charset="2"/>
              <a:buChar char="v"/>
            </a:pPr>
            <a:r>
              <a:rPr lang="en-US" sz="2400" dirty="0"/>
              <a:t>Planning underway for IHS Executive Development Program </a:t>
            </a:r>
            <a:r>
              <a:rPr lang="en-US" sz="2400" dirty="0">
                <a:solidFill>
                  <a:srgbClr val="00B050"/>
                </a:solidFill>
              </a:rPr>
              <a:t>in fall 2023</a:t>
            </a:r>
            <a:endParaRPr lang="en-US" sz="2400" strike="sngStrike" dirty="0"/>
          </a:p>
          <a:p>
            <a:pPr lvl="2">
              <a:buFont typeface="Wingdings" panose="05000000000000000000" pitchFamily="2" charset="2"/>
              <a:buChar char="v"/>
            </a:pPr>
            <a:r>
              <a:rPr lang="en-US" sz="2400" dirty="0"/>
              <a:t>Key elements of 12 month Executive Development Program to include:</a:t>
            </a:r>
          </a:p>
          <a:p>
            <a:pPr lvl="4"/>
            <a:r>
              <a:rPr lang="en-US" sz="2400" dirty="0"/>
              <a:t>360-degree leadership assessments</a:t>
            </a:r>
          </a:p>
          <a:p>
            <a:pPr lvl="4"/>
            <a:r>
              <a:rPr lang="en-US" sz="2400" dirty="0"/>
              <a:t>Coaching/Mentoring</a:t>
            </a:r>
          </a:p>
          <a:p>
            <a:pPr lvl="4"/>
            <a:r>
              <a:rPr lang="en-US" sz="2400" dirty="0"/>
              <a:t>In person and blended (online) offerings </a:t>
            </a:r>
          </a:p>
          <a:p>
            <a:pPr>
              <a:buFont typeface="Wingdings" panose="05000000000000000000" pitchFamily="2" charset="2"/>
              <a:buChar char="v"/>
            </a:pPr>
            <a:r>
              <a:rPr lang="en-US" sz="2300" b="1" dirty="0"/>
              <a:t>“Any 2080” Variable Work Schedule implemented in July 2022</a:t>
            </a:r>
          </a:p>
          <a:p>
            <a:pPr lvl="1"/>
            <a:r>
              <a:rPr lang="en-US" sz="2300" dirty="0"/>
              <a:t>Pilot successful in the Navajo Area for Emergency Room Physicians</a:t>
            </a:r>
          </a:p>
          <a:p>
            <a:pPr lvl="1"/>
            <a:r>
              <a:rPr lang="en-US" sz="2300" dirty="0"/>
              <a:t>Program expansion in development</a:t>
            </a:r>
          </a:p>
          <a:p>
            <a:endParaRPr lang="en-US" dirty="0"/>
          </a:p>
        </p:txBody>
      </p:sp>
      <p:sp>
        <p:nvSpPr>
          <p:cNvPr id="4" name="Slide Number Placeholder 3"/>
          <p:cNvSpPr>
            <a:spLocks noGrp="1"/>
          </p:cNvSpPr>
          <p:nvPr>
            <p:ph type="sldNum" sz="quarter" idx="10"/>
          </p:nvPr>
        </p:nvSpPr>
        <p:spPr/>
        <p:txBody>
          <a:bodyPr/>
          <a:lstStyle/>
          <a:p>
            <a:fld id="{F25BC195-3E2B-4B1E-88A6-77F519C06701}" type="slidenum">
              <a:rPr lang="en-US" smtClean="0"/>
              <a:t>7</a:t>
            </a:fld>
            <a:endParaRPr lang="en-US"/>
          </a:p>
        </p:txBody>
      </p:sp>
    </p:spTree>
    <p:extLst>
      <p:ext uri="{BB962C8B-B14F-4D97-AF65-F5344CB8AC3E}">
        <p14:creationId xmlns:p14="http://schemas.microsoft.com/office/powerpoint/2010/main" val="332628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BC195-3E2B-4B1E-88A6-77F519C06701}" type="slidenum">
              <a:rPr lang="en-US" smtClean="0"/>
              <a:t>8</a:t>
            </a:fld>
            <a:endParaRPr lang="en-US"/>
          </a:p>
        </p:txBody>
      </p:sp>
    </p:spTree>
    <p:extLst>
      <p:ext uri="{BB962C8B-B14F-4D97-AF65-F5344CB8AC3E}">
        <p14:creationId xmlns:p14="http://schemas.microsoft.com/office/powerpoint/2010/main" val="282983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spcBef>
                <a:spcPts val="1000"/>
              </a:spcBef>
              <a:spcAft>
                <a:spcPts val="0"/>
              </a:spcAft>
              <a:buClrTx/>
              <a:buSzTx/>
              <a:buFont typeface="Wingdings" panose="05000000000000000000" pitchFamily="2" charset="2"/>
              <a:buChar char="v"/>
            </a:pPr>
            <a:r>
              <a:rPr lang="en-US" sz="2800" b="1" dirty="0">
                <a:solidFill>
                  <a:prstClr val="black"/>
                </a:solidFill>
              </a:rPr>
              <a:t>Loan Repayment Highlights:</a:t>
            </a:r>
          </a:p>
          <a:p>
            <a:pPr marL="742950" lvl="1" indent="-285750">
              <a:spcBef>
                <a:spcPts val="500"/>
              </a:spcBef>
              <a:spcAft>
                <a:spcPts val="0"/>
              </a:spcAft>
              <a:buClrTx/>
              <a:buFont typeface="Courier New" panose="02070309020205020404" pitchFamily="49" charset="0"/>
              <a:buChar char="o"/>
            </a:pPr>
            <a:r>
              <a:rPr lang="en-US" dirty="0">
                <a:solidFill>
                  <a:prstClr val="black">
                    <a:lumMod val="90000"/>
                    <a:lumOff val="10000"/>
                  </a:prstClr>
                </a:solidFill>
              </a:rPr>
              <a:t>Initial contracts now up to $50,000 in exchange for 2-year </a:t>
            </a:r>
            <a:r>
              <a:rPr lang="en-US" b="1" dirty="0">
                <a:solidFill>
                  <a:prstClr val="black">
                    <a:lumMod val="90000"/>
                    <a:lumOff val="10000"/>
                  </a:prstClr>
                </a:solidFill>
              </a:rPr>
              <a:t>full-time clinical practice</a:t>
            </a:r>
            <a:r>
              <a:rPr lang="en-US" dirty="0">
                <a:solidFill>
                  <a:prstClr val="black">
                    <a:lumMod val="90000"/>
                    <a:lumOff val="10000"/>
                  </a:prstClr>
                </a:solidFill>
              </a:rPr>
              <a:t> service commitment at an approved Indian Health Facility (IHS, Tribal, and Urban)</a:t>
            </a:r>
          </a:p>
          <a:p>
            <a:pPr marL="742950" lvl="1" indent="-285750">
              <a:spcBef>
                <a:spcPts val="500"/>
              </a:spcBef>
              <a:spcAft>
                <a:spcPts val="0"/>
              </a:spcAft>
              <a:buClrTx/>
              <a:buFont typeface="Courier New" panose="02070309020205020404" pitchFamily="49" charset="0"/>
              <a:buChar char="o"/>
            </a:pPr>
            <a:r>
              <a:rPr lang="en-US" dirty="0">
                <a:solidFill>
                  <a:prstClr val="black">
                    <a:lumMod val="90000"/>
                    <a:lumOff val="10000"/>
                  </a:prstClr>
                </a:solidFill>
              </a:rPr>
              <a:t>Continuation/extension contracts up to $25,000 in exchange for an additional year of service until all qualified education loans are paid.  Legislation requires 1 year of full-time clinical practice in exchange for loan repayment.</a:t>
            </a:r>
          </a:p>
          <a:p>
            <a:pPr marL="742950" lvl="1" indent="-285750">
              <a:spcBef>
                <a:spcPts val="500"/>
              </a:spcBef>
              <a:spcAft>
                <a:spcPts val="0"/>
              </a:spcAft>
              <a:buClrTx/>
              <a:buFont typeface="Courier New" panose="02070309020205020404" pitchFamily="49" charset="0"/>
              <a:buChar char="o"/>
            </a:pPr>
            <a:r>
              <a:rPr lang="en-US" dirty="0">
                <a:solidFill>
                  <a:prstClr val="black">
                    <a:lumMod val="90000"/>
                    <a:lumOff val="10000"/>
                  </a:prstClr>
                </a:solidFill>
              </a:rPr>
              <a:t>Annual request to Areas and Tribes for feedback on changes to the eligible disciplines</a:t>
            </a:r>
          </a:p>
          <a:p>
            <a:pPr marL="742950" lvl="1" indent="-285750">
              <a:spcBef>
                <a:spcPts val="500"/>
              </a:spcBef>
              <a:spcAft>
                <a:spcPts val="0"/>
              </a:spcAft>
              <a:buClrTx/>
              <a:buFont typeface="Courier New" panose="02070309020205020404" pitchFamily="49" charset="0"/>
              <a:buChar char="o"/>
            </a:pPr>
            <a:r>
              <a:rPr lang="en-US" dirty="0">
                <a:solidFill>
                  <a:prstClr val="black">
                    <a:lumMod val="90000"/>
                    <a:lumOff val="10000"/>
                  </a:prstClr>
                </a:solidFill>
              </a:rPr>
              <a:t>Added Certified Pharmacy Technicians for FY 2024</a:t>
            </a:r>
          </a:p>
          <a:p>
            <a:pPr marL="742950" lvl="1" indent="-285750">
              <a:spcBef>
                <a:spcPts val="500"/>
              </a:spcBef>
              <a:spcAft>
                <a:spcPts val="0"/>
              </a:spcAft>
              <a:buClrTx/>
              <a:buFont typeface="Courier New" panose="02070309020205020404" pitchFamily="49" charset="0"/>
              <a:buChar char="o"/>
            </a:pPr>
            <a:r>
              <a:rPr lang="en-US" dirty="0">
                <a:solidFill>
                  <a:prstClr val="black">
                    <a:lumMod val="90000"/>
                    <a:lumOff val="10000"/>
                  </a:prstClr>
                </a:solidFill>
              </a:rPr>
              <a:t>Awards are </a:t>
            </a:r>
            <a:r>
              <a:rPr lang="en-US" b="1" dirty="0">
                <a:solidFill>
                  <a:prstClr val="black">
                    <a:lumMod val="90000"/>
                    <a:lumOff val="10000"/>
                  </a:prstClr>
                </a:solidFill>
              </a:rPr>
              <a:t>taxed at a rate of 24% </a:t>
            </a:r>
            <a:r>
              <a:rPr lang="en-US" dirty="0">
                <a:solidFill>
                  <a:prstClr val="black">
                    <a:lumMod val="90000"/>
                    <a:lumOff val="10000"/>
                  </a:prstClr>
                </a:solidFill>
              </a:rPr>
              <a:t>- IHS pays this additional cost</a:t>
            </a:r>
          </a:p>
          <a:p>
            <a:pPr marL="742950" lvl="1" indent="-285750">
              <a:spcBef>
                <a:spcPts val="500"/>
              </a:spcBef>
              <a:spcAft>
                <a:spcPts val="0"/>
              </a:spcAft>
              <a:buClrTx/>
              <a:buFont typeface="Courier New" panose="02070309020205020404" pitchFamily="49" charset="0"/>
              <a:buChar char="o"/>
            </a:pPr>
            <a:r>
              <a:rPr lang="en-US" dirty="0">
                <a:solidFill>
                  <a:prstClr val="black"/>
                </a:solidFill>
              </a:rPr>
              <a:t>Ongoing collaboration with the National Health Service Corps Loan Repayment Program. </a:t>
            </a:r>
          </a:p>
          <a:p>
            <a:pPr marL="925830" lvl="2" indent="-285750">
              <a:spcBef>
                <a:spcPts val="500"/>
              </a:spcBef>
              <a:spcAft>
                <a:spcPts val="0"/>
              </a:spcAft>
              <a:buClrTx/>
              <a:buFont typeface="Wingdings" panose="05000000000000000000" pitchFamily="2" charset="2"/>
              <a:buChar char="§"/>
            </a:pPr>
            <a:r>
              <a:rPr lang="en-US" sz="1800" dirty="0">
                <a:solidFill>
                  <a:prstClr val="black"/>
                </a:solidFill>
              </a:rPr>
              <a:t>As of November 2023 they had 803 recipients serving in Indian health program sites.</a:t>
            </a:r>
          </a:p>
          <a:p>
            <a:pPr marL="742950" lvl="1" indent="-285750">
              <a:spcBef>
                <a:spcPts val="500"/>
              </a:spcBef>
              <a:spcAft>
                <a:spcPts val="0"/>
              </a:spcAft>
              <a:buClrTx/>
              <a:buFont typeface="Courier New" panose="02070309020205020404" pitchFamily="49" charset="0"/>
              <a:buChar char="o"/>
            </a:pPr>
            <a:r>
              <a:rPr lang="en-US" dirty="0">
                <a:solidFill>
                  <a:prstClr val="black"/>
                </a:solidFill>
                <a:ea typeface="ＭＳ Ｐゴシック" panose="020B0600070205080204" pitchFamily="34" charset="-128"/>
              </a:rPr>
              <a:t>Continuing to request tax exemption and part-time service to have </a:t>
            </a:r>
          </a:p>
          <a:p>
            <a:pPr marL="640080" lvl="2" indent="0">
              <a:spcBef>
                <a:spcPts val="500"/>
              </a:spcBef>
              <a:spcAft>
                <a:spcPts val="0"/>
              </a:spcAft>
              <a:buClrTx/>
              <a:buNone/>
            </a:pPr>
            <a:r>
              <a:rPr lang="en-US" sz="1800" dirty="0">
                <a:solidFill>
                  <a:prstClr val="black"/>
                </a:solidFill>
                <a:ea typeface="ＭＳ Ｐゴシック" panose="020B0600070205080204" pitchFamily="34" charset="-128"/>
              </a:rPr>
              <a:t>parity with the HRSA-NHSC </a:t>
            </a:r>
          </a:p>
          <a:p>
            <a:pPr marL="742950" lvl="1" indent="-285750">
              <a:spcBef>
                <a:spcPts val="500"/>
              </a:spcBef>
              <a:spcAft>
                <a:spcPts val="0"/>
              </a:spcAft>
              <a:buClrTx/>
              <a:buFont typeface="Courier New" panose="02070309020205020404" pitchFamily="49" charset="0"/>
              <a:buChar char="o"/>
            </a:pPr>
            <a:r>
              <a:rPr lang="en-US" dirty="0">
                <a:solidFill>
                  <a:prstClr val="black"/>
                </a:solidFill>
                <a:ea typeface="ＭＳ Ｐゴシック" panose="020B0600070205080204" pitchFamily="34" charset="-128"/>
              </a:rPr>
              <a:t>FY 24 Budget:  $48.9M</a:t>
            </a: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F25BC195-3E2B-4B1E-88A6-77F519C06701}" type="slidenum">
              <a:rPr lang="en-US" smtClean="0"/>
              <a:t>10</a:t>
            </a:fld>
            <a:endParaRPr lang="en-US"/>
          </a:p>
        </p:txBody>
      </p:sp>
    </p:spTree>
    <p:extLst>
      <p:ext uri="{BB962C8B-B14F-4D97-AF65-F5344CB8AC3E}">
        <p14:creationId xmlns:p14="http://schemas.microsoft.com/office/powerpoint/2010/main" val="225936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USPHS Commissioned Corps is one of the nation’s uniformed services — a branch committed to the service of health. Officers advance our nation’s public health, serving in agencies across the government, as physicians, nurses, dentists, veterinarians, scientists, engineers and other professionals.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IHS has a little over 1,200 officers</a:t>
            </a:r>
            <a:r>
              <a:rPr lang="en-US" sz="1200" b="0" i="0" kern="1200" baseline="0" dirty="0">
                <a:solidFill>
                  <a:schemeClr val="tx1"/>
                </a:solidFill>
                <a:effectLst/>
                <a:latin typeface="+mn-lt"/>
                <a:ea typeface="+mn-ea"/>
                <a:cs typeface="+mn-cs"/>
              </a:rPr>
              <a:t> assigned throughout 34 states encompassing 226 cities.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Commissioned Corps officers:</a:t>
            </a:r>
          </a:p>
          <a:p>
            <a:r>
              <a:rPr lang="en-US" sz="1200" b="0" i="0" kern="1200" baseline="0" dirty="0">
                <a:solidFill>
                  <a:schemeClr val="tx1"/>
                </a:solidFill>
                <a:effectLst/>
                <a:latin typeface="+mn-lt"/>
                <a:ea typeface="+mn-ea"/>
                <a:cs typeface="+mn-cs"/>
              </a:rPr>
              <a:t>414 officers assigned to a Tribal or Urban Program</a:t>
            </a:r>
          </a:p>
          <a:p>
            <a:r>
              <a:rPr lang="en-US" sz="1200" b="0" i="0" kern="1200" baseline="0" dirty="0">
                <a:solidFill>
                  <a:schemeClr val="tx1"/>
                </a:solidFill>
                <a:effectLst/>
                <a:latin typeface="+mn-lt"/>
                <a:ea typeface="+mn-ea"/>
                <a:cs typeface="+mn-cs"/>
              </a:rPr>
              <a:t>861 officers assigned to a Federal Program.</a:t>
            </a:r>
            <a:endParaRPr lang="en-US" dirty="0"/>
          </a:p>
          <a:p>
            <a:endParaRPr lang="en-US" dirty="0"/>
          </a:p>
        </p:txBody>
      </p:sp>
      <p:sp>
        <p:nvSpPr>
          <p:cNvPr id="4" name="Slide Number Placeholder 3"/>
          <p:cNvSpPr>
            <a:spLocks noGrp="1"/>
          </p:cNvSpPr>
          <p:nvPr>
            <p:ph type="sldNum" sz="quarter" idx="10"/>
          </p:nvPr>
        </p:nvSpPr>
        <p:spPr/>
        <p:txBody>
          <a:bodyPr/>
          <a:lstStyle/>
          <a:p>
            <a:fld id="{E622E2F8-FEF8-426A-9BA1-D9AC5C7C77D7}" type="slidenum">
              <a:rPr lang="en-US" smtClean="0"/>
              <a:t>12</a:t>
            </a:fld>
            <a:endParaRPr lang="en-US" dirty="0"/>
          </a:p>
        </p:txBody>
      </p:sp>
    </p:spTree>
    <p:extLst>
      <p:ext uri="{BB962C8B-B14F-4D97-AF65-F5344CB8AC3E}">
        <p14:creationId xmlns:p14="http://schemas.microsoft.com/office/powerpoint/2010/main" val="305143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challenges IHS faces is the recruitment prioritization set by Commissioned Corps Headquarters.</a:t>
            </a:r>
          </a:p>
          <a:p>
            <a:r>
              <a:rPr lang="en-US" baseline="0" dirty="0"/>
              <a:t>As of 1 February 2023, this has been expanded to additional Agencies from the original three: IHS, BOP and IHSC.  With this change, IHS has seen a reduction in the number of applicants applying for positions within IHS which in turn has significantly reduced the number of officers assigned to the Agency.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IHS would like to explore the use of force management in clinical vs. non-clinical assignments for officers for their first assignment.  With the ever-decreasing number of officers, clinical Agencies have seen a decline in officers seeking a clinical role within the United States Public Health Service.   Many non-clinical Agencies have increased their use of Remote Work and established the use of</a:t>
            </a:r>
            <a:r>
              <a:rPr lang="en-US" sz="1200" kern="1200" baseline="0" dirty="0">
                <a:solidFill>
                  <a:schemeClr val="tx1"/>
                </a:solidFill>
                <a:effectLst/>
                <a:latin typeface="+mn-lt"/>
                <a:ea typeface="+mn-ea"/>
                <a:cs typeface="+mn-cs"/>
              </a:rPr>
              <a:t> higher level</a:t>
            </a:r>
            <a:r>
              <a:rPr lang="en-US" sz="1200" kern="1200" dirty="0">
                <a:solidFill>
                  <a:schemeClr val="tx1"/>
                </a:solidFill>
                <a:effectLst/>
                <a:latin typeface="+mn-lt"/>
                <a:ea typeface="+mn-ea"/>
                <a:cs typeface="+mn-cs"/>
              </a:rPr>
              <a:t> positions (both of which have become very attractive to many new applicants).  IHS has seen an increase in officers seeking Remote Work, and non-clinical assignments prior to be assigned to a clinical agency.</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IHS has seen an overall decrease by 28% over the past five years.</a:t>
            </a:r>
          </a:p>
          <a:p>
            <a:endParaRPr lang="en-US" baseline="0" dirty="0"/>
          </a:p>
        </p:txBody>
      </p:sp>
      <p:sp>
        <p:nvSpPr>
          <p:cNvPr id="4" name="Slide Number Placeholder 3"/>
          <p:cNvSpPr>
            <a:spLocks noGrp="1"/>
          </p:cNvSpPr>
          <p:nvPr>
            <p:ph type="sldNum" sz="quarter" idx="10"/>
          </p:nvPr>
        </p:nvSpPr>
        <p:spPr/>
        <p:txBody>
          <a:bodyPr/>
          <a:lstStyle/>
          <a:p>
            <a:fld id="{F25BC195-3E2B-4B1E-88A6-77F519C06701}" type="slidenum">
              <a:rPr lang="en-US" smtClean="0"/>
              <a:t>13</a:t>
            </a:fld>
            <a:endParaRPr lang="en-US"/>
          </a:p>
        </p:txBody>
      </p:sp>
    </p:spTree>
    <p:extLst>
      <p:ext uri="{BB962C8B-B14F-4D97-AF65-F5344CB8AC3E}">
        <p14:creationId xmlns:p14="http://schemas.microsoft.com/office/powerpoint/2010/main" val="148452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IHS has partnered with CCHQ on five Strategic Priorities regarding recruitment</a:t>
            </a:r>
            <a:r>
              <a:rPr lang="en-US" baseline="0" dirty="0"/>
              <a:t> and retention efforts specifically focusing on Engineers and Environmental Health.  Many of these strategic priorities that are being developed will have impact to all Commissioned Corps officers.</a:t>
            </a:r>
          </a:p>
          <a:p>
            <a:endParaRPr lang="en-US" baseline="0" dirty="0"/>
          </a:p>
          <a:p>
            <a:r>
              <a:rPr lang="en-US" baseline="0" dirty="0"/>
              <a:t>For Engineers and Environment Health officers we are working on recalling retired officers and placing officers on temporary duties to IHS.  In addition, we are maximizing the submission of retention of officers beyond 30 years for Engineers and Environmental Health officers.</a:t>
            </a:r>
          </a:p>
          <a:p>
            <a:endParaRPr lang="en-US" baseline="0" dirty="0"/>
          </a:p>
          <a:p>
            <a:r>
              <a:rPr lang="en-US" baseline="0" dirty="0"/>
              <a:t>To provide additional support to this effort, IHS has approved two positions that will be a bridge between IHS and CCHQ to provide direct support to this effort in shepherding applicants through the application process.</a:t>
            </a:r>
          </a:p>
        </p:txBody>
      </p:sp>
      <p:sp>
        <p:nvSpPr>
          <p:cNvPr id="4" name="Slide Number Placeholder 3"/>
          <p:cNvSpPr>
            <a:spLocks noGrp="1"/>
          </p:cNvSpPr>
          <p:nvPr>
            <p:ph type="sldNum" sz="quarter" idx="10"/>
          </p:nvPr>
        </p:nvSpPr>
        <p:spPr/>
        <p:txBody>
          <a:bodyPr/>
          <a:lstStyle/>
          <a:p>
            <a:fld id="{F25BC195-3E2B-4B1E-88A6-77F519C06701}" type="slidenum">
              <a:rPr lang="en-US" smtClean="0"/>
              <a:t>14</a:t>
            </a:fld>
            <a:endParaRPr lang="en-US"/>
          </a:p>
        </p:txBody>
      </p:sp>
    </p:spTree>
    <p:extLst>
      <p:ext uri="{BB962C8B-B14F-4D97-AF65-F5344CB8AC3E}">
        <p14:creationId xmlns:p14="http://schemas.microsoft.com/office/powerpoint/2010/main" val="316614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Special pays are designed to compensate Commissioned Corps officers for training or skills which require additional education and are necessary to accomplish the mission of the U.S. Public Health Service.</a:t>
            </a:r>
          </a:p>
          <a:p>
            <a:endParaRPr lang="en-US" sz="1200" b="0" i="0" kern="1200" dirty="0">
              <a:solidFill>
                <a:schemeClr val="tx1"/>
              </a:solidFill>
              <a:effectLst/>
              <a:latin typeface="+mn-lt"/>
              <a:ea typeface="+mn-ea"/>
              <a:cs typeface="+mn-cs"/>
            </a:endParaRPr>
          </a:p>
          <a:p>
            <a:r>
              <a:rPr lang="en-US" dirty="0"/>
              <a:t>Retention Bonus (RB). RB is a bonus to incentivize select health professionals to remain on active duty in the Regular Corps.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Incentive Pay (IP). IP is a pay for officers with specific specialty or skill.</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Accession Bonus (AB) and Critical Wartime Skills Accession Bonus (CWS-AB). AB and CWS-AB are bonuses to incentivize select health professionals to accept an appointment in the USPHS Commissioned Corps to fill clinically related assignments in exchange for an obligation to serve at</a:t>
            </a:r>
            <a:r>
              <a:rPr lang="en-US" baseline="0" dirty="0"/>
              <a:t> any Agency.</a:t>
            </a:r>
          </a:p>
          <a:p>
            <a:endParaRPr lang="en-US" baseline="0" dirty="0"/>
          </a:p>
          <a:p>
            <a:r>
              <a:rPr lang="en-US" dirty="0"/>
              <a:t>Board Certification Incentive Pay (BCIP). BCIP is a pay for officers who possess a specified board certification.</a:t>
            </a:r>
          </a:p>
          <a:p>
            <a:endParaRPr lang="en-US" dirty="0"/>
          </a:p>
          <a:p>
            <a:r>
              <a:rPr lang="en-US" dirty="0"/>
              <a:t>Assignment Pay – Officers who area assigned to the Indian Health Service (IHS), Bureau of Prisons (BOP), or Immigration Health Services Corps (IHSC) may be eligible for Assignment Pay is assigned to a specific</a:t>
            </a:r>
            <a:r>
              <a:rPr lang="en-US" baseline="0" dirty="0"/>
              <a:t> location and category/role</a:t>
            </a:r>
            <a:r>
              <a:rPr lang="en-US" dirty="0"/>
              <a:t>.  IHS is currently</a:t>
            </a:r>
            <a:r>
              <a:rPr lang="en-US" baseline="0" dirty="0"/>
              <a:t> working on expanding and simplifying the use of assignment pay.</a:t>
            </a:r>
            <a:endParaRPr lang="en-US" dirty="0"/>
          </a:p>
        </p:txBody>
      </p:sp>
      <p:sp>
        <p:nvSpPr>
          <p:cNvPr id="4" name="Slide Number Placeholder 3"/>
          <p:cNvSpPr>
            <a:spLocks noGrp="1"/>
          </p:cNvSpPr>
          <p:nvPr>
            <p:ph type="sldNum" sz="quarter" idx="10"/>
          </p:nvPr>
        </p:nvSpPr>
        <p:spPr/>
        <p:txBody>
          <a:bodyPr/>
          <a:lstStyle/>
          <a:p>
            <a:fld id="{F25BC195-3E2B-4B1E-88A6-77F519C06701}" type="slidenum">
              <a:rPr lang="en-US" smtClean="0"/>
              <a:t>15</a:t>
            </a:fld>
            <a:endParaRPr lang="en-US"/>
          </a:p>
        </p:txBody>
      </p:sp>
    </p:spTree>
    <p:extLst>
      <p:ext uri="{BB962C8B-B14F-4D97-AF65-F5344CB8AC3E}">
        <p14:creationId xmlns:p14="http://schemas.microsoft.com/office/powerpoint/2010/main" val="205166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1D29C0-AE6D-4E02-9CD8-049544EE3C2F}"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BB96C-A6A9-4F12-A778-07A91059553E}"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75670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8C8D6-7423-4F71-9348-7AA0B1B9E177}"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04824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162330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271016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384503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42746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135143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396495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58653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127116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77FC0-B7A1-430F-AD49-528ADA738D84}"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945401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33310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920660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CE143-AA02-44B6-A2F9-81C12579F122}"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924E07-763D-480A-A955-1336C7A4631E}" type="slidenum">
              <a:rPr lang="en-US" smtClean="0"/>
              <a:t>‹#›</a:t>
            </a:fld>
            <a:endParaRPr lang="en-US" dirty="0"/>
          </a:p>
        </p:txBody>
      </p:sp>
    </p:spTree>
    <p:extLst>
      <p:ext uri="{BB962C8B-B14F-4D97-AF65-F5344CB8AC3E}">
        <p14:creationId xmlns:p14="http://schemas.microsoft.com/office/powerpoint/2010/main" val="222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0417-A2B4-47D9-8D73-3867C9524B79}"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98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8DA967-8BCA-4D0A-BD46-BC64A3D6E2A0}"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40344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3F5A8D-FA53-49CC-9B33-E7CEADBA5681}" type="datetime1">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416309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920C6-9B3C-4481-A5DA-86B673AAB21A}" type="datetime1">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1875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849F1-438A-4621-AE50-92722F671549}" type="datetime1">
              <a:rPr lang="en-US" smtClean="0"/>
              <a:t>7/22/2024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52187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7818D7-90F6-419A-8306-657D2ECDA14D}" type="datetime1">
              <a:rPr lang="en-US" smtClean="0"/>
              <a:t>7/22/2024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Tree>
    <p:extLst>
      <p:ext uri="{BB962C8B-B14F-4D97-AF65-F5344CB8AC3E}">
        <p14:creationId xmlns:p14="http://schemas.microsoft.com/office/powerpoint/2010/main" val="303864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74E82-F24A-4D10-9AE3-8BE75ECAEEF4}"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411440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B65DD0-1986-4CD0-91AD-B21022B2D991}" type="datetime1">
              <a:rPr lang="en-US" smtClean="0"/>
              <a:t>7/22/2024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B582AC-5695-48DB-B28C-201892CC33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3" cstate="print">
            <a:extLst>
              <a:ext uri="{28A0092B-C50C-407E-A947-70E740481C1C}">
                <a14:useLocalDpi xmlns:a14="http://schemas.microsoft.com/office/drawing/2010/main" val="0"/>
              </a:ext>
            </a:extLst>
          </a:blip>
          <a:stretch>
            <a:fillRect/>
          </a:stretch>
        </p:blipFill>
        <p:spPr>
          <a:xfrm>
            <a:off x="8704523" y="4682882"/>
            <a:ext cx="1293903" cy="1167733"/>
          </a:xfrm>
          <a:prstGeom prst="rect">
            <a:avLst/>
          </a:prstGeom>
        </p:spPr>
      </p:pic>
      <p:pic>
        <p:nvPicPr>
          <p:cNvPr id="14" name="Picture 13"/>
          <p:cNvPicPr/>
          <p:nvPr userDrawn="1"/>
        </p:nvPicPr>
        <p:blipFill>
          <a:blip r:embed="rId14" cstate="print">
            <a:extLst>
              <a:ext uri="{28A0092B-C50C-407E-A947-70E740481C1C}">
                <a14:useLocalDpi xmlns:a14="http://schemas.microsoft.com/office/drawing/2010/main" val="0"/>
              </a:ext>
            </a:extLst>
          </a:blip>
          <a:stretch>
            <a:fillRect/>
          </a:stretch>
        </p:blipFill>
        <p:spPr>
          <a:xfrm>
            <a:off x="9981523" y="4682882"/>
            <a:ext cx="1149894" cy="1155985"/>
          </a:xfrm>
          <a:prstGeom prst="rect">
            <a:avLst/>
          </a:prstGeom>
        </p:spPr>
      </p:pic>
    </p:spTree>
    <p:extLst>
      <p:ext uri="{BB962C8B-B14F-4D97-AF65-F5344CB8AC3E}">
        <p14:creationId xmlns:p14="http://schemas.microsoft.com/office/powerpoint/2010/main" val="3277410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CE143-AA02-44B6-A2F9-81C12579F122}" type="datetimeFigureOut">
              <a:rPr lang="en-US" smtClean="0"/>
              <a:t>7/22/2024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24E07-763D-480A-A955-1336C7A4631E}" type="slidenum">
              <a:rPr lang="en-US" smtClean="0"/>
              <a:t>‹#›</a:t>
            </a:fld>
            <a:endParaRPr lang="en-US" dirty="0"/>
          </a:p>
        </p:txBody>
      </p:sp>
    </p:spTree>
    <p:extLst>
      <p:ext uri="{BB962C8B-B14F-4D97-AF65-F5344CB8AC3E}">
        <p14:creationId xmlns:p14="http://schemas.microsoft.com/office/powerpoint/2010/main" val="3289825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07720"/>
            <a:ext cx="10058400" cy="3566160"/>
          </a:xfrm>
        </p:spPr>
        <p:txBody>
          <a:bodyPr/>
          <a:lstStyle/>
          <a:p>
            <a:r>
              <a:rPr lang="en-US" b="1" dirty="0">
                <a:solidFill>
                  <a:schemeClr val="tx1"/>
                </a:solidFill>
                <a:latin typeface="Bahnschrift SemiBold Condensed" panose="020B0502040204020203" pitchFamily="34" charset="0"/>
              </a:rPr>
              <a:t>Indian Health Service</a:t>
            </a:r>
            <a:br>
              <a:rPr lang="en-US" dirty="0"/>
            </a:br>
            <a:r>
              <a:rPr lang="en-US" dirty="0"/>
              <a:t>Overview for </a:t>
            </a:r>
            <a:r>
              <a:rPr lang="en-US" dirty="0">
                <a:solidFill>
                  <a:schemeClr val="tx1"/>
                </a:solidFill>
              </a:rPr>
              <a:t>OTSG</a:t>
            </a:r>
          </a:p>
        </p:txBody>
      </p:sp>
      <p:sp>
        <p:nvSpPr>
          <p:cNvPr id="3" name="Subtitle 2"/>
          <p:cNvSpPr>
            <a:spLocks noGrp="1"/>
          </p:cNvSpPr>
          <p:nvPr>
            <p:ph type="subTitle" idx="1"/>
          </p:nvPr>
        </p:nvSpPr>
        <p:spPr>
          <a:xfrm>
            <a:off x="1100051" y="4455620"/>
            <a:ext cx="10058400" cy="1740801"/>
          </a:xfrm>
        </p:spPr>
        <p:txBody>
          <a:bodyPr>
            <a:normAutofit/>
          </a:bodyPr>
          <a:lstStyle/>
          <a:p>
            <a:r>
              <a:rPr lang="en-US" sz="2800" dirty="0"/>
              <a:t>Daniel Frye, Acting Director, </a:t>
            </a:r>
          </a:p>
          <a:p>
            <a:r>
              <a:rPr lang="en-US" sz="2800" dirty="0"/>
              <a:t>Office of Human Resources, IHS</a:t>
            </a:r>
          </a:p>
          <a:p>
            <a:r>
              <a:rPr lang="en-US" sz="2800" dirty="0">
                <a:solidFill>
                  <a:schemeClr val="tx1"/>
                </a:solidFill>
              </a:rPr>
              <a:t>July 22, 2024</a:t>
            </a:r>
            <a:endParaRPr lang="en-US" sz="2800" dirty="0"/>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097" y="4455620"/>
            <a:ext cx="1842403" cy="1764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Tree>
    <p:extLst>
      <p:ext uri="{BB962C8B-B14F-4D97-AF65-F5344CB8AC3E}">
        <p14:creationId xmlns:p14="http://schemas.microsoft.com/office/powerpoint/2010/main" val="55393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1BE4-007E-4DE5-9C82-70CFFAEDB080}"/>
              </a:ext>
            </a:extLst>
          </p:cNvPr>
          <p:cNvSpPr>
            <a:spLocks noGrp="1"/>
          </p:cNvSpPr>
          <p:nvPr>
            <p:ph type="title"/>
          </p:nvPr>
        </p:nvSpPr>
        <p:spPr/>
        <p:txBody>
          <a:bodyPr/>
          <a:lstStyle/>
          <a:p>
            <a:pPr algn="ctr"/>
            <a:r>
              <a:rPr lang="en-US" b="1" dirty="0"/>
              <a:t>IHS Loan Repayment Program</a:t>
            </a:r>
            <a:endParaRPr lang="en-US" dirty="0"/>
          </a:p>
        </p:txBody>
      </p:sp>
      <p:sp>
        <p:nvSpPr>
          <p:cNvPr id="3" name="Content Placeholder 2">
            <a:extLst>
              <a:ext uri="{FF2B5EF4-FFF2-40B4-BE49-F238E27FC236}">
                <a16:creationId xmlns:a16="http://schemas.microsoft.com/office/drawing/2014/main" id="{5D5E9150-0DDB-481F-9241-6E000070B2B0}"/>
              </a:ext>
            </a:extLst>
          </p:cNvPr>
          <p:cNvSpPr>
            <a:spLocks noGrp="1"/>
          </p:cNvSpPr>
          <p:nvPr>
            <p:ph idx="1"/>
          </p:nvPr>
        </p:nvSpPr>
        <p:spPr>
          <a:xfrm>
            <a:off x="1097280" y="1845733"/>
            <a:ext cx="10058400" cy="4500475"/>
          </a:xfrm>
        </p:spPr>
        <p:txBody>
          <a:bodyPr>
            <a:normAutofit/>
          </a:bodyPr>
          <a:lstStyle/>
          <a:p>
            <a:pPr marL="228600" lvl="0" indent="-228600">
              <a:spcBef>
                <a:spcPts val="1000"/>
              </a:spcBef>
              <a:spcAft>
                <a:spcPts val="0"/>
              </a:spcAft>
              <a:buClrTx/>
              <a:buSzTx/>
              <a:buFont typeface="Wingdings" panose="05000000000000000000" pitchFamily="2" charset="2"/>
              <a:buChar char="v"/>
            </a:pPr>
            <a:r>
              <a:rPr lang="en-US" sz="2800" b="1" dirty="0">
                <a:solidFill>
                  <a:prstClr val="black"/>
                </a:solidFill>
              </a:rPr>
              <a:t>Loan Repayment Highlights:</a:t>
            </a:r>
          </a:p>
          <a:p>
            <a:pPr marL="742950" lvl="1" indent="-285750">
              <a:spcBef>
                <a:spcPts val="500"/>
              </a:spcBef>
              <a:spcAft>
                <a:spcPts val="0"/>
              </a:spcAft>
              <a:buClrTx/>
              <a:buFont typeface="Courier New" panose="02070309020205020404" pitchFamily="49" charset="0"/>
              <a:buChar char="o"/>
            </a:pPr>
            <a:r>
              <a:rPr lang="en-US" sz="2000" dirty="0">
                <a:solidFill>
                  <a:prstClr val="black">
                    <a:lumMod val="90000"/>
                    <a:lumOff val="10000"/>
                  </a:prstClr>
                </a:solidFill>
              </a:rPr>
              <a:t>Initial contracts now up to $50,000 in exchange for 2-year </a:t>
            </a:r>
            <a:r>
              <a:rPr lang="en-US" sz="2000" b="1" dirty="0">
                <a:solidFill>
                  <a:prstClr val="black">
                    <a:lumMod val="90000"/>
                    <a:lumOff val="10000"/>
                  </a:prstClr>
                </a:solidFill>
              </a:rPr>
              <a:t>full-time clinical practice</a:t>
            </a:r>
            <a:r>
              <a:rPr lang="en-US" sz="2000" dirty="0">
                <a:solidFill>
                  <a:prstClr val="black">
                    <a:lumMod val="90000"/>
                    <a:lumOff val="10000"/>
                  </a:prstClr>
                </a:solidFill>
              </a:rPr>
              <a:t> service commitment at an approved Indian Health Facility (IHS, Tribal, and Urban)</a:t>
            </a:r>
          </a:p>
          <a:p>
            <a:pPr marL="742950" lvl="1" indent="-285750">
              <a:spcBef>
                <a:spcPts val="500"/>
              </a:spcBef>
              <a:spcAft>
                <a:spcPts val="0"/>
              </a:spcAft>
              <a:buClrTx/>
              <a:buFont typeface="Courier New" panose="02070309020205020404" pitchFamily="49" charset="0"/>
              <a:buChar char="o"/>
            </a:pPr>
            <a:r>
              <a:rPr lang="en-US" sz="2000" dirty="0">
                <a:solidFill>
                  <a:prstClr val="black">
                    <a:lumMod val="90000"/>
                    <a:lumOff val="10000"/>
                  </a:prstClr>
                </a:solidFill>
              </a:rPr>
              <a:t>Continuation/extension contracts up to $25,000 in exchange for an additional year of service until all qualified education loans are paid.  Legislation requires 1 year of full-time clinical practice in exchange for loan repayment.</a:t>
            </a:r>
          </a:p>
          <a:p>
            <a:pPr marL="742950" lvl="1" indent="-285750">
              <a:spcBef>
                <a:spcPts val="500"/>
              </a:spcBef>
              <a:spcAft>
                <a:spcPts val="0"/>
              </a:spcAft>
              <a:buClrTx/>
              <a:buFont typeface="Courier New" panose="02070309020205020404" pitchFamily="49" charset="0"/>
              <a:buChar char="o"/>
            </a:pPr>
            <a:r>
              <a:rPr lang="en-US" sz="2000" dirty="0">
                <a:solidFill>
                  <a:prstClr val="black">
                    <a:lumMod val="90000"/>
                    <a:lumOff val="10000"/>
                  </a:prstClr>
                </a:solidFill>
              </a:rPr>
              <a:t>Awards are </a:t>
            </a:r>
            <a:r>
              <a:rPr lang="en-US" sz="2000" b="1" dirty="0">
                <a:solidFill>
                  <a:prstClr val="black">
                    <a:lumMod val="90000"/>
                    <a:lumOff val="10000"/>
                  </a:prstClr>
                </a:solidFill>
              </a:rPr>
              <a:t>taxed at a rate of 24% </a:t>
            </a:r>
            <a:r>
              <a:rPr lang="en-US" sz="2000" dirty="0">
                <a:solidFill>
                  <a:prstClr val="black">
                    <a:lumMod val="90000"/>
                    <a:lumOff val="10000"/>
                  </a:prstClr>
                </a:solidFill>
              </a:rPr>
              <a:t>- IHS pays this additional cost</a:t>
            </a:r>
          </a:p>
          <a:p>
            <a:pPr marL="742950" lvl="1" indent="-285750">
              <a:spcBef>
                <a:spcPts val="500"/>
              </a:spcBef>
              <a:spcAft>
                <a:spcPts val="0"/>
              </a:spcAft>
              <a:buClrTx/>
              <a:buFont typeface="Courier New" panose="02070309020205020404" pitchFamily="49" charset="0"/>
              <a:buChar char="o"/>
            </a:pPr>
            <a:r>
              <a:rPr lang="en-US" sz="2000" dirty="0">
                <a:solidFill>
                  <a:prstClr val="black"/>
                </a:solidFill>
              </a:rPr>
              <a:t>Ongoing collaboration with the National Health Service Corps Loan Repayment Program. </a:t>
            </a:r>
          </a:p>
          <a:p>
            <a:pPr marL="925830" lvl="2" indent="-285750">
              <a:spcBef>
                <a:spcPts val="500"/>
              </a:spcBef>
              <a:spcAft>
                <a:spcPts val="0"/>
              </a:spcAft>
              <a:buClrTx/>
              <a:buFont typeface="Wingdings" panose="05000000000000000000" pitchFamily="2" charset="2"/>
              <a:buChar char="§"/>
            </a:pPr>
            <a:r>
              <a:rPr lang="en-US" sz="2000" dirty="0">
                <a:solidFill>
                  <a:prstClr val="black"/>
                </a:solidFill>
              </a:rPr>
              <a:t>As of November 2023 they had 803 recipients serving in Indian health program sites.</a:t>
            </a:r>
            <a:endParaRPr lang="en-US" sz="2000" dirty="0">
              <a:solidFill>
                <a:prstClr val="black"/>
              </a:solidFill>
              <a:ea typeface="ＭＳ Ｐゴシック" panose="020B0600070205080204" pitchFamily="34" charset="-128"/>
            </a:endParaRPr>
          </a:p>
          <a:p>
            <a:pPr marL="742950" lvl="1" indent="-285750">
              <a:spcBef>
                <a:spcPts val="500"/>
              </a:spcBef>
              <a:spcAft>
                <a:spcPts val="0"/>
              </a:spcAft>
              <a:buClrTx/>
              <a:buFont typeface="Courier New" panose="02070309020205020404" pitchFamily="49" charset="0"/>
              <a:buChar char="o"/>
            </a:pPr>
            <a:r>
              <a:rPr lang="en-US" sz="2000" dirty="0">
                <a:solidFill>
                  <a:prstClr val="black"/>
                </a:solidFill>
                <a:ea typeface="ＭＳ Ｐゴシック" panose="020B0600070205080204" pitchFamily="34" charset="-128"/>
              </a:rPr>
              <a:t>FY 24 Budget:  $48.9M</a:t>
            </a:r>
            <a:endParaRPr lang="en-US" sz="2000" dirty="0">
              <a:solidFill>
                <a:prstClr val="black"/>
              </a:solidFill>
            </a:endParaRPr>
          </a:p>
          <a:p>
            <a:endParaRPr lang="en-US" dirty="0"/>
          </a:p>
        </p:txBody>
      </p:sp>
      <p:sp>
        <p:nvSpPr>
          <p:cNvPr id="4" name="Slide Number Placeholder 3">
            <a:extLst>
              <a:ext uri="{FF2B5EF4-FFF2-40B4-BE49-F238E27FC236}">
                <a16:creationId xmlns:a16="http://schemas.microsoft.com/office/drawing/2014/main" id="{1871E4FB-C241-414C-AA3E-AD6260140365}"/>
              </a:ext>
            </a:extLst>
          </p:cNvPr>
          <p:cNvSpPr>
            <a:spLocks noGrp="1"/>
          </p:cNvSpPr>
          <p:nvPr>
            <p:ph type="sldNum" sz="quarter" idx="12"/>
          </p:nvPr>
        </p:nvSpPr>
        <p:spPr/>
        <p:txBody>
          <a:bodyPr/>
          <a:lstStyle/>
          <a:p>
            <a:fld id="{CFB582AC-5695-48DB-B28C-201892CC33C9}" type="slidenum">
              <a:rPr lang="en-US" smtClean="0"/>
              <a:t>10</a:t>
            </a:fld>
            <a:endParaRPr lang="en-US" dirty="0"/>
          </a:p>
        </p:txBody>
      </p:sp>
    </p:spTree>
    <p:extLst>
      <p:ext uri="{BB962C8B-B14F-4D97-AF65-F5344CB8AC3E}">
        <p14:creationId xmlns:p14="http://schemas.microsoft.com/office/powerpoint/2010/main" val="358789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4B46-F9F1-4BD8-9115-D8F2E5F9066F}"/>
              </a:ext>
            </a:extLst>
          </p:cNvPr>
          <p:cNvSpPr>
            <a:spLocks noGrp="1"/>
          </p:cNvSpPr>
          <p:nvPr>
            <p:ph type="title"/>
          </p:nvPr>
        </p:nvSpPr>
        <p:spPr/>
        <p:txBody>
          <a:bodyPr/>
          <a:lstStyle/>
          <a:p>
            <a:r>
              <a:rPr lang="en-US" dirty="0"/>
              <a:t>Commissioned Corps </a:t>
            </a:r>
          </a:p>
        </p:txBody>
      </p:sp>
      <p:sp>
        <p:nvSpPr>
          <p:cNvPr id="3" name="Content Placeholder 2">
            <a:extLst>
              <a:ext uri="{FF2B5EF4-FFF2-40B4-BE49-F238E27FC236}">
                <a16:creationId xmlns:a16="http://schemas.microsoft.com/office/drawing/2014/main" id="{21FBE0F3-1CC9-42F4-9224-50A7231E2390}"/>
              </a:ext>
            </a:extLst>
          </p:cNvPr>
          <p:cNvSpPr>
            <a:spLocks noGrp="1"/>
          </p:cNvSpPr>
          <p:nvPr>
            <p:ph idx="1"/>
          </p:nvPr>
        </p:nvSpPr>
        <p:spPr/>
        <p:txBody>
          <a:bodyPr>
            <a:normAutofit/>
          </a:bodyPr>
          <a:lstStyle/>
          <a:p>
            <a:pPr>
              <a:buFont typeface="Wingdings" panose="05000000000000000000" pitchFamily="2" charset="2"/>
              <a:buChar char="v"/>
            </a:pPr>
            <a:r>
              <a:rPr lang="en-US" sz="3200" dirty="0"/>
              <a:t>General Overview</a:t>
            </a:r>
          </a:p>
          <a:p>
            <a:pPr>
              <a:buFont typeface="Wingdings" panose="05000000000000000000" pitchFamily="2" charset="2"/>
              <a:buChar char="v"/>
            </a:pPr>
            <a:r>
              <a:rPr lang="en-US" sz="3200" dirty="0"/>
              <a:t>Recruitment</a:t>
            </a:r>
          </a:p>
          <a:p>
            <a:pPr>
              <a:buFont typeface="Wingdings" panose="05000000000000000000" pitchFamily="2" charset="2"/>
              <a:buChar char="v"/>
            </a:pPr>
            <a:r>
              <a:rPr lang="en-US" sz="3200" dirty="0"/>
              <a:t>IIJA/BIL</a:t>
            </a:r>
          </a:p>
          <a:p>
            <a:pPr>
              <a:buFont typeface="Wingdings" panose="05000000000000000000" pitchFamily="2" charset="2"/>
              <a:buChar char="v"/>
            </a:pPr>
            <a:r>
              <a:rPr lang="en-US" sz="3200" dirty="0"/>
              <a:t>Special Pays</a:t>
            </a:r>
          </a:p>
        </p:txBody>
      </p:sp>
      <p:sp>
        <p:nvSpPr>
          <p:cNvPr id="4" name="Slide Number Placeholder 3">
            <a:extLst>
              <a:ext uri="{FF2B5EF4-FFF2-40B4-BE49-F238E27FC236}">
                <a16:creationId xmlns:a16="http://schemas.microsoft.com/office/drawing/2014/main" id="{37552541-A01C-4CEF-AF9C-9A541CC1D4C3}"/>
              </a:ext>
            </a:extLst>
          </p:cNvPr>
          <p:cNvSpPr>
            <a:spLocks noGrp="1"/>
          </p:cNvSpPr>
          <p:nvPr>
            <p:ph type="sldNum" sz="quarter" idx="12"/>
          </p:nvPr>
        </p:nvSpPr>
        <p:spPr/>
        <p:txBody>
          <a:bodyPr/>
          <a:lstStyle/>
          <a:p>
            <a:fld id="{CFB582AC-5695-48DB-B28C-201892CC33C9}" type="slidenum">
              <a:rPr lang="en-US" smtClean="0"/>
              <a:t>11</a:t>
            </a:fld>
            <a:endParaRPr lang="en-US" dirty="0"/>
          </a:p>
        </p:txBody>
      </p:sp>
    </p:spTree>
    <p:extLst>
      <p:ext uri="{BB962C8B-B14F-4D97-AF65-F5344CB8AC3E}">
        <p14:creationId xmlns:p14="http://schemas.microsoft.com/office/powerpoint/2010/main" val="353212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Commissioned Corps Overview</a:t>
            </a:r>
          </a:p>
        </p:txBody>
      </p:sp>
      <p:sp>
        <p:nvSpPr>
          <p:cNvPr id="4" name="Slide Number Placeholder 3"/>
          <p:cNvSpPr>
            <a:spLocks noGrp="1"/>
          </p:cNvSpPr>
          <p:nvPr>
            <p:ph type="sldNum" sz="quarter" idx="12"/>
          </p:nvPr>
        </p:nvSpPr>
        <p:spPr/>
        <p:txBody>
          <a:bodyPr/>
          <a:lstStyle/>
          <a:p>
            <a:fld id="{CFB582AC-5695-48DB-B28C-201892CC33C9}" type="slidenum">
              <a:rPr lang="en-US" smtClean="0"/>
              <a:t>12</a:t>
            </a:fld>
            <a:endParaRPr lang="en-US" dirty="0"/>
          </a:p>
        </p:txBody>
      </p:sp>
      <p:grpSp>
        <p:nvGrpSpPr>
          <p:cNvPr id="6" name="Group 5"/>
          <p:cNvGrpSpPr/>
          <p:nvPr/>
        </p:nvGrpSpPr>
        <p:grpSpPr>
          <a:xfrm>
            <a:off x="479142" y="1953195"/>
            <a:ext cx="2047912" cy="2202525"/>
            <a:chOff x="2599101" y="1203"/>
            <a:chExt cx="1836098" cy="2063018"/>
          </a:xfrm>
        </p:grpSpPr>
        <p:sp>
          <p:nvSpPr>
            <p:cNvPr id="7" name="Hexagon 6"/>
            <p:cNvSpPr/>
            <p:nvPr/>
          </p:nvSpPr>
          <p:spPr>
            <a:xfrm rot="5400000">
              <a:off x="2485641" y="114663"/>
              <a:ext cx="2063018" cy="183609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Hexagon 4"/>
            <p:cNvSpPr txBox="1"/>
            <p:nvPr/>
          </p:nvSpPr>
          <p:spPr>
            <a:xfrm>
              <a:off x="2888287" y="326129"/>
              <a:ext cx="1257726" cy="1413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11 Professional Categories</a:t>
              </a:r>
            </a:p>
          </p:txBody>
        </p:sp>
      </p:grpSp>
      <p:grpSp>
        <p:nvGrpSpPr>
          <p:cNvPr id="9" name="Group 8"/>
          <p:cNvGrpSpPr/>
          <p:nvPr/>
        </p:nvGrpSpPr>
        <p:grpSpPr>
          <a:xfrm>
            <a:off x="3789375" y="3823558"/>
            <a:ext cx="2082890" cy="2286000"/>
            <a:chOff x="2419724" y="1881196"/>
            <a:chExt cx="1053122" cy="1210485"/>
          </a:xfrm>
        </p:grpSpPr>
        <p:sp>
          <p:nvSpPr>
            <p:cNvPr id="10" name="Hexagon 9"/>
            <p:cNvSpPr/>
            <p:nvPr/>
          </p:nvSpPr>
          <p:spPr>
            <a:xfrm rot="5400000">
              <a:off x="2341042" y="1959878"/>
              <a:ext cx="1210485" cy="1053122"/>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txBox="1"/>
            <p:nvPr/>
          </p:nvSpPr>
          <p:spPr>
            <a:xfrm>
              <a:off x="2583835" y="2069831"/>
              <a:ext cx="724898" cy="833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a:t>1,200</a:t>
              </a:r>
              <a:r>
                <a:rPr lang="en-US" sz="1800" kern="1200" dirty="0"/>
                <a:t>+ officers detailed to IHS</a:t>
              </a:r>
            </a:p>
          </p:txBody>
        </p:sp>
      </p:grpSp>
      <p:grpSp>
        <p:nvGrpSpPr>
          <p:cNvPr id="12" name="Group 11"/>
          <p:cNvGrpSpPr/>
          <p:nvPr/>
        </p:nvGrpSpPr>
        <p:grpSpPr>
          <a:xfrm>
            <a:off x="6033750" y="3796665"/>
            <a:ext cx="2123891" cy="2306460"/>
            <a:chOff x="2990589" y="2908657"/>
            <a:chExt cx="1053122" cy="1210485"/>
          </a:xfrm>
        </p:grpSpPr>
        <p:sp>
          <p:nvSpPr>
            <p:cNvPr id="13" name="Hexagon 12"/>
            <p:cNvSpPr/>
            <p:nvPr/>
          </p:nvSpPr>
          <p:spPr>
            <a:xfrm rot="5400000">
              <a:off x="2911907" y="2987339"/>
              <a:ext cx="1210485" cy="1053122"/>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Hexagon 4"/>
            <p:cNvSpPr txBox="1"/>
            <p:nvPr/>
          </p:nvSpPr>
          <p:spPr>
            <a:xfrm>
              <a:off x="3154700" y="3097292"/>
              <a:ext cx="724898" cy="833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a:t>34 States</a:t>
              </a:r>
            </a:p>
            <a:p>
              <a:pPr lvl="0" algn="ctr" defTabSz="800100">
                <a:lnSpc>
                  <a:spcPct val="90000"/>
                </a:lnSpc>
                <a:spcBef>
                  <a:spcPct val="0"/>
                </a:spcBef>
                <a:spcAft>
                  <a:spcPct val="35000"/>
                </a:spcAft>
              </a:pPr>
              <a:r>
                <a:rPr lang="en-US" sz="1800" kern="1200" dirty="0"/>
                <a:t>226 Cities</a:t>
              </a:r>
            </a:p>
          </p:txBody>
        </p:sp>
      </p:grpSp>
      <p:grpSp>
        <p:nvGrpSpPr>
          <p:cNvPr id="16" name="Group 15"/>
          <p:cNvGrpSpPr/>
          <p:nvPr/>
        </p:nvGrpSpPr>
        <p:grpSpPr>
          <a:xfrm>
            <a:off x="2672717" y="2005023"/>
            <a:ext cx="2047912" cy="2202525"/>
            <a:chOff x="2599101" y="1203"/>
            <a:chExt cx="1836098" cy="2063018"/>
          </a:xfrm>
        </p:grpSpPr>
        <p:sp>
          <p:nvSpPr>
            <p:cNvPr id="17" name="Hexagon 16"/>
            <p:cNvSpPr/>
            <p:nvPr/>
          </p:nvSpPr>
          <p:spPr>
            <a:xfrm rot="5400000">
              <a:off x="2485641" y="114663"/>
              <a:ext cx="2063018" cy="183609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Hexagon 4"/>
            <p:cNvSpPr txBox="1"/>
            <p:nvPr/>
          </p:nvSpPr>
          <p:spPr>
            <a:xfrm>
              <a:off x="2888287" y="326129"/>
              <a:ext cx="1257726" cy="1413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12 IHS Areas</a:t>
              </a:r>
            </a:p>
          </p:txBody>
        </p:sp>
      </p:grpSp>
      <p:grpSp>
        <p:nvGrpSpPr>
          <p:cNvPr id="19" name="Group 18"/>
          <p:cNvGrpSpPr/>
          <p:nvPr/>
        </p:nvGrpSpPr>
        <p:grpSpPr>
          <a:xfrm>
            <a:off x="1544999" y="3808821"/>
            <a:ext cx="2082890" cy="2286000"/>
            <a:chOff x="2419724" y="1881196"/>
            <a:chExt cx="1053122" cy="1210485"/>
          </a:xfrm>
        </p:grpSpPr>
        <p:sp>
          <p:nvSpPr>
            <p:cNvPr id="20" name="Hexagon 19"/>
            <p:cNvSpPr/>
            <p:nvPr/>
          </p:nvSpPr>
          <p:spPr>
            <a:xfrm rot="5400000">
              <a:off x="2341042" y="1959878"/>
              <a:ext cx="1210485" cy="1053122"/>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Hexagon 4"/>
            <p:cNvSpPr txBox="1"/>
            <p:nvPr/>
          </p:nvSpPr>
          <p:spPr>
            <a:xfrm>
              <a:off x="2505425" y="2069831"/>
              <a:ext cx="803309" cy="833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a:t>5,000</a:t>
              </a:r>
              <a:r>
                <a:rPr lang="en-US" sz="1800" kern="1200" dirty="0"/>
                <a:t>+ officers Commissioned Corps wide</a:t>
              </a:r>
            </a:p>
          </p:txBody>
        </p:sp>
      </p:grpSp>
      <p:grpSp>
        <p:nvGrpSpPr>
          <p:cNvPr id="22" name="Group 21"/>
          <p:cNvGrpSpPr/>
          <p:nvPr/>
        </p:nvGrpSpPr>
        <p:grpSpPr>
          <a:xfrm>
            <a:off x="4924911" y="1928299"/>
            <a:ext cx="2082890" cy="2286000"/>
            <a:chOff x="2419724" y="1881196"/>
            <a:chExt cx="1053122" cy="1210485"/>
          </a:xfrm>
        </p:grpSpPr>
        <p:sp>
          <p:nvSpPr>
            <p:cNvPr id="23" name="Hexagon 22"/>
            <p:cNvSpPr/>
            <p:nvPr/>
          </p:nvSpPr>
          <p:spPr>
            <a:xfrm rot="5400000">
              <a:off x="2341042" y="1959878"/>
              <a:ext cx="1210485" cy="1053122"/>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p:cNvSpPr txBox="1"/>
            <p:nvPr/>
          </p:nvSpPr>
          <p:spPr>
            <a:xfrm>
              <a:off x="2583835" y="2069831"/>
              <a:ext cx="724898" cy="833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a:t>574 Federal Recognized Tribes</a:t>
              </a:r>
              <a:endParaRPr lang="en-US" sz="1800" kern="1200" dirty="0"/>
            </a:p>
          </p:txBody>
        </p:sp>
      </p:grpSp>
      <p:graphicFrame>
        <p:nvGraphicFramePr>
          <p:cNvPr id="25" name="Chart 24"/>
          <p:cNvGraphicFramePr>
            <a:graphicFrameLocks/>
          </p:cNvGraphicFramePr>
          <p:nvPr>
            <p:extLst>
              <p:ext uri="{D42A27DB-BD31-4B8C-83A1-F6EECF244321}">
                <p14:modId xmlns:p14="http://schemas.microsoft.com/office/powerpoint/2010/main" val="3908337333"/>
              </p:ext>
            </p:extLst>
          </p:nvPr>
        </p:nvGraphicFramePr>
        <p:xfrm>
          <a:off x="6918995" y="1737360"/>
          <a:ext cx="5962925" cy="2900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80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Prioritization</a:t>
            </a:r>
          </a:p>
        </p:txBody>
      </p:sp>
      <p:sp>
        <p:nvSpPr>
          <p:cNvPr id="4" name="Slide Number Placeholder 3"/>
          <p:cNvSpPr>
            <a:spLocks noGrp="1"/>
          </p:cNvSpPr>
          <p:nvPr>
            <p:ph type="sldNum" sz="quarter" idx="12"/>
          </p:nvPr>
        </p:nvSpPr>
        <p:spPr/>
        <p:txBody>
          <a:bodyPr/>
          <a:lstStyle/>
          <a:p>
            <a:fld id="{CFB582AC-5695-48DB-B28C-201892CC33C9}" type="slidenum">
              <a:rPr lang="en-US" smtClean="0"/>
              <a:t>13</a:t>
            </a:fld>
            <a:endParaRPr lang="en-US" dirty="0"/>
          </a:p>
        </p:txBody>
      </p:sp>
      <p:pic>
        <p:nvPicPr>
          <p:cNvPr id="5" name="Content Placeholder 4"/>
          <p:cNvPicPr>
            <a:picLocks noGrp="1"/>
          </p:cNvPicPr>
          <p:nvPr>
            <p:ph idx="1"/>
          </p:nvPr>
        </p:nvPicPr>
        <p:blipFill>
          <a:blip r:embed="rId3"/>
          <a:stretch>
            <a:fillRect/>
          </a:stretch>
        </p:blipFill>
        <p:spPr>
          <a:xfrm>
            <a:off x="254000" y="2133599"/>
            <a:ext cx="6350000" cy="3822701"/>
          </a:xfrm>
          <a:prstGeom prst="rect">
            <a:avLst/>
          </a:prstGeom>
        </p:spPr>
      </p:pic>
      <p:graphicFrame>
        <p:nvGraphicFramePr>
          <p:cNvPr id="7" name="Chart 6"/>
          <p:cNvGraphicFramePr/>
          <p:nvPr>
            <p:extLst>
              <p:ext uri="{D42A27DB-BD31-4B8C-83A1-F6EECF244321}">
                <p14:modId xmlns:p14="http://schemas.microsoft.com/office/powerpoint/2010/main" val="2287938116"/>
              </p:ext>
            </p:extLst>
          </p:nvPr>
        </p:nvGraphicFramePr>
        <p:xfrm>
          <a:off x="6723032" y="1892299"/>
          <a:ext cx="5087967" cy="2692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964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and Investment Jobs Act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Recruitment and Retention Efforts</a:t>
            </a:r>
          </a:p>
          <a:p>
            <a:pPr>
              <a:buFont typeface="Arial" panose="020B0604020202020204" pitchFamily="34" charset="0"/>
              <a:buChar char="•"/>
            </a:pPr>
            <a:r>
              <a:rPr lang="en-US" dirty="0"/>
              <a:t> Recall for Retirement</a:t>
            </a:r>
          </a:p>
          <a:p>
            <a:pPr>
              <a:buFont typeface="Arial" panose="020B0604020202020204" pitchFamily="34" charset="0"/>
              <a:buChar char="•"/>
            </a:pPr>
            <a:r>
              <a:rPr lang="en-US" dirty="0"/>
              <a:t> Temporary Duty Assignments</a:t>
            </a:r>
          </a:p>
          <a:p>
            <a:pPr>
              <a:buFont typeface="Arial" panose="020B0604020202020204" pitchFamily="34" charset="0"/>
              <a:buChar char="•"/>
            </a:pPr>
            <a:r>
              <a:rPr lang="en-US" dirty="0"/>
              <a:t> Support for Mandatory Retirement Extension Requests</a:t>
            </a:r>
          </a:p>
          <a:p>
            <a:pPr>
              <a:buFont typeface="Arial" panose="020B0604020202020204" pitchFamily="34" charset="0"/>
              <a:buChar char="•"/>
            </a:pPr>
            <a:r>
              <a:rPr lang="en-US" dirty="0"/>
              <a:t> 2 – HR Specialist (Military) positions for DCPS Support</a:t>
            </a:r>
          </a:p>
          <a:p>
            <a:pPr lvl="1"/>
            <a:r>
              <a:rPr lang="en-US" dirty="0"/>
              <a:t>Targeted and coordinated outreach to promote engineering career opportunities with the USPHS Commissioned Corps</a:t>
            </a:r>
          </a:p>
          <a:p>
            <a:pPr lvl="1"/>
            <a:r>
              <a:rPr lang="en-US" dirty="0"/>
              <a:t>Enhanced access between CCHQ and IHS.</a:t>
            </a:r>
          </a:p>
        </p:txBody>
      </p:sp>
      <p:sp>
        <p:nvSpPr>
          <p:cNvPr id="4" name="Slide Number Placeholder 3"/>
          <p:cNvSpPr>
            <a:spLocks noGrp="1"/>
          </p:cNvSpPr>
          <p:nvPr>
            <p:ph type="sldNum" sz="quarter" idx="12"/>
          </p:nvPr>
        </p:nvSpPr>
        <p:spPr/>
        <p:txBody>
          <a:bodyPr/>
          <a:lstStyle/>
          <a:p>
            <a:fld id="{CFB582AC-5695-48DB-B28C-201892CC33C9}" type="slidenum">
              <a:rPr lang="en-US" smtClean="0"/>
              <a:t>14</a:t>
            </a:fld>
            <a:endParaRPr lang="en-US" dirty="0"/>
          </a:p>
        </p:txBody>
      </p:sp>
    </p:spTree>
    <p:extLst>
      <p:ext uri="{BB962C8B-B14F-4D97-AF65-F5344CB8AC3E}">
        <p14:creationId xmlns:p14="http://schemas.microsoft.com/office/powerpoint/2010/main" val="178810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Commissioned Corps Special Pays</a:t>
            </a:r>
          </a:p>
        </p:txBody>
      </p:sp>
      <p:sp>
        <p:nvSpPr>
          <p:cNvPr id="3" name="Content Placeholder 2"/>
          <p:cNvSpPr>
            <a:spLocks noGrp="1"/>
          </p:cNvSpPr>
          <p:nvPr>
            <p:ph idx="1"/>
          </p:nvPr>
        </p:nvSpPr>
        <p:spPr/>
        <p:txBody>
          <a:bodyPr/>
          <a:lstStyle/>
          <a:p>
            <a:r>
              <a:rPr lang="en-US" sz="2800" dirty="0"/>
              <a:t>Health Profession Special Pays</a:t>
            </a:r>
          </a:p>
          <a:p>
            <a:pPr lvl="1"/>
            <a:r>
              <a:rPr lang="en-US" sz="2800" dirty="0"/>
              <a:t>Retention Bonus</a:t>
            </a:r>
          </a:p>
          <a:p>
            <a:pPr lvl="1"/>
            <a:r>
              <a:rPr lang="en-US" sz="2800" dirty="0"/>
              <a:t>Incentive Pay</a:t>
            </a:r>
          </a:p>
          <a:p>
            <a:pPr lvl="1"/>
            <a:r>
              <a:rPr lang="en-US" sz="2800" dirty="0"/>
              <a:t>Accession Bonus</a:t>
            </a:r>
          </a:p>
          <a:p>
            <a:pPr lvl="1"/>
            <a:r>
              <a:rPr lang="en-US" sz="2800" dirty="0"/>
              <a:t>Critical Wartime Skills-Accession Bonus</a:t>
            </a:r>
          </a:p>
          <a:p>
            <a:pPr lvl="1"/>
            <a:r>
              <a:rPr lang="en-US" sz="2800" dirty="0"/>
              <a:t>Board Certification Incentive Pay</a:t>
            </a:r>
          </a:p>
          <a:p>
            <a:pPr lvl="1"/>
            <a:r>
              <a:rPr lang="en-US" sz="2800" dirty="0"/>
              <a:t>Assignment Pay</a:t>
            </a:r>
          </a:p>
          <a:p>
            <a:pPr lvl="1"/>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15</a:t>
            </a:fld>
            <a:endParaRPr lang="en-US" dirty="0"/>
          </a:p>
        </p:txBody>
      </p:sp>
    </p:spTree>
    <p:extLst>
      <p:ext uri="{BB962C8B-B14F-4D97-AF65-F5344CB8AC3E}">
        <p14:creationId xmlns:p14="http://schemas.microsoft.com/office/powerpoint/2010/main" val="3357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274450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4A27-89CB-407C-830A-D748ACE512C1}"/>
              </a:ext>
            </a:extLst>
          </p:cNvPr>
          <p:cNvSpPr>
            <a:spLocks noGrp="1"/>
          </p:cNvSpPr>
          <p:nvPr>
            <p:ph type="title"/>
          </p:nvPr>
        </p:nvSpPr>
        <p:spPr/>
        <p:txBody>
          <a:bodyPr/>
          <a:lstStyle/>
          <a:p>
            <a:r>
              <a:rPr lang="en-US" b="1" dirty="0"/>
              <a:t>IHS Facility Overview</a:t>
            </a:r>
          </a:p>
        </p:txBody>
      </p:sp>
      <p:sp>
        <p:nvSpPr>
          <p:cNvPr id="4" name="Slide Number Placeholder 3">
            <a:extLst>
              <a:ext uri="{FF2B5EF4-FFF2-40B4-BE49-F238E27FC236}">
                <a16:creationId xmlns:a16="http://schemas.microsoft.com/office/drawing/2014/main" id="{2F6E64F6-493B-4906-A2B5-CD4CDFC5BDF5}"/>
              </a:ext>
            </a:extLst>
          </p:cNvPr>
          <p:cNvSpPr>
            <a:spLocks noGrp="1"/>
          </p:cNvSpPr>
          <p:nvPr>
            <p:ph type="sldNum" sz="quarter" idx="12"/>
          </p:nvPr>
        </p:nvSpPr>
        <p:spPr/>
        <p:txBody>
          <a:bodyPr/>
          <a:lstStyle/>
          <a:p>
            <a:fld id="{CFB582AC-5695-48DB-B28C-201892CC33C9}" type="slidenum">
              <a:rPr lang="en-US" smtClean="0"/>
              <a:t>2</a:t>
            </a:fld>
            <a:endParaRPr lang="en-US" dirty="0"/>
          </a:p>
        </p:txBody>
      </p:sp>
      <p:pic>
        <p:nvPicPr>
          <p:cNvPr id="5" name="Content Placeholder 4">
            <a:extLst>
              <a:ext uri="{FF2B5EF4-FFF2-40B4-BE49-F238E27FC236}">
                <a16:creationId xmlns:a16="http://schemas.microsoft.com/office/drawing/2014/main" id="{CBFF2CC8-E614-48F8-87E5-7808C4301166}"/>
              </a:ext>
            </a:extLst>
          </p:cNvPr>
          <p:cNvPicPr>
            <a:picLocks noGrp="1" noChangeAspect="1"/>
          </p:cNvPicPr>
          <p:nvPr>
            <p:ph idx="1"/>
          </p:nvPr>
        </p:nvPicPr>
        <p:blipFill>
          <a:blip r:embed="rId2"/>
          <a:stretch>
            <a:fillRect/>
          </a:stretch>
        </p:blipFill>
        <p:spPr>
          <a:xfrm>
            <a:off x="1247405" y="2252370"/>
            <a:ext cx="8120576" cy="2353260"/>
          </a:xfrm>
          <a:prstGeom prst="rect">
            <a:avLst/>
          </a:prstGeom>
        </p:spPr>
      </p:pic>
    </p:spTree>
    <p:extLst>
      <p:ext uri="{BB962C8B-B14F-4D97-AF65-F5344CB8AC3E}">
        <p14:creationId xmlns:p14="http://schemas.microsoft.com/office/powerpoint/2010/main" val="55790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4A27-89CB-407C-830A-D748ACE512C1}"/>
              </a:ext>
            </a:extLst>
          </p:cNvPr>
          <p:cNvSpPr>
            <a:spLocks noGrp="1"/>
          </p:cNvSpPr>
          <p:nvPr>
            <p:ph type="title"/>
          </p:nvPr>
        </p:nvSpPr>
        <p:spPr/>
        <p:txBody>
          <a:bodyPr/>
          <a:lstStyle/>
          <a:p>
            <a:r>
              <a:rPr lang="en-US" spc="-10" dirty="0">
                <a:solidFill>
                  <a:schemeClr val="tx1"/>
                </a:solidFill>
                <a:latin typeface="Calibri"/>
                <a:cs typeface="Calibri"/>
              </a:rPr>
              <a:t>I</a:t>
            </a:r>
            <a:r>
              <a:rPr lang="en-US" spc="-30" dirty="0">
                <a:solidFill>
                  <a:schemeClr val="tx1"/>
                </a:solidFill>
                <a:latin typeface="Calibri"/>
                <a:cs typeface="Calibri"/>
              </a:rPr>
              <a:t>H</a:t>
            </a:r>
            <a:r>
              <a:rPr lang="en-US" spc="-20" dirty="0">
                <a:solidFill>
                  <a:schemeClr val="tx1"/>
                </a:solidFill>
                <a:latin typeface="Calibri"/>
                <a:cs typeface="Calibri"/>
              </a:rPr>
              <a:t>S</a:t>
            </a:r>
            <a:r>
              <a:rPr lang="en-US" dirty="0">
                <a:solidFill>
                  <a:schemeClr val="tx1"/>
                </a:solidFill>
                <a:latin typeface="Calibri"/>
                <a:cs typeface="Calibri"/>
              </a:rPr>
              <a:t> </a:t>
            </a:r>
            <a:r>
              <a:rPr lang="en-US" spc="-145" dirty="0">
                <a:solidFill>
                  <a:schemeClr val="tx1"/>
                </a:solidFill>
                <a:latin typeface="Calibri"/>
                <a:cs typeface="Calibri"/>
              </a:rPr>
              <a:t>W</a:t>
            </a:r>
            <a:r>
              <a:rPr lang="en-US" spc="-25" dirty="0">
                <a:solidFill>
                  <a:schemeClr val="tx1"/>
                </a:solidFill>
                <a:latin typeface="Calibri"/>
                <a:cs typeface="Calibri"/>
              </a:rPr>
              <a:t>o</a:t>
            </a:r>
            <a:r>
              <a:rPr lang="en-US" dirty="0">
                <a:solidFill>
                  <a:schemeClr val="tx1"/>
                </a:solidFill>
                <a:latin typeface="Calibri"/>
                <a:cs typeface="Calibri"/>
              </a:rPr>
              <a:t>rk</a:t>
            </a:r>
            <a:r>
              <a:rPr lang="en-US" spc="-60" dirty="0">
                <a:solidFill>
                  <a:schemeClr val="tx1"/>
                </a:solidFill>
                <a:latin typeface="Calibri"/>
                <a:cs typeface="Calibri"/>
              </a:rPr>
              <a:t>f</a:t>
            </a:r>
            <a:r>
              <a:rPr lang="en-US" spc="-25" dirty="0">
                <a:solidFill>
                  <a:schemeClr val="tx1"/>
                </a:solidFill>
                <a:latin typeface="Calibri"/>
                <a:cs typeface="Calibri"/>
              </a:rPr>
              <a:t>o</a:t>
            </a:r>
            <a:r>
              <a:rPr lang="en-US" spc="-45" dirty="0">
                <a:solidFill>
                  <a:schemeClr val="tx1"/>
                </a:solidFill>
                <a:latin typeface="Calibri"/>
                <a:cs typeface="Calibri"/>
              </a:rPr>
              <a:t>r</a:t>
            </a:r>
            <a:r>
              <a:rPr lang="en-US" spc="5" dirty="0">
                <a:solidFill>
                  <a:schemeClr val="tx1"/>
                </a:solidFill>
                <a:latin typeface="Calibri"/>
                <a:cs typeface="Calibri"/>
              </a:rPr>
              <a:t>c</a:t>
            </a:r>
            <a:r>
              <a:rPr lang="en-US" dirty="0">
                <a:solidFill>
                  <a:schemeClr val="tx1"/>
                </a:solidFill>
                <a:latin typeface="Calibri"/>
                <a:cs typeface="Calibri"/>
              </a:rPr>
              <a:t>e</a:t>
            </a:r>
            <a:r>
              <a:rPr lang="en-US" spc="-15" dirty="0">
                <a:solidFill>
                  <a:schemeClr val="tx1"/>
                </a:solidFill>
                <a:latin typeface="Calibri"/>
                <a:cs typeface="Calibri"/>
              </a:rPr>
              <a:t> </a:t>
            </a:r>
            <a:r>
              <a:rPr lang="en-US" spc="-20" dirty="0">
                <a:solidFill>
                  <a:schemeClr val="tx1"/>
                </a:solidFill>
                <a:latin typeface="Calibri"/>
                <a:cs typeface="Calibri"/>
              </a:rPr>
              <a:t>Sn</a:t>
            </a:r>
            <a:r>
              <a:rPr lang="en-US" spc="-25" dirty="0">
                <a:solidFill>
                  <a:schemeClr val="tx1"/>
                </a:solidFill>
                <a:latin typeface="Calibri"/>
                <a:cs typeface="Calibri"/>
              </a:rPr>
              <a:t>a</a:t>
            </a:r>
            <a:r>
              <a:rPr lang="en-US" spc="-35" dirty="0">
                <a:solidFill>
                  <a:schemeClr val="tx1"/>
                </a:solidFill>
                <a:latin typeface="Calibri"/>
                <a:cs typeface="Calibri"/>
              </a:rPr>
              <a:t>p</a:t>
            </a:r>
            <a:r>
              <a:rPr lang="en-US" spc="-20" dirty="0">
                <a:solidFill>
                  <a:schemeClr val="tx1"/>
                </a:solidFill>
                <a:latin typeface="Calibri"/>
                <a:cs typeface="Calibri"/>
              </a:rPr>
              <a:t>sh</a:t>
            </a:r>
            <a:r>
              <a:rPr lang="en-US" spc="-25" dirty="0">
                <a:solidFill>
                  <a:schemeClr val="tx1"/>
                </a:solidFill>
                <a:latin typeface="Calibri"/>
                <a:cs typeface="Calibri"/>
              </a:rPr>
              <a:t>o</a:t>
            </a:r>
            <a:r>
              <a:rPr lang="en-US" spc="-15" dirty="0">
                <a:solidFill>
                  <a:schemeClr val="tx1"/>
                </a:solidFill>
                <a:latin typeface="Calibri"/>
                <a:cs typeface="Calibri"/>
              </a:rPr>
              <a:t>t </a:t>
            </a:r>
            <a:endParaRPr lang="en-US" b="1" dirty="0"/>
          </a:p>
        </p:txBody>
      </p:sp>
      <p:sp>
        <p:nvSpPr>
          <p:cNvPr id="3" name="Content Placeholder 2">
            <a:extLst>
              <a:ext uri="{FF2B5EF4-FFF2-40B4-BE49-F238E27FC236}">
                <a16:creationId xmlns:a16="http://schemas.microsoft.com/office/drawing/2014/main" id="{B0161905-6C96-4B01-899E-18AAB66AB6C0}"/>
              </a:ext>
            </a:extLst>
          </p:cNvPr>
          <p:cNvSpPr>
            <a:spLocks noGrp="1"/>
          </p:cNvSpPr>
          <p:nvPr>
            <p:ph idx="1"/>
          </p:nvPr>
        </p:nvSpPr>
        <p:spPr/>
        <p:txBody>
          <a:bodyPr>
            <a:normAutofit fontScale="92500" lnSpcReduction="20000"/>
          </a:bodyPr>
          <a:lstStyle/>
          <a:p>
            <a:pPr marL="228600" indent="-228600">
              <a:lnSpc>
                <a:spcPct val="110000"/>
              </a:lnSpc>
            </a:pPr>
            <a:r>
              <a:rPr lang="en-US" sz="2800" dirty="0"/>
              <a:t>IHS employees approx. 15,000 employees (approx. 1,200 Commissioned Officers)</a:t>
            </a:r>
          </a:p>
          <a:p>
            <a:pPr marL="228600" indent="-228600">
              <a:lnSpc>
                <a:spcPct val="110000"/>
              </a:lnSpc>
            </a:pPr>
            <a:r>
              <a:rPr lang="en-US" sz="2800" dirty="0"/>
              <a:t>Top 4 health care providers:</a:t>
            </a:r>
          </a:p>
          <a:p>
            <a:pPr marL="521208" lvl="1" indent="-228600">
              <a:lnSpc>
                <a:spcPct val="110000"/>
              </a:lnSpc>
            </a:pPr>
            <a:r>
              <a:rPr lang="en-US" sz="2600" dirty="0"/>
              <a:t>Nurses – 2,000+</a:t>
            </a:r>
          </a:p>
          <a:p>
            <a:pPr marL="521208" lvl="1" indent="-228600">
              <a:lnSpc>
                <a:spcPct val="110000"/>
              </a:lnSpc>
            </a:pPr>
            <a:r>
              <a:rPr lang="en-US" sz="2600" dirty="0"/>
              <a:t>Medical Clerk – 1,000+</a:t>
            </a:r>
          </a:p>
          <a:p>
            <a:pPr marL="521208" lvl="1" indent="-228600">
              <a:lnSpc>
                <a:spcPct val="110000"/>
              </a:lnSpc>
            </a:pPr>
            <a:r>
              <a:rPr lang="en-US" sz="2600" dirty="0"/>
              <a:t>Physicians – 600+</a:t>
            </a:r>
          </a:p>
          <a:p>
            <a:pPr marL="521208" lvl="1" indent="-228600">
              <a:lnSpc>
                <a:spcPct val="110000"/>
              </a:lnSpc>
            </a:pPr>
            <a:r>
              <a:rPr lang="en-US" sz="2600" dirty="0"/>
              <a:t>Pharmacists – 700+</a:t>
            </a:r>
          </a:p>
          <a:p>
            <a:pPr marL="228600" indent="-228600">
              <a:lnSpc>
                <a:spcPct val="110000"/>
              </a:lnSpc>
            </a:pPr>
            <a:r>
              <a:rPr lang="en-US" sz="2800" dirty="0"/>
              <a:t>Approximately 72% of employees are AI/AN</a:t>
            </a:r>
          </a:p>
          <a:p>
            <a:pPr marL="228600" indent="-228600">
              <a:lnSpc>
                <a:spcPct val="110000"/>
              </a:lnSpc>
            </a:pPr>
            <a:r>
              <a:rPr lang="en-US" sz="1600" dirty="0"/>
              <a:t>BIIS data March 2024 </a:t>
            </a:r>
          </a:p>
          <a:p>
            <a:pPr marL="228600" indent="-228600"/>
            <a:endParaRPr lang="en-US" sz="2800" dirty="0"/>
          </a:p>
          <a:p>
            <a:pPr marL="228600" indent="-228600"/>
            <a:endParaRPr lang="en-US" sz="2800" dirty="0"/>
          </a:p>
        </p:txBody>
      </p:sp>
      <p:sp>
        <p:nvSpPr>
          <p:cNvPr id="4" name="Slide Number Placeholder 3">
            <a:extLst>
              <a:ext uri="{FF2B5EF4-FFF2-40B4-BE49-F238E27FC236}">
                <a16:creationId xmlns:a16="http://schemas.microsoft.com/office/drawing/2014/main" id="{2F6E64F6-493B-4906-A2B5-CD4CDFC5BDF5}"/>
              </a:ext>
            </a:extLst>
          </p:cNvPr>
          <p:cNvSpPr>
            <a:spLocks noGrp="1"/>
          </p:cNvSpPr>
          <p:nvPr>
            <p:ph type="sldNum" sz="quarter" idx="12"/>
          </p:nvPr>
        </p:nvSpPr>
        <p:spPr/>
        <p:txBody>
          <a:bodyPr/>
          <a:lstStyle/>
          <a:p>
            <a:fld id="{CFB582AC-5695-48DB-B28C-201892CC33C9}" type="slidenum">
              <a:rPr lang="en-US" smtClean="0"/>
              <a:t>3</a:t>
            </a:fld>
            <a:endParaRPr lang="en-US" dirty="0"/>
          </a:p>
        </p:txBody>
      </p:sp>
    </p:spTree>
    <p:extLst>
      <p:ext uri="{BB962C8B-B14F-4D97-AF65-F5344CB8AC3E}">
        <p14:creationId xmlns:p14="http://schemas.microsoft.com/office/powerpoint/2010/main" val="132575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6E64F6-493B-4906-A2B5-CD4CDFC5BDF5}"/>
              </a:ext>
            </a:extLst>
          </p:cNvPr>
          <p:cNvSpPr>
            <a:spLocks noGrp="1"/>
          </p:cNvSpPr>
          <p:nvPr>
            <p:ph type="sldNum" sz="quarter" idx="12"/>
          </p:nvPr>
        </p:nvSpPr>
        <p:spPr/>
        <p:txBody>
          <a:bodyPr/>
          <a:lstStyle/>
          <a:p>
            <a:fld id="{CFB582AC-5695-48DB-B28C-201892CC33C9}" type="slidenum">
              <a:rPr lang="en-US" smtClean="0"/>
              <a:t>4</a:t>
            </a:fld>
            <a:endParaRPr lang="en-US" dirty="0"/>
          </a:p>
        </p:txBody>
      </p:sp>
      <p:sp>
        <p:nvSpPr>
          <p:cNvPr id="2" name="Title 1">
            <a:extLst>
              <a:ext uri="{FF2B5EF4-FFF2-40B4-BE49-F238E27FC236}">
                <a16:creationId xmlns:a16="http://schemas.microsoft.com/office/drawing/2014/main" id="{B7CD4A27-89CB-407C-830A-D748ACE512C1}"/>
              </a:ext>
            </a:extLst>
          </p:cNvPr>
          <p:cNvSpPr>
            <a:spLocks noGrp="1"/>
          </p:cNvSpPr>
          <p:nvPr>
            <p:ph type="title" idx="4294967295"/>
          </p:nvPr>
        </p:nvSpPr>
        <p:spPr>
          <a:xfrm>
            <a:off x="927100" y="264318"/>
            <a:ext cx="10058400" cy="1449387"/>
          </a:xfrm>
        </p:spPr>
        <p:txBody>
          <a:bodyPr>
            <a:normAutofit/>
          </a:bodyPr>
          <a:lstStyle/>
          <a:p>
            <a:pPr algn="ctr"/>
            <a:r>
              <a:rPr lang="en-US" b="1" dirty="0"/>
              <a:t>HR Initiatives and Programs Supporting Recruitment and Retention</a:t>
            </a:r>
          </a:p>
        </p:txBody>
      </p:sp>
      <p:sp>
        <p:nvSpPr>
          <p:cNvPr id="3" name="Content Placeholder 2">
            <a:extLst>
              <a:ext uri="{FF2B5EF4-FFF2-40B4-BE49-F238E27FC236}">
                <a16:creationId xmlns:a16="http://schemas.microsoft.com/office/drawing/2014/main" id="{B0161905-6C96-4B01-899E-18AAB66AB6C0}"/>
              </a:ext>
            </a:extLst>
          </p:cNvPr>
          <p:cNvSpPr>
            <a:spLocks noGrp="1"/>
          </p:cNvSpPr>
          <p:nvPr>
            <p:ph idx="4294967295"/>
          </p:nvPr>
        </p:nvSpPr>
        <p:spPr>
          <a:xfrm>
            <a:off x="927100" y="2075382"/>
            <a:ext cx="10058400" cy="4022725"/>
          </a:xfrm>
        </p:spPr>
        <p:txBody>
          <a:bodyPr>
            <a:normAutofit/>
          </a:bodyPr>
          <a:lstStyle/>
          <a:p>
            <a:pPr>
              <a:buFont typeface="Wingdings" panose="05000000000000000000" pitchFamily="2" charset="2"/>
              <a:buChar char="v"/>
            </a:pPr>
            <a:r>
              <a:rPr lang="en-US" sz="2800" dirty="0"/>
              <a:t> Expansive use of Title 5 and Title 38 compensation authorities</a:t>
            </a:r>
          </a:p>
          <a:p>
            <a:pPr>
              <a:buFont typeface="Wingdings" panose="05000000000000000000" pitchFamily="2" charset="2"/>
              <a:buChar char="v"/>
            </a:pPr>
            <a:r>
              <a:rPr lang="en-US" sz="2800" dirty="0"/>
              <a:t> Improvements in Classification, Hiring and Outreach, Housing Subsidies, and Training</a:t>
            </a:r>
          </a:p>
          <a:p>
            <a:pPr>
              <a:buFont typeface="Wingdings" panose="05000000000000000000" pitchFamily="2" charset="2"/>
              <a:buChar char="v"/>
            </a:pPr>
            <a:r>
              <a:rPr lang="en-US" sz="2800" dirty="0"/>
              <a:t>Robust IHS Scholarship and Loan Repayment Programs</a:t>
            </a:r>
          </a:p>
          <a:p>
            <a:pPr>
              <a:buFont typeface="Wingdings" panose="05000000000000000000" pitchFamily="2" charset="2"/>
              <a:buChar char="v"/>
            </a:pPr>
            <a:endParaRPr lang="en-US" sz="2800" dirty="0"/>
          </a:p>
        </p:txBody>
      </p:sp>
    </p:spTree>
    <p:extLst>
      <p:ext uri="{BB962C8B-B14F-4D97-AF65-F5344CB8AC3E}">
        <p14:creationId xmlns:p14="http://schemas.microsoft.com/office/powerpoint/2010/main" val="206878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Expansive Use of Title 38 Pay Authorities</a:t>
            </a:r>
            <a:endParaRPr lang="en-US" dirty="0"/>
          </a:p>
        </p:txBody>
      </p:sp>
      <p:sp>
        <p:nvSpPr>
          <p:cNvPr id="3" name="Content Placeholder 2"/>
          <p:cNvSpPr>
            <a:spLocks noGrp="1"/>
          </p:cNvSpPr>
          <p:nvPr>
            <p:ph idx="1"/>
          </p:nvPr>
        </p:nvSpPr>
        <p:spPr/>
        <p:txBody>
          <a:bodyPr>
            <a:noAutofit/>
          </a:bodyPr>
          <a:lstStyle/>
          <a:p>
            <a:pPr lvl="0">
              <a:buFont typeface="Wingdings" panose="05000000000000000000" pitchFamily="2" charset="2"/>
              <a:buChar char="v"/>
            </a:pPr>
            <a:r>
              <a:rPr lang="en-US" sz="2400" dirty="0"/>
              <a:t>Title 38 Physician, Dentist, and Podiatrist market pay authority </a:t>
            </a:r>
          </a:p>
          <a:p>
            <a:pPr lvl="0">
              <a:buFont typeface="Wingdings" panose="05000000000000000000" pitchFamily="2" charset="2"/>
              <a:buChar char="v"/>
            </a:pPr>
            <a:r>
              <a:rPr lang="en-US" sz="2400" dirty="0"/>
              <a:t>19 IHS Title 38 Special Salary Rates in use for key healthcare staff </a:t>
            </a:r>
          </a:p>
          <a:p>
            <a:pPr lvl="2">
              <a:buFont typeface="Courier New" panose="02070309020205020404" pitchFamily="49" charset="0"/>
              <a:buChar char="o"/>
            </a:pPr>
            <a:r>
              <a:rPr lang="en-US" sz="2400" dirty="0"/>
              <a:t>New – Dental Assistants, Pharmacy Residents, Clinical Laboratory Scientists</a:t>
            </a:r>
          </a:p>
          <a:p>
            <a:pPr lvl="2">
              <a:buFont typeface="Courier New" panose="02070309020205020404" pitchFamily="49" charset="0"/>
              <a:buChar char="o"/>
            </a:pPr>
            <a:r>
              <a:rPr lang="en-US" sz="2400" dirty="0"/>
              <a:t>Updated  – Pharmacists</a:t>
            </a:r>
          </a:p>
          <a:p>
            <a:pPr lvl="2">
              <a:buFont typeface="Courier New" panose="02070309020205020404" pitchFamily="49" charset="0"/>
              <a:buChar char="o"/>
            </a:pPr>
            <a:r>
              <a:rPr lang="en-US" sz="2400" dirty="0"/>
              <a:t>Under Development/Revision –  Social Services Assistants, Nurse Midwives</a:t>
            </a:r>
          </a:p>
        </p:txBody>
      </p:sp>
      <p:sp>
        <p:nvSpPr>
          <p:cNvPr id="4" name="Slide Number Placeholder 3"/>
          <p:cNvSpPr>
            <a:spLocks noGrp="1"/>
          </p:cNvSpPr>
          <p:nvPr>
            <p:ph type="sldNum" sz="quarter" idx="12"/>
          </p:nvPr>
        </p:nvSpPr>
        <p:spPr/>
        <p:txBody>
          <a:bodyPr/>
          <a:lstStyle/>
          <a:p>
            <a:fld id="{CFB582AC-5695-48DB-B28C-201892CC33C9}" type="slidenum">
              <a:rPr lang="en-US" smtClean="0"/>
              <a:t>5</a:t>
            </a:fld>
            <a:endParaRPr lang="en-US" dirty="0"/>
          </a:p>
        </p:txBody>
      </p:sp>
    </p:spTree>
    <p:extLst>
      <p:ext uri="{BB962C8B-B14F-4D97-AF65-F5344CB8AC3E}">
        <p14:creationId xmlns:p14="http://schemas.microsoft.com/office/powerpoint/2010/main" val="9256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B052-B7A5-4A78-A1C2-998C73F891FC}"/>
              </a:ext>
            </a:extLst>
          </p:cNvPr>
          <p:cNvSpPr>
            <a:spLocks noGrp="1"/>
          </p:cNvSpPr>
          <p:nvPr>
            <p:ph type="title"/>
          </p:nvPr>
        </p:nvSpPr>
        <p:spPr/>
        <p:txBody>
          <a:bodyPr/>
          <a:lstStyle/>
          <a:p>
            <a:r>
              <a:rPr lang="en-US" b="1" dirty="0"/>
              <a:t>Creative Use of Title 5 Pay Authorities</a:t>
            </a:r>
          </a:p>
        </p:txBody>
      </p:sp>
      <p:sp>
        <p:nvSpPr>
          <p:cNvPr id="3" name="Content Placeholder 2">
            <a:extLst>
              <a:ext uri="{FF2B5EF4-FFF2-40B4-BE49-F238E27FC236}">
                <a16:creationId xmlns:a16="http://schemas.microsoft.com/office/drawing/2014/main" id="{2908A1F1-2C10-4496-BE90-9E3DA57053E8}"/>
              </a:ext>
            </a:extLst>
          </p:cNvPr>
          <p:cNvSpPr>
            <a:spLocks noGrp="1"/>
          </p:cNvSpPr>
          <p:nvPr>
            <p:ph idx="1"/>
          </p:nvPr>
        </p:nvSpPr>
        <p:spPr>
          <a:xfrm>
            <a:off x="1097280" y="1845734"/>
            <a:ext cx="10058400" cy="4023360"/>
          </a:xfrm>
        </p:spPr>
        <p:txBody>
          <a:bodyPr/>
          <a:lstStyle/>
          <a:p>
            <a:pPr lvl="0">
              <a:buFont typeface="Wingdings" panose="05000000000000000000" pitchFamily="2" charset="2"/>
              <a:buChar char="v"/>
            </a:pPr>
            <a:r>
              <a:rPr lang="en-US" sz="2400" dirty="0"/>
              <a:t>Obtained Office of Personnel Management approval to provide recruitment, retention, and relocation incentives </a:t>
            </a:r>
            <a:r>
              <a:rPr lang="en-US" sz="2400" b="1" dirty="0"/>
              <a:t>(3Rs) up to 50 percent of salary </a:t>
            </a:r>
            <a:r>
              <a:rPr lang="en-US" sz="2400" dirty="0"/>
              <a:t>for nurses, clinical lab scientists, Chief Executive Officers, and Engineers</a:t>
            </a:r>
          </a:p>
          <a:p>
            <a:pPr lvl="0">
              <a:buFont typeface="Wingdings" panose="05000000000000000000" pitchFamily="2" charset="2"/>
              <a:buChar char="v"/>
            </a:pPr>
            <a:r>
              <a:rPr lang="en-US" sz="2400" dirty="0"/>
              <a:t>Established </a:t>
            </a:r>
            <a:r>
              <a:rPr lang="en-US" sz="2400" b="1" dirty="0"/>
              <a:t>group retention incentives </a:t>
            </a:r>
            <a:r>
              <a:rPr lang="en-US" sz="2400" dirty="0"/>
              <a:t>for:</a:t>
            </a:r>
          </a:p>
          <a:p>
            <a:pPr lvl="1">
              <a:buFont typeface="Courier New" panose="02070309020205020404" pitchFamily="49" charset="0"/>
              <a:buChar char="o"/>
            </a:pPr>
            <a:r>
              <a:rPr lang="en-US" sz="2400" dirty="0"/>
              <a:t>Sanitation Facilities Construction staff to support BIL/IIJA</a:t>
            </a:r>
          </a:p>
          <a:p>
            <a:pPr lvl="1">
              <a:buFont typeface="Courier New" panose="02070309020205020404" pitchFamily="49" charset="0"/>
              <a:buChar char="o"/>
            </a:pPr>
            <a:r>
              <a:rPr lang="en-US" sz="2400" dirty="0"/>
              <a:t>Office of Human Resources staff</a:t>
            </a:r>
          </a:p>
          <a:p>
            <a:pPr>
              <a:buFont typeface="Wingdings" panose="05000000000000000000" pitchFamily="2" charset="2"/>
              <a:buChar char="v"/>
            </a:pPr>
            <a:r>
              <a:rPr lang="en-US" sz="2400" dirty="0"/>
              <a:t>Created </a:t>
            </a:r>
            <a:r>
              <a:rPr lang="en-US" sz="2400" b="1" dirty="0"/>
              <a:t>total compensation summaries </a:t>
            </a:r>
            <a:r>
              <a:rPr lang="en-US" sz="2400" dirty="0"/>
              <a:t>for several occupations showing the monetary value of all benefits to better promote IHS employment</a:t>
            </a:r>
          </a:p>
          <a:p>
            <a:pPr marL="201168" lvl="1" indent="0">
              <a:buNone/>
            </a:pPr>
            <a:endParaRPr lang="en-US" dirty="0"/>
          </a:p>
          <a:p>
            <a:endParaRPr lang="en-US" dirty="0"/>
          </a:p>
        </p:txBody>
      </p:sp>
      <p:sp>
        <p:nvSpPr>
          <p:cNvPr id="4" name="Slide Number Placeholder 3">
            <a:extLst>
              <a:ext uri="{FF2B5EF4-FFF2-40B4-BE49-F238E27FC236}">
                <a16:creationId xmlns:a16="http://schemas.microsoft.com/office/drawing/2014/main" id="{8B25BFB5-CE63-4BA5-A2A2-85044979380B}"/>
              </a:ext>
            </a:extLst>
          </p:cNvPr>
          <p:cNvSpPr>
            <a:spLocks noGrp="1"/>
          </p:cNvSpPr>
          <p:nvPr>
            <p:ph type="sldNum" sz="quarter" idx="12"/>
          </p:nvPr>
        </p:nvSpPr>
        <p:spPr/>
        <p:txBody>
          <a:bodyPr/>
          <a:lstStyle/>
          <a:p>
            <a:fld id="{CFB582AC-5695-48DB-B28C-201892CC33C9}" type="slidenum">
              <a:rPr lang="en-US" smtClean="0"/>
              <a:t>6</a:t>
            </a:fld>
            <a:endParaRPr lang="en-US" dirty="0"/>
          </a:p>
        </p:txBody>
      </p:sp>
    </p:spTree>
    <p:extLst>
      <p:ext uri="{BB962C8B-B14F-4D97-AF65-F5344CB8AC3E}">
        <p14:creationId xmlns:p14="http://schemas.microsoft.com/office/powerpoint/2010/main" val="184870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601704"/>
            <a:ext cx="10058400" cy="1206917"/>
          </a:xfrm>
        </p:spPr>
        <p:txBody>
          <a:bodyPr/>
          <a:lstStyle/>
          <a:p>
            <a:pPr algn="ctr"/>
            <a:r>
              <a:rPr lang="en-US" b="1" dirty="0">
                <a:solidFill>
                  <a:schemeClr val="tx1"/>
                </a:solidFill>
              </a:rPr>
              <a:t>New Initiatives and Programs </a:t>
            </a:r>
          </a:p>
        </p:txBody>
      </p:sp>
      <p:sp>
        <p:nvSpPr>
          <p:cNvPr id="3" name="Content Placeholder 2"/>
          <p:cNvSpPr>
            <a:spLocks noGrp="1"/>
          </p:cNvSpPr>
          <p:nvPr>
            <p:ph idx="1"/>
          </p:nvPr>
        </p:nvSpPr>
        <p:spPr>
          <a:xfrm>
            <a:off x="822960" y="1876214"/>
            <a:ext cx="10058400" cy="4448386"/>
          </a:xfrm>
        </p:spPr>
        <p:txBody>
          <a:bodyPr>
            <a:normAutofit/>
          </a:bodyPr>
          <a:lstStyle/>
          <a:p>
            <a:pPr lvl="0">
              <a:buFont typeface="Wingdings" panose="05000000000000000000" pitchFamily="2" charset="2"/>
              <a:buChar char="v"/>
            </a:pPr>
            <a:r>
              <a:rPr lang="en-US" sz="2300" b="1" dirty="0"/>
              <a:t>Classification Shared Service Center </a:t>
            </a:r>
          </a:p>
          <a:p>
            <a:pPr lvl="0">
              <a:buFont typeface="Wingdings" panose="05000000000000000000" pitchFamily="2" charset="2"/>
              <a:buChar char="v"/>
            </a:pPr>
            <a:r>
              <a:rPr lang="en-US" sz="2300" b="1" dirty="0"/>
              <a:t>Centralized Hiring</a:t>
            </a:r>
            <a:r>
              <a:rPr lang="en-US" sz="2300" dirty="0"/>
              <a:t> to provide direct support to BIL/IIJA projects</a:t>
            </a:r>
          </a:p>
          <a:p>
            <a:pPr>
              <a:buFont typeface="Wingdings" panose="05000000000000000000" pitchFamily="2" charset="2"/>
              <a:buChar char="v"/>
            </a:pPr>
            <a:r>
              <a:rPr lang="en-US" sz="2300" b="1" dirty="0"/>
              <a:t>IHS Executive Development Program </a:t>
            </a:r>
            <a:r>
              <a:rPr lang="en-US" sz="2300" dirty="0"/>
              <a:t>(EDP)</a:t>
            </a:r>
          </a:p>
          <a:p>
            <a:pPr>
              <a:buFont typeface="Wingdings" panose="05000000000000000000" pitchFamily="2" charset="2"/>
              <a:buChar char="v"/>
            </a:pPr>
            <a:r>
              <a:rPr lang="en-US" sz="2300" b="1" dirty="0"/>
              <a:t>Housing Subsidy Pilot Program implemented October 2022 in the IHS Billings Area</a:t>
            </a:r>
            <a:endParaRPr lang="en-US" sz="2300" dirty="0"/>
          </a:p>
          <a:p>
            <a:pPr>
              <a:buFont typeface="Wingdings" panose="05000000000000000000" pitchFamily="2" charset="2"/>
              <a:buChar char="v"/>
            </a:pPr>
            <a:r>
              <a:rPr lang="en-US" sz="2300" b="1" dirty="0"/>
              <a:t>Exit Survey Pilot Program implemented July 2023</a:t>
            </a:r>
          </a:p>
          <a:p>
            <a:pPr>
              <a:buFont typeface="Wingdings" panose="05000000000000000000" pitchFamily="2" charset="2"/>
              <a:buChar char="v"/>
            </a:pPr>
            <a:r>
              <a:rPr lang="en-US" sz="2300" b="1" dirty="0"/>
              <a:t>“Any 2080” Variable Work Schedule implemented in July 2022</a:t>
            </a:r>
          </a:p>
          <a:p>
            <a:pPr marL="0" indent="0">
              <a:buNone/>
            </a:pPr>
            <a:r>
              <a:rPr lang="en-US" sz="2300" dirty="0"/>
              <a:t>for Navajo Emergency Medicine Physicians</a:t>
            </a:r>
          </a:p>
          <a:p>
            <a:pPr>
              <a:buFont typeface="Wingdings" panose="05000000000000000000" pitchFamily="2" charset="2"/>
              <a:buChar char="v"/>
            </a:pPr>
            <a:endParaRPr lang="en-US" dirty="0"/>
          </a:p>
          <a:p>
            <a:pPr lvl="0">
              <a:buFont typeface="Wingdings" panose="05000000000000000000" pitchFamily="2" charset="2"/>
              <a:buChar char="v"/>
            </a:pPr>
            <a:endParaRPr lang="en-US" dirty="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7</a:t>
            </a:fld>
            <a:endParaRPr lang="en-US" dirty="0"/>
          </a:p>
        </p:txBody>
      </p:sp>
    </p:spTree>
    <p:extLst>
      <p:ext uri="{BB962C8B-B14F-4D97-AF65-F5344CB8AC3E}">
        <p14:creationId xmlns:p14="http://schemas.microsoft.com/office/powerpoint/2010/main" val="120556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B86E-048C-4E88-B3BD-815D62F1058C}"/>
              </a:ext>
            </a:extLst>
          </p:cNvPr>
          <p:cNvSpPr>
            <a:spLocks noGrp="1"/>
          </p:cNvSpPr>
          <p:nvPr>
            <p:ph type="title"/>
          </p:nvPr>
        </p:nvSpPr>
        <p:spPr>
          <a:xfrm>
            <a:off x="1154221" y="738780"/>
            <a:ext cx="10058400" cy="949344"/>
          </a:xfrm>
        </p:spPr>
        <p:txBody>
          <a:bodyPr/>
          <a:lstStyle/>
          <a:p>
            <a:pPr algn="ctr"/>
            <a:r>
              <a:rPr lang="en-US" b="1" dirty="0"/>
              <a:t>IHS Scholarship Program</a:t>
            </a:r>
          </a:p>
        </p:txBody>
      </p:sp>
      <p:sp>
        <p:nvSpPr>
          <p:cNvPr id="3" name="Content Placeholder 2">
            <a:extLst>
              <a:ext uri="{FF2B5EF4-FFF2-40B4-BE49-F238E27FC236}">
                <a16:creationId xmlns:a16="http://schemas.microsoft.com/office/drawing/2014/main" id="{D09491D5-B8CD-4018-99C4-3DD4E50AD386}"/>
              </a:ext>
            </a:extLst>
          </p:cNvPr>
          <p:cNvSpPr>
            <a:spLocks noGrp="1"/>
          </p:cNvSpPr>
          <p:nvPr>
            <p:ph idx="1"/>
          </p:nvPr>
        </p:nvSpPr>
        <p:spPr>
          <a:xfrm>
            <a:off x="1097280" y="1818752"/>
            <a:ext cx="10058400" cy="3941968"/>
          </a:xfrm>
        </p:spPr>
        <p:txBody>
          <a:bodyPr>
            <a:normAutofit fontScale="77500" lnSpcReduction="20000"/>
          </a:bodyPr>
          <a:lstStyle/>
          <a:p>
            <a:pPr>
              <a:buFont typeface="Wingdings" panose="05000000000000000000" pitchFamily="2" charset="2"/>
              <a:buChar char="v"/>
            </a:pPr>
            <a:r>
              <a:rPr lang="en-US" sz="2700" b="1" dirty="0"/>
              <a:t>Preparatory &amp; Pre-Graduate Scholarships:</a:t>
            </a:r>
          </a:p>
          <a:p>
            <a:pPr lvl="1">
              <a:buFont typeface="Courier New" panose="02070309020205020404" pitchFamily="49" charset="0"/>
              <a:buChar char="o"/>
            </a:pPr>
            <a:r>
              <a:rPr lang="en-US" sz="2700" dirty="0">
                <a:solidFill>
                  <a:schemeClr val="tx1">
                    <a:lumMod val="90000"/>
                    <a:lumOff val="10000"/>
                  </a:schemeClr>
                </a:solidFill>
              </a:rPr>
              <a:t>No Service Commitment, descendant and member of federally or state – recognized tribes, must be leading to a Bachelor degree in Science</a:t>
            </a:r>
          </a:p>
          <a:p>
            <a:pPr lvl="1">
              <a:buFont typeface="Courier New" panose="02070309020205020404" pitchFamily="49" charset="0"/>
              <a:buChar char="o"/>
            </a:pPr>
            <a:r>
              <a:rPr lang="en-US" sz="2700" b="1" dirty="0">
                <a:solidFill>
                  <a:schemeClr val="tx1">
                    <a:lumMod val="90000"/>
                    <a:lumOff val="10000"/>
                  </a:schemeClr>
                </a:solidFill>
              </a:rPr>
              <a:t>Pre- Nursing (</a:t>
            </a:r>
            <a:r>
              <a:rPr lang="en-US" sz="2700" i="1" dirty="0">
                <a:solidFill>
                  <a:schemeClr val="tx1">
                    <a:lumMod val="90000"/>
                    <a:lumOff val="10000"/>
                  </a:schemeClr>
                </a:solidFill>
              </a:rPr>
              <a:t>Preparatory) - </a:t>
            </a:r>
            <a:r>
              <a:rPr lang="en-US" sz="2700" dirty="0">
                <a:solidFill>
                  <a:schemeClr val="tx1">
                    <a:lumMod val="90000"/>
                    <a:lumOff val="10000"/>
                  </a:schemeClr>
                </a:solidFill>
              </a:rPr>
              <a:t>Must be at least </a:t>
            </a:r>
            <a:r>
              <a:rPr lang="en-US" sz="2700" b="1" dirty="0">
                <a:solidFill>
                  <a:schemeClr val="tx1">
                    <a:lumMod val="90000"/>
                    <a:lumOff val="10000"/>
                  </a:schemeClr>
                </a:solidFill>
              </a:rPr>
              <a:t>sophomore level </a:t>
            </a:r>
          </a:p>
          <a:p>
            <a:pPr lvl="1">
              <a:buFont typeface="Courier New" panose="02070309020205020404" pitchFamily="49" charset="0"/>
              <a:buChar char="o"/>
            </a:pPr>
            <a:r>
              <a:rPr lang="en-US" sz="2700" b="1" dirty="0">
                <a:solidFill>
                  <a:schemeClr val="tx1">
                    <a:lumMod val="90000"/>
                    <a:lumOff val="10000"/>
                  </a:schemeClr>
                </a:solidFill>
              </a:rPr>
              <a:t>Pre- Medicine &amp; Pre-Dentistry (</a:t>
            </a:r>
            <a:r>
              <a:rPr lang="en-US" sz="2700" i="1" dirty="0">
                <a:solidFill>
                  <a:schemeClr val="tx1">
                    <a:lumMod val="90000"/>
                    <a:lumOff val="10000"/>
                  </a:schemeClr>
                </a:solidFill>
              </a:rPr>
              <a:t>Pre-Graduate) - </a:t>
            </a:r>
            <a:r>
              <a:rPr lang="en-US" sz="2700" dirty="0">
                <a:solidFill>
                  <a:schemeClr val="tx1">
                    <a:lumMod val="90000"/>
                    <a:lumOff val="10000"/>
                  </a:schemeClr>
                </a:solidFill>
              </a:rPr>
              <a:t>Must be at least a </a:t>
            </a:r>
            <a:r>
              <a:rPr lang="en-US" sz="2700" b="1" dirty="0">
                <a:solidFill>
                  <a:schemeClr val="tx1">
                    <a:lumMod val="90000"/>
                    <a:lumOff val="10000"/>
                  </a:schemeClr>
                </a:solidFill>
              </a:rPr>
              <a:t>junior or senior level</a:t>
            </a:r>
            <a:endParaRPr lang="en-US" sz="2700" strike="sngStrike" dirty="0">
              <a:solidFill>
                <a:schemeClr val="tx1">
                  <a:lumMod val="90000"/>
                  <a:lumOff val="10000"/>
                </a:schemeClr>
              </a:solidFill>
            </a:endParaRPr>
          </a:p>
          <a:p>
            <a:pPr>
              <a:buFont typeface="Wingdings" panose="05000000000000000000" pitchFamily="2" charset="2"/>
              <a:buChar char="v"/>
            </a:pPr>
            <a:r>
              <a:rPr lang="en-US" sz="2700" b="1" dirty="0"/>
              <a:t>Health Professions Scholarship:</a:t>
            </a:r>
          </a:p>
          <a:p>
            <a:pPr lvl="1">
              <a:lnSpc>
                <a:spcPct val="100000"/>
              </a:lnSpc>
              <a:spcBef>
                <a:spcPts val="0"/>
              </a:spcBef>
              <a:spcAft>
                <a:spcPts val="0"/>
              </a:spcAft>
              <a:buClr>
                <a:srgbClr val="A9A57C"/>
              </a:buClr>
              <a:buFont typeface="Courier New" panose="02070309020205020404" pitchFamily="49" charset="0"/>
              <a:buChar char="o"/>
              <a:defRPr/>
            </a:pPr>
            <a:r>
              <a:rPr lang="en-US" sz="2700" dirty="0">
                <a:solidFill>
                  <a:schemeClr val="tx1"/>
                </a:solidFill>
              </a:rPr>
              <a:t>Minimum 2 year full-time clinical practice service obligation at an approved site. </a:t>
            </a:r>
          </a:p>
          <a:p>
            <a:pPr lvl="1">
              <a:lnSpc>
                <a:spcPct val="100000"/>
              </a:lnSpc>
              <a:spcBef>
                <a:spcPts val="0"/>
              </a:spcBef>
              <a:spcAft>
                <a:spcPts val="0"/>
              </a:spcAft>
              <a:buClr>
                <a:srgbClr val="A9A57C"/>
              </a:buClr>
              <a:buFont typeface="Courier New" panose="02070309020205020404" pitchFamily="49" charset="0"/>
              <a:buChar char="o"/>
              <a:defRPr/>
            </a:pPr>
            <a:r>
              <a:rPr lang="en-US" sz="2700" dirty="0">
                <a:solidFill>
                  <a:srgbClr val="000000">
                    <a:lumMod val="90000"/>
                    <a:lumOff val="10000"/>
                  </a:srgbClr>
                </a:solidFill>
              </a:rPr>
              <a:t>One year of service per year of support thereafter.</a:t>
            </a:r>
          </a:p>
          <a:p>
            <a:pPr lvl="1">
              <a:lnSpc>
                <a:spcPct val="100000"/>
              </a:lnSpc>
              <a:spcBef>
                <a:spcPts val="0"/>
              </a:spcBef>
              <a:spcAft>
                <a:spcPts val="0"/>
              </a:spcAft>
              <a:buClr>
                <a:srgbClr val="A9A57C"/>
              </a:buClr>
              <a:buFont typeface="Courier New" panose="02070309020205020404" pitchFamily="49" charset="0"/>
              <a:buChar char="o"/>
              <a:defRPr/>
            </a:pPr>
            <a:r>
              <a:rPr lang="en-US" sz="2700" dirty="0">
                <a:solidFill>
                  <a:srgbClr val="000000">
                    <a:lumMod val="90000"/>
                    <a:lumOff val="10000"/>
                  </a:srgbClr>
                </a:solidFill>
              </a:rPr>
              <a:t>Member of federally recognized tribe</a:t>
            </a:r>
          </a:p>
          <a:p>
            <a:pPr>
              <a:buFont typeface="Wingdings" panose="05000000000000000000" pitchFamily="2" charset="2"/>
              <a:buChar char="v"/>
            </a:pPr>
            <a:r>
              <a:rPr lang="en-US" sz="2700" b="1" dirty="0"/>
              <a:t>Stipends are taxed and full-time clinical service is required to satisfy service obligation. </a:t>
            </a:r>
          </a:p>
          <a:p>
            <a:pPr>
              <a:buFont typeface="Wingdings" panose="05000000000000000000" pitchFamily="2" charset="2"/>
              <a:buChar char="v"/>
            </a:pPr>
            <a:r>
              <a:rPr lang="en-US" sz="2700" b="1" dirty="0"/>
              <a:t>FY 2024 Budget: $17.6M</a:t>
            </a:r>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8A954248-114B-464B-8D5C-B13D5EDB1942}"/>
              </a:ext>
            </a:extLst>
          </p:cNvPr>
          <p:cNvSpPr>
            <a:spLocks noGrp="1"/>
          </p:cNvSpPr>
          <p:nvPr>
            <p:ph type="sldNum" sz="quarter" idx="12"/>
          </p:nvPr>
        </p:nvSpPr>
        <p:spPr/>
        <p:txBody>
          <a:bodyPr/>
          <a:lstStyle/>
          <a:p>
            <a:fld id="{CFB582AC-5695-48DB-B28C-201892CC33C9}" type="slidenum">
              <a:rPr lang="en-US" smtClean="0"/>
              <a:t>8</a:t>
            </a:fld>
            <a:endParaRPr lang="en-US" dirty="0"/>
          </a:p>
        </p:txBody>
      </p:sp>
    </p:spTree>
    <p:extLst>
      <p:ext uri="{BB962C8B-B14F-4D97-AF65-F5344CB8AC3E}">
        <p14:creationId xmlns:p14="http://schemas.microsoft.com/office/powerpoint/2010/main" val="95682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6099" y="0"/>
            <a:ext cx="4083169" cy="681487"/>
          </a:xfrm>
        </p:spPr>
        <p:txBody>
          <a:bodyPr/>
          <a:lstStyle/>
          <a:p>
            <a:r>
              <a:rPr lang="en-US" sz="2000" b="1" dirty="0"/>
              <a:t>IHS Scholarship Program</a:t>
            </a:r>
            <a:br>
              <a:rPr lang="en-US" b="1" dirty="0"/>
            </a:br>
            <a:r>
              <a:rPr lang="en-US" sz="1600" i="1" dirty="0"/>
              <a:t>2020 - 2024</a:t>
            </a:r>
            <a:endParaRPr lang="en-US" dirty="0"/>
          </a:p>
        </p:txBody>
      </p:sp>
      <p:cxnSp>
        <p:nvCxnSpPr>
          <p:cNvPr id="4" name="Straight Connector 3"/>
          <p:cNvCxnSpPr/>
          <p:nvPr/>
        </p:nvCxnSpPr>
        <p:spPr>
          <a:xfrm>
            <a:off x="190500" y="730370"/>
            <a:ext cx="11834723" cy="7188"/>
          </a:xfrm>
          <a:prstGeom prst="line">
            <a:avLst/>
          </a:prstGeom>
          <a:ln w="28575">
            <a:solidFill>
              <a:srgbClr val="4A7EBB"/>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0500" y="947687"/>
            <a:ext cx="2638963"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Awards by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2020-2021 – 95 New 171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2021-2022 – 134 New 121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2022-2023 – 192 New 160 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2023-2024 – 180 New 196 Extensions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8451218" y="947687"/>
            <a:ext cx="3466682"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Current disciplines funded: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Laboratory Scientist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Psychologist (PsyD)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Dentist (DDS or DMD)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Engineering (Civil/Environmental)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Nurse Anesthetist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Nurse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Nurse Practitioner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Nurse, minimum baccalaureate degree in nursing (BSN)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Optometrist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Pharmacist (PharmD)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Physical Therapist (DPT)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Physician, Allopathy (MD)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Physician, Osteopathy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Physician’s Assistant (Masters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Podiatrist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Pre-dentistry (Jr./Sr. Undergraduate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Pre-Med, leading to MD/DO (Jr./Sr. Undergraduate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Pre-Nurse, leading to BSN (Sophomore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Social Worker (LCSW)</a:t>
            </a:r>
          </a:p>
        </p:txBody>
      </p:sp>
      <p:graphicFrame>
        <p:nvGraphicFramePr>
          <p:cNvPr id="11" name="Chart 10"/>
          <p:cNvGraphicFramePr>
            <a:graphicFrameLocks/>
          </p:cNvGraphicFramePr>
          <p:nvPr/>
        </p:nvGraphicFramePr>
        <p:xfrm>
          <a:off x="4109970" y="3864634"/>
          <a:ext cx="3997939" cy="2887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800852968"/>
              </p:ext>
            </p:extLst>
          </p:nvPr>
        </p:nvGraphicFramePr>
        <p:xfrm>
          <a:off x="4107813" y="857362"/>
          <a:ext cx="4000096" cy="2887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1415263"/>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7797</TotalTime>
  <Words>1960</Words>
  <Application>Microsoft Office PowerPoint</Application>
  <PresentationFormat>Widescreen</PresentationFormat>
  <Paragraphs>223</Paragraphs>
  <Slides>16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ＭＳ Ｐゴシック</vt:lpstr>
      <vt:lpstr>Arial</vt:lpstr>
      <vt:lpstr>Bahnschrift SemiBold Condensed</vt:lpstr>
      <vt:lpstr>Calibri</vt:lpstr>
      <vt:lpstr>Calibri Light</vt:lpstr>
      <vt:lpstr>Courier New</vt:lpstr>
      <vt:lpstr>Wingdings</vt:lpstr>
      <vt:lpstr>Retrospect</vt:lpstr>
      <vt:lpstr>Office Theme</vt:lpstr>
      <vt:lpstr>Indian Health Service Overview for OTSG</vt:lpstr>
      <vt:lpstr>IHS Facility Overview</vt:lpstr>
      <vt:lpstr>IHS Workforce Snapshot </vt:lpstr>
      <vt:lpstr>HR Initiatives and Programs Supporting Recruitment and Retention</vt:lpstr>
      <vt:lpstr>Expansive Use of Title 38 Pay Authorities</vt:lpstr>
      <vt:lpstr>Creative Use of Title 5 Pay Authorities</vt:lpstr>
      <vt:lpstr>New Initiatives and Programs </vt:lpstr>
      <vt:lpstr>IHS Scholarship Program</vt:lpstr>
      <vt:lpstr>IHS Scholarship Program 2020 - 2024</vt:lpstr>
      <vt:lpstr>IHS Loan Repayment Program</vt:lpstr>
      <vt:lpstr>Commissioned Corps </vt:lpstr>
      <vt:lpstr>Commissioned Corps Overview</vt:lpstr>
      <vt:lpstr>Recruitment Prioritization</vt:lpstr>
      <vt:lpstr>Infrastructure and Investment Jobs Act</vt:lpstr>
      <vt:lpstr>Commissioned Corps Special Pays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Direct Service Tribes 3rd Quarter Meeting</dc:title>
  <dc:creator>Coriz, Kenneth A. (IHS/HQ)</dc:creator>
  <cp:lastModifiedBy>Frye, Daniel (IHS/BEM/AO)</cp:lastModifiedBy>
  <cp:revision>135</cp:revision>
  <dcterms:created xsi:type="dcterms:W3CDTF">2023-05-09T17:13:24Z</dcterms:created>
  <dcterms:modified xsi:type="dcterms:W3CDTF">2024-07-22T15:14:59Z</dcterms:modified>
</cp:coreProperties>
</file>