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678" r:id="rId3"/>
    <p:sldId id="676" r:id="rId4"/>
    <p:sldId id="677" r:id="rId5"/>
    <p:sldId id="684" r:id="rId6"/>
    <p:sldId id="685" r:id="rId7"/>
    <p:sldId id="697" r:id="rId8"/>
    <p:sldId id="687" r:id="rId9"/>
    <p:sldId id="699" r:id="rId10"/>
    <p:sldId id="682" r:id="rId11"/>
    <p:sldId id="683" r:id="rId12"/>
    <p:sldId id="698" r:id="rId13"/>
    <p:sldId id="679" r:id="rId14"/>
    <p:sldId id="680" r:id="rId15"/>
    <p:sldId id="688" r:id="rId16"/>
    <p:sldId id="689" r:id="rId17"/>
    <p:sldId id="690" r:id="rId18"/>
    <p:sldId id="681" r:id="rId19"/>
    <p:sldId id="700" r:id="rId20"/>
    <p:sldId id="693" r:id="rId21"/>
    <p:sldId id="691" r:id="rId22"/>
    <p:sldId id="694" r:id="rId23"/>
    <p:sldId id="692" r:id="rId24"/>
    <p:sldId id="695" r:id="rId25"/>
    <p:sldId id="355"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E5"/>
    <a:srgbClr val="EEECE1"/>
    <a:srgbClr val="110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243" autoAdjust="0"/>
    <p:restoredTop sz="94673" autoAdjust="0"/>
  </p:normalViewPr>
  <p:slideViewPr>
    <p:cSldViewPr>
      <p:cViewPr varScale="1">
        <p:scale>
          <a:sx n="114" d="100"/>
          <a:sy n="114" d="100"/>
        </p:scale>
        <p:origin x="11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89630" tIns="44815" rIns="89630" bIns="44815" rtlCol="0"/>
          <a:lstStyle>
            <a:lvl1pPr algn="l" eaLnBrk="1" hangingPunct="1">
              <a:defRPr sz="1200">
                <a:cs typeface="Arial" charset="0"/>
              </a:defRPr>
            </a:lvl1pPr>
          </a:lstStyle>
          <a:p>
            <a:pPr>
              <a:defRPr/>
            </a:pPr>
            <a:endParaRPr lang="en-US" dirty="0"/>
          </a:p>
        </p:txBody>
      </p:sp>
      <p:sp>
        <p:nvSpPr>
          <p:cNvPr id="3" name="Date Placeholder 2"/>
          <p:cNvSpPr>
            <a:spLocks noGrp="1"/>
          </p:cNvSpPr>
          <p:nvPr>
            <p:ph type="dt" sz="quarter" idx="1"/>
          </p:nvPr>
        </p:nvSpPr>
        <p:spPr>
          <a:xfrm>
            <a:off x="3970134" y="0"/>
            <a:ext cx="3038648" cy="465138"/>
          </a:xfrm>
          <a:prstGeom prst="rect">
            <a:avLst/>
          </a:prstGeom>
        </p:spPr>
        <p:txBody>
          <a:bodyPr vert="horz" lIns="89630" tIns="44815" rIns="89630" bIns="44815" rtlCol="0"/>
          <a:lstStyle>
            <a:lvl1pPr algn="r" eaLnBrk="1" hangingPunct="1">
              <a:defRPr sz="1200">
                <a:cs typeface="Arial" charset="0"/>
              </a:defRPr>
            </a:lvl1pPr>
          </a:lstStyle>
          <a:p>
            <a:pPr>
              <a:defRPr/>
            </a:pPr>
            <a:fld id="{A853847B-CDB4-4D5D-837F-B8FC1C175566}" type="datetimeFigureOut">
              <a:rPr lang="en-US"/>
              <a:pPr>
                <a:defRPr/>
              </a:pPr>
              <a:t>7/22/2024</a:t>
            </a:fld>
            <a:endParaRPr lang="en-US" dirty="0"/>
          </a:p>
        </p:txBody>
      </p:sp>
      <p:sp>
        <p:nvSpPr>
          <p:cNvPr id="4" name="Footer Placeholder 3"/>
          <p:cNvSpPr>
            <a:spLocks noGrp="1"/>
          </p:cNvSpPr>
          <p:nvPr>
            <p:ph type="ftr" sz="quarter" idx="2"/>
          </p:nvPr>
        </p:nvSpPr>
        <p:spPr>
          <a:xfrm>
            <a:off x="0" y="8829675"/>
            <a:ext cx="3038649" cy="465138"/>
          </a:xfrm>
          <a:prstGeom prst="rect">
            <a:avLst/>
          </a:prstGeom>
        </p:spPr>
        <p:txBody>
          <a:bodyPr vert="horz" lIns="89630" tIns="44815" rIns="89630" bIns="44815" rtlCol="0" anchor="b"/>
          <a:lstStyle>
            <a:lvl1pPr algn="l" eaLnBrk="1" hangingPunct="1">
              <a:defRPr sz="1200">
                <a:cs typeface="Arial" charset="0"/>
              </a:defRPr>
            </a:lvl1pPr>
          </a:lstStyle>
          <a:p>
            <a:pPr>
              <a:defRPr/>
            </a:pPr>
            <a:endParaRPr lang="en-US" dirty="0"/>
          </a:p>
        </p:txBody>
      </p:sp>
      <p:sp>
        <p:nvSpPr>
          <p:cNvPr id="5" name="Slide Number Placeholder 4"/>
          <p:cNvSpPr>
            <a:spLocks noGrp="1"/>
          </p:cNvSpPr>
          <p:nvPr>
            <p:ph type="sldNum" sz="quarter" idx="3"/>
          </p:nvPr>
        </p:nvSpPr>
        <p:spPr>
          <a:xfrm>
            <a:off x="3970134" y="8829675"/>
            <a:ext cx="3038648" cy="465138"/>
          </a:xfrm>
          <a:prstGeom prst="rect">
            <a:avLst/>
          </a:prstGeom>
        </p:spPr>
        <p:txBody>
          <a:bodyPr vert="horz" wrap="square" lIns="89630" tIns="44815" rIns="89630" bIns="44815" numCol="1" anchor="b" anchorCtr="0" compatLnSpc="1">
            <a:prstTxWarp prst="textNoShape">
              <a:avLst/>
            </a:prstTxWarp>
          </a:bodyPr>
          <a:lstStyle>
            <a:lvl1pPr algn="r" eaLnBrk="1" hangingPunct="1">
              <a:defRPr sz="1200"/>
            </a:lvl1pPr>
          </a:lstStyle>
          <a:p>
            <a:pPr>
              <a:defRPr/>
            </a:pPr>
            <a:fld id="{99CF4C4E-FD9E-4921-B3CF-9E1752E72165}"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138"/>
          </a:xfrm>
          <a:prstGeom prst="rect">
            <a:avLst/>
          </a:prstGeom>
        </p:spPr>
        <p:txBody>
          <a:bodyPr vert="horz" lIns="90964" tIns="45483" rIns="90964" bIns="45483" rtlCol="0"/>
          <a:lstStyle>
            <a:lvl1pPr algn="l" eaLnBrk="1" hangingPunct="1">
              <a:defRPr sz="1200">
                <a:cs typeface="Arial" charset="0"/>
              </a:defRPr>
            </a:lvl1pPr>
          </a:lstStyle>
          <a:p>
            <a:pPr>
              <a:defRPr/>
            </a:pPr>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0964" tIns="45483" rIns="90964" bIns="45483" rtlCol="0"/>
          <a:lstStyle>
            <a:lvl1pPr algn="r" eaLnBrk="1" hangingPunct="1">
              <a:defRPr sz="1200">
                <a:cs typeface="Arial" charset="0"/>
              </a:defRPr>
            </a:lvl1pPr>
          </a:lstStyle>
          <a:p>
            <a:pPr>
              <a:defRPr/>
            </a:pPr>
            <a:fld id="{AA4A6240-BD63-46C9-9541-BBC0CF054268}" type="datetimeFigureOut">
              <a:rPr lang="en-US"/>
              <a:pPr>
                <a:defRPr/>
              </a:pPr>
              <a:t>7/22/2024</a:t>
            </a:fld>
            <a:endParaRPr lang="en-US" dirty="0"/>
          </a:p>
        </p:txBody>
      </p:sp>
      <p:sp>
        <p:nvSpPr>
          <p:cNvPr id="4" name="Slide Image Placeholder 3"/>
          <p:cNvSpPr>
            <a:spLocks noGrp="1" noRot="1" noChangeAspect="1"/>
          </p:cNvSpPr>
          <p:nvPr>
            <p:ph type="sldImg" idx="2"/>
          </p:nvPr>
        </p:nvSpPr>
        <p:spPr>
          <a:xfrm>
            <a:off x="1190625" y="696913"/>
            <a:ext cx="4648200" cy="3486150"/>
          </a:xfrm>
          <a:prstGeom prst="rect">
            <a:avLst/>
          </a:prstGeom>
          <a:noFill/>
          <a:ln w="12700">
            <a:solidFill>
              <a:prstClr val="black"/>
            </a:solidFill>
          </a:ln>
        </p:spPr>
        <p:txBody>
          <a:bodyPr vert="horz" lIns="90964" tIns="45483" rIns="90964" bIns="45483" rtlCol="0" anchor="ctr"/>
          <a:lstStyle/>
          <a:p>
            <a:pPr lvl="0"/>
            <a:endParaRPr lang="en-US" noProof="0" dirty="0"/>
          </a:p>
        </p:txBody>
      </p:sp>
      <p:sp>
        <p:nvSpPr>
          <p:cNvPr id="5" name="Notes Placeholder 4"/>
          <p:cNvSpPr>
            <a:spLocks noGrp="1"/>
          </p:cNvSpPr>
          <p:nvPr>
            <p:ph type="body" sz="quarter" idx="3"/>
          </p:nvPr>
        </p:nvSpPr>
        <p:spPr>
          <a:xfrm>
            <a:off x="700232" y="4416426"/>
            <a:ext cx="5611554" cy="4183063"/>
          </a:xfrm>
          <a:prstGeom prst="rect">
            <a:avLst/>
          </a:prstGeom>
        </p:spPr>
        <p:txBody>
          <a:bodyPr vert="horz" lIns="90964" tIns="45483" rIns="90964" bIns="4548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649" cy="465138"/>
          </a:xfrm>
          <a:prstGeom prst="rect">
            <a:avLst/>
          </a:prstGeom>
        </p:spPr>
        <p:txBody>
          <a:bodyPr vert="horz" lIns="90964" tIns="45483" rIns="90964" bIns="45483" rtlCol="0" anchor="b"/>
          <a:lstStyle>
            <a:lvl1pPr algn="l" eaLnBrk="1" hangingPunct="1">
              <a:defRPr sz="1200">
                <a:cs typeface="Arial" charset="0"/>
              </a:defRPr>
            </a:lvl1pPr>
          </a:lstStyle>
          <a:p>
            <a:pPr>
              <a:defRPr/>
            </a:pPr>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wrap="square" lIns="90964" tIns="45483" rIns="90964" bIns="45483" numCol="1" anchor="b" anchorCtr="0" compatLnSpc="1">
            <a:prstTxWarp prst="textNoShape">
              <a:avLst/>
            </a:prstTxWarp>
          </a:bodyPr>
          <a:lstStyle>
            <a:lvl1pPr algn="r" eaLnBrk="1" hangingPunct="1">
              <a:defRPr sz="1200"/>
            </a:lvl1pPr>
          </a:lstStyle>
          <a:p>
            <a:pPr>
              <a:defRPr/>
            </a:pPr>
            <a:fld id="{E463B4D4-5057-4D43-95F5-C72F36B3791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D46BE3-F6E8-4CE2-95E1-A8A6B14A4B8E}" type="slidenum">
              <a:rPr lang="en-US" altLang="en-US" smtClean="0"/>
              <a:pPr>
                <a:spcBef>
                  <a:spcPct val="0"/>
                </a:spcBef>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123A27-80C8-4111-B01C-F9E6BAA2206E}" type="slidenum">
              <a:rPr lang="en-US" altLang="en-US" smtClean="0"/>
              <a:pPr>
                <a:spcBef>
                  <a:spcPct val="0"/>
                </a:spcBef>
              </a:pPr>
              <a:t>25</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DEBC1F-5628-46E3-857E-DCDAE191E4C6}"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2629585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DEBC1F-5628-46E3-857E-DCDAE191E4C6}"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4129304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5</a:t>
            </a:fld>
            <a:endParaRPr lang="en-US" altLang="en-US" dirty="0"/>
          </a:p>
        </p:txBody>
      </p:sp>
    </p:spTree>
    <p:extLst>
      <p:ext uri="{BB962C8B-B14F-4D97-AF65-F5344CB8AC3E}">
        <p14:creationId xmlns:p14="http://schemas.microsoft.com/office/powerpoint/2010/main" val="1523945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6</a:t>
            </a:fld>
            <a:endParaRPr lang="en-US" altLang="en-US" dirty="0"/>
          </a:p>
        </p:txBody>
      </p:sp>
    </p:spTree>
    <p:extLst>
      <p:ext uri="{BB962C8B-B14F-4D97-AF65-F5344CB8AC3E}">
        <p14:creationId xmlns:p14="http://schemas.microsoft.com/office/powerpoint/2010/main" val="4122294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69C11E-71F6-4FB9-BF24-CBA177E3A218}"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441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8</a:t>
            </a:fld>
            <a:endParaRPr lang="en-US" altLang="en-US" dirty="0"/>
          </a:p>
        </p:txBody>
      </p:sp>
    </p:spTree>
    <p:extLst>
      <p:ext uri="{BB962C8B-B14F-4D97-AF65-F5344CB8AC3E}">
        <p14:creationId xmlns:p14="http://schemas.microsoft.com/office/powerpoint/2010/main" val="1523945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3244422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4DEBC1F-5628-46E3-857E-DCDAE191E4C6}"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2423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3AAA676-E3FD-4248-A4E8-061D401F4974}" type="datetime1">
              <a:rPr lang="en-US"/>
              <a:pPr>
                <a:defRPr/>
              </a:pPr>
              <a:t>7/22/2024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85B59FB-209F-40BF-8890-A14CE18564B1}" type="slidenum">
              <a:rPr lang="en-US" altLang="en-US"/>
              <a:pPr>
                <a:defRPr/>
              </a:pPr>
              <a:t>‹#›</a:t>
            </a:fld>
            <a:endParaRPr lang="en-US" altLang="en-US" dirty="0"/>
          </a:p>
        </p:txBody>
      </p:sp>
    </p:spTree>
    <p:extLst>
      <p:ext uri="{BB962C8B-B14F-4D97-AF65-F5344CB8AC3E}">
        <p14:creationId xmlns:p14="http://schemas.microsoft.com/office/powerpoint/2010/main" val="114130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BB893D5-A923-4D90-853D-28C9414C0458}" type="datetime1">
              <a:rPr lang="en-US"/>
              <a:pPr>
                <a:defRPr/>
              </a:pPr>
              <a:t>7/22/2024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EDF172-3052-4F94-86E9-CF66047CFE91}" type="slidenum">
              <a:rPr lang="en-US" altLang="en-US"/>
              <a:pPr>
                <a:defRPr/>
              </a:pPr>
              <a:t>‹#›</a:t>
            </a:fld>
            <a:endParaRPr lang="en-US" altLang="en-US" dirty="0"/>
          </a:p>
        </p:txBody>
      </p:sp>
    </p:spTree>
    <p:extLst>
      <p:ext uri="{BB962C8B-B14F-4D97-AF65-F5344CB8AC3E}">
        <p14:creationId xmlns:p14="http://schemas.microsoft.com/office/powerpoint/2010/main" val="223591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39F0BE-1698-48E4-8787-C7059FB04B9D}" type="datetime1">
              <a:rPr lang="en-US"/>
              <a:pPr>
                <a:defRPr/>
              </a:pPr>
              <a:t>7/22/2024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5A10D62-2C61-44CC-8560-E33970B37382}" type="slidenum">
              <a:rPr lang="en-US" altLang="en-US"/>
              <a:pPr>
                <a:defRPr/>
              </a:pPr>
              <a:t>‹#›</a:t>
            </a:fld>
            <a:endParaRPr lang="en-US" altLang="en-US" dirty="0"/>
          </a:p>
        </p:txBody>
      </p:sp>
    </p:spTree>
    <p:extLst>
      <p:ext uri="{BB962C8B-B14F-4D97-AF65-F5344CB8AC3E}">
        <p14:creationId xmlns:p14="http://schemas.microsoft.com/office/powerpoint/2010/main" val="114299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E15CB8A-F204-491A-9641-D8DD1EBBA050}" type="datetime1">
              <a:rPr lang="en-US"/>
              <a:pPr>
                <a:defRPr/>
              </a:pPr>
              <a:t>7/22/2024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8686D0-D48B-4713-9F7A-2DDA26E338AA}" type="slidenum">
              <a:rPr lang="en-US" altLang="en-US"/>
              <a:pPr>
                <a:defRPr/>
              </a:pPr>
              <a:t>‹#›</a:t>
            </a:fld>
            <a:endParaRPr lang="en-US" altLang="en-US" dirty="0"/>
          </a:p>
        </p:txBody>
      </p:sp>
    </p:spTree>
    <p:extLst>
      <p:ext uri="{BB962C8B-B14F-4D97-AF65-F5344CB8AC3E}">
        <p14:creationId xmlns:p14="http://schemas.microsoft.com/office/powerpoint/2010/main" val="188563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F1620F1-015C-4087-9EF9-FE02029D2B3D}" type="datetime1">
              <a:rPr lang="en-US"/>
              <a:pPr>
                <a:defRPr/>
              </a:pPr>
              <a:t>7/22/2024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D7A968E-C975-4176-99FF-DED58DA453C6}" type="slidenum">
              <a:rPr lang="en-US" altLang="en-US"/>
              <a:pPr>
                <a:defRPr/>
              </a:pPr>
              <a:t>‹#›</a:t>
            </a:fld>
            <a:endParaRPr lang="en-US" altLang="en-US" dirty="0"/>
          </a:p>
        </p:txBody>
      </p:sp>
    </p:spTree>
    <p:extLst>
      <p:ext uri="{BB962C8B-B14F-4D97-AF65-F5344CB8AC3E}">
        <p14:creationId xmlns:p14="http://schemas.microsoft.com/office/powerpoint/2010/main" val="32922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13398A2-22FD-498F-B562-1031D0434926}" type="datetime1">
              <a:rPr lang="en-US"/>
              <a:pPr>
                <a:defRPr/>
              </a:pPr>
              <a:t>7/22/2024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FB436C-F543-40AE-947E-518B024E8046}" type="slidenum">
              <a:rPr lang="en-US" altLang="en-US"/>
              <a:pPr>
                <a:defRPr/>
              </a:pPr>
              <a:t>‹#›</a:t>
            </a:fld>
            <a:endParaRPr lang="en-US" altLang="en-US" dirty="0"/>
          </a:p>
        </p:txBody>
      </p:sp>
    </p:spTree>
    <p:extLst>
      <p:ext uri="{BB962C8B-B14F-4D97-AF65-F5344CB8AC3E}">
        <p14:creationId xmlns:p14="http://schemas.microsoft.com/office/powerpoint/2010/main" val="302283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46B9916-4B94-4B33-A0F4-39BC820EA18E}" type="datetime1">
              <a:rPr lang="en-US"/>
              <a:pPr>
                <a:defRPr/>
              </a:pPr>
              <a:t>7/22/2024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6EF76B37-8C30-46B7-A381-9893FD0023AD}" type="slidenum">
              <a:rPr lang="en-US" altLang="en-US"/>
              <a:pPr>
                <a:defRPr/>
              </a:pPr>
              <a:t>‹#›</a:t>
            </a:fld>
            <a:endParaRPr lang="en-US" altLang="en-US" dirty="0"/>
          </a:p>
        </p:txBody>
      </p:sp>
    </p:spTree>
    <p:extLst>
      <p:ext uri="{BB962C8B-B14F-4D97-AF65-F5344CB8AC3E}">
        <p14:creationId xmlns:p14="http://schemas.microsoft.com/office/powerpoint/2010/main" val="305355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7A0615B-D63C-400A-B4B5-89EA19BD767D}" type="datetime1">
              <a:rPr lang="en-US"/>
              <a:pPr>
                <a:defRPr/>
              </a:pPr>
              <a:t>7/22/2024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C22DD41-78FA-4063-9582-80023C39CA6A}" type="slidenum">
              <a:rPr lang="en-US" altLang="en-US"/>
              <a:pPr>
                <a:defRPr/>
              </a:pPr>
              <a:t>‹#›</a:t>
            </a:fld>
            <a:endParaRPr lang="en-US" altLang="en-US" dirty="0"/>
          </a:p>
        </p:txBody>
      </p:sp>
    </p:spTree>
    <p:extLst>
      <p:ext uri="{BB962C8B-B14F-4D97-AF65-F5344CB8AC3E}">
        <p14:creationId xmlns:p14="http://schemas.microsoft.com/office/powerpoint/2010/main" val="363179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B84CB2-FAB1-49B8-A106-B701E8680D5C}" type="datetime1">
              <a:rPr lang="en-US"/>
              <a:pPr>
                <a:defRPr/>
              </a:pPr>
              <a:t>7/22/2024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12A16DA-89A9-49A3-9358-492369D26C95}" type="slidenum">
              <a:rPr lang="en-US" altLang="en-US"/>
              <a:pPr>
                <a:defRPr/>
              </a:pPr>
              <a:t>‹#›</a:t>
            </a:fld>
            <a:endParaRPr lang="en-US" altLang="en-US" dirty="0"/>
          </a:p>
        </p:txBody>
      </p:sp>
    </p:spTree>
    <p:extLst>
      <p:ext uri="{BB962C8B-B14F-4D97-AF65-F5344CB8AC3E}">
        <p14:creationId xmlns:p14="http://schemas.microsoft.com/office/powerpoint/2010/main" val="182304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630869E-DAE1-41E9-BEB8-864CD44DEDB9}" type="datetime1">
              <a:rPr lang="en-US"/>
              <a:pPr>
                <a:defRPr/>
              </a:pPr>
              <a:t>7/22/2024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60AED8-90F3-450E-8A46-A694476E1DD8}" type="slidenum">
              <a:rPr lang="en-US" altLang="en-US"/>
              <a:pPr>
                <a:defRPr/>
              </a:pPr>
              <a:t>‹#›</a:t>
            </a:fld>
            <a:endParaRPr lang="en-US" altLang="en-US" dirty="0"/>
          </a:p>
        </p:txBody>
      </p:sp>
    </p:spTree>
    <p:extLst>
      <p:ext uri="{BB962C8B-B14F-4D97-AF65-F5344CB8AC3E}">
        <p14:creationId xmlns:p14="http://schemas.microsoft.com/office/powerpoint/2010/main" val="94172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9E8C2E9-240F-4186-8951-0DE1D0891D76}" type="datetime1">
              <a:rPr lang="en-US"/>
              <a:pPr>
                <a:defRPr/>
              </a:pPr>
              <a:t>7/22/2024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3A0C458-9226-4537-97C2-44F931DDCEC9}" type="slidenum">
              <a:rPr lang="en-US" altLang="en-US"/>
              <a:pPr>
                <a:defRPr/>
              </a:pPr>
              <a:t>‹#›</a:t>
            </a:fld>
            <a:endParaRPr lang="en-US" altLang="en-US" dirty="0"/>
          </a:p>
        </p:txBody>
      </p:sp>
    </p:spTree>
    <p:extLst>
      <p:ext uri="{BB962C8B-B14F-4D97-AF65-F5344CB8AC3E}">
        <p14:creationId xmlns:p14="http://schemas.microsoft.com/office/powerpoint/2010/main" val="427517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EECE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BF24076-5DEC-46B8-9DD8-762226075D52}" type="datetime1">
              <a:rPr lang="en-US"/>
              <a:pPr>
                <a:defRPr/>
              </a:pPr>
              <a:t>7/22/2024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1BB7AB8-A09F-489B-AB9B-66E4A569912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law.cornell.edu/definitions/uscode.php?width=840&amp;height=800&amp;iframe=true&amp;def_id=25-USC-1032623818-1757611622&amp;term_occur=999&amp;term_src=title:25:chapter:46:subchapter:IV:section:5361" TargetMode="External"/><Relationship Id="rId2" Type="http://schemas.openxmlformats.org/officeDocument/2006/relationships/hyperlink" Target="https://www.law.cornell.edu/definitions/uscode.php?width=840&amp;height=800&amp;iframe=true&amp;def_id=25-USC-1032546869-1757611622&amp;term_occur=999&amp;term_src=title:25:chapter:46:subchapter:IV:section:5361"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OSG%20-%20SGAC%20-%20Presentation%20-%20JULY%2024.2024.pptx"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mailto:OSG-CSC@bi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41910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ChangeArrowheads="1"/>
          </p:cNvSpPr>
          <p:nvPr/>
        </p:nvSpPr>
        <p:spPr bwMode="auto">
          <a:xfrm>
            <a:off x="152400" y="982663"/>
            <a:ext cx="8839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a:t>Office of Self Governance Update  </a:t>
            </a:r>
          </a:p>
          <a:p>
            <a:pPr algn="ctr" eaLnBrk="1" hangingPunct="1">
              <a:spcBef>
                <a:spcPct val="0"/>
              </a:spcBef>
              <a:buFontTx/>
              <a:buNone/>
            </a:pPr>
            <a:r>
              <a:rPr lang="en-US" altLang="en-US" b="1" dirty="0"/>
              <a:t>July 24, 2024</a:t>
            </a:r>
          </a:p>
        </p:txBody>
      </p:sp>
      <p:pic>
        <p:nvPicPr>
          <p:cNvPr id="4100" name="Picture 4" descr="https://services2.geolearning.com/courseware/show/14/14181/v1.zip/file/SCO_01_Self-Governance/media/building.jpg"/>
          <p:cNvPicPr>
            <a:picLocks noChangeAspect="1" noChangeArrowheads="1"/>
          </p:cNvPicPr>
          <p:nvPr/>
        </p:nvPicPr>
        <p:blipFill>
          <a:blip r:embed="rId4">
            <a:extLst>
              <a:ext uri="{28A0092B-C50C-407E-A947-70E740481C1C}">
                <a14:useLocalDpi xmlns:a14="http://schemas.microsoft.com/office/drawing/2010/main" val="0"/>
              </a:ext>
            </a:extLst>
          </a:blip>
          <a:srcRect l="10876" t="3392" r="9744" b="4259"/>
          <a:stretch>
            <a:fillRect/>
          </a:stretch>
        </p:blipFill>
        <p:spPr bwMode="auto">
          <a:xfrm>
            <a:off x="977900" y="2146300"/>
            <a:ext cx="71374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D9D83D2-D83F-4D2C-B993-706C836F577A}" type="slidenum">
              <a:rPr lang="en-US" altLang="en-US" sz="1600" smtClean="0"/>
              <a:pPr>
                <a:spcBef>
                  <a:spcPct val="0"/>
                </a:spcBef>
                <a:buFontTx/>
                <a:buNone/>
              </a:pPr>
              <a:t>1</a:t>
            </a:fld>
            <a:endParaRPr lang="en-US" alt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22694" y="949437"/>
            <a:ext cx="8229600" cy="808038"/>
          </a:xfrm>
        </p:spPr>
        <p:txBody>
          <a:bodyPr/>
          <a:lstStyle/>
          <a:p>
            <a:r>
              <a:rPr lang="en-US" altLang="en-US" dirty="0"/>
              <a:t>Pay Cost Data Call </a:t>
            </a:r>
          </a:p>
        </p:txBody>
      </p:sp>
      <p:sp>
        <p:nvSpPr>
          <p:cNvPr id="38915" name="Content Placeholder 2"/>
          <p:cNvSpPr>
            <a:spLocks noGrp="1"/>
          </p:cNvSpPr>
          <p:nvPr>
            <p:ph sz="half" idx="1"/>
          </p:nvPr>
        </p:nvSpPr>
        <p:spPr>
          <a:xfrm>
            <a:off x="361950" y="1757476"/>
            <a:ext cx="8420100" cy="4559620"/>
          </a:xfrm>
        </p:spPr>
        <p:txBody>
          <a:bodyPr/>
          <a:lstStyle/>
          <a:p>
            <a:pPr>
              <a:lnSpc>
                <a:spcPct val="150000"/>
              </a:lnSpc>
              <a:buFont typeface="Wingdings" panose="05000000000000000000" pitchFamily="2" charset="2"/>
              <a:buChar char="Ø"/>
              <a:defRPr/>
            </a:pPr>
            <a:r>
              <a:rPr lang="en-US" altLang="en-US" sz="2400" dirty="0"/>
              <a:t>In the most recent Data Call (2023 salaries for 2025 Pay Cost) </a:t>
            </a:r>
            <a:r>
              <a:rPr lang="en-US" sz="2400" dirty="0"/>
              <a:t>OSG Tribes/Consortia responded:</a:t>
            </a:r>
          </a:p>
          <a:p>
            <a:pPr>
              <a:lnSpc>
                <a:spcPct val="150000"/>
              </a:lnSpc>
              <a:buFont typeface="Wingdings" panose="05000000000000000000" pitchFamily="2" charset="2"/>
              <a:buChar char="Ø"/>
              <a:defRPr/>
            </a:pPr>
            <a:r>
              <a:rPr lang="en-US" sz="2400" dirty="0"/>
              <a:t>95 with current data</a:t>
            </a:r>
          </a:p>
          <a:p>
            <a:pPr>
              <a:lnSpc>
                <a:spcPct val="150000"/>
              </a:lnSpc>
              <a:buFont typeface="Wingdings" panose="05000000000000000000" pitchFamily="2" charset="2"/>
              <a:buChar char="Ø"/>
              <a:defRPr/>
            </a:pPr>
            <a:r>
              <a:rPr lang="en-US" sz="2400" dirty="0"/>
              <a:t> 1 reported salary under 638</a:t>
            </a:r>
          </a:p>
          <a:p>
            <a:pPr>
              <a:lnSpc>
                <a:spcPct val="150000"/>
              </a:lnSpc>
              <a:buFont typeface="Wingdings" panose="05000000000000000000" pitchFamily="2" charset="2"/>
              <a:buChar char="Ø"/>
              <a:defRPr/>
            </a:pPr>
            <a:r>
              <a:rPr lang="en-US" sz="2400" dirty="0"/>
              <a:t>41 did not provide an update (of this, 15 have data older than 4 years).</a:t>
            </a:r>
            <a:r>
              <a:rPr lang="en-US" altLang="en-US" sz="2400" dirty="0"/>
              <a:t> </a:t>
            </a:r>
          </a:p>
          <a:p>
            <a:pPr>
              <a:lnSpc>
                <a:spcPct val="150000"/>
              </a:lnSpc>
              <a:buFont typeface="Wingdings" panose="05000000000000000000" pitchFamily="2" charset="2"/>
              <a:buChar char="Ø"/>
              <a:defRPr/>
            </a:pPr>
            <a:r>
              <a:rPr lang="en-US" altLang="en-US" sz="2400" dirty="0"/>
              <a:t>Submission of Pay Cost Data is key to increasing TPA funding.</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10</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83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sz="half" idx="1"/>
          </p:nvPr>
        </p:nvSpPr>
        <p:spPr>
          <a:xfrm>
            <a:off x="361950" y="1757476"/>
            <a:ext cx="8420100" cy="4559620"/>
          </a:xfrm>
        </p:spPr>
        <p:txBody>
          <a:bodyPr/>
          <a:lstStyle/>
          <a:p>
            <a:pPr>
              <a:lnSpc>
                <a:spcPct val="150000"/>
              </a:lnSpc>
              <a:buFont typeface="Wingdings" panose="05000000000000000000" pitchFamily="2" charset="2"/>
              <a:buChar char="Ø"/>
              <a:defRPr/>
            </a:pPr>
            <a:endParaRPr lang="en-US" altLang="en-US" sz="2400" dirty="0"/>
          </a:p>
          <a:p>
            <a:pPr>
              <a:lnSpc>
                <a:spcPct val="150000"/>
              </a:lnSpc>
              <a:buFont typeface="Wingdings" panose="05000000000000000000" pitchFamily="2" charset="2"/>
              <a:buChar char="Ø"/>
              <a:defRPr/>
            </a:pPr>
            <a:endParaRPr lang="en-US" altLang="en-US" sz="2400" dirty="0"/>
          </a:p>
          <a:p>
            <a:pPr>
              <a:lnSpc>
                <a:spcPct val="150000"/>
              </a:lnSpc>
              <a:buFont typeface="Wingdings" panose="05000000000000000000" pitchFamily="2" charset="2"/>
              <a:buChar char="Ø"/>
              <a:defRPr/>
            </a:pPr>
            <a:r>
              <a:rPr lang="en-US" altLang="en-US" sz="2400" dirty="0"/>
              <a:t>There was a low response rate for FASSR submissions. </a:t>
            </a:r>
          </a:p>
          <a:p>
            <a:pPr>
              <a:lnSpc>
                <a:spcPct val="150000"/>
              </a:lnSpc>
              <a:buFont typeface="Wingdings" panose="05000000000000000000" pitchFamily="2" charset="2"/>
              <a:buChar char="Ø"/>
              <a:defRPr/>
            </a:pPr>
            <a:r>
              <a:rPr lang="en-US" altLang="en-US" sz="2400" dirty="0"/>
              <a:t>OSG requested FASSR submissions twice because the response rate was so low. </a:t>
            </a:r>
          </a:p>
          <a:p>
            <a:pPr>
              <a:lnSpc>
                <a:spcPct val="150000"/>
              </a:lnSpc>
              <a:buFont typeface="Wingdings" panose="05000000000000000000" pitchFamily="2" charset="2"/>
              <a:buChar char="Ø"/>
              <a:defRPr/>
            </a:pPr>
            <a:r>
              <a:rPr lang="en-US" altLang="en-US" sz="2400" dirty="0"/>
              <a:t>Only 51 Tribes submitted FASSRs and have received funding. </a:t>
            </a:r>
          </a:p>
          <a:p>
            <a:pPr marL="0" indent="0">
              <a:lnSpc>
                <a:spcPct val="150000"/>
              </a:lnSpc>
              <a:buNone/>
              <a:defRPr/>
            </a:pPr>
            <a:endParaRPr lang="en-US" alt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11</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a:spLocks noGrp="1"/>
          </p:cNvSpPr>
          <p:nvPr>
            <p:ph type="title"/>
          </p:nvPr>
        </p:nvSpPr>
        <p:spPr>
          <a:xfrm>
            <a:off x="457200" y="1447800"/>
            <a:ext cx="8229600" cy="1143000"/>
          </a:xfrm>
        </p:spPr>
        <p:txBody>
          <a:bodyPr/>
          <a:lstStyle/>
          <a:p>
            <a:r>
              <a:rPr lang="en-US" altLang="en-US" dirty="0"/>
              <a:t>Financial Assistance and Social Service Report (FASSR)</a:t>
            </a:r>
            <a:br>
              <a:rPr lang="en-US" altLang="en-US" dirty="0"/>
            </a:br>
            <a:r>
              <a:rPr lang="en-US" altLang="en-US" dirty="0"/>
              <a:t> </a:t>
            </a:r>
          </a:p>
        </p:txBody>
      </p:sp>
    </p:spTree>
    <p:extLst>
      <p:ext uri="{BB962C8B-B14F-4D97-AF65-F5344CB8AC3E}">
        <p14:creationId xmlns:p14="http://schemas.microsoft.com/office/powerpoint/2010/main" val="3149921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1CA3F-4B1F-9B0D-A9B8-615DB8EC8D8A}"/>
              </a:ext>
            </a:extLst>
          </p:cNvPr>
          <p:cNvSpPr>
            <a:spLocks noGrp="1"/>
          </p:cNvSpPr>
          <p:nvPr>
            <p:ph type="title"/>
          </p:nvPr>
        </p:nvSpPr>
        <p:spPr>
          <a:xfrm>
            <a:off x="228600" y="1044428"/>
            <a:ext cx="8229600" cy="794902"/>
          </a:xfrm>
        </p:spPr>
        <p:txBody>
          <a:bodyPr/>
          <a:lstStyle/>
          <a:p>
            <a:r>
              <a:rPr lang="en-US" sz="3600" dirty="0"/>
              <a:t>Prior year OSG Tribes FASSR Submission</a:t>
            </a:r>
          </a:p>
        </p:txBody>
      </p:sp>
      <p:sp>
        <p:nvSpPr>
          <p:cNvPr id="3" name="Content Placeholder 2">
            <a:extLst>
              <a:ext uri="{FF2B5EF4-FFF2-40B4-BE49-F238E27FC236}">
                <a16:creationId xmlns:a16="http://schemas.microsoft.com/office/drawing/2014/main" id="{4DAB0B1F-AD16-0F28-6696-14A9B28855E6}"/>
              </a:ext>
            </a:extLst>
          </p:cNvPr>
          <p:cNvSpPr>
            <a:spLocks noGrp="1"/>
          </p:cNvSpPr>
          <p:nvPr>
            <p:ph sz="half" idx="1"/>
          </p:nvPr>
        </p:nvSpPr>
        <p:spPr>
          <a:xfrm>
            <a:off x="228600" y="1994016"/>
            <a:ext cx="4038600" cy="4525963"/>
          </a:xfrm>
        </p:spPr>
        <p:txBody>
          <a:bodyPr/>
          <a:lstStyle/>
          <a:p>
            <a:endParaRPr lang="en-US" dirty="0"/>
          </a:p>
          <a:p>
            <a:r>
              <a:rPr lang="en-US" dirty="0"/>
              <a:t>2022</a:t>
            </a:r>
          </a:p>
          <a:p>
            <a:r>
              <a:rPr lang="en-US" dirty="0"/>
              <a:t>2021</a:t>
            </a:r>
          </a:p>
          <a:p>
            <a:r>
              <a:rPr lang="en-US" dirty="0"/>
              <a:t>2020</a:t>
            </a:r>
          </a:p>
          <a:p>
            <a:pPr marL="0" indent="0">
              <a:buNone/>
            </a:pPr>
            <a:endParaRPr lang="en-US" dirty="0"/>
          </a:p>
        </p:txBody>
      </p:sp>
      <p:sp>
        <p:nvSpPr>
          <p:cNvPr id="4" name="Content Placeholder 3">
            <a:extLst>
              <a:ext uri="{FF2B5EF4-FFF2-40B4-BE49-F238E27FC236}">
                <a16:creationId xmlns:a16="http://schemas.microsoft.com/office/drawing/2014/main" id="{BF1D31BE-304A-064B-B4C8-56892D6301D3}"/>
              </a:ext>
            </a:extLst>
          </p:cNvPr>
          <p:cNvSpPr>
            <a:spLocks noGrp="1"/>
          </p:cNvSpPr>
          <p:nvPr>
            <p:ph sz="half" idx="2"/>
          </p:nvPr>
        </p:nvSpPr>
        <p:spPr>
          <a:xfrm>
            <a:off x="3200400" y="1976597"/>
            <a:ext cx="5486400" cy="4525963"/>
          </a:xfrm>
        </p:spPr>
        <p:txBody>
          <a:bodyPr/>
          <a:lstStyle/>
          <a:p>
            <a:r>
              <a:rPr lang="en-US" dirty="0"/>
              <a:t>Submitted            Not Submitted</a:t>
            </a:r>
          </a:p>
          <a:p>
            <a:r>
              <a:rPr lang="en-US" dirty="0"/>
              <a:t>87                           5</a:t>
            </a:r>
          </a:p>
          <a:p>
            <a:r>
              <a:rPr lang="en-US" dirty="0"/>
              <a:t>87                           3</a:t>
            </a:r>
          </a:p>
          <a:p>
            <a:r>
              <a:rPr lang="en-US" dirty="0"/>
              <a:t>87                           0</a:t>
            </a:r>
          </a:p>
        </p:txBody>
      </p:sp>
      <p:sp>
        <p:nvSpPr>
          <p:cNvPr id="5" name="Slide Number Placeholder 4">
            <a:extLst>
              <a:ext uri="{FF2B5EF4-FFF2-40B4-BE49-F238E27FC236}">
                <a16:creationId xmlns:a16="http://schemas.microsoft.com/office/drawing/2014/main" id="{213BD4BC-3FCF-B299-6A66-8594E95A5063}"/>
              </a:ext>
            </a:extLst>
          </p:cNvPr>
          <p:cNvSpPr>
            <a:spLocks noGrp="1"/>
          </p:cNvSpPr>
          <p:nvPr>
            <p:ph type="sldNum" sz="quarter" idx="12"/>
          </p:nvPr>
        </p:nvSpPr>
        <p:spPr/>
        <p:txBody>
          <a:bodyPr/>
          <a:lstStyle/>
          <a:p>
            <a:pPr>
              <a:defRPr/>
            </a:pPr>
            <a:fld id="{B5FB436C-F543-40AE-947E-518B024E8046}" type="slidenum">
              <a:rPr lang="en-US" altLang="en-US" smtClean="0"/>
              <a:pPr>
                <a:defRPr/>
              </a:pPr>
              <a:t>12</a:t>
            </a:fld>
            <a:endParaRPr lang="en-US" altLang="en-US" dirty="0"/>
          </a:p>
        </p:txBody>
      </p:sp>
      <p:pic>
        <p:nvPicPr>
          <p:cNvPr id="11" name="Picture 10">
            <a:extLst>
              <a:ext uri="{FF2B5EF4-FFF2-40B4-BE49-F238E27FC236}">
                <a16:creationId xmlns:a16="http://schemas.microsoft.com/office/drawing/2014/main" id="{294FB32F-C6CB-411B-802F-F9D5668345E4}"/>
              </a:ext>
            </a:extLst>
          </p:cNvPr>
          <p:cNvPicPr>
            <a:picLocks noChangeAspect="1"/>
          </p:cNvPicPr>
          <p:nvPr/>
        </p:nvPicPr>
        <p:blipFill>
          <a:blip r:embed="rId2"/>
          <a:stretch>
            <a:fillRect/>
          </a:stretch>
        </p:blipFill>
        <p:spPr>
          <a:xfrm>
            <a:off x="0" y="0"/>
            <a:ext cx="4115157" cy="951058"/>
          </a:xfrm>
          <a:prstGeom prst="rect">
            <a:avLst/>
          </a:prstGeom>
        </p:spPr>
      </p:pic>
    </p:spTree>
    <p:extLst>
      <p:ext uri="{BB962C8B-B14F-4D97-AF65-F5344CB8AC3E}">
        <p14:creationId xmlns:p14="http://schemas.microsoft.com/office/powerpoint/2010/main" val="373802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PROGRESS Act Construction Definition</a:t>
            </a:r>
          </a:p>
        </p:txBody>
      </p:sp>
      <p:sp>
        <p:nvSpPr>
          <p:cNvPr id="38915" name="Content Placeholder 2"/>
          <p:cNvSpPr>
            <a:spLocks noGrp="1"/>
          </p:cNvSpPr>
          <p:nvPr>
            <p:ph sz="half" idx="1"/>
          </p:nvPr>
        </p:nvSpPr>
        <p:spPr>
          <a:xfrm>
            <a:off x="266700" y="2706912"/>
            <a:ext cx="8420100" cy="3043124"/>
          </a:xfrm>
        </p:spPr>
        <p:txBody>
          <a:bodyPr/>
          <a:lstStyle/>
          <a:p>
            <a:r>
              <a:rPr lang="en-US" sz="2000" b="1" dirty="0"/>
              <a:t>(2)</a:t>
            </a:r>
            <a:r>
              <a:rPr lang="en-US" sz="2000" b="1" cap="small" dirty="0"/>
              <a:t>Construction program; construction project</a:t>
            </a:r>
          </a:p>
          <a:p>
            <a:r>
              <a:rPr lang="en-US" sz="2000" dirty="0"/>
              <a:t>The term “</a:t>
            </a:r>
            <a:r>
              <a:rPr lang="en-US" sz="2000" dirty="0">
                <a:hlinkClick r:id="rId2">
                  <a:extLst>
                    <a:ext uri="{A12FA001-AC4F-418D-AE19-62706E023703}">
                      <ahyp:hlinkClr xmlns:ahyp="http://schemas.microsoft.com/office/drawing/2018/hyperlinkcolor" val="tx"/>
                    </a:ext>
                  </a:extLst>
                </a:hlinkClick>
              </a:rPr>
              <a:t>construction program</a:t>
            </a:r>
            <a:r>
              <a:rPr lang="en-US" sz="2000" dirty="0"/>
              <a:t>” or “</a:t>
            </a:r>
            <a:r>
              <a:rPr lang="en-US" sz="2000" dirty="0">
                <a:hlinkClick r:id="rId3">
                  <a:extLst>
                    <a:ext uri="{A12FA001-AC4F-418D-AE19-62706E023703}">
                      <ahyp:hlinkClr xmlns:ahyp="http://schemas.microsoft.com/office/drawing/2018/hyperlinkcolor" val="tx"/>
                    </a:ext>
                  </a:extLst>
                </a:hlinkClick>
              </a:rPr>
              <a:t>construction project</a:t>
            </a:r>
            <a:r>
              <a:rPr lang="en-US" sz="2000" dirty="0"/>
              <a:t>” means a Tribal undertaking relating to the administration, planning, environmental determination, design, construction, repair, improvement, or expansion of roads, bridges, buildings, structures, systems, or other facilities for purposes of housing, law enforcement, detention, sanitation, water supply, education, administration, community, health, irrigation, agriculture, conservation, flood control, transportation, or port facilities, or for other Tribal purposes.</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13</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7240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OSG Construction Workload</a:t>
            </a:r>
          </a:p>
        </p:txBody>
      </p:sp>
      <p:sp>
        <p:nvSpPr>
          <p:cNvPr id="38915" name="Content Placeholder 2"/>
          <p:cNvSpPr>
            <a:spLocks noGrp="1"/>
          </p:cNvSpPr>
          <p:nvPr>
            <p:ph sz="half" idx="1"/>
          </p:nvPr>
        </p:nvSpPr>
        <p:spPr>
          <a:xfrm>
            <a:off x="266700" y="2706912"/>
            <a:ext cx="8420100" cy="3043124"/>
          </a:xfrm>
        </p:spPr>
        <p:txBody>
          <a:bodyPr/>
          <a:lstStyle/>
          <a:p>
            <a:pPr marL="0" indent="0">
              <a:buNone/>
            </a:pPr>
            <a:r>
              <a:rPr lang="en-US" sz="2400" dirty="0"/>
              <a:t>We have the responsibility to negotiate and obligate funds for: </a:t>
            </a:r>
          </a:p>
          <a:p>
            <a:pPr marL="0" indent="0">
              <a:buNone/>
            </a:pPr>
            <a:endParaRPr lang="en-US" sz="2400" dirty="0"/>
          </a:p>
          <a:p>
            <a:r>
              <a:rPr lang="en-US" sz="2400" dirty="0"/>
              <a:t>Tribal Climate Resilience </a:t>
            </a:r>
          </a:p>
          <a:p>
            <a:endParaRPr lang="en-US" sz="2400" dirty="0"/>
          </a:p>
          <a:p>
            <a:r>
              <a:rPr lang="en-US" sz="2400" dirty="0"/>
              <a:t>Electrification</a:t>
            </a:r>
          </a:p>
          <a:p>
            <a:endParaRPr lang="en-US" sz="2400" dirty="0"/>
          </a:p>
          <a:p>
            <a:r>
              <a:rPr lang="en-US" sz="2400" dirty="0"/>
              <a:t>Fish Hatcheries </a:t>
            </a:r>
          </a:p>
          <a:p>
            <a:pPr marL="0" indent="0">
              <a:buNone/>
            </a:pPr>
            <a:endParaRPr lang="en-US" sz="20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14</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466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19"/>
            <a:ext cx="4114800" cy="817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1562100" y="747640"/>
            <a:ext cx="60579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OSG Construction Workload Breakdown</a:t>
            </a:r>
            <a:endParaRPr kumimoji="0" lang="en-US" alt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DC3FCA5-D5F1-4446-9400-1E0B0B85D580}" type="slidenum">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650B4BDE-A062-09DE-85DF-91F6310D3109}"/>
              </a:ext>
            </a:extLst>
          </p:cNvPr>
          <p:cNvGraphicFramePr>
            <a:graphicFrameLocks noGrp="1"/>
          </p:cNvGraphicFramePr>
          <p:nvPr/>
        </p:nvGraphicFramePr>
        <p:xfrm>
          <a:off x="228600" y="2050140"/>
          <a:ext cx="8229600" cy="4511680"/>
        </p:xfrm>
        <a:graphic>
          <a:graphicData uri="http://schemas.openxmlformats.org/drawingml/2006/table">
            <a:tbl>
              <a:tblPr/>
              <a:tblGrid>
                <a:gridCol w="948825">
                  <a:extLst>
                    <a:ext uri="{9D8B030D-6E8A-4147-A177-3AD203B41FA5}">
                      <a16:colId xmlns:a16="http://schemas.microsoft.com/office/drawing/2014/main" val="2691951018"/>
                    </a:ext>
                  </a:extLst>
                </a:gridCol>
                <a:gridCol w="1897649">
                  <a:extLst>
                    <a:ext uri="{9D8B030D-6E8A-4147-A177-3AD203B41FA5}">
                      <a16:colId xmlns:a16="http://schemas.microsoft.com/office/drawing/2014/main" val="3170405900"/>
                    </a:ext>
                  </a:extLst>
                </a:gridCol>
                <a:gridCol w="2362379">
                  <a:extLst>
                    <a:ext uri="{9D8B030D-6E8A-4147-A177-3AD203B41FA5}">
                      <a16:colId xmlns:a16="http://schemas.microsoft.com/office/drawing/2014/main" val="1595312950"/>
                    </a:ext>
                  </a:extLst>
                </a:gridCol>
                <a:gridCol w="755187">
                  <a:extLst>
                    <a:ext uri="{9D8B030D-6E8A-4147-A177-3AD203B41FA5}">
                      <a16:colId xmlns:a16="http://schemas.microsoft.com/office/drawing/2014/main" val="2423969902"/>
                    </a:ext>
                  </a:extLst>
                </a:gridCol>
                <a:gridCol w="2265560">
                  <a:extLst>
                    <a:ext uri="{9D8B030D-6E8A-4147-A177-3AD203B41FA5}">
                      <a16:colId xmlns:a16="http://schemas.microsoft.com/office/drawing/2014/main" val="3491924822"/>
                    </a:ext>
                  </a:extLst>
                </a:gridCol>
              </a:tblGrid>
              <a:tr h="196160">
                <a:tc>
                  <a:txBody>
                    <a:bodyPr/>
                    <a:lstStyle/>
                    <a:p>
                      <a:pPr algn="ctr" fontAlgn="b"/>
                      <a:r>
                        <a:rPr lang="en-US" sz="800" b="1" i="0" u="none" strike="noStrike">
                          <a:solidFill>
                            <a:srgbClr val="FFFFFF"/>
                          </a:solidFill>
                          <a:effectLst/>
                          <a:highlight>
                            <a:srgbClr val="C00000"/>
                          </a:highlight>
                          <a:latin typeface="Calibri" panose="020F0502020204030204" pitchFamily="34" charset="0"/>
                        </a:rPr>
                        <a:t>Needs Amendment</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0000"/>
                    </a:solid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7270" marR="7270" marT="7270" marB="34896" anchor="b">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1198044"/>
                  </a:ext>
                </a:extLst>
              </a:tr>
              <a:tr h="196160">
                <a:tc>
                  <a:txBody>
                    <a:bodyPr/>
                    <a:lstStyle/>
                    <a:p>
                      <a:pPr algn="ctr" fontAlgn="b"/>
                      <a:r>
                        <a:rPr lang="en-US" sz="800" b="1" i="0" u="none" strike="noStrike">
                          <a:solidFill>
                            <a:srgbClr val="000000"/>
                          </a:solidFill>
                          <a:effectLst/>
                          <a:highlight>
                            <a:srgbClr val="C0C0C0"/>
                          </a:highlight>
                          <a:latin typeface="Calibri" panose="020F0502020204030204" pitchFamily="34" charset="0"/>
                        </a:rPr>
                        <a:t>Fund</a:t>
                      </a:r>
                    </a:p>
                  </a:txBody>
                  <a:tcPr marL="7270" marR="7270" marT="7270" marB="34896"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endParaRPr lang="en-US" sz="800" b="1" i="0" u="none" strike="noStrike">
                        <a:solidFill>
                          <a:srgbClr val="000000"/>
                        </a:solidFill>
                        <a:effectLst/>
                        <a:highlight>
                          <a:srgbClr val="C0C0C0"/>
                        </a:highlight>
                        <a:latin typeface="Calibri" panose="020F0502020204030204" pitchFamily="34" charset="0"/>
                      </a:endParaRPr>
                    </a:p>
                  </a:txBody>
                  <a:tcPr marL="7270" marR="7270" marT="7270" marB="34896"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800" b="1" i="0" u="none" strike="noStrike">
                          <a:solidFill>
                            <a:srgbClr val="000000"/>
                          </a:solidFill>
                          <a:effectLst/>
                          <a:highlight>
                            <a:srgbClr val="C0C0C0"/>
                          </a:highlight>
                          <a:latin typeface="Calibri" panose="020F0502020204030204" pitchFamily="34" charset="0"/>
                        </a:rPr>
                        <a:t>REGION</a:t>
                      </a:r>
                    </a:p>
                  </a:txBody>
                  <a:tcPr marL="7270" marR="7270" marT="7270" marB="34896"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800" b="1" i="0" u="none" strike="noStrike">
                          <a:solidFill>
                            <a:srgbClr val="000000"/>
                          </a:solidFill>
                          <a:effectLst/>
                          <a:highlight>
                            <a:srgbClr val="C0C0C0"/>
                          </a:highlight>
                          <a:latin typeface="Calibri" panose="020F0502020204030204" pitchFamily="34" charset="0"/>
                        </a:rPr>
                        <a:t>Total Amount</a:t>
                      </a:r>
                    </a:p>
                  </a:txBody>
                  <a:tcPr marL="7270" marR="7270" marT="7270" marB="34896"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b"/>
                      <a:r>
                        <a:rPr lang="en-US" sz="800" b="1" i="0" u="none" strike="noStrike">
                          <a:solidFill>
                            <a:srgbClr val="000000"/>
                          </a:solidFill>
                          <a:effectLst/>
                          <a:highlight>
                            <a:srgbClr val="C0C0C0"/>
                          </a:highlight>
                          <a:latin typeface="Calibri" panose="020F0502020204030204" pitchFamily="34" charset="0"/>
                        </a:rPr>
                        <a:t>Functional Area Title</a:t>
                      </a:r>
                    </a:p>
                  </a:txBody>
                  <a:tcPr marL="7270" marR="7270" marT="7270" marB="34896"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998924330"/>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415,089.00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768313851"/>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EASTERN OKLAHOMA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4,184,611.00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4159477507"/>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PACIFIC</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3,265,075.00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439343575"/>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PACIFIC</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499,910.00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75446648"/>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3,944,640.00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029101727"/>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dirty="0">
                          <a:solidFill>
                            <a:srgbClr val="000000"/>
                          </a:solidFill>
                          <a:effectLst/>
                          <a:highlight>
                            <a:srgbClr val="FF9393"/>
                          </a:highlight>
                          <a:latin typeface="Calibri" panose="020F050202020403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2,870,666.00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657416087"/>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4,000,000.00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IRA - Relocation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837811134"/>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9,803,699.00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4010097299"/>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PACIFIC</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414,278.00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732831819"/>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MIDWEST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4,000,000.00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4246458693"/>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PACIFIC</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249,429.00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178326925"/>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250,000.00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949939245"/>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750,000.00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247204540"/>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169,274.00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013059973"/>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556,008.00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976545465"/>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120,673.00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586061344"/>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Calibri" panose="020F050202020403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222,172.00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839091834"/>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SOUTHERN PLAINS</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3,861,100.00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258967648"/>
                  </a:ext>
                </a:extLst>
              </a:tr>
              <a:tr h="196160">
                <a:tc>
                  <a:txBody>
                    <a:bodyPr/>
                    <a:lstStyle/>
                    <a:p>
                      <a:pPr algn="ctr" fontAlgn="b"/>
                      <a:r>
                        <a:rPr lang="en-US" sz="800" b="0" i="0" u="none" strike="noStrike">
                          <a:solidFill>
                            <a:srgbClr val="000000"/>
                          </a:solidFill>
                          <a:effectLst/>
                          <a:latin typeface="Calibri" panose="020F0502020204030204" pitchFamily="34" charset="0"/>
                        </a:rPr>
                        <a:t>221S1</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OIP Inflation Reduction Act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2,615,192.00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IRA - Relocation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266635374"/>
                  </a:ext>
                </a:extLst>
              </a:tr>
              <a:tr h="196160">
                <a:tc>
                  <a:txBody>
                    <a:bodyPr/>
                    <a:lstStyle/>
                    <a:p>
                      <a:pPr algn="ctr" fontAlgn="b"/>
                      <a:r>
                        <a:rPr lang="en-US" sz="800" b="0" i="0" u="none" strike="noStrike">
                          <a:solidFill>
                            <a:srgbClr val="000000"/>
                          </a:solidFill>
                          <a:effectLst/>
                          <a:latin typeface="Calibri" panose="020F0502020204030204" pitchFamily="34" charset="0"/>
                        </a:rPr>
                        <a:t>22XBI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OIP</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Calibri" panose="020F0502020204030204" pitchFamily="34" charset="0"/>
                        </a:rPr>
                        <a:t>1,964,655.00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Tribal Climate Resilience - Adaptation Projects</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6655301"/>
                  </a:ext>
                </a:extLst>
              </a:tr>
              <a:tr h="196160">
                <a:tc>
                  <a:txBody>
                    <a:bodyPr/>
                    <a:lstStyle/>
                    <a:p>
                      <a:pPr algn="ctr" fontAlgn="b"/>
                      <a:r>
                        <a:rPr lang="en-US" sz="800" b="0" i="0" u="none" strike="noStrike">
                          <a:solidFill>
                            <a:srgbClr val="000000"/>
                          </a:solidFill>
                          <a:effectLst/>
                          <a:latin typeface="Calibri" panose="020F0502020204030204" pitchFamily="34" charset="0"/>
                        </a:rPr>
                        <a:t>22XBI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OIP</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Calibri" panose="020F0502020204030204" pitchFamily="34" charset="0"/>
                        </a:rPr>
                        <a:t>1,194,224.00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dirty="0">
                          <a:solidFill>
                            <a:srgbClr val="000000"/>
                          </a:solidFill>
                          <a:effectLst/>
                          <a:latin typeface="Calibri" panose="020F0502020204030204" pitchFamily="34" charset="0"/>
                        </a:rPr>
                        <a:t>Tribal Climate Resilience - Community Relocation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694545160"/>
                  </a:ext>
                </a:extLst>
              </a:tr>
            </a:tbl>
          </a:graphicData>
        </a:graphic>
      </p:graphicFrame>
    </p:spTree>
    <p:extLst>
      <p:ext uri="{BB962C8B-B14F-4D97-AF65-F5344CB8AC3E}">
        <p14:creationId xmlns:p14="http://schemas.microsoft.com/office/powerpoint/2010/main" val="2631805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EB242E-E9D0-29D0-4320-53AE60D6B06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2A16DA-89A9-49A3-9358-492369D26C95}"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3" name="Table 2">
            <a:extLst>
              <a:ext uri="{FF2B5EF4-FFF2-40B4-BE49-F238E27FC236}">
                <a16:creationId xmlns:a16="http://schemas.microsoft.com/office/drawing/2014/main" id="{435FC17A-5BDB-205B-5E43-622DFB1945BE}"/>
              </a:ext>
            </a:extLst>
          </p:cNvPr>
          <p:cNvGraphicFramePr>
            <a:graphicFrameLocks noGrp="1"/>
          </p:cNvGraphicFramePr>
          <p:nvPr/>
        </p:nvGraphicFramePr>
        <p:xfrm>
          <a:off x="517402" y="1600203"/>
          <a:ext cx="8109196" cy="4525956"/>
        </p:xfrm>
        <a:graphic>
          <a:graphicData uri="http://schemas.openxmlformats.org/drawingml/2006/table">
            <a:tbl>
              <a:tblPr/>
              <a:tblGrid>
                <a:gridCol w="934943">
                  <a:extLst>
                    <a:ext uri="{9D8B030D-6E8A-4147-A177-3AD203B41FA5}">
                      <a16:colId xmlns:a16="http://schemas.microsoft.com/office/drawing/2014/main" val="98760025"/>
                    </a:ext>
                  </a:extLst>
                </a:gridCol>
                <a:gridCol w="1869885">
                  <a:extLst>
                    <a:ext uri="{9D8B030D-6E8A-4147-A177-3AD203B41FA5}">
                      <a16:colId xmlns:a16="http://schemas.microsoft.com/office/drawing/2014/main" val="3346752917"/>
                    </a:ext>
                  </a:extLst>
                </a:gridCol>
                <a:gridCol w="2327816">
                  <a:extLst>
                    <a:ext uri="{9D8B030D-6E8A-4147-A177-3AD203B41FA5}">
                      <a16:colId xmlns:a16="http://schemas.microsoft.com/office/drawing/2014/main" val="3839089206"/>
                    </a:ext>
                  </a:extLst>
                </a:gridCol>
                <a:gridCol w="744138">
                  <a:extLst>
                    <a:ext uri="{9D8B030D-6E8A-4147-A177-3AD203B41FA5}">
                      <a16:colId xmlns:a16="http://schemas.microsoft.com/office/drawing/2014/main" val="661639112"/>
                    </a:ext>
                  </a:extLst>
                </a:gridCol>
                <a:gridCol w="2232414">
                  <a:extLst>
                    <a:ext uri="{9D8B030D-6E8A-4147-A177-3AD203B41FA5}">
                      <a16:colId xmlns:a16="http://schemas.microsoft.com/office/drawing/2014/main" val="3909916917"/>
                    </a:ext>
                  </a:extLst>
                </a:gridCol>
              </a:tblGrid>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943,427.00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Cooperative Landscape Conservation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071585981"/>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147,749.00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63089175"/>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121,494.00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837990639"/>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639957168"/>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248,097.00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579923898"/>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89,112.00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366240742"/>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106,235.00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Relocation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990063513"/>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235,000.00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02373530"/>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106,501.00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559916858"/>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249,804.00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543166022"/>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 OKLAHOMA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633667799"/>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 OKLAHOMA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471421786"/>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586892480"/>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225,668.00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818289749"/>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131987483"/>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PACIFIC</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245,000.00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536124173"/>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249,334.00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245714290"/>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MIDWEST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245,128.00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283210092"/>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PACIFIC</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946191882"/>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249,147.00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510911390"/>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205,868.00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16412625"/>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MIDWEST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201,268.00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438203229"/>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162,126.00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923827439"/>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249,990.00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964185284"/>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MIDWEST</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189,844.00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728575346"/>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 OKLAHOMA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215,770.00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945987892"/>
                  </a:ext>
                </a:extLst>
              </a:tr>
              <a:tr h="167628">
                <a:tc>
                  <a:txBody>
                    <a:bodyPr/>
                    <a:lstStyle/>
                    <a:p>
                      <a:pPr algn="ctr" fontAlgn="b"/>
                      <a:r>
                        <a:rPr lang="en-US" sz="800" b="1" i="0" u="none" strike="noStrike">
                          <a:solidFill>
                            <a:srgbClr val="000000"/>
                          </a:solidFill>
                          <a:effectLst/>
                          <a:latin typeface="Calibri" panose="020F0502020204030204" pitchFamily="34" charset="0"/>
                        </a:rPr>
                        <a:t>234DD</a:t>
                      </a:r>
                    </a:p>
                  </a:txBody>
                  <a:tcPr marL="7164" marR="7164" marT="7164" marB="34385"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 OKLAHOMA</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106,250.00</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dirty="0">
                          <a:solidFill>
                            <a:srgbClr val="000000"/>
                          </a:solidFill>
                          <a:effectLst/>
                          <a:latin typeface="Calibri" panose="020F0502020204030204" pitchFamily="34" charset="0"/>
                        </a:rPr>
                        <a:t>Adaptation</a:t>
                      </a:r>
                    </a:p>
                  </a:txBody>
                  <a:tcPr marL="7164" marR="7164" marT="7164" marB="34385"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669523489"/>
                  </a:ext>
                </a:extLst>
              </a:tr>
            </a:tbl>
          </a:graphicData>
        </a:graphic>
      </p:graphicFrame>
      <p:sp>
        <p:nvSpPr>
          <p:cNvPr id="6" name="TextBox 5">
            <a:extLst>
              <a:ext uri="{FF2B5EF4-FFF2-40B4-BE49-F238E27FC236}">
                <a16:creationId xmlns:a16="http://schemas.microsoft.com/office/drawing/2014/main" id="{23B3843B-94FB-F79F-85FA-543CD316A9FC}"/>
              </a:ext>
            </a:extLst>
          </p:cNvPr>
          <p:cNvSpPr txBox="1"/>
          <p:nvPr/>
        </p:nvSpPr>
        <p:spPr>
          <a:xfrm>
            <a:off x="517402" y="819211"/>
            <a:ext cx="8470204" cy="984885"/>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OSG Construction Workload Breakdown</a:t>
            </a:r>
            <a:endParaRPr kumimoji="0" lang="en-US" altLang="en-US" sz="400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pic>
        <p:nvPicPr>
          <p:cNvPr id="7" name="Picture 6">
            <a:extLst>
              <a:ext uri="{FF2B5EF4-FFF2-40B4-BE49-F238E27FC236}">
                <a16:creationId xmlns:a16="http://schemas.microsoft.com/office/drawing/2014/main" id="{0E766F26-3368-5FFD-04D9-B4F7F873B346}"/>
              </a:ext>
            </a:extLst>
          </p:cNvPr>
          <p:cNvPicPr>
            <a:picLocks noChangeAspect="1"/>
          </p:cNvPicPr>
          <p:nvPr/>
        </p:nvPicPr>
        <p:blipFill>
          <a:blip r:embed="rId2"/>
          <a:stretch>
            <a:fillRect/>
          </a:stretch>
        </p:blipFill>
        <p:spPr>
          <a:xfrm>
            <a:off x="-6485" y="0"/>
            <a:ext cx="4115157" cy="823031"/>
          </a:xfrm>
          <a:prstGeom prst="rect">
            <a:avLst/>
          </a:prstGeom>
        </p:spPr>
      </p:pic>
    </p:spTree>
    <p:extLst>
      <p:ext uri="{BB962C8B-B14F-4D97-AF65-F5344CB8AC3E}">
        <p14:creationId xmlns:p14="http://schemas.microsoft.com/office/powerpoint/2010/main" val="144703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75DD55C-F876-2E63-F690-B0192AF0AF1A}"/>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2A16DA-89A9-49A3-9358-492369D26C95}" type="slidenum">
              <a:rPr kumimoji="0" lang="en-US" altLang="en-US" sz="1200" b="0" i="0" u="none" strike="noStrike" kern="1200" cap="none" spc="0" normalizeH="0" baseline="0" noProof="0" smtClean="0">
                <a:ln>
                  <a:noFill/>
                </a:ln>
                <a:solidFill>
                  <a:srgbClr val="898989"/>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dirty="0">
              <a:ln>
                <a:noFill/>
              </a:ln>
              <a:solidFill>
                <a:srgbClr val="898989"/>
              </a:solidFill>
              <a:effectLst/>
              <a:uLnTx/>
              <a:uFillTx/>
              <a:latin typeface="Calibri" panose="020F0502020204030204" pitchFamily="34" charset="0"/>
              <a:ea typeface="+mn-ea"/>
              <a:cs typeface="Arial" panose="020B0604020202020204" pitchFamily="34" charset="0"/>
            </a:endParaRPr>
          </a:p>
        </p:txBody>
      </p:sp>
      <p:graphicFrame>
        <p:nvGraphicFramePr>
          <p:cNvPr id="3" name="Table 2">
            <a:extLst>
              <a:ext uri="{FF2B5EF4-FFF2-40B4-BE49-F238E27FC236}">
                <a16:creationId xmlns:a16="http://schemas.microsoft.com/office/drawing/2014/main" id="{A116DFD7-369D-49BC-767D-7CBBDD1AF6BD}"/>
              </a:ext>
            </a:extLst>
          </p:cNvPr>
          <p:cNvGraphicFramePr>
            <a:graphicFrameLocks noGrp="1"/>
          </p:cNvGraphicFramePr>
          <p:nvPr/>
        </p:nvGraphicFramePr>
        <p:xfrm>
          <a:off x="457200" y="2332128"/>
          <a:ext cx="8229600" cy="3062106"/>
        </p:xfrm>
        <a:graphic>
          <a:graphicData uri="http://schemas.openxmlformats.org/drawingml/2006/table">
            <a:tbl>
              <a:tblPr/>
              <a:tblGrid>
                <a:gridCol w="948825">
                  <a:extLst>
                    <a:ext uri="{9D8B030D-6E8A-4147-A177-3AD203B41FA5}">
                      <a16:colId xmlns:a16="http://schemas.microsoft.com/office/drawing/2014/main" val="3205664282"/>
                    </a:ext>
                  </a:extLst>
                </a:gridCol>
                <a:gridCol w="1897649">
                  <a:extLst>
                    <a:ext uri="{9D8B030D-6E8A-4147-A177-3AD203B41FA5}">
                      <a16:colId xmlns:a16="http://schemas.microsoft.com/office/drawing/2014/main" val="2694980335"/>
                    </a:ext>
                  </a:extLst>
                </a:gridCol>
                <a:gridCol w="2362379">
                  <a:extLst>
                    <a:ext uri="{9D8B030D-6E8A-4147-A177-3AD203B41FA5}">
                      <a16:colId xmlns:a16="http://schemas.microsoft.com/office/drawing/2014/main" val="3984545788"/>
                    </a:ext>
                  </a:extLst>
                </a:gridCol>
                <a:gridCol w="755187">
                  <a:extLst>
                    <a:ext uri="{9D8B030D-6E8A-4147-A177-3AD203B41FA5}">
                      <a16:colId xmlns:a16="http://schemas.microsoft.com/office/drawing/2014/main" val="1053902923"/>
                    </a:ext>
                  </a:extLst>
                </a:gridCol>
                <a:gridCol w="2265560">
                  <a:extLst>
                    <a:ext uri="{9D8B030D-6E8A-4147-A177-3AD203B41FA5}">
                      <a16:colId xmlns:a16="http://schemas.microsoft.com/office/drawing/2014/main" val="659100064"/>
                    </a:ext>
                  </a:extLst>
                </a:gridCol>
              </a:tblGrid>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MIDWEST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246,500.00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2938145228"/>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215,192.00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563957753"/>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249,215.00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513771451"/>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dirty="0">
                          <a:solidFill>
                            <a:srgbClr val="0070C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98,015.00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871087740"/>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249,719.00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736732089"/>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PACIFIC</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89790056"/>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EASTERN OKLAHOMA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198,628.00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4260973200"/>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250,000.00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456953938"/>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Calibri" panose="020F0502020204030204" pitchFamily="34" charset="0"/>
                        </a:rPr>
                        <a:t>189,219.00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168548988"/>
                  </a:ext>
                </a:extLst>
              </a:tr>
              <a:tr h="170117">
                <a:tc>
                  <a:txBody>
                    <a:bodyPr/>
                    <a:lstStyle/>
                    <a:p>
                      <a:pPr algn="ctr" fontAlgn="b"/>
                      <a:r>
                        <a:rPr lang="en-US" sz="800" b="1" i="0" u="none" strike="noStrike">
                          <a:solidFill>
                            <a:srgbClr val="000000"/>
                          </a:solidFill>
                          <a:effectLst/>
                          <a:latin typeface="Calibri" panose="020F0502020204030204" pitchFamily="34" charset="0"/>
                        </a:rPr>
                        <a:t>234DD</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OIP - Direct - 2 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70C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1" i="0" u="none" strike="noStrike">
                          <a:solidFill>
                            <a:srgbClr val="000000"/>
                          </a:solidFill>
                          <a:effectLst/>
                          <a:latin typeface="Aptos Narrow" panose="020B0004020202020204" pitchFamily="34" charset="0"/>
                        </a:rPr>
                        <a:t>204,288.00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1" i="0" u="none" strike="noStrike">
                          <a:solidFill>
                            <a:srgbClr val="000000"/>
                          </a:solidFill>
                          <a:effectLst/>
                          <a:latin typeface="Calibri" panose="020F0502020204030204" pitchFamily="34" charset="0"/>
                        </a:rPr>
                        <a:t>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3660834185"/>
                  </a:ext>
                </a:extLst>
              </a:tr>
              <a:tr h="170117">
                <a:tc>
                  <a:txBody>
                    <a:bodyPr/>
                    <a:lstStyle/>
                    <a:p>
                      <a:pPr algn="ctr" fontAlgn="b"/>
                      <a:r>
                        <a:rPr lang="en-US" sz="800" b="0" i="0" u="none" strike="noStrike">
                          <a:solidFill>
                            <a:srgbClr val="000000"/>
                          </a:solidFill>
                          <a:effectLst/>
                          <a:latin typeface="Calibri" panose="020F0502020204030204" pitchFamily="34" charset="0"/>
                        </a:rPr>
                        <a:t>23XBI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No-Year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3,999,027.00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BIL - Relocation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470784775"/>
                  </a:ext>
                </a:extLst>
              </a:tr>
              <a:tr h="170117">
                <a:tc>
                  <a:txBody>
                    <a:bodyPr/>
                    <a:lstStyle/>
                    <a:p>
                      <a:pPr algn="ctr" fontAlgn="b"/>
                      <a:r>
                        <a:rPr lang="en-US" sz="800" b="0" i="0" u="none" strike="noStrike">
                          <a:solidFill>
                            <a:srgbClr val="000000"/>
                          </a:solidFill>
                          <a:effectLst/>
                          <a:latin typeface="Calibri" panose="020F0502020204030204" pitchFamily="34" charset="0"/>
                        </a:rPr>
                        <a:t>23XBI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No-Year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3,999,562.00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BIL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141720729"/>
                  </a:ext>
                </a:extLst>
              </a:tr>
              <a:tr h="170117">
                <a:tc>
                  <a:txBody>
                    <a:bodyPr/>
                    <a:lstStyle/>
                    <a:p>
                      <a:pPr algn="ctr" fontAlgn="b"/>
                      <a:r>
                        <a:rPr lang="en-US" sz="800" b="0" i="0" u="none" strike="noStrike">
                          <a:solidFill>
                            <a:srgbClr val="000000"/>
                          </a:solidFill>
                          <a:effectLst/>
                          <a:latin typeface="Calibri" panose="020F0502020204030204" pitchFamily="34" charset="0"/>
                        </a:rPr>
                        <a:t>23XBI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No-Year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MIDWEST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250,000.00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BIL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54986421"/>
                  </a:ext>
                </a:extLst>
              </a:tr>
              <a:tr h="170117">
                <a:tc>
                  <a:txBody>
                    <a:bodyPr/>
                    <a:lstStyle/>
                    <a:p>
                      <a:pPr algn="ctr" fontAlgn="b"/>
                      <a:r>
                        <a:rPr lang="en-US" sz="800" b="0" i="0" u="none" strike="noStrike">
                          <a:solidFill>
                            <a:srgbClr val="000000"/>
                          </a:solidFill>
                          <a:effectLst/>
                          <a:latin typeface="Calibri" panose="020F0502020204030204" pitchFamily="34" charset="0"/>
                        </a:rPr>
                        <a:t>23XBI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No-Year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ALASKA</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3,530,654.00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BIL - Relocation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extLst>
                  <a:ext uri="{0D108BD9-81ED-4DB2-BD59-A6C34878D82A}">
                    <a16:rowId xmlns:a16="http://schemas.microsoft.com/office/drawing/2014/main" val="115500175"/>
                  </a:ext>
                </a:extLst>
              </a:tr>
              <a:tr h="170117">
                <a:tc>
                  <a:txBody>
                    <a:bodyPr/>
                    <a:lstStyle/>
                    <a:p>
                      <a:pPr algn="ctr" fontAlgn="b"/>
                      <a:r>
                        <a:rPr lang="en-US" sz="800" b="0" i="0" u="none" strike="noStrike">
                          <a:solidFill>
                            <a:srgbClr val="000000"/>
                          </a:solidFill>
                          <a:effectLst/>
                          <a:latin typeface="Calibri" panose="020F0502020204030204" pitchFamily="34" charset="0"/>
                        </a:rPr>
                        <a:t>23XBI</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Infrastructure Investments (IIJA) No-Year</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0000"/>
                          </a:solidFill>
                          <a:effectLst/>
                          <a:highlight>
                            <a:srgbClr val="FF9393"/>
                          </a:highlight>
                          <a:latin typeface="Aptos Narrow" panose="020B0004020202020204" pitchFamily="34" charset="0"/>
                        </a:rPr>
                        <a:t>NORTHWEST</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145,428.00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0000"/>
                          </a:solidFill>
                          <a:effectLst/>
                          <a:latin typeface="Calibri" panose="020F0502020204030204" pitchFamily="34" charset="0"/>
                        </a:rPr>
                        <a:t>BIL - Adaptation</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0603618"/>
                  </a:ext>
                </a:extLst>
              </a:tr>
              <a:tr h="170117">
                <a:tc>
                  <a:txBody>
                    <a:bodyPr/>
                    <a:lstStyle/>
                    <a:p>
                      <a:pPr algn="ctr"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086668126"/>
                  </a:ext>
                </a:extLst>
              </a:tr>
              <a:tr h="170117">
                <a:tc>
                  <a:txBody>
                    <a:bodyPr/>
                    <a:lstStyle/>
                    <a:p>
                      <a:pPr algn="ctr"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a:noFill/>
                    </a:lnT>
                    <a:lnB>
                      <a:noFill/>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800" b="1" i="0" u="none" strike="noStrike">
                          <a:solidFill>
                            <a:srgbClr val="000000"/>
                          </a:solidFill>
                          <a:effectLst/>
                          <a:highlight>
                            <a:srgbClr val="FF9393"/>
                          </a:highlight>
                          <a:latin typeface="Calibri" panose="020F0502020204030204" pitchFamily="34" charset="0"/>
                        </a:rPr>
                        <a:t>TCR, IRA, Construction</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65,939,077.00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w="635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2134486570"/>
                  </a:ext>
                </a:extLst>
              </a:tr>
              <a:tr h="170117">
                <a:tc>
                  <a:txBody>
                    <a:bodyPr/>
                    <a:lstStyle/>
                    <a:p>
                      <a:pPr algn="ctr"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a:noFill/>
                    </a:lnR>
                    <a:lnT>
                      <a:noFill/>
                    </a:lnT>
                    <a:lnB>
                      <a:noFill/>
                    </a:lnB>
                    <a:noFill/>
                  </a:tcPr>
                </a:tc>
                <a:tc>
                  <a:txBody>
                    <a:bodyPr/>
                    <a:lstStyle/>
                    <a:p>
                      <a:pPr algn="l" fontAlgn="b"/>
                      <a:endParaRPr lang="en-US" sz="800" b="0" i="0" u="none" strike="noStrike">
                        <a:solidFill>
                          <a:srgbClr val="000000"/>
                        </a:solidFill>
                        <a:effectLst/>
                        <a:latin typeface="Arial" panose="020B0604020202020204" pitchFamily="34" charset="0"/>
                      </a:endParaRPr>
                    </a:p>
                  </a:txBody>
                  <a:tcPr marL="7270" marR="7270" marT="7270" marB="34896" anchor="b">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l" fontAlgn="b"/>
                      <a:r>
                        <a:rPr lang="en-US" sz="800" b="1" i="0" u="none" strike="noStrike">
                          <a:solidFill>
                            <a:srgbClr val="0070C0"/>
                          </a:solidFill>
                          <a:effectLst/>
                          <a:highlight>
                            <a:srgbClr val="FF9393"/>
                          </a:highlight>
                          <a:latin typeface="Calibri" panose="020F0502020204030204" pitchFamily="34" charset="0"/>
                        </a:rPr>
                        <a:t>Expiring</a:t>
                      </a:r>
                    </a:p>
                  </a:txBody>
                  <a:tcPr marL="7270" marR="7270" marT="7270" marB="34896"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393"/>
                    </a:solidFill>
                  </a:tcPr>
                </a:tc>
                <a:tc>
                  <a:txBody>
                    <a:bodyPr/>
                    <a:lstStyle/>
                    <a:p>
                      <a:pPr algn="r" fontAlgn="b"/>
                      <a:r>
                        <a:rPr lang="en-US" sz="800" b="0" i="0" u="none" strike="noStrike">
                          <a:solidFill>
                            <a:srgbClr val="000000"/>
                          </a:solidFill>
                          <a:effectLst/>
                          <a:latin typeface="Aptos Narrow" panose="020B0004020202020204" pitchFamily="34" charset="0"/>
                        </a:rPr>
                        <a:t>8,488,711.00</a:t>
                      </a:r>
                    </a:p>
                  </a:txBody>
                  <a:tcPr marL="7270" marR="7270" marT="7270" marB="34896" anchor="b">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dirty="0">
                        <a:solidFill>
                          <a:srgbClr val="000000"/>
                        </a:solidFill>
                        <a:effectLst/>
                        <a:latin typeface="Arial" panose="020B0604020202020204" pitchFamily="34" charset="0"/>
                      </a:endParaRPr>
                    </a:p>
                  </a:txBody>
                  <a:tcPr marL="7270" marR="7270" marT="7270" marB="34896" anchor="b">
                    <a:lnL w="6350" cap="flat" cmpd="sng" algn="ctr">
                      <a:solidFill>
                        <a:srgbClr val="000000"/>
                      </a:solidFill>
                      <a:prstDash val="dot"/>
                      <a:round/>
                      <a:headEnd type="none" w="med" len="med"/>
                      <a:tailEnd type="none" w="med" len="med"/>
                    </a:lnL>
                    <a:lnR>
                      <a:noFill/>
                    </a:lnR>
                    <a:lnT>
                      <a:noFill/>
                    </a:lnT>
                    <a:lnB>
                      <a:noFill/>
                    </a:lnB>
                    <a:noFill/>
                  </a:tcPr>
                </a:tc>
                <a:extLst>
                  <a:ext uri="{0D108BD9-81ED-4DB2-BD59-A6C34878D82A}">
                    <a16:rowId xmlns:a16="http://schemas.microsoft.com/office/drawing/2014/main" val="562047299"/>
                  </a:ext>
                </a:extLst>
              </a:tr>
            </a:tbl>
          </a:graphicData>
        </a:graphic>
      </p:graphicFrame>
      <p:pic>
        <p:nvPicPr>
          <p:cNvPr id="4" name="Picture 3">
            <a:extLst>
              <a:ext uri="{FF2B5EF4-FFF2-40B4-BE49-F238E27FC236}">
                <a16:creationId xmlns:a16="http://schemas.microsoft.com/office/drawing/2014/main" id="{6E0E3B5A-18A8-C074-36F6-CA8539DAF2F7}"/>
              </a:ext>
            </a:extLst>
          </p:cNvPr>
          <p:cNvPicPr>
            <a:picLocks noChangeAspect="1"/>
          </p:cNvPicPr>
          <p:nvPr/>
        </p:nvPicPr>
        <p:blipFill>
          <a:blip r:embed="rId2"/>
          <a:stretch>
            <a:fillRect/>
          </a:stretch>
        </p:blipFill>
        <p:spPr>
          <a:xfrm>
            <a:off x="0" y="0"/>
            <a:ext cx="4115157" cy="823031"/>
          </a:xfrm>
          <a:prstGeom prst="rect">
            <a:avLst/>
          </a:prstGeom>
        </p:spPr>
      </p:pic>
      <p:sp>
        <p:nvSpPr>
          <p:cNvPr id="7" name="TextBox 6">
            <a:extLst>
              <a:ext uri="{FF2B5EF4-FFF2-40B4-BE49-F238E27FC236}">
                <a16:creationId xmlns:a16="http://schemas.microsoft.com/office/drawing/2014/main" id="{2C9A6173-0D8B-C493-53C0-BC926C5DE9A1}"/>
              </a:ext>
            </a:extLst>
          </p:cNvPr>
          <p:cNvSpPr txBox="1"/>
          <p:nvPr/>
        </p:nvSpPr>
        <p:spPr>
          <a:xfrm>
            <a:off x="228600" y="971323"/>
            <a:ext cx="8686800" cy="98488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0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OSG Construction Workload Breakdown</a:t>
            </a:r>
            <a:endParaRPr kumimoji="0" lang="en-US" altLang="en-US" sz="400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06766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OSG Construction Workload </a:t>
            </a:r>
          </a:p>
        </p:txBody>
      </p:sp>
      <p:sp>
        <p:nvSpPr>
          <p:cNvPr id="38915" name="Content Placeholder 2"/>
          <p:cNvSpPr>
            <a:spLocks noGrp="1"/>
          </p:cNvSpPr>
          <p:nvPr>
            <p:ph sz="half" idx="1"/>
          </p:nvPr>
        </p:nvSpPr>
        <p:spPr>
          <a:xfrm>
            <a:off x="266700" y="2706912"/>
            <a:ext cx="8420100" cy="4151088"/>
          </a:xfrm>
        </p:spPr>
        <p:txBody>
          <a:bodyPr/>
          <a:lstStyle/>
          <a:p>
            <a:r>
              <a:rPr lang="en-US" sz="2400" dirty="0"/>
              <a:t>We have developed a sample construction addendum. </a:t>
            </a:r>
          </a:p>
          <a:p>
            <a:endParaRPr lang="en-US" sz="2400" dirty="0"/>
          </a:p>
          <a:p>
            <a:r>
              <a:rPr lang="en-US" sz="2400" dirty="0"/>
              <a:t>We are awaiting the designation of civil engineers for Self Governance construction projects.</a:t>
            </a:r>
          </a:p>
          <a:p>
            <a:endParaRPr lang="en-US" sz="2400" dirty="0"/>
          </a:p>
          <a:p>
            <a:r>
              <a:rPr lang="en-US" sz="2400" dirty="0"/>
              <a:t>Some Tribal Climate Resilience projects are non-construction, and OSG is moving quickly to get amendments in place for those projects.  </a:t>
            </a:r>
          </a:p>
          <a:p>
            <a:endParaRPr lang="en-US" sz="2400" dirty="0"/>
          </a:p>
          <a:p>
            <a:endParaRPr 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18</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5811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55067" y="953750"/>
            <a:ext cx="8229600" cy="808038"/>
          </a:xfrm>
        </p:spPr>
        <p:txBody>
          <a:bodyPr/>
          <a:lstStyle/>
          <a:p>
            <a:r>
              <a:rPr lang="en-US" altLang="en-US" dirty="0"/>
              <a:t>Outstanding OSG Tasks</a:t>
            </a:r>
          </a:p>
        </p:txBody>
      </p:sp>
      <p:sp>
        <p:nvSpPr>
          <p:cNvPr id="38915" name="Content Placeholder 2"/>
          <p:cNvSpPr>
            <a:spLocks noGrp="1"/>
          </p:cNvSpPr>
          <p:nvPr>
            <p:ph sz="half" idx="1"/>
          </p:nvPr>
        </p:nvSpPr>
        <p:spPr>
          <a:xfrm>
            <a:off x="268098" y="1753162"/>
            <a:ext cx="8420100" cy="4723838"/>
          </a:xfrm>
        </p:spPr>
        <p:txBody>
          <a:bodyPr/>
          <a:lstStyle/>
          <a:p>
            <a:r>
              <a:rPr lang="en-US" sz="2400" dirty="0"/>
              <a:t>Hiring OSG staff, particularly the Deputy Position.</a:t>
            </a:r>
          </a:p>
          <a:p>
            <a:r>
              <a:rPr lang="en-US" sz="2400" dirty="0"/>
              <a:t>Identifying Contract Support Consultation next steps</a:t>
            </a:r>
          </a:p>
          <a:p>
            <a:r>
              <a:rPr lang="en-US" sz="2400" dirty="0"/>
              <a:t>Completing AGGNET Self Governance Data Base (SGDB) numbers and sharing with Tribes for review. </a:t>
            </a:r>
          </a:p>
          <a:p>
            <a:r>
              <a:rPr lang="en-US" sz="2400" dirty="0"/>
              <a:t>Supplying Self Governance numbers in the Greenbook</a:t>
            </a:r>
          </a:p>
          <a:p>
            <a:r>
              <a:rPr lang="en-US" sz="2400" dirty="0"/>
              <a:t>Upgrading the Self Governance SGDB, particularly the use and status of ATOs.</a:t>
            </a:r>
          </a:p>
          <a:p>
            <a:r>
              <a:rPr lang="en-US" sz="2400" dirty="0"/>
              <a:t>Training BIA and non-BIA staff about PROGRESS Act Regulations. </a:t>
            </a:r>
          </a:p>
          <a:p>
            <a:r>
              <a:rPr lang="en-US" sz="2400" dirty="0"/>
              <a:t>Streamlining timely CSC payments in coordination with OIS, BIA Budget, and Treasury</a:t>
            </a:r>
          </a:p>
          <a:p>
            <a:pPr marL="0" indent="0">
              <a:buNone/>
            </a:pPr>
            <a:endParaRPr lang="en-US" sz="2400" dirty="0"/>
          </a:p>
          <a:p>
            <a:endParaRPr 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19</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99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891D2-7DE9-D376-99EA-62B14DFDBF97}"/>
              </a:ext>
            </a:extLst>
          </p:cNvPr>
          <p:cNvSpPr>
            <a:spLocks noGrp="1"/>
          </p:cNvSpPr>
          <p:nvPr>
            <p:ph type="title"/>
          </p:nvPr>
        </p:nvSpPr>
        <p:spPr>
          <a:xfrm>
            <a:off x="457200" y="682106"/>
            <a:ext cx="8229600" cy="1143000"/>
          </a:xfrm>
        </p:spPr>
        <p:txBody>
          <a:bodyPr/>
          <a:lstStyle/>
          <a:p>
            <a:r>
              <a:rPr lang="en-US" dirty="0"/>
              <a:t>OSG Staff Vacancies</a:t>
            </a:r>
          </a:p>
        </p:txBody>
      </p:sp>
      <p:sp>
        <p:nvSpPr>
          <p:cNvPr id="3" name="Content Placeholder 2">
            <a:extLst>
              <a:ext uri="{FF2B5EF4-FFF2-40B4-BE49-F238E27FC236}">
                <a16:creationId xmlns:a16="http://schemas.microsoft.com/office/drawing/2014/main" id="{83EC887B-69C0-A9C1-8DB1-AB355A8FAF09}"/>
              </a:ext>
            </a:extLst>
          </p:cNvPr>
          <p:cNvSpPr>
            <a:spLocks noGrp="1"/>
          </p:cNvSpPr>
          <p:nvPr>
            <p:ph idx="1"/>
          </p:nvPr>
        </p:nvSpPr>
        <p:spPr/>
        <p:txBody>
          <a:bodyPr/>
          <a:lstStyle/>
          <a:p>
            <a:endParaRPr lang="en-US" dirty="0"/>
          </a:p>
          <a:p>
            <a:r>
              <a:rPr lang="en-US" dirty="0"/>
              <a:t>Financial Specialist – NWFO (Vice Maggie)</a:t>
            </a:r>
          </a:p>
          <a:p>
            <a:r>
              <a:rPr lang="en-US" dirty="0"/>
              <a:t>Financial Specialist – NWFO (Vice Miles)</a:t>
            </a:r>
          </a:p>
          <a:p>
            <a:r>
              <a:rPr lang="en-US" dirty="0"/>
              <a:t>Program Analyst – D.C. HQ (Vice Janelle)</a:t>
            </a:r>
          </a:p>
          <a:p>
            <a:r>
              <a:rPr lang="en-US" dirty="0"/>
              <a:t>Deputy Director – HQ D.C. OR NWFO (New)</a:t>
            </a:r>
          </a:p>
          <a:p>
            <a:r>
              <a:rPr lang="en-US" dirty="0"/>
              <a:t>Administrative – NWFO (Vice Maureen)</a:t>
            </a:r>
          </a:p>
          <a:p>
            <a:r>
              <a:rPr lang="en-US" b="1" dirty="0"/>
              <a:t>All Position Descriptions are pending with BIA Personnel </a:t>
            </a:r>
          </a:p>
          <a:p>
            <a:endParaRPr lang="en-US" dirty="0"/>
          </a:p>
          <a:p>
            <a:endParaRPr lang="en-US" dirty="0"/>
          </a:p>
        </p:txBody>
      </p:sp>
      <p:sp>
        <p:nvSpPr>
          <p:cNvPr id="4" name="Slide Number Placeholder 3">
            <a:extLst>
              <a:ext uri="{FF2B5EF4-FFF2-40B4-BE49-F238E27FC236}">
                <a16:creationId xmlns:a16="http://schemas.microsoft.com/office/drawing/2014/main" id="{46B313AA-2425-DAF2-F4AC-8D77CCE03AE3}"/>
              </a:ext>
            </a:extLst>
          </p:cNvPr>
          <p:cNvSpPr>
            <a:spLocks noGrp="1"/>
          </p:cNvSpPr>
          <p:nvPr>
            <p:ph type="sldNum" sz="quarter" idx="12"/>
          </p:nvPr>
        </p:nvSpPr>
        <p:spPr/>
        <p:txBody>
          <a:bodyPr/>
          <a:lstStyle/>
          <a:p>
            <a:pPr>
              <a:defRPr/>
            </a:pPr>
            <a:fld id="{C78686D0-D48B-4713-9F7A-2DDA26E338AA}" type="slidenum">
              <a:rPr lang="en-US" altLang="en-US" smtClean="0"/>
              <a:pPr>
                <a:defRPr/>
              </a:pPr>
              <a:t>2</a:t>
            </a:fld>
            <a:endParaRPr lang="en-US" altLang="en-US" dirty="0"/>
          </a:p>
        </p:txBody>
      </p:sp>
      <p:pic>
        <p:nvPicPr>
          <p:cNvPr id="5" name="Picture 4">
            <a:extLst>
              <a:ext uri="{FF2B5EF4-FFF2-40B4-BE49-F238E27FC236}">
                <a16:creationId xmlns:a16="http://schemas.microsoft.com/office/drawing/2014/main" id="{E3EA47D4-FDA7-D758-1820-63DCCA84D2E1}"/>
              </a:ext>
            </a:extLst>
          </p:cNvPr>
          <p:cNvPicPr>
            <a:picLocks noChangeAspect="1"/>
          </p:cNvPicPr>
          <p:nvPr/>
        </p:nvPicPr>
        <p:blipFill>
          <a:blip r:embed="rId2"/>
          <a:stretch>
            <a:fillRect/>
          </a:stretch>
        </p:blipFill>
        <p:spPr>
          <a:xfrm>
            <a:off x="0" y="0"/>
            <a:ext cx="4115157" cy="957155"/>
          </a:xfrm>
          <a:prstGeom prst="rect">
            <a:avLst/>
          </a:prstGeom>
        </p:spPr>
      </p:pic>
    </p:spTree>
    <p:extLst>
      <p:ext uri="{BB962C8B-B14F-4D97-AF65-F5344CB8AC3E}">
        <p14:creationId xmlns:p14="http://schemas.microsoft.com/office/powerpoint/2010/main" val="1035930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FBMS Year-End Close</a:t>
            </a:r>
          </a:p>
        </p:txBody>
      </p:sp>
      <p:sp>
        <p:nvSpPr>
          <p:cNvPr id="38915" name="Content Placeholder 2"/>
          <p:cNvSpPr>
            <a:spLocks noGrp="1"/>
          </p:cNvSpPr>
          <p:nvPr>
            <p:ph sz="half" idx="1"/>
          </p:nvPr>
        </p:nvSpPr>
        <p:spPr>
          <a:xfrm>
            <a:off x="254923" y="2205262"/>
            <a:ext cx="8420100" cy="4151088"/>
          </a:xfrm>
        </p:spPr>
        <p:txBody>
          <a:bodyPr/>
          <a:lstStyle/>
          <a:p>
            <a:endParaRPr lang="en-US" sz="2400" dirty="0"/>
          </a:p>
          <a:p>
            <a:r>
              <a:rPr lang="en-US" sz="2400" dirty="0"/>
              <a:t>FBMS closes for FY24 on September 20, 2024. </a:t>
            </a:r>
          </a:p>
          <a:p>
            <a:endParaRPr lang="en-US" sz="2400" dirty="0"/>
          </a:p>
          <a:p>
            <a:r>
              <a:rPr lang="en-US" sz="2400" dirty="0"/>
              <a:t>4 HANA FBMS upgrade will be installed </a:t>
            </a:r>
          </a:p>
          <a:p>
            <a:endParaRPr lang="en-US" sz="2400" dirty="0"/>
          </a:p>
          <a:p>
            <a:r>
              <a:rPr lang="en-US" sz="2400" dirty="0"/>
              <a:t>It is expected that FBMS will reopen in November 2024</a:t>
            </a:r>
          </a:p>
          <a:p>
            <a:endParaRPr lang="en-US" sz="2400" dirty="0"/>
          </a:p>
          <a:p>
            <a:r>
              <a:rPr lang="en-US" sz="2400" dirty="0"/>
              <a:t>Tribes are encouraged to draw down all funds available in ASAP before FBMS closes</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20</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686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 </a:t>
            </a:r>
            <a:r>
              <a:rPr lang="en-US" altLang="en-US" sz="4000" dirty="0"/>
              <a:t>Bureau Standard of Assistance for 25 CFR Part 20 Social Service Programs</a:t>
            </a:r>
          </a:p>
        </p:txBody>
      </p:sp>
      <p:sp>
        <p:nvSpPr>
          <p:cNvPr id="38915" name="Content Placeholder 2"/>
          <p:cNvSpPr>
            <a:spLocks noGrp="1"/>
          </p:cNvSpPr>
          <p:nvPr>
            <p:ph sz="half" idx="1"/>
          </p:nvPr>
        </p:nvSpPr>
        <p:spPr>
          <a:xfrm>
            <a:off x="0" y="2098653"/>
            <a:ext cx="8420100" cy="4151088"/>
          </a:xfrm>
        </p:spPr>
        <p:txBody>
          <a:bodyPr/>
          <a:lstStyle/>
          <a:p>
            <a:pPr marL="0" indent="0">
              <a:buNone/>
            </a:pPr>
            <a:endParaRPr lang="en-US" sz="180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Effective as of this date of this memorandum and in accordance with the Human Service regulations at 25 CFR Part 20, the following maximum payment standards are established and supersede any previous standards: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(1) Child assistance specific to adoption/guardianship subsidy: the maximum maintenance subsidy must not exceed the basic foster care rate for the age group of the child in the state where the child resides;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(2) Burial assistance: $3,500.00 per burial; and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(3) Emergency assistance: $1,500.00 per household. </a:t>
            </a:r>
          </a:p>
          <a:p>
            <a:endParaRPr lang="en-US" sz="1800" dirty="0">
              <a:solidFill>
                <a:srgbClr val="000000"/>
              </a:solidFill>
              <a:latin typeface="Times New Roman" panose="02020603050405020304" pitchFamily="18" charset="0"/>
            </a:endParaRPr>
          </a:p>
          <a:p>
            <a:r>
              <a:rPr lang="en-US" sz="1800" dirty="0">
                <a:solidFill>
                  <a:srgbClr val="000000"/>
                </a:solidFill>
                <a:latin typeface="Times New Roman" panose="02020603050405020304" pitchFamily="18" charset="0"/>
              </a:rPr>
              <a:t>P</a:t>
            </a:r>
            <a:r>
              <a:rPr lang="en-US" sz="1800" b="0" i="0" u="none" strike="noStrike" baseline="0" dirty="0">
                <a:solidFill>
                  <a:srgbClr val="000000"/>
                </a:solidFill>
                <a:latin typeface="Times New Roman" panose="02020603050405020304" pitchFamily="18" charset="0"/>
              </a:rPr>
              <a:t>lease direct your inquiries to Ms. Evangeline Campbell, Division Chief, at (202) 513-7621 or email at evangeline.campbell@bia.gov. </a:t>
            </a:r>
            <a:endParaRPr 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21</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324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28600" y="3352800"/>
            <a:ext cx="8229600" cy="808038"/>
          </a:xfrm>
        </p:spPr>
        <p:txBody>
          <a:bodyPr/>
          <a:lstStyle/>
          <a:p>
            <a:r>
              <a:rPr lang="en-US" altLang="en-US" dirty="0"/>
              <a:t> </a:t>
            </a:r>
            <a:r>
              <a:rPr lang="en-US" altLang="en-US" sz="5400" b="1" dirty="0"/>
              <a:t>Announcements</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22</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636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0317" y="1290615"/>
            <a:ext cx="8229600" cy="808038"/>
          </a:xfrm>
        </p:spPr>
        <p:txBody>
          <a:bodyPr/>
          <a:lstStyle/>
          <a:p>
            <a:r>
              <a:rPr lang="en-US" altLang="en-US" dirty="0"/>
              <a:t> Treasury Webinar on New Business Reporting Requirements</a:t>
            </a:r>
          </a:p>
        </p:txBody>
      </p:sp>
      <p:sp>
        <p:nvSpPr>
          <p:cNvPr id="38915" name="Content Placeholder 2"/>
          <p:cNvSpPr>
            <a:spLocks noGrp="1"/>
          </p:cNvSpPr>
          <p:nvPr>
            <p:ph sz="half" idx="1"/>
          </p:nvPr>
        </p:nvSpPr>
        <p:spPr>
          <a:xfrm>
            <a:off x="266700" y="2706912"/>
            <a:ext cx="8420100" cy="4151088"/>
          </a:xfrm>
        </p:spPr>
        <p:txBody>
          <a:bodyPr/>
          <a:lstStyle/>
          <a:p>
            <a:r>
              <a:rPr lang="en-US" sz="2400" dirty="0"/>
              <a:t>BENEFICIAL OWNERSHIP REPORTING REQUIREMENTS AND WEBINAR </a:t>
            </a:r>
            <a:br>
              <a:rPr lang="en-US" sz="2400" dirty="0"/>
            </a:br>
            <a:r>
              <a:rPr lang="en-US" sz="2400" dirty="0"/>
              <a:t>August 1, 2024, 2:00 p.m. ET – Join Treasury officials for an important webinar on new beneficial reporting requirements for Tribal governments and Native American and Alaska Native business owners.</a:t>
            </a:r>
          </a:p>
          <a:p>
            <a:endParaRPr lang="en-US" sz="2400" dirty="0"/>
          </a:p>
          <a:p>
            <a:r>
              <a:rPr lang="en-US" sz="2400" dirty="0"/>
              <a:t>You may register at this link: </a:t>
            </a:r>
            <a:r>
              <a:rPr lang="en-US" sz="2400" dirty="0">
                <a:hlinkClick r:id="rId2" action="ppaction://hlinkpres?slideindex=1&amp;slidetitle="/>
              </a:rPr>
              <a:t>https://ustreasury.zoomgov.com/meeting/register/vJItdOqvqzsrEyrJa5SVL2bLSrpAz6SGQp0#/registration</a:t>
            </a:r>
            <a:endParaRPr lang="en-US" sz="2400" dirty="0"/>
          </a:p>
          <a:p>
            <a:endParaRPr 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23</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939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76631" y="814162"/>
            <a:ext cx="8229600" cy="808038"/>
          </a:xfrm>
        </p:spPr>
        <p:txBody>
          <a:bodyPr/>
          <a:lstStyle/>
          <a:p>
            <a:r>
              <a:rPr lang="en-US" altLang="en-US" dirty="0"/>
              <a:t> Contact Information for OSG</a:t>
            </a:r>
          </a:p>
        </p:txBody>
      </p:sp>
      <p:sp>
        <p:nvSpPr>
          <p:cNvPr id="38915" name="Content Placeholder 2"/>
          <p:cNvSpPr>
            <a:spLocks noGrp="1"/>
          </p:cNvSpPr>
          <p:nvPr>
            <p:ph sz="half" idx="1"/>
          </p:nvPr>
        </p:nvSpPr>
        <p:spPr>
          <a:xfrm>
            <a:off x="152400" y="1676400"/>
            <a:ext cx="8420100" cy="4151088"/>
          </a:xfrm>
        </p:spPr>
        <p:txBody>
          <a:bodyPr/>
          <a:lstStyle/>
          <a:p>
            <a:pPr marL="0" indent="0" algn="ctr">
              <a:buNone/>
            </a:pPr>
            <a:r>
              <a:rPr lang="en-US" sz="2400" dirty="0"/>
              <a:t>Sharee Freeman, Director, Office of Self Governance</a:t>
            </a:r>
            <a:br>
              <a:rPr lang="en-US" sz="2400" dirty="0"/>
            </a:br>
            <a:r>
              <a:rPr lang="en-US" sz="2400" dirty="0"/>
              <a:t>OFFICE OF SELF GOVERNANCE – CENTRAL OFFICE </a:t>
            </a:r>
          </a:p>
          <a:p>
            <a:pPr marL="0" indent="0" algn="ctr">
              <a:buNone/>
            </a:pPr>
            <a:r>
              <a:rPr lang="en-US" sz="2400" dirty="0"/>
              <a:t>U.S. DEPARTMENT OF THE INTERIOR - Indian Affairs </a:t>
            </a:r>
          </a:p>
          <a:p>
            <a:pPr marL="0" indent="0" algn="ctr">
              <a:buNone/>
            </a:pPr>
            <a:r>
              <a:rPr lang="en-US" sz="2400" dirty="0"/>
              <a:t>1849 C Street, NW, Suite MIB-3259 </a:t>
            </a:r>
          </a:p>
          <a:p>
            <a:pPr marL="0" indent="0" algn="ctr">
              <a:buNone/>
            </a:pPr>
            <a:r>
              <a:rPr lang="en-US" sz="2400" dirty="0"/>
              <a:t>WASHINGTON, DC 20240 </a:t>
            </a:r>
            <a:br>
              <a:rPr lang="en-US" sz="2400" dirty="0"/>
            </a:br>
            <a:r>
              <a:rPr lang="en-US" sz="2400" dirty="0"/>
              <a:t>Office Phone - 202-219-0240</a:t>
            </a:r>
            <a:br>
              <a:rPr lang="en-US" sz="2400" dirty="0"/>
            </a:br>
            <a:endParaRPr lang="en-US" sz="2400" dirty="0"/>
          </a:p>
          <a:p>
            <a:pPr marL="0" indent="0" algn="ctr">
              <a:buNone/>
            </a:pPr>
            <a:r>
              <a:rPr lang="en-US" sz="2400" dirty="0"/>
              <a:t>Matthew </a:t>
            </a:r>
            <a:r>
              <a:rPr lang="en-US" sz="2400" dirty="0" err="1"/>
              <a:t>Kallappa</a:t>
            </a:r>
            <a:r>
              <a:rPr lang="en-US" sz="2400" dirty="0"/>
              <a:t>, Manager</a:t>
            </a:r>
            <a:br>
              <a:rPr lang="en-US" sz="2400" dirty="0"/>
            </a:br>
            <a:r>
              <a:rPr lang="en-US" sz="2400" dirty="0"/>
              <a:t>Office of Self Governance-Northwest Field Office </a:t>
            </a:r>
          </a:p>
          <a:p>
            <a:pPr marL="0" indent="0" algn="ctr">
              <a:buNone/>
            </a:pPr>
            <a:r>
              <a:rPr lang="en-US" sz="2400" dirty="0"/>
              <a:t>700 East 5th Street, #728A </a:t>
            </a:r>
          </a:p>
          <a:p>
            <a:pPr marL="0" indent="0" algn="ctr">
              <a:buNone/>
            </a:pPr>
            <a:r>
              <a:rPr lang="en-US" sz="2400" dirty="0"/>
              <a:t>Vancouver, Washington   98661 </a:t>
            </a:r>
            <a:br>
              <a:rPr lang="en-US" sz="2400" dirty="0"/>
            </a:br>
            <a:r>
              <a:rPr lang="en-US" sz="2400" dirty="0"/>
              <a:t>Office Phone - 360-699-1007</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600" smtClean="0">
                <a:solidFill>
                  <a:srgbClr val="898989"/>
                </a:solidFill>
              </a:rPr>
              <a:pPr>
                <a:spcBef>
                  <a:spcPct val="0"/>
                </a:spcBef>
                <a:buFontTx/>
                <a:buNone/>
              </a:pPr>
              <a:t>24</a:t>
            </a:fld>
            <a:endParaRPr lang="en-US" altLang="en-US" sz="1600" dirty="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3231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6"/>
          <p:cNvSpPr>
            <a:spLocks noChangeArrowheads="1"/>
          </p:cNvSpPr>
          <p:nvPr/>
        </p:nvSpPr>
        <p:spPr bwMode="auto">
          <a:xfrm>
            <a:off x="3295650"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t> </a:t>
            </a:r>
            <a:endParaRPr lang="en-US" altLang="en-US" sz="1800" dirty="0"/>
          </a:p>
        </p:txBody>
      </p:sp>
      <p:sp>
        <p:nvSpPr>
          <p:cNvPr id="430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61AFE1-4189-4313-9320-15C672559464}" type="slidenum">
              <a:rPr lang="en-US" altLang="en-US" sz="1600" smtClean="0"/>
              <a:pPr>
                <a:spcBef>
                  <a:spcPct val="0"/>
                </a:spcBef>
                <a:buFontTx/>
                <a:buNone/>
              </a:pPr>
              <a:t>25</a:t>
            </a:fld>
            <a:endParaRPr lang="en-US" altLang="en-US" sz="1600" dirty="0"/>
          </a:p>
        </p:txBody>
      </p:sp>
      <p:sp>
        <p:nvSpPr>
          <p:cNvPr id="43013" name="TextBox 3"/>
          <p:cNvSpPr txBox="1">
            <a:spLocks noChangeArrowheads="1"/>
          </p:cNvSpPr>
          <p:nvPr/>
        </p:nvSpPr>
        <p:spPr bwMode="auto">
          <a:xfrm>
            <a:off x="914400" y="2484438"/>
            <a:ext cx="67056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br>
              <a:rPr lang="en-US" altLang="en-US" sz="1800" dirty="0"/>
            </a:br>
            <a:r>
              <a:rPr lang="en-US" altLang="en-US" sz="7200" b="1" dirty="0"/>
              <a:t>The End </a:t>
            </a:r>
            <a:endParaRPr lang="en-US" altLang="en-US" sz="1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19"/>
            <a:ext cx="4114800" cy="9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1428751" y="1449984"/>
            <a:ext cx="60579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Office of Self Governance – Finance (2023)</a:t>
            </a: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BDC3FCA5-D5F1-4446-9400-1E0B0B85D580}" type="slidenum">
              <a:rPr lang="en-US" altLang="en-US" sz="1600"/>
              <a:pPr>
                <a:spcBef>
                  <a:spcPct val="0"/>
                </a:spcBef>
                <a:buFontTx/>
                <a:buNone/>
              </a:pPr>
              <a:t>3</a:t>
            </a:fld>
            <a:endParaRPr lang="en-US" altLang="en-US" sz="1600" dirty="0"/>
          </a:p>
        </p:txBody>
      </p:sp>
      <p:sp>
        <p:nvSpPr>
          <p:cNvPr id="6" name="Rectangle 7"/>
          <p:cNvSpPr>
            <a:spLocks noChangeArrowheads="1"/>
          </p:cNvSpPr>
          <p:nvPr/>
        </p:nvSpPr>
        <p:spPr bwMode="auto">
          <a:xfrm>
            <a:off x="838201" y="3254733"/>
            <a:ext cx="7239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defRPr/>
            </a:pPr>
            <a:r>
              <a:rPr lang="en-US" altLang="en-US" sz="3200" dirty="0">
                <a:ea typeface="Calibri" pitchFamily="34" charset="0"/>
              </a:rPr>
              <a:t>To date, OSG has received approximately $897,497,182</a:t>
            </a:r>
            <a:r>
              <a:rPr lang="en-US" sz="3200" dirty="0"/>
              <a:t> for</a:t>
            </a:r>
            <a:r>
              <a:rPr lang="en-US" altLang="en-US" sz="3200" dirty="0">
                <a:ea typeface="Calibri" pitchFamily="34" charset="0"/>
              </a:rPr>
              <a:t> FY 2023 funding for Self Governance Tribes/Consortia</a:t>
            </a:r>
          </a:p>
          <a:p>
            <a:pPr marL="192881" indent="-192881">
              <a:buFont typeface="Arial" panose="020B0604020202020204" pitchFamily="34" charset="0"/>
              <a:buChar char="•"/>
              <a:defRPr/>
            </a:pPr>
            <a:endParaRPr lang="en-US" altLang="en-US" b="1" dirty="0">
              <a:ea typeface="Calibri" pitchFamily="34" charset="0"/>
            </a:endParaRPr>
          </a:p>
          <a:p>
            <a:pPr>
              <a:defRPr/>
            </a:pPr>
            <a:endParaRPr lang="en-US" altLang="en-US" dirty="0"/>
          </a:p>
        </p:txBody>
      </p:sp>
    </p:spTree>
    <p:extLst>
      <p:ext uri="{BB962C8B-B14F-4D97-AF65-F5344CB8AC3E}">
        <p14:creationId xmlns:p14="http://schemas.microsoft.com/office/powerpoint/2010/main" val="402052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19"/>
            <a:ext cx="4114800" cy="9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1543050" y="1307293"/>
            <a:ext cx="60579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Office of Self Governance – Finance (2024)</a:t>
            </a: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BDC3FCA5-D5F1-4446-9400-1E0B0B85D580}" type="slidenum">
              <a:rPr lang="en-US" altLang="en-US" sz="1600"/>
              <a:pPr>
                <a:spcBef>
                  <a:spcPct val="0"/>
                </a:spcBef>
                <a:buFontTx/>
                <a:buNone/>
              </a:pPr>
              <a:t>4</a:t>
            </a:fld>
            <a:endParaRPr lang="en-US" altLang="en-US" sz="1600" dirty="0"/>
          </a:p>
        </p:txBody>
      </p:sp>
      <p:sp>
        <p:nvSpPr>
          <p:cNvPr id="6" name="Rectangle 7"/>
          <p:cNvSpPr>
            <a:spLocks noChangeArrowheads="1"/>
          </p:cNvSpPr>
          <p:nvPr/>
        </p:nvSpPr>
        <p:spPr bwMode="auto">
          <a:xfrm>
            <a:off x="838201" y="3254733"/>
            <a:ext cx="7239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defRPr/>
            </a:pPr>
            <a:r>
              <a:rPr lang="en-US" altLang="en-US" sz="3200" dirty="0">
                <a:ea typeface="Calibri" pitchFamily="34" charset="0"/>
              </a:rPr>
              <a:t>To date, OSG has received approximately $779,321,958</a:t>
            </a:r>
            <a:r>
              <a:rPr lang="en-US" sz="3200" dirty="0"/>
              <a:t> </a:t>
            </a:r>
            <a:r>
              <a:rPr lang="en-US" altLang="en-US" sz="3200" dirty="0">
                <a:ea typeface="Calibri" pitchFamily="34" charset="0"/>
              </a:rPr>
              <a:t>in FY 2024 funding for Self Governance Tribes/Consortia</a:t>
            </a:r>
          </a:p>
          <a:p>
            <a:pPr marL="192881" indent="-192881">
              <a:buFont typeface="Arial" panose="020B0604020202020204" pitchFamily="34" charset="0"/>
              <a:buChar char="•"/>
              <a:defRPr/>
            </a:pPr>
            <a:endParaRPr lang="en-US" altLang="en-US" b="1" dirty="0">
              <a:ea typeface="Calibri" pitchFamily="34" charset="0"/>
            </a:endParaRPr>
          </a:p>
          <a:p>
            <a:pPr>
              <a:defRPr/>
            </a:pPr>
            <a:endParaRPr lang="en-US" altLang="en-US" dirty="0"/>
          </a:p>
        </p:txBody>
      </p:sp>
    </p:spTree>
    <p:extLst>
      <p:ext uri="{BB962C8B-B14F-4D97-AF65-F5344CB8AC3E}">
        <p14:creationId xmlns:p14="http://schemas.microsoft.com/office/powerpoint/2010/main" val="204019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1600"/>
              <a:pPr>
                <a:spcBef>
                  <a:spcPct val="0"/>
                </a:spcBef>
                <a:buFontTx/>
                <a:buNone/>
                <a:defRPr/>
              </a:pPr>
              <a:t>5</a:t>
            </a:fld>
            <a:endParaRPr lang="en-US" altLang="en-US" sz="1600" dirty="0"/>
          </a:p>
        </p:txBody>
      </p:sp>
      <p:sp>
        <p:nvSpPr>
          <p:cNvPr id="2" name="TextBox 1">
            <a:extLst>
              <a:ext uri="{FF2B5EF4-FFF2-40B4-BE49-F238E27FC236}">
                <a16:creationId xmlns:a16="http://schemas.microsoft.com/office/drawing/2014/main" id="{EB53AB45-5928-98EA-21EC-3333AF4CC70E}"/>
              </a:ext>
            </a:extLst>
          </p:cNvPr>
          <p:cNvSpPr txBox="1"/>
          <p:nvPr/>
        </p:nvSpPr>
        <p:spPr>
          <a:xfrm>
            <a:off x="609600" y="954657"/>
            <a:ext cx="7924800" cy="1600438"/>
          </a:xfrm>
          <a:prstGeom prst="rect">
            <a:avLst/>
          </a:prstGeom>
          <a:noFill/>
        </p:spPr>
        <p:txBody>
          <a:bodyPr wrap="square" rtlCol="0">
            <a:spAutoFit/>
          </a:bodyPr>
          <a:lstStyle/>
          <a:p>
            <a:pPr algn="ctr" eaLnBrk="1" hangingPunct="1">
              <a:spcBef>
                <a:spcPct val="0"/>
              </a:spcBef>
              <a:buFontTx/>
              <a:buNone/>
            </a:pPr>
            <a:r>
              <a:rPr lang="en-US" altLang="en-US" sz="4000" b="1" dirty="0"/>
              <a:t>Contract Support Cost (CSC) </a:t>
            </a:r>
          </a:p>
          <a:p>
            <a:pPr algn="ctr" eaLnBrk="1" hangingPunct="1">
              <a:spcBef>
                <a:spcPct val="0"/>
              </a:spcBef>
              <a:buFontTx/>
              <a:buNone/>
            </a:pPr>
            <a:r>
              <a:rPr lang="en-US" altLang="en-US" sz="4000" b="1" dirty="0"/>
              <a:t>FY 2019 – 2023 Update</a:t>
            </a:r>
          </a:p>
          <a:p>
            <a:endParaRPr lang="en-US" dirty="0"/>
          </a:p>
        </p:txBody>
      </p:sp>
      <p:graphicFrame>
        <p:nvGraphicFramePr>
          <p:cNvPr id="4" name="Table 3">
            <a:extLst>
              <a:ext uri="{FF2B5EF4-FFF2-40B4-BE49-F238E27FC236}">
                <a16:creationId xmlns:a16="http://schemas.microsoft.com/office/drawing/2014/main" id="{612BBB00-816A-9CAE-A57C-770E1FBF374C}"/>
              </a:ext>
            </a:extLst>
          </p:cNvPr>
          <p:cNvGraphicFramePr>
            <a:graphicFrameLocks noGrp="1"/>
          </p:cNvGraphicFramePr>
          <p:nvPr>
            <p:extLst>
              <p:ext uri="{D42A27DB-BD31-4B8C-83A1-F6EECF244321}">
                <p14:modId xmlns:p14="http://schemas.microsoft.com/office/powerpoint/2010/main" val="3010236678"/>
              </p:ext>
            </p:extLst>
          </p:nvPr>
        </p:nvGraphicFramePr>
        <p:xfrm>
          <a:off x="1790700" y="2286000"/>
          <a:ext cx="5562600" cy="4238197"/>
        </p:xfrm>
        <a:graphic>
          <a:graphicData uri="http://schemas.openxmlformats.org/drawingml/2006/table">
            <a:tbl>
              <a:tblPr/>
              <a:tblGrid>
                <a:gridCol w="1409700">
                  <a:extLst>
                    <a:ext uri="{9D8B030D-6E8A-4147-A177-3AD203B41FA5}">
                      <a16:colId xmlns:a16="http://schemas.microsoft.com/office/drawing/2014/main" val="1504073001"/>
                    </a:ext>
                  </a:extLst>
                </a:gridCol>
                <a:gridCol w="2473489">
                  <a:extLst>
                    <a:ext uri="{9D8B030D-6E8A-4147-A177-3AD203B41FA5}">
                      <a16:colId xmlns:a16="http://schemas.microsoft.com/office/drawing/2014/main" val="321205674"/>
                    </a:ext>
                  </a:extLst>
                </a:gridCol>
                <a:gridCol w="1679411">
                  <a:extLst>
                    <a:ext uri="{9D8B030D-6E8A-4147-A177-3AD203B41FA5}">
                      <a16:colId xmlns:a16="http://schemas.microsoft.com/office/drawing/2014/main" val="3082796821"/>
                    </a:ext>
                  </a:extLst>
                </a:gridCol>
              </a:tblGrid>
              <a:tr h="529224">
                <a:tc>
                  <a:txBody>
                    <a:bodyPr/>
                    <a:lstStyle/>
                    <a:p>
                      <a:pPr algn="ctr" fontAlgn="b"/>
                      <a:r>
                        <a:rPr lang="en-US" sz="1800" b="1" i="0" u="none" strike="noStrike" dirty="0">
                          <a:solidFill>
                            <a:srgbClr val="FFFFFF"/>
                          </a:solidFill>
                          <a:effectLst/>
                          <a:latin typeface="Calibri" panose="020F0502020204030204" pitchFamily="34" charset="0"/>
                        </a:rPr>
                        <a:t>Fiscal Year</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800" b="1" i="0" u="none" strike="noStrike" dirty="0">
                          <a:solidFill>
                            <a:srgbClr val="FFFFFF"/>
                          </a:solidFill>
                          <a:effectLst/>
                          <a:latin typeface="Calibri" panose="020F0502020204030204" pitchFamily="34" charset="0"/>
                        </a:rPr>
                        <a:t>Amount Distributed</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800" b="1" i="0" u="none" strike="noStrike" dirty="0">
                          <a:solidFill>
                            <a:srgbClr val="FFFFFF"/>
                          </a:solidFill>
                          <a:effectLst/>
                          <a:latin typeface="Calibri" panose="020F0502020204030204" pitchFamily="34" charset="0"/>
                        </a:rPr>
                        <a:t>Tribal Data Not-submitted</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98707105"/>
                  </a:ext>
                </a:extLst>
              </a:tr>
              <a:tr h="445981">
                <a:tc>
                  <a:txBody>
                    <a:bodyPr/>
                    <a:lstStyle/>
                    <a:p>
                      <a:pPr algn="r" fontAlgn="b"/>
                      <a:r>
                        <a:rPr lang="en-US" sz="1800" b="1" i="0" u="none" strike="noStrike" dirty="0">
                          <a:solidFill>
                            <a:srgbClr val="000000"/>
                          </a:solidFill>
                          <a:effectLst/>
                          <a:latin typeface="Calibri" panose="020F0502020204030204" pitchFamily="34" charset="0"/>
                        </a:rPr>
                        <a:t>2019</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 $ 108,522,309.00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800" b="1" i="0" u="none" strike="noStrike" dirty="0">
                          <a:solidFill>
                            <a:srgbClr val="000000"/>
                          </a:solidFill>
                          <a:effectLst/>
                          <a:latin typeface="Calibri"/>
                        </a:rPr>
                        <a:t>5</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139104391"/>
                  </a:ext>
                </a:extLst>
              </a:tr>
              <a:tr h="445981">
                <a:tc>
                  <a:txBody>
                    <a:bodyPr/>
                    <a:lstStyle/>
                    <a:p>
                      <a:pPr algn="r" fontAlgn="b"/>
                      <a:r>
                        <a:rPr lang="en-US" sz="1800" b="1" i="0" u="none" strike="noStrike" dirty="0">
                          <a:solidFill>
                            <a:srgbClr val="000000"/>
                          </a:solidFill>
                          <a:effectLst/>
                          <a:latin typeface="Calibri" panose="020F0502020204030204" pitchFamily="34" charset="0"/>
                        </a:rPr>
                        <a:t>2020</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 $ 115,203,893.00 </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extLst>
                  <a:ext uri="{0D108BD9-81ED-4DB2-BD59-A6C34878D82A}">
                    <a16:rowId xmlns:a16="http://schemas.microsoft.com/office/drawing/2014/main" val="1193715340"/>
                  </a:ext>
                </a:extLst>
              </a:tr>
              <a:tr h="445981">
                <a:tc>
                  <a:txBody>
                    <a:bodyPr/>
                    <a:lstStyle/>
                    <a:p>
                      <a:pPr algn="r" fontAlgn="b"/>
                      <a:r>
                        <a:rPr lang="en-US" sz="1800" b="1" i="0" u="none" strike="noStrike" dirty="0">
                          <a:solidFill>
                            <a:srgbClr val="000000"/>
                          </a:solidFill>
                          <a:effectLst/>
                          <a:latin typeface="Calibri" panose="020F0502020204030204" pitchFamily="34" charset="0"/>
                        </a:rPr>
                        <a:t>2020 – CARES</a:t>
                      </a:r>
                    </a:p>
                  </a:txBody>
                  <a:tcPr marL="9525" marR="9525" marT="9525" marB="0" anchor="b">
                    <a:lnL>
                      <a:noFill/>
                    </a:lnL>
                    <a:lnR>
                      <a:noFill/>
                    </a:lnR>
                    <a:lnT>
                      <a:noFill/>
                    </a:lnT>
                    <a:lnB>
                      <a:noFill/>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 $ 27,866,064.00 </a:t>
                      </a:r>
                    </a:p>
                  </a:txBody>
                  <a:tcPr marL="9525" marR="9525" marT="9525" marB="0" anchor="b">
                    <a:lnL>
                      <a:noFill/>
                    </a:lnL>
                    <a:lnR>
                      <a:noFill/>
                    </a:lnR>
                    <a:lnT>
                      <a:noFill/>
                    </a:lnT>
                    <a:lnB>
                      <a:noFill/>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36</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484039858"/>
                  </a:ext>
                </a:extLst>
              </a:tr>
              <a:tr h="445981">
                <a:tc>
                  <a:txBody>
                    <a:bodyPr/>
                    <a:lstStyle/>
                    <a:p>
                      <a:pPr algn="r" fontAlgn="b"/>
                      <a:r>
                        <a:rPr lang="en-US" sz="1800" b="1" i="0" u="none" strike="noStrike" dirty="0">
                          <a:solidFill>
                            <a:srgbClr val="000000"/>
                          </a:solidFill>
                          <a:effectLst/>
                          <a:latin typeface="Calibri" panose="020F0502020204030204" pitchFamily="34" charset="0"/>
                        </a:rPr>
                        <a:t>2021</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 $ 111,266,852.00 </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extLst>
                  <a:ext uri="{0D108BD9-81ED-4DB2-BD59-A6C34878D82A}">
                    <a16:rowId xmlns:a16="http://schemas.microsoft.com/office/drawing/2014/main" val="2660456412"/>
                  </a:ext>
                </a:extLst>
              </a:tr>
              <a:tr h="445981">
                <a:tc>
                  <a:txBody>
                    <a:bodyPr/>
                    <a:lstStyle/>
                    <a:p>
                      <a:pPr algn="r" fontAlgn="b"/>
                      <a:r>
                        <a:rPr lang="en-US" sz="1800" b="1" i="0" u="none" strike="noStrike" dirty="0">
                          <a:solidFill>
                            <a:srgbClr val="000000"/>
                          </a:solidFill>
                          <a:effectLst/>
                          <a:latin typeface="Calibri"/>
                        </a:rPr>
                        <a:t>2021 – ARPA</a:t>
                      </a:r>
                    </a:p>
                  </a:txBody>
                  <a:tcPr marL="9525" marR="9525" marT="9525" marB="0" anchor="b">
                    <a:lnL>
                      <a:noFill/>
                    </a:lnL>
                    <a:lnR>
                      <a:noFill/>
                    </a:lnR>
                    <a:lnT>
                      <a:noFill/>
                    </a:lnT>
                    <a:lnB>
                      <a:noFill/>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 $ 46,407,527.00 </a:t>
                      </a:r>
                    </a:p>
                  </a:txBody>
                  <a:tcPr marL="9525" marR="9525" marT="9525" marB="0" anchor="b">
                    <a:lnL>
                      <a:noFill/>
                    </a:lnL>
                    <a:lnR>
                      <a:noFill/>
                    </a:lnR>
                    <a:lnT>
                      <a:noFill/>
                    </a:lnT>
                    <a:lnB>
                      <a:noFill/>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29</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064298795"/>
                  </a:ext>
                </a:extLst>
              </a:tr>
              <a:tr h="445981">
                <a:tc>
                  <a:txBody>
                    <a:bodyPr/>
                    <a:lstStyle/>
                    <a:p>
                      <a:pPr algn="r" fontAlgn="b"/>
                      <a:r>
                        <a:rPr lang="en-US" sz="1800" b="1" i="0" u="none" strike="noStrike" dirty="0">
                          <a:solidFill>
                            <a:srgbClr val="000000"/>
                          </a:solidFill>
                          <a:effectLst/>
                          <a:latin typeface="Calibri"/>
                        </a:rPr>
                        <a:t>2022</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 $ 117,999,060.00 </a:t>
                      </a:r>
                    </a:p>
                  </a:txBody>
                  <a:tcPr marL="9525" marR="9525" marT="9525" marB="0" anchor="b">
                    <a:lnL>
                      <a:noFill/>
                    </a:lnL>
                    <a:lnR>
                      <a:noFill/>
                    </a:lnR>
                    <a:lnT>
                      <a:noFill/>
                    </a:lnT>
                    <a:lnB>
                      <a:noFill/>
                    </a:lnB>
                  </a:tcPr>
                </a:tc>
                <a:tc>
                  <a:txBody>
                    <a:bodyPr/>
                    <a:lstStyle/>
                    <a:p>
                      <a:pPr algn="ctr" fontAlgn="b"/>
                      <a:r>
                        <a:rPr lang="en-US" sz="1800" b="1" i="0" u="none" strike="noStrike" dirty="0">
                          <a:solidFill>
                            <a:srgbClr val="000000"/>
                          </a:solidFill>
                          <a:effectLst/>
                          <a:latin typeface="Calibri" panose="020F0502020204030204" pitchFamily="34" charset="0"/>
                        </a:rPr>
                        <a:t>27</a:t>
                      </a:r>
                    </a:p>
                  </a:txBody>
                  <a:tcPr marL="9525" marR="9525" marT="9525" marB="0" anchor="b">
                    <a:lnL>
                      <a:noFill/>
                    </a:lnL>
                    <a:lnR>
                      <a:noFill/>
                    </a:lnR>
                    <a:lnT>
                      <a:noFill/>
                    </a:lnT>
                    <a:lnB>
                      <a:noFill/>
                    </a:lnB>
                  </a:tcPr>
                </a:tc>
                <a:extLst>
                  <a:ext uri="{0D108BD9-81ED-4DB2-BD59-A6C34878D82A}">
                    <a16:rowId xmlns:a16="http://schemas.microsoft.com/office/drawing/2014/main" val="1272011697"/>
                  </a:ext>
                </a:extLst>
              </a:tr>
              <a:tr h="445981">
                <a:tc>
                  <a:txBody>
                    <a:bodyPr/>
                    <a:lstStyle/>
                    <a:p>
                      <a:pPr algn="r" fontAlgn="b"/>
                      <a:r>
                        <a:rPr lang="en-US" sz="1800" b="1" i="0" u="none" strike="noStrike" dirty="0">
                          <a:solidFill>
                            <a:srgbClr val="000000"/>
                          </a:solidFill>
                          <a:effectLst/>
                          <a:latin typeface="Calibri"/>
                        </a:rPr>
                        <a:t>2023</a:t>
                      </a:r>
                    </a:p>
                  </a:txBody>
                  <a:tcPr marL="9525" marR="9525" marT="9525" marB="0" anchor="b">
                    <a:lnL>
                      <a:noFill/>
                    </a:lnL>
                    <a:lnR>
                      <a:noFill/>
                    </a:lnR>
                    <a:lnT>
                      <a:noFill/>
                    </a:lnT>
                    <a:lnB w="12700" cap="flat" cmpd="sng" algn="ctr">
                      <a:noFill/>
                      <a:prstDash val="solid"/>
                      <a:round/>
                      <a:headEnd type="none" w="med" len="med"/>
                      <a:tailEnd type="none" w="med" len="med"/>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 $ 103,137,881.00 </a:t>
                      </a:r>
                    </a:p>
                  </a:txBody>
                  <a:tcPr marL="9525" marR="9525" marT="9525" marB="0" anchor="b">
                    <a:lnL>
                      <a:noFill/>
                    </a:lnL>
                    <a:lnR>
                      <a:noFill/>
                    </a:lnR>
                    <a:lnT>
                      <a:noFill/>
                    </a:lnT>
                    <a:lnB w="12700" cap="flat" cmpd="sng" algn="ctr">
                      <a:noFill/>
                      <a:prstDash val="solid"/>
                      <a:round/>
                      <a:headEnd type="none" w="med" len="med"/>
                      <a:tailEnd type="none" w="med" len="med"/>
                    </a:lnB>
                    <a:solidFill>
                      <a:srgbClr val="D9D9D9"/>
                    </a:solidFill>
                  </a:tcPr>
                </a:tc>
                <a:tc>
                  <a:txBody>
                    <a:bodyPr/>
                    <a:lstStyle/>
                    <a:p>
                      <a:pPr algn="ctr" fontAlgn="b"/>
                      <a:r>
                        <a:rPr lang="en-US" sz="1800" b="1" i="0" u="none" strike="noStrike" dirty="0">
                          <a:solidFill>
                            <a:srgbClr val="000000"/>
                          </a:solidFill>
                          <a:effectLst/>
                          <a:latin typeface="Calibri"/>
                        </a:rPr>
                        <a:t>33</a:t>
                      </a:r>
                    </a:p>
                  </a:txBody>
                  <a:tcPr marL="9525" marR="9525" marT="9525" marB="0" anchor="b">
                    <a:lnL>
                      <a:noFill/>
                    </a:lnL>
                    <a:lnR>
                      <a:noFill/>
                    </a:lnR>
                    <a:lnT>
                      <a:noFill/>
                    </a:lnT>
                    <a:lnB w="12700"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3740869489"/>
                  </a:ext>
                </a:extLst>
              </a:tr>
              <a:tr h="529224">
                <a:tc>
                  <a:txBody>
                    <a:bodyPr/>
                    <a:lstStyle/>
                    <a:p>
                      <a:pPr algn="r" fontAlgn="b"/>
                      <a:r>
                        <a:rPr lang="en-US" sz="1800" b="1" i="0" u="none" strike="noStrike" dirty="0">
                          <a:solidFill>
                            <a:srgbClr val="000000"/>
                          </a:solidFill>
                          <a:effectLst/>
                          <a:latin typeface="Calibri"/>
                        </a:rPr>
                        <a:t>2024</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800" b="1" i="0" u="none" strike="noStrike" dirty="0">
                          <a:solidFill>
                            <a:srgbClr val="000000"/>
                          </a:solidFill>
                          <a:effectLst/>
                          <a:latin typeface="Calibri" panose="020F0502020204030204" pitchFamily="34" charset="0"/>
                        </a:rPr>
                        <a:t>$73,733,624</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algn="ctr" fontAlgn="b"/>
                      <a:r>
                        <a:rPr lang="en-US" sz="1800" b="1" i="0" u="none" strike="noStrike" dirty="0">
                          <a:solidFill>
                            <a:srgbClr val="000000"/>
                          </a:solidFill>
                          <a:effectLst/>
                          <a:latin typeface="Calibri"/>
                        </a:rPr>
                        <a:t>Data Call </a:t>
                      </a:r>
                      <a:br>
                        <a:rPr lang="en-US" sz="1800" b="1" i="0" u="none" strike="noStrike" dirty="0">
                          <a:solidFill>
                            <a:srgbClr val="000000"/>
                          </a:solidFill>
                          <a:effectLst/>
                          <a:latin typeface="Calibri"/>
                        </a:rPr>
                      </a:br>
                      <a:r>
                        <a:rPr lang="en-US" sz="1800" b="1" i="0" u="none" strike="noStrike" dirty="0">
                          <a:solidFill>
                            <a:srgbClr val="000000"/>
                          </a:solidFill>
                          <a:effectLst/>
                          <a:latin typeface="Calibri"/>
                        </a:rPr>
                        <a:t>in-progress</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chemeClr val="bg2"/>
                    </a:solidFill>
                  </a:tcPr>
                </a:tc>
                <a:extLst>
                  <a:ext uri="{0D108BD9-81ED-4DB2-BD59-A6C34878D82A}">
                    <a16:rowId xmlns:a16="http://schemas.microsoft.com/office/drawing/2014/main" val="394474788"/>
                  </a:ext>
                </a:extLst>
              </a:tr>
            </a:tbl>
          </a:graphicData>
        </a:graphic>
      </p:graphicFrame>
    </p:spTree>
    <p:extLst>
      <p:ext uri="{BB962C8B-B14F-4D97-AF65-F5344CB8AC3E}">
        <p14:creationId xmlns:p14="http://schemas.microsoft.com/office/powerpoint/2010/main" val="480379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863927" y="1069144"/>
            <a:ext cx="736567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Contract Support Cost (CSC) </a:t>
            </a:r>
          </a:p>
          <a:p>
            <a:pPr algn="ctr" eaLnBrk="1" hangingPunct="1">
              <a:spcBef>
                <a:spcPct val="0"/>
              </a:spcBef>
              <a:buFontTx/>
              <a:buNone/>
            </a:pPr>
            <a:r>
              <a:rPr lang="en-US" altLang="en-US" sz="3600" b="1" dirty="0">
                <a:latin typeface="Calibri"/>
                <a:cs typeface="Arial"/>
              </a:rPr>
              <a:t>FY 2024</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1600"/>
              <a:pPr>
                <a:spcBef>
                  <a:spcPct val="0"/>
                </a:spcBef>
                <a:buFontTx/>
                <a:buNone/>
                <a:defRPr/>
              </a:pPr>
              <a:t>6</a:t>
            </a:fld>
            <a:endParaRPr lang="en-US" altLang="en-US" sz="1600" dirty="0"/>
          </a:p>
        </p:txBody>
      </p:sp>
      <p:sp>
        <p:nvSpPr>
          <p:cNvPr id="27653" name="TextBox 3"/>
          <p:cNvSpPr txBox="1">
            <a:spLocks noChangeArrowheads="1"/>
          </p:cNvSpPr>
          <p:nvPr/>
        </p:nvSpPr>
        <p:spPr bwMode="auto">
          <a:xfrm>
            <a:off x="721053" y="2993404"/>
            <a:ext cx="7651421" cy="2653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44145" indent="-144145">
              <a:buFont typeface="Wingdings" panose="05000000000000000000" pitchFamily="2" charset="2"/>
              <a:buChar char="Ø"/>
            </a:pPr>
            <a:r>
              <a:rPr lang="en-US" dirty="0">
                <a:latin typeface="Calibri"/>
                <a:cs typeface="Arial"/>
              </a:rPr>
              <a:t>OSG has released its annual CSC Data Call letter.</a:t>
            </a:r>
            <a:endParaRPr lang="en-US" dirty="0"/>
          </a:p>
          <a:p>
            <a:pPr marL="144145" indent="-144145">
              <a:buFont typeface="Wingdings" panose="05000000000000000000" pitchFamily="2" charset="2"/>
              <a:buChar char="Ø"/>
            </a:pPr>
            <a:r>
              <a:rPr lang="en-US" dirty="0">
                <a:latin typeface="Calibri"/>
                <a:cs typeface="Arial"/>
              </a:rPr>
              <a:t>Timely responses are encouraged so that OSG can request available funding from OIS prior to the financial system shutdown.</a:t>
            </a:r>
            <a:endParaRPr lang="en-US" dirty="0"/>
          </a:p>
        </p:txBody>
      </p:sp>
    </p:spTree>
    <p:extLst>
      <p:ext uri="{BB962C8B-B14F-4D97-AF65-F5344CB8AC3E}">
        <p14:creationId xmlns:p14="http://schemas.microsoft.com/office/powerpoint/2010/main" val="178296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867976" y="877260"/>
            <a:ext cx="736567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Contract Support Cost (CSC) </a:t>
            </a:r>
          </a:p>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3600" b="1" i="0" u="none" strike="noStrike" kern="1200" cap="none" spc="0" normalizeH="0" baseline="0" noProof="0" dirty="0">
                <a:ln>
                  <a:noFill/>
                </a:ln>
                <a:solidFill>
                  <a:prstClr val="black"/>
                </a:solidFill>
                <a:effectLst/>
                <a:uLnTx/>
                <a:uFillTx/>
                <a:latin typeface="Calibri"/>
                <a:ea typeface="+mn-ea"/>
                <a:cs typeface="Arial"/>
              </a:rPr>
              <a:t>CARES and ARPA</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C000B8-E784-4508-8AAB-651659C3D759}" type="slidenum">
              <a:rPr kumimoji="0" lang="en-US" altLang="en-US" sz="16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
        <p:nvSpPr>
          <p:cNvPr id="27653" name="TextBox 3"/>
          <p:cNvSpPr txBox="1">
            <a:spLocks noChangeArrowheads="1"/>
          </p:cNvSpPr>
          <p:nvPr/>
        </p:nvSpPr>
        <p:spPr bwMode="auto">
          <a:xfrm>
            <a:off x="582227" y="2077589"/>
            <a:ext cx="765142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Arial"/>
              </a:rPr>
              <a:t>OSG has requested additional CARES and ARPA CSC from the Office of Indian Services (OIS)</a:t>
            </a:r>
            <a:endParaRPr kumimoji="0" lang="en-US" sz="2800" b="0" i="0" u="none" strike="noStrike" kern="1200" cap="none" spc="0" normalizeH="0" baseline="0" noProof="0" dirty="0">
              <a:ln>
                <a:noFill/>
              </a:ln>
              <a:solidFill>
                <a:prstClr val="black"/>
              </a:solidFill>
              <a:effectLst/>
              <a:uLnTx/>
              <a:uFillTx/>
              <a:ea typeface="+mn-ea"/>
            </a:endParaRPr>
          </a:p>
        </p:txBody>
      </p:sp>
      <p:graphicFrame>
        <p:nvGraphicFramePr>
          <p:cNvPr id="2" name="Table 1">
            <a:extLst>
              <a:ext uri="{FF2B5EF4-FFF2-40B4-BE49-F238E27FC236}">
                <a16:creationId xmlns:a16="http://schemas.microsoft.com/office/drawing/2014/main" id="{1C35956A-7591-D7A1-7AB1-439D810A8D89}"/>
              </a:ext>
            </a:extLst>
          </p:cNvPr>
          <p:cNvGraphicFramePr>
            <a:graphicFrameLocks noGrp="1"/>
          </p:cNvGraphicFramePr>
          <p:nvPr>
            <p:extLst>
              <p:ext uri="{D42A27DB-BD31-4B8C-83A1-F6EECF244321}">
                <p14:modId xmlns:p14="http://schemas.microsoft.com/office/powerpoint/2010/main" val="605203526"/>
              </p:ext>
            </p:extLst>
          </p:nvPr>
        </p:nvGraphicFramePr>
        <p:xfrm>
          <a:off x="2015902" y="3304643"/>
          <a:ext cx="4931616" cy="2489200"/>
        </p:xfrm>
        <a:graphic>
          <a:graphicData uri="http://schemas.openxmlformats.org/drawingml/2006/table">
            <a:tbl>
              <a:tblPr firstRow="1" bandRow="1">
                <a:tableStyleId>{5C22544A-7EE6-4342-B048-85BDC9FD1C3A}</a:tableStyleId>
              </a:tblPr>
              <a:tblGrid>
                <a:gridCol w="2465808">
                  <a:extLst>
                    <a:ext uri="{9D8B030D-6E8A-4147-A177-3AD203B41FA5}">
                      <a16:colId xmlns:a16="http://schemas.microsoft.com/office/drawing/2014/main" val="3511687265"/>
                    </a:ext>
                  </a:extLst>
                </a:gridCol>
                <a:gridCol w="2465808">
                  <a:extLst>
                    <a:ext uri="{9D8B030D-6E8A-4147-A177-3AD203B41FA5}">
                      <a16:colId xmlns:a16="http://schemas.microsoft.com/office/drawing/2014/main" val="4291971659"/>
                    </a:ext>
                  </a:extLst>
                </a:gridCol>
              </a:tblGrid>
              <a:tr h="370840">
                <a:tc>
                  <a:txBody>
                    <a:bodyPr/>
                    <a:lstStyle/>
                    <a:p>
                      <a:pPr algn="ctr"/>
                      <a:r>
                        <a:rPr lang="en-US" dirty="0"/>
                        <a:t>CARES</a:t>
                      </a:r>
                    </a:p>
                  </a:txBody>
                  <a:tcPr/>
                </a:tc>
                <a:tc>
                  <a:txBody>
                    <a:bodyPr/>
                    <a:lstStyle/>
                    <a:p>
                      <a:pPr algn="ctr"/>
                      <a:r>
                        <a:rPr lang="en-US" dirty="0"/>
                        <a:t>ARPA</a:t>
                      </a:r>
                    </a:p>
                  </a:txBody>
                  <a:tcPr/>
                </a:tc>
                <a:extLst>
                  <a:ext uri="{0D108BD9-81ED-4DB2-BD59-A6C34878D82A}">
                    <a16:rowId xmlns:a16="http://schemas.microsoft.com/office/drawing/2014/main" val="1762713436"/>
                  </a:ext>
                </a:extLst>
              </a:tr>
              <a:tr h="370840">
                <a:tc>
                  <a:txBody>
                    <a:bodyPr/>
                    <a:lstStyle/>
                    <a:p>
                      <a:r>
                        <a:rPr lang="en-US" dirty="0"/>
                        <a:t>OIS updated OSG on 6/26/24 that it was preparing to submit OSG's request to Budget, who then submits the request to the U.S. Treasury.</a:t>
                      </a:r>
                    </a:p>
                  </a:txBody>
                  <a:tcPr/>
                </a:tc>
                <a:tc>
                  <a:txBody>
                    <a:bodyPr/>
                    <a:lstStyle/>
                    <a:p>
                      <a:pPr lvl="0">
                        <a:buNone/>
                      </a:pPr>
                      <a:r>
                        <a:rPr lang="en-US" sz="1900" b="0" i="0" u="none" strike="noStrike" noProof="0" dirty="0">
                          <a:solidFill>
                            <a:srgbClr val="000000"/>
                          </a:solidFill>
                          <a:latin typeface="Calibri"/>
                        </a:rPr>
                        <a:t>OIS updated OSG on 6/26/24 that it was preparing to submit OSG's request to Budget, who then submits the request to the U.S. Treasury.</a:t>
                      </a:r>
                      <a:endParaRPr lang="en-US" dirty="0"/>
                    </a:p>
                  </a:txBody>
                  <a:tcPr/>
                </a:tc>
                <a:extLst>
                  <a:ext uri="{0D108BD9-81ED-4DB2-BD59-A6C34878D82A}">
                    <a16:rowId xmlns:a16="http://schemas.microsoft.com/office/drawing/2014/main" val="3347623481"/>
                  </a:ext>
                </a:extLst>
              </a:tr>
            </a:tbl>
          </a:graphicData>
        </a:graphic>
      </p:graphicFrame>
    </p:spTree>
    <p:extLst>
      <p:ext uri="{BB962C8B-B14F-4D97-AF65-F5344CB8AC3E}">
        <p14:creationId xmlns:p14="http://schemas.microsoft.com/office/powerpoint/2010/main" val="234922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863928" y="1330322"/>
            <a:ext cx="73656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CSC Consultation Summary</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1600"/>
              <a:pPr>
                <a:spcBef>
                  <a:spcPct val="0"/>
                </a:spcBef>
                <a:buFontTx/>
                <a:buNone/>
                <a:defRPr/>
              </a:pPr>
              <a:t>8</a:t>
            </a:fld>
            <a:endParaRPr lang="en-US" altLang="en-US" sz="1600" dirty="0"/>
          </a:p>
        </p:txBody>
      </p:sp>
      <p:sp>
        <p:nvSpPr>
          <p:cNvPr id="27653" name="TextBox 3"/>
          <p:cNvSpPr txBox="1">
            <a:spLocks noChangeArrowheads="1"/>
          </p:cNvSpPr>
          <p:nvPr/>
        </p:nvSpPr>
        <p:spPr bwMode="auto">
          <a:xfrm>
            <a:off x="721053" y="2530651"/>
            <a:ext cx="765142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buNone/>
            </a:pPr>
            <a:r>
              <a:rPr lang="en-US" dirty="0"/>
              <a:t>The Consultation Summary of Comments is completed and ready for the Assistant Secretary - Indian Affairs review and next steps. </a:t>
            </a:r>
          </a:p>
        </p:txBody>
      </p:sp>
    </p:spTree>
    <p:extLst>
      <p:ext uri="{BB962C8B-B14F-4D97-AF65-F5344CB8AC3E}">
        <p14:creationId xmlns:p14="http://schemas.microsoft.com/office/powerpoint/2010/main" val="56107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863928" y="1330322"/>
            <a:ext cx="73656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Contract Support Email Address </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1600"/>
              <a:pPr>
                <a:spcBef>
                  <a:spcPct val="0"/>
                </a:spcBef>
                <a:buFontTx/>
                <a:buNone/>
                <a:defRPr/>
              </a:pPr>
              <a:t>9</a:t>
            </a:fld>
            <a:endParaRPr lang="en-US" altLang="en-US" sz="1600" dirty="0"/>
          </a:p>
        </p:txBody>
      </p:sp>
      <p:sp>
        <p:nvSpPr>
          <p:cNvPr id="27653" name="TextBox 3"/>
          <p:cNvSpPr txBox="1">
            <a:spLocks noChangeArrowheads="1"/>
          </p:cNvSpPr>
          <p:nvPr/>
        </p:nvSpPr>
        <p:spPr bwMode="auto">
          <a:xfrm>
            <a:off x="721053" y="2530651"/>
            <a:ext cx="7651421" cy="373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buNone/>
            </a:pPr>
            <a:r>
              <a:rPr lang="en-US" b="1" dirty="0">
                <a:hlinkClick r:id="rId4"/>
              </a:rPr>
              <a:t>OSG-CSC@bia.gov</a:t>
            </a:r>
            <a:endParaRPr lang="en-US" b="1" dirty="0"/>
          </a:p>
          <a:p>
            <a:pPr marL="0" indent="0" algn="ctr">
              <a:buNone/>
            </a:pPr>
            <a:endParaRPr lang="en-US" dirty="0"/>
          </a:p>
          <a:p>
            <a:pPr marL="0" indent="0">
              <a:buNone/>
            </a:pPr>
            <a:r>
              <a:rPr lang="en-US" dirty="0"/>
              <a:t>Self Governance Tribes/Consortia are requested to please email all correspondence and documentation regarding Self Governance CSC to this email address, including CSC Data.</a:t>
            </a:r>
          </a:p>
        </p:txBody>
      </p:sp>
    </p:spTree>
    <p:extLst>
      <p:ext uri="{BB962C8B-B14F-4D97-AF65-F5344CB8AC3E}">
        <p14:creationId xmlns:p14="http://schemas.microsoft.com/office/powerpoint/2010/main" val="715260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53777</TotalTime>
  <Words>1813</Words>
  <Application>Microsoft Office PowerPoint</Application>
  <PresentationFormat>On-screen Show (4:3)</PresentationFormat>
  <Paragraphs>503</Paragraphs>
  <Slides>25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 Narrow</vt:lpstr>
      <vt:lpstr>Arial</vt:lpstr>
      <vt:lpstr>Calibri</vt:lpstr>
      <vt:lpstr>Times New Roman</vt:lpstr>
      <vt:lpstr>Wingdings</vt:lpstr>
      <vt:lpstr>Office Theme</vt:lpstr>
      <vt:lpstr>PowerPoint Presentation</vt:lpstr>
      <vt:lpstr>OSG Staff Vacancies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Pay Cost Data Call </vt:lpstr>
      <vt:lpstr>Financial Assistance and Social Service Report (FASSR)  </vt:lpstr>
      <vt:lpstr>Prior year OSG Tribes FASSR Submission</vt:lpstr>
      <vt:lpstr>PROGRESS Act Construction Definition</vt:lpstr>
      <vt:lpstr>OSG Construction Workload</vt:lpstr>
      <vt:lpstr>PowerPoint Presentation</vt:lpstr>
      <vt:lpstr>PowerPoint Presentation</vt:lpstr>
      <vt:lpstr>PowerPoint Presentation</vt:lpstr>
      <vt:lpstr>OSG Construction Workload </vt:lpstr>
      <vt:lpstr>Outstanding OSG Tasks</vt:lpstr>
      <vt:lpstr>FBMS Year-End Close</vt:lpstr>
      <vt:lpstr> Bureau Standard of Assistance for 25 CFR Part 20 Social Service Programs</vt:lpstr>
      <vt:lpstr> Announcements</vt:lpstr>
      <vt:lpstr> Treasury Webinar on New Business Reporting Requirements</vt:lpstr>
      <vt:lpstr> Contact Information for OSG</vt:lpstr>
      <vt:lpstr>PowerPoint Presentation</vt:lpstr>
    </vt:vector>
  </TitlesOfParts>
  <Company>Bureau of Indian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Zachary Scribner</dc:creator>
  <cp:lastModifiedBy>Whittaker, Tyvin J</cp:lastModifiedBy>
  <cp:revision>978</cp:revision>
  <cp:lastPrinted>2023-03-06T23:27:34Z</cp:lastPrinted>
  <dcterms:created xsi:type="dcterms:W3CDTF">2014-01-23T17:26:37Z</dcterms:created>
  <dcterms:modified xsi:type="dcterms:W3CDTF">2024-07-22T20:36:16Z</dcterms:modified>
</cp:coreProperties>
</file>