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4"/>
  </p:sldMasterIdLst>
  <p:notesMasterIdLst>
    <p:notesMasterId r:id="rId23"/>
  </p:notesMasterIdLst>
  <p:handoutMasterIdLst>
    <p:handoutMasterId r:id="rId24"/>
  </p:handoutMasterIdLst>
  <p:sldIdLst>
    <p:sldId id="257" r:id="rId5"/>
    <p:sldId id="393" r:id="rId6"/>
    <p:sldId id="326" r:id="rId7"/>
    <p:sldId id="351" r:id="rId8"/>
    <p:sldId id="386" r:id="rId9"/>
    <p:sldId id="387" r:id="rId10"/>
    <p:sldId id="390" r:id="rId11"/>
    <p:sldId id="396" r:id="rId12"/>
    <p:sldId id="391" r:id="rId13"/>
    <p:sldId id="392" r:id="rId14"/>
    <p:sldId id="397" r:id="rId15"/>
    <p:sldId id="372" r:id="rId16"/>
    <p:sldId id="373" r:id="rId17"/>
    <p:sldId id="374" r:id="rId18"/>
    <p:sldId id="394" r:id="rId19"/>
    <p:sldId id="357" r:id="rId20"/>
    <p:sldId id="359" r:id="rId21"/>
    <p:sldId id="284"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hrhardt, Brit L (IHS/HQ)" initials="EBL(" lastIdx="2" clrIdx="0">
    <p:extLst>
      <p:ext uri="{19B8F6BF-5375-455C-9EA6-DF929625EA0E}">
        <p15:presenceInfo xmlns:p15="http://schemas.microsoft.com/office/powerpoint/2012/main" userId="S-1-5-21-1547161642-606747145-682003330-4598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D77"/>
    <a:srgbClr val="FFFFFF"/>
    <a:srgbClr val="E48312"/>
    <a:srgbClr val="F5D9CC"/>
    <a:srgbClr val="FAED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39" autoAdjust="0"/>
  </p:normalViewPr>
  <p:slideViewPr>
    <p:cSldViewPr snapToGrid="0">
      <p:cViewPr varScale="1">
        <p:scale>
          <a:sx n="106" d="100"/>
          <a:sy n="106" d="100"/>
        </p:scale>
        <p:origin x="672" y="96"/>
      </p:cViewPr>
      <p:guideLst/>
    </p:cSldViewPr>
  </p:slideViewPr>
  <p:notesTextViewPr>
    <p:cViewPr>
      <p:scale>
        <a:sx n="1" d="1"/>
        <a:sy n="1" d="1"/>
      </p:scale>
      <p:origin x="0" y="0"/>
    </p:cViewPr>
  </p:notesTextViewPr>
  <p:notesViewPr>
    <p:cSldViewPr snapToGrid="0">
      <p:cViewPr varScale="1">
        <p:scale>
          <a:sx n="48" d="100"/>
          <a:sy n="48" d="100"/>
        </p:scale>
        <p:origin x="2660" y="4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46E519B-61BF-41A9-AFFA-BAD42AA6A28B}" type="datetimeFigureOut">
              <a:rPr lang="en-US" smtClean="0"/>
              <a:t>7/22/2024</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37B275C-5D9F-44B3-A894-FBB61692FE98}" type="slidenum">
              <a:rPr lang="en-US" smtClean="0"/>
              <a:t>‹#›</a:t>
            </a:fld>
            <a:endParaRPr lang="en-US" dirty="0"/>
          </a:p>
        </p:txBody>
      </p:sp>
    </p:spTree>
    <p:extLst>
      <p:ext uri="{BB962C8B-B14F-4D97-AF65-F5344CB8AC3E}">
        <p14:creationId xmlns:p14="http://schemas.microsoft.com/office/powerpoint/2010/main" val="5428702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98FA526-01BB-418E-87B3-BB204CED0494}" type="datetimeFigureOut">
              <a:rPr lang="en-US" smtClean="0"/>
              <a:t>7/22/2024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0F8E536-381C-49DA-B51B-F692AA943430}" type="slidenum">
              <a:rPr lang="en-US" smtClean="0"/>
              <a:t>‹#›</a:t>
            </a:fld>
            <a:endParaRPr lang="en-US" dirty="0"/>
          </a:p>
        </p:txBody>
      </p:sp>
    </p:spTree>
    <p:extLst>
      <p:ext uri="{BB962C8B-B14F-4D97-AF65-F5344CB8AC3E}">
        <p14:creationId xmlns:p14="http://schemas.microsoft.com/office/powerpoint/2010/main" val="2402173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10"/>
          </p:nvPr>
        </p:nvSpPr>
        <p:spPr/>
        <p:txBody>
          <a:bodyPr/>
          <a:lstStyle/>
          <a:p>
            <a:fld id="{234C40A3-C388-4F58-B771-A78873EB76C1}"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714784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i="0" baseline="0" dirty="0"/>
          </a:p>
          <a:p>
            <a:pPr marL="0" indent="0">
              <a:buFont typeface="Arial" panose="020B0604020202020204" pitchFamily="34" charset="0"/>
              <a:buNone/>
            </a:pPr>
            <a:endParaRPr lang="en-US" i="0" baseline="0" dirty="0"/>
          </a:p>
          <a:p>
            <a:pPr marL="0" indent="0">
              <a:buFont typeface="Arial" panose="020B0604020202020204" pitchFamily="34" charset="0"/>
              <a:buNone/>
            </a:pPr>
            <a:endParaRPr lang="en-US" i="0" dirty="0"/>
          </a:p>
          <a:p>
            <a:endParaRPr lang="en-US" dirty="0"/>
          </a:p>
        </p:txBody>
      </p:sp>
      <p:sp>
        <p:nvSpPr>
          <p:cNvPr id="4" name="Slide Number Placeholder 3"/>
          <p:cNvSpPr>
            <a:spLocks noGrp="1"/>
          </p:cNvSpPr>
          <p:nvPr>
            <p:ph type="sldNum" sz="quarter" idx="10"/>
          </p:nvPr>
        </p:nvSpPr>
        <p:spPr/>
        <p:txBody>
          <a:bodyPr/>
          <a:lstStyle/>
          <a:p>
            <a:fld id="{70F8E536-381C-49DA-B51B-F692AA943430}" type="slidenum">
              <a:rPr lang="en-US" smtClean="0"/>
              <a:t>10</a:t>
            </a:fld>
            <a:endParaRPr lang="en-US" dirty="0"/>
          </a:p>
        </p:txBody>
      </p:sp>
    </p:spTree>
    <p:extLst>
      <p:ext uri="{BB962C8B-B14F-4D97-AF65-F5344CB8AC3E}">
        <p14:creationId xmlns:p14="http://schemas.microsoft.com/office/powerpoint/2010/main" val="319220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F8E536-381C-49DA-B51B-F692AA943430}" type="slidenum">
              <a:rPr lang="en-US" smtClean="0"/>
              <a:t>11</a:t>
            </a:fld>
            <a:endParaRPr lang="en-US" dirty="0"/>
          </a:p>
        </p:txBody>
      </p:sp>
    </p:spTree>
    <p:extLst>
      <p:ext uri="{BB962C8B-B14F-4D97-AF65-F5344CB8AC3E}">
        <p14:creationId xmlns:p14="http://schemas.microsoft.com/office/powerpoint/2010/main" val="3194478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F8E536-381C-49DA-B51B-F692AA943430}" type="slidenum">
              <a:rPr lang="en-US" smtClean="0"/>
              <a:t>12</a:t>
            </a:fld>
            <a:endParaRPr lang="en-US" dirty="0"/>
          </a:p>
        </p:txBody>
      </p:sp>
    </p:spTree>
    <p:extLst>
      <p:ext uri="{BB962C8B-B14F-4D97-AF65-F5344CB8AC3E}">
        <p14:creationId xmlns:p14="http://schemas.microsoft.com/office/powerpoint/2010/main" val="17861250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F8E536-381C-49DA-B51B-F692AA943430}" type="slidenum">
              <a:rPr lang="en-US" smtClean="0"/>
              <a:t>13</a:t>
            </a:fld>
            <a:endParaRPr lang="en-US" dirty="0"/>
          </a:p>
        </p:txBody>
      </p:sp>
    </p:spTree>
    <p:extLst>
      <p:ext uri="{BB962C8B-B14F-4D97-AF65-F5344CB8AC3E}">
        <p14:creationId xmlns:p14="http://schemas.microsoft.com/office/powerpoint/2010/main" val="664399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F8E536-381C-49DA-B51B-F692AA943430}" type="slidenum">
              <a:rPr lang="en-US" smtClean="0"/>
              <a:t>14</a:t>
            </a:fld>
            <a:endParaRPr lang="en-US" dirty="0"/>
          </a:p>
        </p:txBody>
      </p:sp>
    </p:spTree>
    <p:extLst>
      <p:ext uri="{BB962C8B-B14F-4D97-AF65-F5344CB8AC3E}">
        <p14:creationId xmlns:p14="http://schemas.microsoft.com/office/powerpoint/2010/main" val="1737263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F8E536-381C-49DA-B51B-F692AA943430}" type="slidenum">
              <a:rPr lang="en-US" smtClean="0"/>
              <a:t>15</a:t>
            </a:fld>
            <a:endParaRPr lang="en-US" dirty="0"/>
          </a:p>
        </p:txBody>
      </p:sp>
    </p:spTree>
    <p:extLst>
      <p:ext uri="{BB962C8B-B14F-4D97-AF65-F5344CB8AC3E}">
        <p14:creationId xmlns:p14="http://schemas.microsoft.com/office/powerpoint/2010/main" val="28466680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F8E536-381C-49DA-B51B-F692AA943430}" type="slidenum">
              <a:rPr lang="en-US" smtClean="0"/>
              <a:t>18</a:t>
            </a:fld>
            <a:endParaRPr lang="en-US" dirty="0"/>
          </a:p>
        </p:txBody>
      </p:sp>
    </p:spTree>
    <p:extLst>
      <p:ext uri="{BB962C8B-B14F-4D97-AF65-F5344CB8AC3E}">
        <p14:creationId xmlns:p14="http://schemas.microsoft.com/office/powerpoint/2010/main" val="1104860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F8E536-381C-49DA-B51B-F692AA943430}" type="slidenum">
              <a:rPr lang="en-US" smtClean="0"/>
              <a:t>2</a:t>
            </a:fld>
            <a:endParaRPr lang="en-US" dirty="0"/>
          </a:p>
        </p:txBody>
      </p:sp>
    </p:spTree>
    <p:extLst>
      <p:ext uri="{BB962C8B-B14F-4D97-AF65-F5344CB8AC3E}">
        <p14:creationId xmlns:p14="http://schemas.microsoft.com/office/powerpoint/2010/main" val="17306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70F8E536-381C-49DA-B51B-F692AA943430}" type="slidenum">
              <a:rPr lang="en-US" smtClean="0"/>
              <a:t>3</a:t>
            </a:fld>
            <a:endParaRPr lang="en-US" dirty="0"/>
          </a:p>
        </p:txBody>
      </p:sp>
    </p:spTree>
    <p:extLst>
      <p:ext uri="{BB962C8B-B14F-4D97-AF65-F5344CB8AC3E}">
        <p14:creationId xmlns:p14="http://schemas.microsoft.com/office/powerpoint/2010/main" val="4004624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i="0" baseline="0" dirty="0"/>
          </a:p>
          <a:p>
            <a:pPr marL="0" indent="0">
              <a:buFont typeface="Arial" panose="020B0604020202020204" pitchFamily="34" charset="0"/>
              <a:buNone/>
            </a:pPr>
            <a:endParaRPr lang="en-US" i="0" baseline="0" dirty="0"/>
          </a:p>
          <a:p>
            <a:pPr marL="0" indent="0">
              <a:buFont typeface="Arial" panose="020B0604020202020204" pitchFamily="34" charset="0"/>
              <a:buNone/>
            </a:pPr>
            <a:endParaRPr lang="en-US" i="0" dirty="0"/>
          </a:p>
          <a:p>
            <a:endParaRPr lang="en-US" dirty="0"/>
          </a:p>
        </p:txBody>
      </p:sp>
      <p:sp>
        <p:nvSpPr>
          <p:cNvPr id="4" name="Slide Number Placeholder 3"/>
          <p:cNvSpPr>
            <a:spLocks noGrp="1"/>
          </p:cNvSpPr>
          <p:nvPr>
            <p:ph type="sldNum" sz="quarter" idx="10"/>
          </p:nvPr>
        </p:nvSpPr>
        <p:spPr/>
        <p:txBody>
          <a:bodyPr/>
          <a:lstStyle/>
          <a:p>
            <a:fld id="{70F8E536-381C-49DA-B51B-F692AA943430}" type="slidenum">
              <a:rPr lang="en-US" smtClean="0"/>
              <a:t>4</a:t>
            </a:fld>
            <a:endParaRPr lang="en-US" dirty="0"/>
          </a:p>
        </p:txBody>
      </p:sp>
    </p:spTree>
    <p:extLst>
      <p:ext uri="{BB962C8B-B14F-4D97-AF65-F5344CB8AC3E}">
        <p14:creationId xmlns:p14="http://schemas.microsoft.com/office/powerpoint/2010/main" val="3235099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i="0" baseline="0" dirty="0"/>
          </a:p>
          <a:p>
            <a:pPr marL="0" indent="0">
              <a:buFont typeface="Arial" panose="020B0604020202020204" pitchFamily="34" charset="0"/>
              <a:buNone/>
            </a:pPr>
            <a:endParaRPr lang="en-US" i="0" baseline="0" dirty="0"/>
          </a:p>
          <a:p>
            <a:pPr marL="0" indent="0">
              <a:buFont typeface="Arial" panose="020B0604020202020204" pitchFamily="34" charset="0"/>
              <a:buNone/>
            </a:pPr>
            <a:endParaRPr lang="en-US" i="0" dirty="0"/>
          </a:p>
          <a:p>
            <a:endParaRPr lang="en-US" dirty="0"/>
          </a:p>
        </p:txBody>
      </p:sp>
      <p:sp>
        <p:nvSpPr>
          <p:cNvPr id="4" name="Slide Number Placeholder 3"/>
          <p:cNvSpPr>
            <a:spLocks noGrp="1"/>
          </p:cNvSpPr>
          <p:nvPr>
            <p:ph type="sldNum" sz="quarter" idx="10"/>
          </p:nvPr>
        </p:nvSpPr>
        <p:spPr/>
        <p:txBody>
          <a:bodyPr/>
          <a:lstStyle/>
          <a:p>
            <a:fld id="{70F8E536-381C-49DA-B51B-F692AA943430}" type="slidenum">
              <a:rPr lang="en-US" smtClean="0"/>
              <a:t>5</a:t>
            </a:fld>
            <a:endParaRPr lang="en-US" dirty="0"/>
          </a:p>
        </p:txBody>
      </p:sp>
    </p:spTree>
    <p:extLst>
      <p:ext uri="{BB962C8B-B14F-4D97-AF65-F5344CB8AC3E}">
        <p14:creationId xmlns:p14="http://schemas.microsoft.com/office/powerpoint/2010/main" val="1348882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i="0" baseline="0" dirty="0"/>
          </a:p>
          <a:p>
            <a:pPr marL="0" indent="0">
              <a:buFont typeface="Arial" panose="020B0604020202020204" pitchFamily="34" charset="0"/>
              <a:buNone/>
            </a:pPr>
            <a:endParaRPr lang="en-US" i="0" dirty="0"/>
          </a:p>
          <a:p>
            <a:endParaRPr lang="en-US" dirty="0"/>
          </a:p>
        </p:txBody>
      </p:sp>
      <p:sp>
        <p:nvSpPr>
          <p:cNvPr id="4" name="Slide Number Placeholder 3"/>
          <p:cNvSpPr>
            <a:spLocks noGrp="1"/>
          </p:cNvSpPr>
          <p:nvPr>
            <p:ph type="sldNum" sz="quarter" idx="10"/>
          </p:nvPr>
        </p:nvSpPr>
        <p:spPr/>
        <p:txBody>
          <a:bodyPr/>
          <a:lstStyle/>
          <a:p>
            <a:fld id="{70F8E536-381C-49DA-B51B-F692AA943430}" type="slidenum">
              <a:rPr lang="en-US" smtClean="0"/>
              <a:t>6</a:t>
            </a:fld>
            <a:endParaRPr lang="en-US" dirty="0"/>
          </a:p>
        </p:txBody>
      </p:sp>
    </p:spTree>
    <p:extLst>
      <p:ext uri="{BB962C8B-B14F-4D97-AF65-F5344CB8AC3E}">
        <p14:creationId xmlns:p14="http://schemas.microsoft.com/office/powerpoint/2010/main" val="1396106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i="0" baseline="0" dirty="0"/>
          </a:p>
          <a:p>
            <a:pPr marL="0" indent="0">
              <a:buFont typeface="Arial" panose="020B0604020202020204" pitchFamily="34" charset="0"/>
              <a:buNone/>
            </a:pPr>
            <a:endParaRPr lang="en-US" i="0" baseline="0" dirty="0"/>
          </a:p>
          <a:p>
            <a:pPr marL="0" indent="0">
              <a:buFont typeface="Arial" panose="020B0604020202020204" pitchFamily="34" charset="0"/>
              <a:buNone/>
            </a:pPr>
            <a:endParaRPr lang="en-US" i="0" dirty="0"/>
          </a:p>
          <a:p>
            <a:endParaRPr lang="en-US" dirty="0"/>
          </a:p>
        </p:txBody>
      </p:sp>
      <p:sp>
        <p:nvSpPr>
          <p:cNvPr id="4" name="Slide Number Placeholder 3"/>
          <p:cNvSpPr>
            <a:spLocks noGrp="1"/>
          </p:cNvSpPr>
          <p:nvPr>
            <p:ph type="sldNum" sz="quarter" idx="10"/>
          </p:nvPr>
        </p:nvSpPr>
        <p:spPr/>
        <p:txBody>
          <a:bodyPr/>
          <a:lstStyle/>
          <a:p>
            <a:fld id="{70F8E536-381C-49DA-B51B-F692AA943430}" type="slidenum">
              <a:rPr lang="en-US" smtClean="0"/>
              <a:t>7</a:t>
            </a:fld>
            <a:endParaRPr lang="en-US" dirty="0"/>
          </a:p>
        </p:txBody>
      </p:sp>
    </p:spTree>
    <p:extLst>
      <p:ext uri="{BB962C8B-B14F-4D97-AF65-F5344CB8AC3E}">
        <p14:creationId xmlns:p14="http://schemas.microsoft.com/office/powerpoint/2010/main" val="1412254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i="0" dirty="0"/>
          </a:p>
          <a:p>
            <a:endParaRPr lang="en-US" dirty="0"/>
          </a:p>
        </p:txBody>
      </p:sp>
      <p:sp>
        <p:nvSpPr>
          <p:cNvPr id="4" name="Slide Number Placeholder 3"/>
          <p:cNvSpPr>
            <a:spLocks noGrp="1"/>
          </p:cNvSpPr>
          <p:nvPr>
            <p:ph type="sldNum" sz="quarter" idx="10"/>
          </p:nvPr>
        </p:nvSpPr>
        <p:spPr/>
        <p:txBody>
          <a:bodyPr/>
          <a:lstStyle/>
          <a:p>
            <a:fld id="{70F8E536-381C-49DA-B51B-F692AA943430}" type="slidenum">
              <a:rPr lang="en-US" smtClean="0"/>
              <a:t>8</a:t>
            </a:fld>
            <a:endParaRPr lang="en-US" dirty="0"/>
          </a:p>
        </p:txBody>
      </p:sp>
    </p:spTree>
    <p:extLst>
      <p:ext uri="{BB962C8B-B14F-4D97-AF65-F5344CB8AC3E}">
        <p14:creationId xmlns:p14="http://schemas.microsoft.com/office/powerpoint/2010/main" val="3090023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i="0" baseline="0" dirty="0"/>
          </a:p>
          <a:p>
            <a:pPr marL="0" indent="0">
              <a:buFont typeface="Arial" panose="020B0604020202020204" pitchFamily="34" charset="0"/>
              <a:buNone/>
            </a:pPr>
            <a:endParaRPr lang="en-US" i="0" baseline="0" dirty="0"/>
          </a:p>
          <a:p>
            <a:pPr marL="0" indent="0">
              <a:buFont typeface="Arial" panose="020B0604020202020204" pitchFamily="34" charset="0"/>
              <a:buNone/>
            </a:pPr>
            <a:endParaRPr lang="en-US" i="0" dirty="0"/>
          </a:p>
          <a:p>
            <a:endParaRPr lang="en-US" dirty="0"/>
          </a:p>
        </p:txBody>
      </p:sp>
      <p:sp>
        <p:nvSpPr>
          <p:cNvPr id="4" name="Slide Number Placeholder 3"/>
          <p:cNvSpPr>
            <a:spLocks noGrp="1"/>
          </p:cNvSpPr>
          <p:nvPr>
            <p:ph type="sldNum" sz="quarter" idx="10"/>
          </p:nvPr>
        </p:nvSpPr>
        <p:spPr/>
        <p:txBody>
          <a:bodyPr/>
          <a:lstStyle/>
          <a:p>
            <a:fld id="{70F8E536-381C-49DA-B51B-F692AA943430}" type="slidenum">
              <a:rPr lang="en-US" smtClean="0"/>
              <a:t>9</a:t>
            </a:fld>
            <a:endParaRPr lang="en-US" dirty="0"/>
          </a:p>
        </p:txBody>
      </p:sp>
    </p:spTree>
    <p:extLst>
      <p:ext uri="{BB962C8B-B14F-4D97-AF65-F5344CB8AC3E}">
        <p14:creationId xmlns:p14="http://schemas.microsoft.com/office/powerpoint/2010/main" val="4216970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3B1D29C0-AE6D-4E02-9CD8-049544EE3C2F}"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B582AC-5695-48DB-B28C-201892CC33C9}"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4231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7BB96C-A6A9-4F12-A778-07A91059553E}"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2222675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68C8D6-7423-4F71-9348-7AA0B1B9E177}"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216546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B77FC0-B7A1-430F-AD49-528ADA738D84}"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2341252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0B0417-A2B4-47D9-8D73-3867C9524B79}"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B582AC-5695-48DB-B28C-201892CC33C9}"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8396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8DA967-8BCA-4D0A-BD46-BC64A3D6E2A0}" type="datetime1">
              <a:rPr lang="en-US" smtClean="0"/>
              <a:t>7/22/2024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3344675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63F5A8D-FA53-49CC-9B33-E7CEADBA5681}" type="datetime1">
              <a:rPr lang="en-US" smtClean="0"/>
              <a:t>7/22/2024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300261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D920C6-9B3C-4481-A5DA-86B673AAB21A}" type="datetime1">
              <a:rPr lang="en-US" smtClean="0"/>
              <a:t>7/22/2024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1252018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B4849F1-438A-4621-AE50-92722F671549}" type="datetime1">
              <a:rPr lang="en-US" smtClean="0"/>
              <a:t>7/22/2024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2851696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67818D7-90F6-419A-8306-657D2ECDA14D}" type="datetime1">
              <a:rPr lang="en-US" smtClean="0"/>
              <a:t>7/22/2024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FB582AC-5695-48DB-B28C-201892CC33C9}" type="slidenum">
              <a:rPr lang="en-US" smtClean="0"/>
              <a:t>‹#›</a:t>
            </a:fld>
            <a:endParaRPr lang="en-US" dirty="0"/>
          </a:p>
        </p:txBody>
      </p:sp>
    </p:spTree>
    <p:extLst>
      <p:ext uri="{BB962C8B-B14F-4D97-AF65-F5344CB8AC3E}">
        <p14:creationId xmlns:p14="http://schemas.microsoft.com/office/powerpoint/2010/main" val="3792863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774E82-F24A-4D10-9AE3-8BE75ECAEEF4}" type="datetime1">
              <a:rPr lang="en-US" smtClean="0"/>
              <a:t>7/22/2024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B582AC-5695-48DB-B28C-201892CC33C9}" type="slidenum">
              <a:rPr lang="en-US" smtClean="0"/>
              <a:t>‹#›</a:t>
            </a:fld>
            <a:endParaRPr lang="en-US" dirty="0"/>
          </a:p>
        </p:txBody>
      </p:sp>
    </p:spTree>
    <p:extLst>
      <p:ext uri="{BB962C8B-B14F-4D97-AF65-F5344CB8AC3E}">
        <p14:creationId xmlns:p14="http://schemas.microsoft.com/office/powerpoint/2010/main" val="2850937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3"/>
            <a:ext cx="10058400" cy="4196143"/>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BB65DD0-1986-4CD0-91AD-B21022B2D991}" type="datetime1">
              <a:rPr lang="en-US" smtClean="0"/>
              <a:t>7/22/2024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FB582AC-5695-48DB-B28C-201892CC33C9}"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51474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807720"/>
            <a:ext cx="10058400" cy="3566160"/>
          </a:xfrm>
        </p:spPr>
        <p:txBody>
          <a:bodyPr>
            <a:normAutofit/>
          </a:bodyPr>
          <a:lstStyle/>
          <a:p>
            <a:r>
              <a:rPr lang="en-US" b="1" dirty="0">
                <a:solidFill>
                  <a:schemeClr val="tx1"/>
                </a:solidFill>
                <a:latin typeface="Bahnschrift SemiBold Condensed" panose="020B0502040204020203" pitchFamily="34" charset="0"/>
              </a:rPr>
              <a:t>Indian Health Service</a:t>
            </a:r>
            <a:br>
              <a:rPr lang="en-US" dirty="0"/>
            </a:br>
            <a:r>
              <a:rPr lang="en-US" sz="7200" dirty="0"/>
              <a:t>Budget Update</a:t>
            </a:r>
            <a:endParaRPr lang="en-US" sz="7200" dirty="0">
              <a:solidFill>
                <a:srgbClr val="1D4D77"/>
              </a:solidFill>
            </a:endParaRPr>
          </a:p>
        </p:txBody>
      </p:sp>
      <p:sp>
        <p:nvSpPr>
          <p:cNvPr id="3" name="Subtitle 2"/>
          <p:cNvSpPr>
            <a:spLocks noGrp="1"/>
          </p:cNvSpPr>
          <p:nvPr>
            <p:ph type="subTitle" idx="1"/>
          </p:nvPr>
        </p:nvSpPr>
        <p:spPr>
          <a:xfrm>
            <a:off x="1100051" y="4455620"/>
            <a:ext cx="10058400" cy="1740801"/>
          </a:xfrm>
        </p:spPr>
        <p:txBody>
          <a:bodyPr vert="horz" lIns="91440" tIns="45720" rIns="91440" bIns="45720" rtlCol="0" anchor="t">
            <a:normAutofit/>
          </a:bodyPr>
          <a:lstStyle/>
          <a:p>
            <a:r>
              <a:rPr lang="en-US" dirty="0"/>
              <a:t>July 23, 2024</a:t>
            </a:r>
          </a:p>
          <a:p>
            <a:r>
              <a:rPr lang="en-US" cap="none" dirty="0"/>
              <a:t>JILLIAN CURTIS, CHIEF FINANCIAL OFFICER</a:t>
            </a:r>
          </a:p>
          <a:p>
            <a:r>
              <a:rPr lang="en-US" cap="none" dirty="0"/>
              <a:t>TRIBAL SELF-GOV ADVISORY CMTE MTG</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54478" y="4455620"/>
            <a:ext cx="1750176" cy="1740801"/>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52097" y="4455620"/>
            <a:ext cx="1842403" cy="1764296"/>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6312290"/>
            <a:ext cx="12207240" cy="556343"/>
          </a:xfrm>
          <a:prstGeom prst="rect">
            <a:avLst/>
          </a:prstGeom>
        </p:spPr>
      </p:pic>
    </p:spTree>
    <p:extLst>
      <p:ext uri="{BB962C8B-B14F-4D97-AF65-F5344CB8AC3E}">
        <p14:creationId xmlns:p14="http://schemas.microsoft.com/office/powerpoint/2010/main" val="3322513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
        <p:nvSpPr>
          <p:cNvPr id="2" name="Title 1"/>
          <p:cNvSpPr>
            <a:spLocks noGrp="1"/>
          </p:cNvSpPr>
          <p:nvPr>
            <p:ph type="title"/>
          </p:nvPr>
        </p:nvSpPr>
        <p:spPr/>
        <p:txBody>
          <a:bodyPr/>
          <a:lstStyle/>
          <a:p>
            <a:r>
              <a:rPr lang="en-US" dirty="0"/>
              <a:t>FY 2025 Next Steps</a:t>
            </a:r>
            <a:endParaRPr lang="en-US" i="1" dirty="0"/>
          </a:p>
        </p:txBody>
      </p:sp>
      <p:sp>
        <p:nvSpPr>
          <p:cNvPr id="3" name="Content Placeholder 2"/>
          <p:cNvSpPr>
            <a:spLocks noGrp="1"/>
          </p:cNvSpPr>
          <p:nvPr>
            <p:ph idx="1"/>
          </p:nvPr>
        </p:nvSpPr>
        <p:spPr>
          <a:xfrm>
            <a:off x="1097280" y="1895488"/>
            <a:ext cx="10058400" cy="4373079"/>
          </a:xfrm>
        </p:spPr>
        <p:txBody>
          <a:bodyPr>
            <a:normAutofit/>
          </a:bodyPr>
          <a:lstStyle/>
          <a:p>
            <a:pPr marL="0" indent="0">
              <a:buNone/>
            </a:pPr>
            <a:r>
              <a:rPr lang="en-US" sz="3500" dirty="0"/>
              <a:t>While the House bill provides a significant increase for the IHS in FY 2025, that increase is achieved by making significant reductions to other Agencies in the Interior appropriation.</a:t>
            </a:r>
          </a:p>
          <a:p>
            <a:pPr marL="938212" indent="-457200">
              <a:lnSpc>
                <a:spcPct val="120000"/>
              </a:lnSpc>
              <a:spcBef>
                <a:spcPts val="0"/>
              </a:spcBef>
              <a:spcAft>
                <a:spcPts val="0"/>
              </a:spcAft>
              <a:buFont typeface="Wingdings" panose="05000000000000000000" pitchFamily="2" charset="2"/>
              <a:buChar char="§"/>
            </a:pPr>
            <a:r>
              <a:rPr lang="en-US" sz="3200" dirty="0"/>
              <a:t>The Senate is unlikely to accept reductions of that magnitude within the Interior appropriation.</a:t>
            </a:r>
          </a:p>
          <a:p>
            <a:pPr marL="938212" indent="-457200">
              <a:lnSpc>
                <a:spcPct val="120000"/>
              </a:lnSpc>
              <a:spcBef>
                <a:spcPts val="0"/>
              </a:spcBef>
              <a:spcAft>
                <a:spcPts val="0"/>
              </a:spcAft>
              <a:buFont typeface="Wingdings" panose="05000000000000000000" pitchFamily="2" charset="2"/>
              <a:buChar char="§"/>
            </a:pPr>
            <a:r>
              <a:rPr lang="en-US" sz="3200" dirty="0"/>
              <a:t>The Senate Mark-up is scheduled for July 25.</a:t>
            </a:r>
          </a:p>
          <a:p>
            <a:pPr marL="481012" indent="0">
              <a:lnSpc>
                <a:spcPct val="120000"/>
              </a:lnSpc>
              <a:spcBef>
                <a:spcPts val="0"/>
              </a:spcBef>
              <a:spcAft>
                <a:spcPts val="0"/>
              </a:spcAft>
              <a:buNone/>
            </a:pPr>
            <a:endParaRPr lang="en-US" sz="3600" u="sng" dirty="0"/>
          </a:p>
          <a:p>
            <a:pPr marL="938212" indent="-457200">
              <a:buFont typeface="Wingdings" panose="05000000000000000000" pitchFamily="2" charset="2"/>
              <a:buChar char="§"/>
            </a:pPr>
            <a:endParaRPr lang="en-US" sz="3200" dirty="0"/>
          </a:p>
          <a:p>
            <a:pPr marL="49213" indent="0">
              <a:buNone/>
            </a:pPr>
            <a:endParaRPr lang="en-US" sz="3200" dirty="0"/>
          </a:p>
        </p:txBody>
      </p:sp>
      <p:sp>
        <p:nvSpPr>
          <p:cNvPr id="4" name="Slide Number Placeholder 3"/>
          <p:cNvSpPr>
            <a:spLocks noGrp="1"/>
          </p:cNvSpPr>
          <p:nvPr>
            <p:ph type="sldNum" sz="quarter" idx="12"/>
          </p:nvPr>
        </p:nvSpPr>
        <p:spPr/>
        <p:txBody>
          <a:bodyPr/>
          <a:lstStyle/>
          <a:p>
            <a:fld id="{CFB582AC-5695-48DB-B28C-201892CC33C9}" type="slidenum">
              <a:rPr lang="en-US" smtClean="0"/>
              <a:t>10</a:t>
            </a:fld>
            <a:endParaRPr lang="en-US" dirty="0"/>
          </a:p>
        </p:txBody>
      </p:sp>
    </p:spTree>
    <p:extLst>
      <p:ext uri="{BB962C8B-B14F-4D97-AF65-F5344CB8AC3E}">
        <p14:creationId xmlns:p14="http://schemas.microsoft.com/office/powerpoint/2010/main" val="720829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083C4EE-E45A-4566-A718-88FCFAD836CB}"/>
              </a:ext>
            </a:extLst>
          </p:cNvPr>
          <p:cNvSpPr>
            <a:spLocks noGrp="1"/>
          </p:cNvSpPr>
          <p:nvPr>
            <p:ph type="ctrTitle"/>
          </p:nvPr>
        </p:nvSpPr>
        <p:spPr/>
        <p:txBody>
          <a:bodyPr>
            <a:normAutofit/>
          </a:bodyPr>
          <a:lstStyle/>
          <a:p>
            <a:r>
              <a:rPr lang="en-US" sz="6000" dirty="0"/>
              <a:t>Impact of CSC SCOTUS Decision</a:t>
            </a:r>
          </a:p>
        </p:txBody>
      </p:sp>
      <p:sp>
        <p:nvSpPr>
          <p:cNvPr id="4" name="Slide Number Placeholder 3">
            <a:extLst>
              <a:ext uri="{FF2B5EF4-FFF2-40B4-BE49-F238E27FC236}">
                <a16:creationId xmlns:a16="http://schemas.microsoft.com/office/drawing/2014/main" id="{9DBFAF88-B4BE-4F08-B36F-38466BA118C9}"/>
              </a:ext>
            </a:extLst>
          </p:cNvPr>
          <p:cNvSpPr>
            <a:spLocks noGrp="1"/>
          </p:cNvSpPr>
          <p:nvPr>
            <p:ph type="sldNum" sz="quarter" idx="12"/>
          </p:nvPr>
        </p:nvSpPr>
        <p:spPr/>
        <p:txBody>
          <a:bodyPr/>
          <a:lstStyle/>
          <a:p>
            <a:fld id="{CFB582AC-5695-48DB-B28C-201892CC33C9}" type="slidenum">
              <a:rPr lang="en-US" smtClean="0"/>
              <a:t>11</a:t>
            </a:fld>
            <a:endParaRPr lang="en-US" dirty="0"/>
          </a:p>
        </p:txBody>
      </p:sp>
    </p:spTree>
    <p:extLst>
      <p:ext uri="{BB962C8B-B14F-4D97-AF65-F5344CB8AC3E}">
        <p14:creationId xmlns:p14="http://schemas.microsoft.com/office/powerpoint/2010/main" val="2256210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Becerra v. San Carlos Apache Tribe (Cont.)</a:t>
            </a:r>
          </a:p>
        </p:txBody>
      </p:sp>
      <p:sp>
        <p:nvSpPr>
          <p:cNvPr id="3" name="Content Placeholder 2"/>
          <p:cNvSpPr>
            <a:spLocks noGrp="1"/>
          </p:cNvSpPr>
          <p:nvPr>
            <p:ph idx="1"/>
          </p:nvPr>
        </p:nvSpPr>
        <p:spPr>
          <a:xfrm>
            <a:off x="1097280" y="1845733"/>
            <a:ext cx="10058400" cy="4433467"/>
          </a:xfrm>
        </p:spPr>
        <p:txBody>
          <a:bodyPr>
            <a:normAutofit/>
          </a:bodyPr>
          <a:lstStyle/>
          <a:p>
            <a:r>
              <a:rPr lang="en-US" sz="2800" dirty="0"/>
              <a:t>Cost impacts for new CSC proposals will show up as early as FY 2025.</a:t>
            </a:r>
          </a:p>
          <a:p>
            <a:pPr marL="854075" indent="-457200">
              <a:buFont typeface="Wingdings" panose="05000000000000000000" pitchFamily="2" charset="2"/>
              <a:buChar char="§"/>
            </a:pPr>
            <a:r>
              <a:rPr lang="en-US" sz="2800" dirty="0"/>
              <a:t>Under the current indefinite discretionary appropriation for CSC, those increases will score in the Interior Appropriation.</a:t>
            </a:r>
          </a:p>
          <a:p>
            <a:pPr marL="854075" indent="-457200">
              <a:buFont typeface="Wingdings" panose="05000000000000000000" pitchFamily="2" charset="2"/>
              <a:buChar char="§"/>
            </a:pPr>
            <a:r>
              <a:rPr lang="en-US" sz="2800" dirty="0"/>
              <a:t>The impact of funding CSC increases within the Fiscal Responsibility Act caps in FY 2024 already resulted in funding reductions to critical facilities programs and EHR modernization.</a:t>
            </a:r>
          </a:p>
          <a:p>
            <a:pPr marL="854075" indent="-457200">
              <a:buFont typeface="Wingdings" panose="05000000000000000000" pitchFamily="2" charset="2"/>
              <a:buChar char="§"/>
            </a:pPr>
            <a:r>
              <a:rPr lang="en-US" sz="2800" dirty="0"/>
              <a:t>In FY 2025, direct health services and critical priorities could be at significant risk.</a:t>
            </a:r>
          </a:p>
          <a:p>
            <a:endParaRPr lang="en-US" sz="3200" dirty="0"/>
          </a:p>
        </p:txBody>
      </p:sp>
      <p:sp>
        <p:nvSpPr>
          <p:cNvPr id="4" name="Slide Number Placeholder 3"/>
          <p:cNvSpPr>
            <a:spLocks noGrp="1"/>
          </p:cNvSpPr>
          <p:nvPr>
            <p:ph type="sldNum" sz="quarter" idx="12"/>
          </p:nvPr>
        </p:nvSpPr>
        <p:spPr/>
        <p:txBody>
          <a:bodyPr/>
          <a:lstStyle/>
          <a:p>
            <a:fld id="{CFB582AC-5695-48DB-B28C-201892CC33C9}" type="slidenum">
              <a:rPr lang="en-US" smtClean="0"/>
              <a:t>12</a:t>
            </a:fld>
            <a:endParaRPr lang="en-US" dirty="0"/>
          </a:p>
        </p:txBody>
      </p:sp>
    </p:spTree>
    <p:extLst>
      <p:ext uri="{BB962C8B-B14F-4D97-AF65-F5344CB8AC3E}">
        <p14:creationId xmlns:p14="http://schemas.microsoft.com/office/powerpoint/2010/main" val="868034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Becerra v. San Carlos Apache Tribe (Cont.)</a:t>
            </a:r>
          </a:p>
        </p:txBody>
      </p:sp>
      <p:sp>
        <p:nvSpPr>
          <p:cNvPr id="3" name="Content Placeholder 2"/>
          <p:cNvSpPr>
            <a:spLocks noGrp="1"/>
          </p:cNvSpPr>
          <p:nvPr>
            <p:ph idx="1"/>
          </p:nvPr>
        </p:nvSpPr>
        <p:spPr>
          <a:xfrm>
            <a:off x="1097280" y="1845733"/>
            <a:ext cx="10058400" cy="4433467"/>
          </a:xfrm>
        </p:spPr>
        <p:txBody>
          <a:bodyPr>
            <a:normAutofit/>
          </a:bodyPr>
          <a:lstStyle/>
          <a:p>
            <a:r>
              <a:rPr lang="en-US" sz="2800" dirty="0"/>
              <a:t>If Congress has to reduce funding for IHS Services or Facilities activities to pay for CSC increases in FY 2025 and beyond, that would reduce funding that goes to ISDEAA Tribes, Direct Service Tribes, and Urban Indian Organizations.</a:t>
            </a:r>
          </a:p>
          <a:p>
            <a:pPr marL="854075" indent="-457200">
              <a:buFont typeface="Wingdings" panose="05000000000000000000" pitchFamily="2" charset="2"/>
              <a:buChar char="§"/>
            </a:pPr>
            <a:r>
              <a:rPr lang="en-US" sz="2800" dirty="0"/>
              <a:t>Direct Services Tribes would be uniquely impacted because they will not share in the increased CSC funding like ISDEAA Tribes will.</a:t>
            </a:r>
          </a:p>
          <a:p>
            <a:pPr marL="854075" indent="-457200">
              <a:buFont typeface="Wingdings" panose="05000000000000000000" pitchFamily="2" charset="2"/>
              <a:buChar char="§"/>
            </a:pPr>
            <a:r>
              <a:rPr lang="en-US" sz="2800" dirty="0"/>
              <a:t>This could result in a widening gap between ISDEAA and Direct Service Tribes.</a:t>
            </a:r>
          </a:p>
          <a:p>
            <a:endParaRPr lang="en-US" sz="3200" dirty="0"/>
          </a:p>
        </p:txBody>
      </p:sp>
      <p:sp>
        <p:nvSpPr>
          <p:cNvPr id="4" name="Slide Number Placeholder 3"/>
          <p:cNvSpPr>
            <a:spLocks noGrp="1"/>
          </p:cNvSpPr>
          <p:nvPr>
            <p:ph type="sldNum" sz="quarter" idx="12"/>
          </p:nvPr>
        </p:nvSpPr>
        <p:spPr/>
        <p:txBody>
          <a:bodyPr/>
          <a:lstStyle/>
          <a:p>
            <a:fld id="{CFB582AC-5695-48DB-B28C-201892CC33C9}" type="slidenum">
              <a:rPr lang="en-US" smtClean="0"/>
              <a:t>13</a:t>
            </a:fld>
            <a:endParaRPr lang="en-US" dirty="0"/>
          </a:p>
        </p:txBody>
      </p:sp>
    </p:spTree>
    <p:extLst>
      <p:ext uri="{BB962C8B-B14F-4D97-AF65-F5344CB8AC3E}">
        <p14:creationId xmlns:p14="http://schemas.microsoft.com/office/powerpoint/2010/main" val="2837429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San Carlos Apache v. Becerra (Cont.)</a:t>
            </a:r>
          </a:p>
        </p:txBody>
      </p:sp>
      <p:sp>
        <p:nvSpPr>
          <p:cNvPr id="3" name="Content Placeholder 2"/>
          <p:cNvSpPr>
            <a:spLocks noGrp="1"/>
          </p:cNvSpPr>
          <p:nvPr>
            <p:ph idx="1"/>
          </p:nvPr>
        </p:nvSpPr>
        <p:spPr>
          <a:xfrm>
            <a:off x="1097280" y="1845733"/>
            <a:ext cx="10058400" cy="4433467"/>
          </a:xfrm>
        </p:spPr>
        <p:txBody>
          <a:bodyPr>
            <a:normAutofit/>
          </a:bodyPr>
          <a:lstStyle/>
          <a:p>
            <a:r>
              <a:rPr lang="en-US" sz="3200" dirty="0"/>
              <a:t>The FY 2022 – FY 2025 President’s Budgets propose to reclassify CSC (and Section 105(</a:t>
            </a:r>
            <a:r>
              <a:rPr lang="en-US" sz="3200" i="1" dirty="0"/>
              <a:t>l</a:t>
            </a:r>
            <a:r>
              <a:rPr lang="en-US" sz="3200" dirty="0"/>
              <a:t>) Leases) to mandatory funding.</a:t>
            </a:r>
          </a:p>
          <a:p>
            <a:pPr marL="854075" indent="-457200">
              <a:buFont typeface="Wingdings" panose="05000000000000000000" pitchFamily="2" charset="2"/>
              <a:buChar char="§"/>
            </a:pPr>
            <a:r>
              <a:rPr lang="en-US" sz="3200" dirty="0"/>
              <a:t>Reclassification to mandatory funding would mitigate the risks of funding reductions to discretionary funding for Services and Facilities activities as CSC and 105(</a:t>
            </a:r>
            <a:r>
              <a:rPr lang="en-US" sz="3200" i="1" dirty="0"/>
              <a:t>l</a:t>
            </a:r>
            <a:r>
              <a:rPr lang="en-US" sz="3200" dirty="0"/>
              <a:t>) costs continue to grow.</a:t>
            </a:r>
          </a:p>
          <a:p>
            <a:pPr marL="854075" indent="-457200">
              <a:buFont typeface="Wingdings" panose="05000000000000000000" pitchFamily="2" charset="2"/>
              <a:buChar char="§"/>
            </a:pPr>
            <a:r>
              <a:rPr lang="en-US" sz="3200" dirty="0"/>
              <a:t>Funding would still be indefinite and fully fund actual CSC ands 105(</a:t>
            </a:r>
            <a:r>
              <a:rPr lang="en-US" sz="3200" i="1" dirty="0"/>
              <a:t>l</a:t>
            </a:r>
            <a:r>
              <a:rPr lang="en-US" sz="3200" dirty="0"/>
              <a:t>) costs.</a:t>
            </a:r>
          </a:p>
          <a:p>
            <a:pPr marL="854075" indent="-457200">
              <a:buFont typeface="Wingdings" panose="05000000000000000000" pitchFamily="2" charset="2"/>
              <a:buChar char="§"/>
            </a:pPr>
            <a:endParaRPr lang="en-US" sz="3200" dirty="0"/>
          </a:p>
          <a:p>
            <a:pPr marL="854075" indent="-457200">
              <a:buFont typeface="Wingdings" panose="05000000000000000000" pitchFamily="2" charset="2"/>
              <a:buChar char="§"/>
            </a:pPr>
            <a:endParaRPr lang="en-US" sz="3200" dirty="0"/>
          </a:p>
          <a:p>
            <a:endParaRPr lang="en-US" sz="3200" dirty="0"/>
          </a:p>
        </p:txBody>
      </p:sp>
      <p:sp>
        <p:nvSpPr>
          <p:cNvPr id="4" name="Slide Number Placeholder 3"/>
          <p:cNvSpPr>
            <a:spLocks noGrp="1"/>
          </p:cNvSpPr>
          <p:nvPr>
            <p:ph type="sldNum" sz="quarter" idx="12"/>
          </p:nvPr>
        </p:nvSpPr>
        <p:spPr/>
        <p:txBody>
          <a:bodyPr/>
          <a:lstStyle/>
          <a:p>
            <a:fld id="{CFB582AC-5695-48DB-B28C-201892CC33C9}" type="slidenum">
              <a:rPr lang="en-US" smtClean="0"/>
              <a:t>14</a:t>
            </a:fld>
            <a:endParaRPr lang="en-US" dirty="0"/>
          </a:p>
        </p:txBody>
      </p:sp>
    </p:spTree>
    <p:extLst>
      <p:ext uri="{BB962C8B-B14F-4D97-AF65-F5344CB8AC3E}">
        <p14:creationId xmlns:p14="http://schemas.microsoft.com/office/powerpoint/2010/main" val="3019249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083C4EE-E45A-4566-A718-88FCFAD836CB}"/>
              </a:ext>
            </a:extLst>
          </p:cNvPr>
          <p:cNvSpPr>
            <a:spLocks noGrp="1"/>
          </p:cNvSpPr>
          <p:nvPr>
            <p:ph type="ctrTitle"/>
          </p:nvPr>
        </p:nvSpPr>
        <p:spPr/>
        <p:txBody>
          <a:bodyPr>
            <a:normAutofit/>
          </a:bodyPr>
          <a:lstStyle/>
          <a:p>
            <a:r>
              <a:rPr lang="en-US" sz="6000" dirty="0"/>
              <a:t>Unobligated Balances Update</a:t>
            </a:r>
          </a:p>
        </p:txBody>
      </p:sp>
      <p:sp>
        <p:nvSpPr>
          <p:cNvPr id="4" name="Slide Number Placeholder 3">
            <a:extLst>
              <a:ext uri="{FF2B5EF4-FFF2-40B4-BE49-F238E27FC236}">
                <a16:creationId xmlns:a16="http://schemas.microsoft.com/office/drawing/2014/main" id="{9DBFAF88-B4BE-4F08-B36F-38466BA118C9}"/>
              </a:ext>
            </a:extLst>
          </p:cNvPr>
          <p:cNvSpPr>
            <a:spLocks noGrp="1"/>
          </p:cNvSpPr>
          <p:nvPr>
            <p:ph type="sldNum" sz="quarter" idx="12"/>
          </p:nvPr>
        </p:nvSpPr>
        <p:spPr/>
        <p:txBody>
          <a:bodyPr/>
          <a:lstStyle/>
          <a:p>
            <a:fld id="{CFB582AC-5695-48DB-B28C-201892CC33C9}" type="slidenum">
              <a:rPr lang="en-US" smtClean="0"/>
              <a:t>15</a:t>
            </a:fld>
            <a:endParaRPr lang="en-US" dirty="0"/>
          </a:p>
        </p:txBody>
      </p:sp>
    </p:spTree>
    <p:extLst>
      <p:ext uri="{BB962C8B-B14F-4D97-AF65-F5344CB8AC3E}">
        <p14:creationId xmlns:p14="http://schemas.microsoft.com/office/powerpoint/2010/main" val="1447554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
        <p:nvSpPr>
          <p:cNvPr id="2" name="Title 1"/>
          <p:cNvSpPr>
            <a:spLocks noGrp="1"/>
          </p:cNvSpPr>
          <p:nvPr>
            <p:ph type="title"/>
          </p:nvPr>
        </p:nvSpPr>
        <p:spPr/>
        <p:txBody>
          <a:bodyPr>
            <a:normAutofit/>
          </a:bodyPr>
          <a:lstStyle/>
          <a:p>
            <a:r>
              <a:rPr lang="en-US" sz="4400" dirty="0"/>
              <a:t>Prior Year Unobligated Balances ($2.3 billion)</a:t>
            </a:r>
          </a:p>
        </p:txBody>
      </p:sp>
      <p:sp>
        <p:nvSpPr>
          <p:cNvPr id="4" name="Slide Number Placeholder 3"/>
          <p:cNvSpPr>
            <a:spLocks noGrp="1"/>
          </p:cNvSpPr>
          <p:nvPr>
            <p:ph type="sldNum" sz="quarter" idx="12"/>
          </p:nvPr>
        </p:nvSpPr>
        <p:spPr/>
        <p:txBody>
          <a:bodyPr/>
          <a:lstStyle/>
          <a:p>
            <a:fld id="{CFB582AC-5695-48DB-B28C-201892CC33C9}" type="slidenum">
              <a:rPr lang="en-US" smtClean="0"/>
              <a:t>16</a:t>
            </a:fld>
            <a:endParaRPr lang="en-US" dirty="0"/>
          </a:p>
        </p:txBody>
      </p:sp>
      <p:pic>
        <p:nvPicPr>
          <p:cNvPr id="6" name="Picture 5"/>
          <p:cNvPicPr>
            <a:picLocks noChangeAspect="1"/>
          </p:cNvPicPr>
          <p:nvPr/>
        </p:nvPicPr>
        <p:blipFill>
          <a:blip r:embed="rId3"/>
          <a:stretch>
            <a:fillRect/>
          </a:stretch>
        </p:blipFill>
        <p:spPr>
          <a:xfrm>
            <a:off x="-298416" y="1698860"/>
            <a:ext cx="11845555" cy="5194242"/>
          </a:xfrm>
          <a:prstGeom prst="rect">
            <a:avLst/>
          </a:prstGeom>
        </p:spPr>
      </p:pic>
    </p:spTree>
    <p:extLst>
      <p:ext uri="{BB962C8B-B14F-4D97-AF65-F5344CB8AC3E}">
        <p14:creationId xmlns:p14="http://schemas.microsoft.com/office/powerpoint/2010/main" val="228350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
        <p:nvSpPr>
          <p:cNvPr id="2" name="Title 1"/>
          <p:cNvSpPr>
            <a:spLocks noGrp="1"/>
          </p:cNvSpPr>
          <p:nvPr>
            <p:ph type="title"/>
          </p:nvPr>
        </p:nvSpPr>
        <p:spPr/>
        <p:txBody>
          <a:bodyPr/>
          <a:lstStyle/>
          <a:p>
            <a:r>
              <a:rPr lang="en-US" dirty="0"/>
              <a:t>Prior Year Unobligated Balances</a:t>
            </a:r>
            <a:br>
              <a:rPr lang="en-US" dirty="0"/>
            </a:br>
            <a:r>
              <a:rPr lang="en-US" dirty="0"/>
              <a:t>Comparison: July 2023 to July 2024</a:t>
            </a:r>
          </a:p>
        </p:txBody>
      </p:sp>
      <p:sp>
        <p:nvSpPr>
          <p:cNvPr id="4" name="Slide Number Placeholder 3"/>
          <p:cNvSpPr>
            <a:spLocks noGrp="1"/>
          </p:cNvSpPr>
          <p:nvPr>
            <p:ph type="sldNum" sz="quarter" idx="12"/>
          </p:nvPr>
        </p:nvSpPr>
        <p:spPr/>
        <p:txBody>
          <a:bodyPr/>
          <a:lstStyle/>
          <a:p>
            <a:fld id="{CFB582AC-5695-48DB-B28C-201892CC33C9}" type="slidenum">
              <a:rPr lang="en-US" smtClean="0"/>
              <a:t>17</a:t>
            </a:fld>
            <a:endParaRPr lang="en-US" dirty="0"/>
          </a:p>
        </p:txBody>
      </p:sp>
      <p:pic>
        <p:nvPicPr>
          <p:cNvPr id="18" name="Picture 17"/>
          <p:cNvPicPr>
            <a:picLocks noChangeAspect="1"/>
          </p:cNvPicPr>
          <p:nvPr/>
        </p:nvPicPr>
        <p:blipFill>
          <a:blip r:embed="rId3"/>
          <a:stretch>
            <a:fillRect/>
          </a:stretch>
        </p:blipFill>
        <p:spPr>
          <a:xfrm>
            <a:off x="1551035" y="1865425"/>
            <a:ext cx="9150889" cy="4334632"/>
          </a:xfrm>
          <a:prstGeom prst="rect">
            <a:avLst/>
          </a:prstGeom>
        </p:spPr>
      </p:pic>
      <p:sp>
        <p:nvSpPr>
          <p:cNvPr id="5" name="Rectangle 4">
            <a:extLst>
              <a:ext uri="{FF2B5EF4-FFF2-40B4-BE49-F238E27FC236}">
                <a16:creationId xmlns:a16="http://schemas.microsoft.com/office/drawing/2014/main" id="{D596ADB7-8132-4CD8-B88E-9781671BFEFE}"/>
              </a:ext>
            </a:extLst>
          </p:cNvPr>
          <p:cNvSpPr/>
          <p:nvPr/>
        </p:nvSpPr>
        <p:spPr>
          <a:xfrm>
            <a:off x="5860475" y="2878281"/>
            <a:ext cx="1967343" cy="1125683"/>
          </a:xfrm>
          <a:prstGeom prst="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solidFill>
                  <a:schemeClr val="bg1"/>
                </a:solidFill>
              </a:rPr>
              <a:t>Approx. 20% Reduction in </a:t>
            </a:r>
            <a:br>
              <a:rPr lang="en-US" dirty="0">
                <a:solidFill>
                  <a:schemeClr val="bg1"/>
                </a:solidFill>
              </a:rPr>
            </a:br>
            <a:r>
              <a:rPr lang="en-US" dirty="0">
                <a:solidFill>
                  <a:schemeClr val="bg1"/>
                </a:solidFill>
              </a:rPr>
              <a:t>PRC Balances</a:t>
            </a:r>
          </a:p>
        </p:txBody>
      </p:sp>
    </p:spTree>
    <p:extLst>
      <p:ext uri="{BB962C8B-B14F-4D97-AF65-F5344CB8AC3E}">
        <p14:creationId xmlns:p14="http://schemas.microsoft.com/office/powerpoint/2010/main" val="3336955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52900" y="1432005"/>
            <a:ext cx="3721908" cy="3701970"/>
          </a:xfrm>
          <a:prstGeom prst="rect">
            <a:avLst/>
          </a:prstGeom>
        </p:spPr>
      </p:pic>
      <p:sp>
        <p:nvSpPr>
          <p:cNvPr id="3" name="Slide Number Placeholder 2"/>
          <p:cNvSpPr>
            <a:spLocks noGrp="1"/>
          </p:cNvSpPr>
          <p:nvPr>
            <p:ph type="sldNum" sz="quarter" idx="12"/>
          </p:nvPr>
        </p:nvSpPr>
        <p:spPr/>
        <p:txBody>
          <a:bodyPr/>
          <a:lstStyle/>
          <a:p>
            <a:fld id="{CFB582AC-5695-48DB-B28C-201892CC33C9}" type="slidenum">
              <a:rPr lang="en-US" smtClean="0"/>
              <a:t>18</a:t>
            </a:fld>
            <a:endParaRPr lang="en-US" dirty="0"/>
          </a:p>
        </p:txBody>
      </p:sp>
    </p:spTree>
    <p:extLst>
      <p:ext uri="{BB962C8B-B14F-4D97-AF65-F5344CB8AC3E}">
        <p14:creationId xmlns:p14="http://schemas.microsoft.com/office/powerpoint/2010/main" val="3003764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083C4EE-E45A-4566-A718-88FCFAD836CB}"/>
              </a:ext>
            </a:extLst>
          </p:cNvPr>
          <p:cNvSpPr>
            <a:spLocks noGrp="1"/>
          </p:cNvSpPr>
          <p:nvPr>
            <p:ph type="ctrTitle"/>
          </p:nvPr>
        </p:nvSpPr>
        <p:spPr/>
        <p:txBody>
          <a:bodyPr>
            <a:normAutofit/>
          </a:bodyPr>
          <a:lstStyle/>
          <a:p>
            <a:r>
              <a:rPr lang="en-US" sz="6000" dirty="0"/>
              <a:t>FY 2025 Appropriations Update</a:t>
            </a:r>
          </a:p>
        </p:txBody>
      </p:sp>
      <p:sp>
        <p:nvSpPr>
          <p:cNvPr id="4" name="Slide Number Placeholder 3">
            <a:extLst>
              <a:ext uri="{FF2B5EF4-FFF2-40B4-BE49-F238E27FC236}">
                <a16:creationId xmlns:a16="http://schemas.microsoft.com/office/drawing/2014/main" id="{9DBFAF88-B4BE-4F08-B36F-38466BA118C9}"/>
              </a:ext>
            </a:extLst>
          </p:cNvPr>
          <p:cNvSpPr>
            <a:spLocks noGrp="1"/>
          </p:cNvSpPr>
          <p:nvPr>
            <p:ph type="sldNum" sz="quarter" idx="12"/>
          </p:nvPr>
        </p:nvSpPr>
        <p:spPr/>
        <p:txBody>
          <a:bodyPr/>
          <a:lstStyle/>
          <a:p>
            <a:fld id="{CFB582AC-5695-48DB-B28C-201892CC33C9}" type="slidenum">
              <a:rPr lang="en-US" smtClean="0"/>
              <a:t>2</a:t>
            </a:fld>
            <a:endParaRPr lang="en-US" dirty="0"/>
          </a:p>
        </p:txBody>
      </p:sp>
    </p:spTree>
    <p:extLst>
      <p:ext uri="{BB962C8B-B14F-4D97-AF65-F5344CB8AC3E}">
        <p14:creationId xmlns:p14="http://schemas.microsoft.com/office/powerpoint/2010/main" val="1643340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
        <p:nvSpPr>
          <p:cNvPr id="2" name="Title 1"/>
          <p:cNvSpPr>
            <a:spLocks noGrp="1"/>
          </p:cNvSpPr>
          <p:nvPr>
            <p:ph type="title"/>
          </p:nvPr>
        </p:nvSpPr>
        <p:spPr/>
        <p:txBody>
          <a:bodyPr/>
          <a:lstStyle/>
          <a:p>
            <a:r>
              <a:rPr lang="en-US" dirty="0"/>
              <a:t>FY 2025 President’s Budget</a:t>
            </a:r>
          </a:p>
        </p:txBody>
      </p:sp>
      <p:sp>
        <p:nvSpPr>
          <p:cNvPr id="3" name="Content Placeholder 2"/>
          <p:cNvSpPr>
            <a:spLocks noGrp="1"/>
          </p:cNvSpPr>
          <p:nvPr>
            <p:ph idx="1"/>
          </p:nvPr>
        </p:nvSpPr>
        <p:spPr/>
        <p:txBody>
          <a:bodyPr>
            <a:normAutofit fontScale="92500" lnSpcReduction="10000"/>
          </a:bodyPr>
          <a:lstStyle/>
          <a:p>
            <a:r>
              <a:rPr lang="en-US" sz="3200" dirty="0"/>
              <a:t>The FY 2025 President’s Budget aims to address the longstanding underinvestment in IHS through a two-pronged approach.  </a:t>
            </a:r>
          </a:p>
          <a:p>
            <a:pPr marL="914400" indent="-433388">
              <a:buFont typeface="Wingdings" panose="05000000000000000000" pitchFamily="2" charset="2"/>
              <a:buChar char="q"/>
            </a:pPr>
            <a:r>
              <a:rPr lang="en-US" sz="3200" dirty="0"/>
              <a:t>In FY 2025, the budget includes $8.2 billion for IHS, including $8.0 billion in discretionary funding, and        $260 million in proposed mandatory funding.</a:t>
            </a:r>
          </a:p>
          <a:p>
            <a:pPr marL="914400" indent="-433388">
              <a:buFont typeface="Wingdings" panose="05000000000000000000" pitchFamily="2" charset="2"/>
              <a:buChar char="q"/>
            </a:pPr>
            <a:r>
              <a:rPr lang="en-US" sz="3200" dirty="0"/>
              <a:t>Starting in FY 2026, the budget requests a mandatory funding formula for the next 9 years, culminating in a total funding level of $42 billion in FY 2034, and exempts the IHS from sequestration.</a:t>
            </a:r>
          </a:p>
          <a:p>
            <a:pPr marL="0" indent="0">
              <a:buNone/>
            </a:pPr>
            <a:endParaRPr lang="en-US" sz="3200" dirty="0"/>
          </a:p>
          <a:p>
            <a:pPr marL="914400" indent="-433388">
              <a:buFont typeface="Wingdings" panose="05000000000000000000" pitchFamily="2" charset="2"/>
              <a:buChar char="q"/>
            </a:pPr>
            <a:endParaRPr lang="en-US" sz="3200" dirty="0"/>
          </a:p>
          <a:p>
            <a:pPr marL="506413" indent="-457200">
              <a:buFont typeface="Wingdings" panose="05000000000000000000" pitchFamily="2" charset="2"/>
              <a:buChar char="§"/>
            </a:pPr>
            <a:endParaRPr lang="en-US" sz="3200" dirty="0"/>
          </a:p>
        </p:txBody>
      </p:sp>
      <p:sp>
        <p:nvSpPr>
          <p:cNvPr id="4" name="Slide Number Placeholder 3"/>
          <p:cNvSpPr>
            <a:spLocks noGrp="1"/>
          </p:cNvSpPr>
          <p:nvPr>
            <p:ph type="sldNum" sz="quarter" idx="12"/>
          </p:nvPr>
        </p:nvSpPr>
        <p:spPr/>
        <p:txBody>
          <a:bodyPr/>
          <a:lstStyle/>
          <a:p>
            <a:fld id="{CFB582AC-5695-48DB-B28C-201892CC33C9}" type="slidenum">
              <a:rPr lang="en-US" smtClean="0"/>
              <a:t>3</a:t>
            </a:fld>
            <a:endParaRPr lang="en-US" dirty="0"/>
          </a:p>
        </p:txBody>
      </p:sp>
    </p:spTree>
    <p:extLst>
      <p:ext uri="{BB962C8B-B14F-4D97-AF65-F5344CB8AC3E}">
        <p14:creationId xmlns:p14="http://schemas.microsoft.com/office/powerpoint/2010/main" val="2234785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
        <p:nvSpPr>
          <p:cNvPr id="2" name="Title 1"/>
          <p:cNvSpPr>
            <a:spLocks noGrp="1"/>
          </p:cNvSpPr>
          <p:nvPr>
            <p:ph type="title"/>
          </p:nvPr>
        </p:nvSpPr>
        <p:spPr/>
        <p:txBody>
          <a:bodyPr/>
          <a:lstStyle/>
          <a:p>
            <a:r>
              <a:rPr lang="en-US" dirty="0"/>
              <a:t>FY 2025 House Bill</a:t>
            </a:r>
            <a:endParaRPr lang="en-US" i="1" dirty="0"/>
          </a:p>
        </p:txBody>
      </p:sp>
      <p:sp>
        <p:nvSpPr>
          <p:cNvPr id="3" name="Content Placeholder 2"/>
          <p:cNvSpPr>
            <a:spLocks noGrp="1"/>
          </p:cNvSpPr>
          <p:nvPr>
            <p:ph idx="1"/>
          </p:nvPr>
        </p:nvSpPr>
        <p:spPr>
          <a:xfrm>
            <a:off x="1097280" y="1895488"/>
            <a:ext cx="10058400" cy="4373079"/>
          </a:xfrm>
        </p:spPr>
        <p:txBody>
          <a:bodyPr>
            <a:normAutofit fontScale="62500" lnSpcReduction="20000"/>
          </a:bodyPr>
          <a:lstStyle/>
          <a:p>
            <a:pPr marL="0" indent="0">
              <a:buNone/>
            </a:pPr>
            <a:r>
              <a:rPr lang="en-US" sz="4200" dirty="0"/>
              <a:t>In FY 2025, the House Bill provides</a:t>
            </a:r>
            <a:r>
              <a:rPr lang="en-US" sz="4400" dirty="0"/>
              <a:t> $8.6 billion in discretionary funding for the IHS, which is +$1.6 million above FY 2024 enacted.  </a:t>
            </a:r>
          </a:p>
          <a:p>
            <a:pPr marL="0" indent="0">
              <a:buNone/>
            </a:pPr>
            <a:r>
              <a:rPr lang="en-US" sz="4200" dirty="0"/>
              <a:t>The Bill includes: </a:t>
            </a:r>
          </a:p>
          <a:p>
            <a:pPr marL="938212" indent="-457200">
              <a:buFont typeface="Wingdings" panose="05000000000000000000" pitchFamily="2" charset="2"/>
              <a:buChar char="§"/>
            </a:pPr>
            <a:r>
              <a:rPr lang="en-US" sz="3600" u="sng" dirty="0"/>
              <a:t>Services</a:t>
            </a:r>
            <a:r>
              <a:rPr lang="en-US" sz="3600" dirty="0"/>
              <a:t>: $5.3 billion in discretionary funding;</a:t>
            </a:r>
          </a:p>
          <a:p>
            <a:pPr marL="938212" indent="-457200">
              <a:buFont typeface="Wingdings" panose="05000000000000000000" pitchFamily="2" charset="2"/>
              <a:buChar char="§"/>
            </a:pPr>
            <a:r>
              <a:rPr lang="en-US" sz="3600" u="sng" dirty="0"/>
              <a:t>Facilities</a:t>
            </a:r>
            <a:r>
              <a:rPr lang="en-US" sz="3600" dirty="0"/>
              <a:t>: $851 million in discretionary funding;</a:t>
            </a:r>
          </a:p>
          <a:p>
            <a:pPr marL="938212" indent="-457200">
              <a:lnSpc>
                <a:spcPct val="120000"/>
              </a:lnSpc>
              <a:spcBef>
                <a:spcPts val="0"/>
              </a:spcBef>
              <a:spcAft>
                <a:spcPts val="0"/>
              </a:spcAft>
              <a:buFont typeface="Wingdings" panose="05000000000000000000" pitchFamily="2" charset="2"/>
              <a:buChar char="§"/>
            </a:pPr>
            <a:r>
              <a:rPr lang="en-US" sz="3600" u="sng" dirty="0"/>
              <a:t>Contract Support Costs</a:t>
            </a:r>
            <a:r>
              <a:rPr lang="en-US" sz="3600" dirty="0"/>
              <a:t>: $2 billion indefinite discretionary funding; and</a:t>
            </a:r>
          </a:p>
          <a:p>
            <a:pPr marL="938212" indent="-457200">
              <a:lnSpc>
                <a:spcPct val="120000"/>
              </a:lnSpc>
              <a:spcBef>
                <a:spcPts val="0"/>
              </a:spcBef>
              <a:spcAft>
                <a:spcPts val="0"/>
              </a:spcAft>
              <a:buFont typeface="Wingdings" panose="05000000000000000000" pitchFamily="2" charset="2"/>
              <a:buChar char="§"/>
            </a:pPr>
            <a:r>
              <a:rPr lang="en-US" sz="3600" u="sng" dirty="0"/>
              <a:t>Payments for Tribal Leases</a:t>
            </a:r>
            <a:r>
              <a:rPr lang="en-US" sz="3600" dirty="0"/>
              <a:t>: $400 million indefinite discretionary funding.</a:t>
            </a:r>
          </a:p>
          <a:p>
            <a:pPr marL="481012" indent="0">
              <a:lnSpc>
                <a:spcPct val="120000"/>
              </a:lnSpc>
              <a:spcBef>
                <a:spcPts val="0"/>
              </a:spcBef>
              <a:spcAft>
                <a:spcPts val="0"/>
              </a:spcAft>
              <a:buNone/>
            </a:pPr>
            <a:endParaRPr lang="en-US" sz="3600" u="sng" dirty="0"/>
          </a:p>
          <a:p>
            <a:pPr marL="481012" indent="0">
              <a:lnSpc>
                <a:spcPct val="120000"/>
              </a:lnSpc>
              <a:spcBef>
                <a:spcPts val="0"/>
              </a:spcBef>
              <a:spcAft>
                <a:spcPts val="0"/>
              </a:spcAft>
              <a:buNone/>
            </a:pPr>
            <a:r>
              <a:rPr lang="en-US" sz="3600" dirty="0"/>
              <a:t>Not included in the House Mark, but in the FY 2025 President’s Budget:</a:t>
            </a:r>
            <a:endParaRPr lang="en-US" sz="3600" u="sng" dirty="0"/>
          </a:p>
          <a:p>
            <a:pPr marL="938212" indent="-457200">
              <a:lnSpc>
                <a:spcPct val="120000"/>
              </a:lnSpc>
              <a:spcBef>
                <a:spcPts val="0"/>
              </a:spcBef>
              <a:spcAft>
                <a:spcPts val="0"/>
              </a:spcAft>
              <a:buFont typeface="Wingdings" panose="05000000000000000000" pitchFamily="2" charset="2"/>
              <a:buChar char="§"/>
            </a:pPr>
            <a:r>
              <a:rPr lang="en-US" sz="3600" u="sng" dirty="0"/>
              <a:t>Special Diabetes Program for Indians</a:t>
            </a:r>
            <a:r>
              <a:rPr lang="en-US" sz="3600" dirty="0"/>
              <a:t>: $260 million in mandatory funding, increased to +$270 million through FY 2026.</a:t>
            </a:r>
          </a:p>
          <a:p>
            <a:pPr marL="938212" indent="-457200">
              <a:buFont typeface="Wingdings" panose="05000000000000000000" pitchFamily="2" charset="2"/>
              <a:buChar char="§"/>
            </a:pPr>
            <a:endParaRPr lang="en-US" sz="3200" dirty="0"/>
          </a:p>
          <a:p>
            <a:pPr marL="49213" indent="0">
              <a:buNone/>
            </a:pPr>
            <a:endParaRPr lang="en-US" sz="3200" dirty="0"/>
          </a:p>
        </p:txBody>
      </p:sp>
      <p:sp>
        <p:nvSpPr>
          <p:cNvPr id="4" name="Slide Number Placeholder 3"/>
          <p:cNvSpPr>
            <a:spLocks noGrp="1"/>
          </p:cNvSpPr>
          <p:nvPr>
            <p:ph type="sldNum" sz="quarter" idx="12"/>
          </p:nvPr>
        </p:nvSpPr>
        <p:spPr/>
        <p:txBody>
          <a:bodyPr/>
          <a:lstStyle/>
          <a:p>
            <a:fld id="{CFB582AC-5695-48DB-B28C-201892CC33C9}" type="slidenum">
              <a:rPr lang="en-US" smtClean="0"/>
              <a:t>4</a:t>
            </a:fld>
            <a:endParaRPr lang="en-US" dirty="0"/>
          </a:p>
        </p:txBody>
      </p:sp>
    </p:spTree>
    <p:extLst>
      <p:ext uri="{BB962C8B-B14F-4D97-AF65-F5344CB8AC3E}">
        <p14:creationId xmlns:p14="http://schemas.microsoft.com/office/powerpoint/2010/main" val="3409858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
        <p:nvSpPr>
          <p:cNvPr id="2" name="Title 1"/>
          <p:cNvSpPr>
            <a:spLocks noGrp="1"/>
          </p:cNvSpPr>
          <p:nvPr>
            <p:ph type="title"/>
          </p:nvPr>
        </p:nvSpPr>
        <p:spPr/>
        <p:txBody>
          <a:bodyPr/>
          <a:lstStyle/>
          <a:p>
            <a:r>
              <a:rPr lang="en-US" dirty="0"/>
              <a:t>FY 2025 House Bill (Cont.)</a:t>
            </a:r>
            <a:endParaRPr lang="en-US" i="1" dirty="0"/>
          </a:p>
        </p:txBody>
      </p:sp>
      <p:sp>
        <p:nvSpPr>
          <p:cNvPr id="3" name="Content Placeholder 2"/>
          <p:cNvSpPr>
            <a:spLocks noGrp="1"/>
          </p:cNvSpPr>
          <p:nvPr>
            <p:ph idx="1"/>
          </p:nvPr>
        </p:nvSpPr>
        <p:spPr>
          <a:xfrm>
            <a:off x="1097280" y="1895488"/>
            <a:ext cx="10058400" cy="4373079"/>
          </a:xfrm>
        </p:spPr>
        <p:txBody>
          <a:bodyPr>
            <a:normAutofit fontScale="70000" lnSpcReduction="20000"/>
          </a:bodyPr>
          <a:lstStyle/>
          <a:p>
            <a:pPr marL="0" indent="0">
              <a:buNone/>
            </a:pPr>
            <a:r>
              <a:rPr lang="en-US" sz="4200" dirty="0"/>
              <a:t>Some major highlights of the Bill include: </a:t>
            </a:r>
          </a:p>
          <a:p>
            <a:pPr marL="938212" indent="-457200">
              <a:buFont typeface="Wingdings" panose="05000000000000000000" pitchFamily="2" charset="2"/>
              <a:buChar char="§"/>
            </a:pPr>
            <a:r>
              <a:rPr lang="en-US" sz="3600" u="sng" dirty="0"/>
              <a:t>Staffing of Newly Constructed Facilities</a:t>
            </a:r>
            <a:r>
              <a:rPr lang="en-US" sz="3600" dirty="0"/>
              <a:t>: Fully funds +$91 million</a:t>
            </a:r>
          </a:p>
          <a:p>
            <a:pPr marL="938212" indent="-457200">
              <a:buFont typeface="Wingdings" panose="05000000000000000000" pitchFamily="2" charset="2"/>
              <a:buChar char="§"/>
            </a:pPr>
            <a:r>
              <a:rPr lang="en-US" sz="3600" u="sng" dirty="0"/>
              <a:t>Current Services</a:t>
            </a:r>
            <a:r>
              <a:rPr lang="en-US" sz="3600" dirty="0"/>
              <a:t>: Fully funds increases for pay costs, medical and non-medical inflation and populations growth +$345 million;</a:t>
            </a:r>
          </a:p>
          <a:p>
            <a:pPr marL="938212" indent="-457200">
              <a:lnSpc>
                <a:spcPct val="120000"/>
              </a:lnSpc>
              <a:spcBef>
                <a:spcPts val="0"/>
              </a:spcBef>
              <a:spcAft>
                <a:spcPts val="0"/>
              </a:spcAft>
              <a:buFont typeface="Wingdings" panose="05000000000000000000" pitchFamily="2" charset="2"/>
              <a:buChar char="§"/>
            </a:pPr>
            <a:r>
              <a:rPr lang="en-US" sz="3600" u="sng" dirty="0"/>
              <a:t>Contract Support Costs</a:t>
            </a:r>
            <a:r>
              <a:rPr lang="en-US" sz="3600" dirty="0"/>
              <a:t>: Maintains indefinite discretionary appropriations and includes an increase of +$985 million for a total of $2 billion; and</a:t>
            </a:r>
          </a:p>
          <a:p>
            <a:pPr marL="938212" indent="-457200">
              <a:lnSpc>
                <a:spcPct val="120000"/>
              </a:lnSpc>
              <a:spcBef>
                <a:spcPts val="0"/>
              </a:spcBef>
              <a:spcAft>
                <a:spcPts val="0"/>
              </a:spcAft>
              <a:buFont typeface="Wingdings" panose="05000000000000000000" pitchFamily="2" charset="2"/>
              <a:buChar char="§"/>
            </a:pPr>
            <a:r>
              <a:rPr lang="en-US" sz="3600" u="sng" dirty="0"/>
              <a:t>Payments for Tribal Leases</a:t>
            </a:r>
            <a:r>
              <a:rPr lang="en-US" sz="3600" dirty="0"/>
              <a:t>: Maintains indefinite discretionary appropriations and includes an increase of +$251 million for a total of $2 billion.</a:t>
            </a:r>
          </a:p>
          <a:p>
            <a:pPr marL="481012" indent="0">
              <a:lnSpc>
                <a:spcPct val="120000"/>
              </a:lnSpc>
              <a:spcBef>
                <a:spcPts val="0"/>
              </a:spcBef>
              <a:spcAft>
                <a:spcPts val="0"/>
              </a:spcAft>
              <a:buNone/>
            </a:pPr>
            <a:endParaRPr lang="en-US" sz="3600" u="sng" dirty="0"/>
          </a:p>
          <a:p>
            <a:pPr marL="938212" indent="-457200">
              <a:buFont typeface="Wingdings" panose="05000000000000000000" pitchFamily="2" charset="2"/>
              <a:buChar char="§"/>
            </a:pPr>
            <a:endParaRPr lang="en-US" sz="3200" dirty="0"/>
          </a:p>
          <a:p>
            <a:pPr marL="49213" indent="0">
              <a:buNone/>
            </a:pPr>
            <a:endParaRPr lang="en-US" sz="3200" dirty="0"/>
          </a:p>
        </p:txBody>
      </p:sp>
      <p:sp>
        <p:nvSpPr>
          <p:cNvPr id="4" name="Slide Number Placeholder 3"/>
          <p:cNvSpPr>
            <a:spLocks noGrp="1"/>
          </p:cNvSpPr>
          <p:nvPr>
            <p:ph type="sldNum" sz="quarter" idx="12"/>
          </p:nvPr>
        </p:nvSpPr>
        <p:spPr/>
        <p:txBody>
          <a:bodyPr/>
          <a:lstStyle/>
          <a:p>
            <a:fld id="{CFB582AC-5695-48DB-B28C-201892CC33C9}" type="slidenum">
              <a:rPr lang="en-US" smtClean="0"/>
              <a:t>5</a:t>
            </a:fld>
            <a:endParaRPr lang="en-US" dirty="0"/>
          </a:p>
        </p:txBody>
      </p:sp>
    </p:spTree>
    <p:extLst>
      <p:ext uri="{BB962C8B-B14F-4D97-AF65-F5344CB8AC3E}">
        <p14:creationId xmlns:p14="http://schemas.microsoft.com/office/powerpoint/2010/main" val="14775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
        <p:nvSpPr>
          <p:cNvPr id="2" name="Title 1"/>
          <p:cNvSpPr>
            <a:spLocks noGrp="1"/>
          </p:cNvSpPr>
          <p:nvPr>
            <p:ph type="title"/>
          </p:nvPr>
        </p:nvSpPr>
        <p:spPr/>
        <p:txBody>
          <a:bodyPr/>
          <a:lstStyle/>
          <a:p>
            <a:r>
              <a:rPr lang="en-US" dirty="0"/>
              <a:t>FY 2025 House Bill (Cont.)</a:t>
            </a:r>
            <a:endParaRPr lang="en-US" i="1" dirty="0"/>
          </a:p>
        </p:txBody>
      </p:sp>
      <p:sp>
        <p:nvSpPr>
          <p:cNvPr id="3" name="Content Placeholder 2"/>
          <p:cNvSpPr>
            <a:spLocks noGrp="1"/>
          </p:cNvSpPr>
          <p:nvPr>
            <p:ph idx="1"/>
          </p:nvPr>
        </p:nvSpPr>
        <p:spPr>
          <a:xfrm>
            <a:off x="1097280" y="1895488"/>
            <a:ext cx="10058400" cy="4373079"/>
          </a:xfrm>
        </p:spPr>
        <p:txBody>
          <a:bodyPr>
            <a:normAutofit fontScale="77500" lnSpcReduction="20000"/>
          </a:bodyPr>
          <a:lstStyle/>
          <a:p>
            <a:pPr marL="0" indent="0">
              <a:buNone/>
            </a:pPr>
            <a:r>
              <a:rPr lang="en-US" sz="4200" dirty="0"/>
              <a:t>Other highlights of the Bill include: </a:t>
            </a:r>
          </a:p>
          <a:p>
            <a:pPr marL="938212" indent="-457200">
              <a:lnSpc>
                <a:spcPct val="120000"/>
              </a:lnSpc>
              <a:spcBef>
                <a:spcPts val="0"/>
              </a:spcBef>
              <a:spcAft>
                <a:spcPts val="0"/>
              </a:spcAft>
              <a:buFont typeface="Wingdings" panose="05000000000000000000" pitchFamily="2" charset="2"/>
              <a:buChar char="§"/>
            </a:pPr>
            <a:r>
              <a:rPr lang="en-US" sz="3600" u="sng" dirty="0"/>
              <a:t>Other Notable Increases</a:t>
            </a:r>
            <a:r>
              <a:rPr lang="en-US" sz="3600" dirty="0"/>
              <a:t>: </a:t>
            </a:r>
            <a:r>
              <a:rPr lang="en-US" sz="3600" dirty="0">
                <a:latin typeface="Calibri" panose="020F0502020204030204" pitchFamily="34" charset="0"/>
                <a:ea typeface="Calibri" panose="020F0502020204030204" pitchFamily="34" charset="0"/>
              </a:rPr>
              <a:t>+$10 million for the Tribal Epidemiology Centers for a total of $44 million, +$8 million for Indian Health Professions for a total of $89 million, and +$7 million for dental health for a total of $283 million.</a:t>
            </a:r>
          </a:p>
          <a:p>
            <a:pPr marL="938212" indent="-457200">
              <a:lnSpc>
                <a:spcPct val="120000"/>
              </a:lnSpc>
              <a:spcBef>
                <a:spcPts val="0"/>
              </a:spcBef>
              <a:spcAft>
                <a:spcPts val="0"/>
              </a:spcAft>
              <a:buFont typeface="Wingdings" panose="05000000000000000000" pitchFamily="2" charset="2"/>
              <a:buChar char="§"/>
            </a:pPr>
            <a:r>
              <a:rPr lang="en-US" sz="3600" u="sng" dirty="0">
                <a:latin typeface="Calibri" panose="020F0502020204030204" pitchFamily="34" charset="0"/>
              </a:rPr>
              <a:t>Additional Smaller Increases</a:t>
            </a:r>
            <a:r>
              <a:rPr lang="en-US" sz="3600" dirty="0">
                <a:latin typeface="Calibri" panose="020F0502020204030204" pitchFamily="34" charset="0"/>
              </a:rPr>
              <a:t>: </a:t>
            </a:r>
            <a:r>
              <a:rPr lang="en-US" sz="3600" dirty="0">
                <a:latin typeface="Calibri" panose="020F0502020204030204" pitchFamily="34" charset="0"/>
                <a:ea typeface="Calibri" panose="020F0502020204030204" pitchFamily="34" charset="0"/>
              </a:rPr>
              <a:t>emergency generators (+$5 million), Produce Prescription Pilot Program (+$4 million), staffing quarters (+$3 million), the Behavioral Health Pilot Program (+$2 million), and maternal health (+$1 million). </a:t>
            </a:r>
            <a:endParaRPr lang="en-US" sz="3600" u="sng" dirty="0"/>
          </a:p>
          <a:p>
            <a:pPr marL="481012" indent="0">
              <a:lnSpc>
                <a:spcPct val="120000"/>
              </a:lnSpc>
              <a:spcBef>
                <a:spcPts val="0"/>
              </a:spcBef>
              <a:spcAft>
                <a:spcPts val="0"/>
              </a:spcAft>
              <a:buNone/>
            </a:pPr>
            <a:endParaRPr lang="en-US" sz="3600" u="sng" dirty="0"/>
          </a:p>
          <a:p>
            <a:pPr marL="938212" indent="-457200">
              <a:buFont typeface="Wingdings" panose="05000000000000000000" pitchFamily="2" charset="2"/>
              <a:buChar char="§"/>
            </a:pPr>
            <a:endParaRPr lang="en-US" sz="3200" dirty="0"/>
          </a:p>
          <a:p>
            <a:pPr marL="49213" indent="0">
              <a:buNone/>
            </a:pPr>
            <a:endParaRPr lang="en-US" sz="3200" dirty="0"/>
          </a:p>
        </p:txBody>
      </p:sp>
      <p:sp>
        <p:nvSpPr>
          <p:cNvPr id="4" name="Slide Number Placeholder 3"/>
          <p:cNvSpPr>
            <a:spLocks noGrp="1"/>
          </p:cNvSpPr>
          <p:nvPr>
            <p:ph type="sldNum" sz="quarter" idx="12"/>
          </p:nvPr>
        </p:nvSpPr>
        <p:spPr/>
        <p:txBody>
          <a:bodyPr/>
          <a:lstStyle/>
          <a:p>
            <a:fld id="{CFB582AC-5695-48DB-B28C-201892CC33C9}" type="slidenum">
              <a:rPr lang="en-US" smtClean="0"/>
              <a:t>6</a:t>
            </a:fld>
            <a:endParaRPr lang="en-US" dirty="0"/>
          </a:p>
        </p:txBody>
      </p:sp>
    </p:spTree>
    <p:extLst>
      <p:ext uri="{BB962C8B-B14F-4D97-AF65-F5344CB8AC3E}">
        <p14:creationId xmlns:p14="http://schemas.microsoft.com/office/powerpoint/2010/main" val="909329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
        <p:nvSpPr>
          <p:cNvPr id="2" name="Title 1"/>
          <p:cNvSpPr>
            <a:spLocks noGrp="1"/>
          </p:cNvSpPr>
          <p:nvPr>
            <p:ph type="title"/>
          </p:nvPr>
        </p:nvSpPr>
        <p:spPr/>
        <p:txBody>
          <a:bodyPr/>
          <a:lstStyle/>
          <a:p>
            <a:r>
              <a:rPr lang="en-US" dirty="0"/>
              <a:t>FY 2025 House Bill (Cont.)</a:t>
            </a:r>
            <a:endParaRPr lang="en-US" i="1" dirty="0"/>
          </a:p>
        </p:txBody>
      </p:sp>
      <p:sp>
        <p:nvSpPr>
          <p:cNvPr id="3" name="Content Placeholder 2"/>
          <p:cNvSpPr>
            <a:spLocks noGrp="1"/>
          </p:cNvSpPr>
          <p:nvPr>
            <p:ph idx="1"/>
          </p:nvPr>
        </p:nvSpPr>
        <p:spPr>
          <a:xfrm>
            <a:off x="1097280" y="1895488"/>
            <a:ext cx="10058400" cy="4373079"/>
          </a:xfrm>
        </p:spPr>
        <p:txBody>
          <a:bodyPr>
            <a:normAutofit fontScale="85000" lnSpcReduction="20000"/>
          </a:bodyPr>
          <a:lstStyle/>
          <a:p>
            <a:pPr marL="0" indent="0">
              <a:buNone/>
            </a:pPr>
            <a:r>
              <a:rPr lang="en-US" sz="4400" dirty="0"/>
              <a:t>Although the House bill provides a significant increase above FY 2024 enacted over all, it also includes a critical reduction.</a:t>
            </a:r>
          </a:p>
          <a:p>
            <a:pPr marL="938212" indent="-457200">
              <a:lnSpc>
                <a:spcPct val="120000"/>
              </a:lnSpc>
              <a:spcBef>
                <a:spcPts val="0"/>
              </a:spcBef>
              <a:spcAft>
                <a:spcPts val="0"/>
              </a:spcAft>
              <a:buFont typeface="Wingdings" panose="05000000000000000000" pitchFamily="2" charset="2"/>
              <a:buChar char="§"/>
            </a:pPr>
            <a:r>
              <a:rPr lang="en-US" sz="3600" u="sng" dirty="0"/>
              <a:t>Electronic Health Record </a:t>
            </a:r>
            <a:r>
              <a:rPr lang="en-US" sz="3600" dirty="0"/>
              <a:t>: </a:t>
            </a:r>
            <a:r>
              <a:rPr lang="en-US" sz="3600" dirty="0">
                <a:latin typeface="Calibri" panose="020F0502020204030204" pitchFamily="34" charset="0"/>
                <a:ea typeface="Calibri" panose="020F0502020204030204" pitchFamily="34" charset="0"/>
              </a:rPr>
              <a:t>-$115 million for the Electronic Health Record modernization project, leaving a total of $75 million in FY 2025. </a:t>
            </a:r>
          </a:p>
          <a:p>
            <a:pPr marL="1371600" lvl="1" indent="-457200">
              <a:lnSpc>
                <a:spcPct val="120000"/>
              </a:lnSpc>
              <a:spcBef>
                <a:spcPts val="0"/>
              </a:spcBef>
              <a:spcAft>
                <a:spcPts val="0"/>
              </a:spcAft>
              <a:buFont typeface="Wingdings" panose="05000000000000000000" pitchFamily="2" charset="2"/>
              <a:buChar char="§"/>
            </a:pPr>
            <a:r>
              <a:rPr lang="en-US" sz="3400" dirty="0">
                <a:latin typeface="Calibri" panose="020F0502020204030204" pitchFamily="34" charset="0"/>
                <a:ea typeface="Calibri" panose="020F0502020204030204" pitchFamily="34" charset="0"/>
              </a:rPr>
              <a:t>At this funding level, the IHS would have to dramatically scale back this effort, and would not be able to support Tribal and urban partners.</a:t>
            </a:r>
          </a:p>
          <a:p>
            <a:pPr marL="481012" indent="0">
              <a:lnSpc>
                <a:spcPct val="120000"/>
              </a:lnSpc>
              <a:spcBef>
                <a:spcPts val="0"/>
              </a:spcBef>
              <a:spcAft>
                <a:spcPts val="0"/>
              </a:spcAft>
              <a:buNone/>
            </a:pPr>
            <a:endParaRPr lang="en-US" sz="3600" u="sng" dirty="0"/>
          </a:p>
          <a:p>
            <a:pPr marL="938212" indent="-457200">
              <a:buFont typeface="Wingdings" panose="05000000000000000000" pitchFamily="2" charset="2"/>
              <a:buChar char="§"/>
            </a:pPr>
            <a:endParaRPr lang="en-US" sz="3200" dirty="0"/>
          </a:p>
          <a:p>
            <a:pPr marL="49213" indent="0">
              <a:buNone/>
            </a:pPr>
            <a:endParaRPr lang="en-US" sz="3200" dirty="0"/>
          </a:p>
        </p:txBody>
      </p:sp>
      <p:sp>
        <p:nvSpPr>
          <p:cNvPr id="4" name="Slide Number Placeholder 3"/>
          <p:cNvSpPr>
            <a:spLocks noGrp="1"/>
          </p:cNvSpPr>
          <p:nvPr>
            <p:ph type="sldNum" sz="quarter" idx="12"/>
          </p:nvPr>
        </p:nvSpPr>
        <p:spPr/>
        <p:txBody>
          <a:bodyPr/>
          <a:lstStyle/>
          <a:p>
            <a:fld id="{CFB582AC-5695-48DB-B28C-201892CC33C9}" type="slidenum">
              <a:rPr lang="en-US" smtClean="0"/>
              <a:t>7</a:t>
            </a:fld>
            <a:endParaRPr lang="en-US" dirty="0"/>
          </a:p>
        </p:txBody>
      </p:sp>
    </p:spTree>
    <p:extLst>
      <p:ext uri="{BB962C8B-B14F-4D97-AF65-F5344CB8AC3E}">
        <p14:creationId xmlns:p14="http://schemas.microsoft.com/office/powerpoint/2010/main" val="3635100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
        <p:nvSpPr>
          <p:cNvPr id="2" name="Title 1"/>
          <p:cNvSpPr>
            <a:spLocks noGrp="1"/>
          </p:cNvSpPr>
          <p:nvPr>
            <p:ph type="title"/>
          </p:nvPr>
        </p:nvSpPr>
        <p:spPr/>
        <p:txBody>
          <a:bodyPr/>
          <a:lstStyle/>
          <a:p>
            <a:r>
              <a:rPr lang="en-US" dirty="0"/>
              <a:t>FY 2025 House Bill (Cont.)</a:t>
            </a:r>
            <a:endParaRPr lang="en-US" i="1" dirty="0"/>
          </a:p>
        </p:txBody>
      </p:sp>
      <p:sp>
        <p:nvSpPr>
          <p:cNvPr id="3" name="Content Placeholder 2"/>
          <p:cNvSpPr>
            <a:spLocks noGrp="1"/>
          </p:cNvSpPr>
          <p:nvPr>
            <p:ph idx="1"/>
          </p:nvPr>
        </p:nvSpPr>
        <p:spPr>
          <a:xfrm>
            <a:off x="1097280" y="1895488"/>
            <a:ext cx="10058400" cy="4373079"/>
          </a:xfrm>
        </p:spPr>
        <p:txBody>
          <a:bodyPr>
            <a:normAutofit fontScale="92500" lnSpcReduction="20000"/>
          </a:bodyPr>
          <a:lstStyle/>
          <a:p>
            <a:pPr marL="0" indent="0">
              <a:buNone/>
            </a:pPr>
            <a:r>
              <a:rPr lang="en-US" sz="4400" dirty="0"/>
              <a:t>The House bill does not restore FY 2024 funding reductions to facilities programs.</a:t>
            </a:r>
          </a:p>
          <a:p>
            <a:pPr marL="938212" indent="-457200">
              <a:lnSpc>
                <a:spcPct val="120000"/>
              </a:lnSpc>
              <a:spcBef>
                <a:spcPts val="0"/>
              </a:spcBef>
              <a:spcAft>
                <a:spcPts val="0"/>
              </a:spcAft>
              <a:buFont typeface="Wingdings" panose="05000000000000000000" pitchFamily="2" charset="2"/>
              <a:buChar char="§"/>
            </a:pPr>
            <a:r>
              <a:rPr lang="en-US" sz="3600" u="sng" dirty="0"/>
              <a:t>Health Care Facilities Construction</a:t>
            </a:r>
            <a:r>
              <a:rPr lang="en-US" sz="3600" dirty="0"/>
              <a:t>: </a:t>
            </a:r>
            <a:r>
              <a:rPr lang="en-US" sz="3600" dirty="0">
                <a:latin typeface="Calibri" panose="020F0502020204030204" pitchFamily="34" charset="0"/>
                <a:ea typeface="Calibri" panose="020F0502020204030204" pitchFamily="34" charset="0"/>
              </a:rPr>
              <a:t>A total of </a:t>
            </a:r>
            <a:br>
              <a:rPr lang="en-US" sz="3600" dirty="0">
                <a:latin typeface="Calibri" panose="020F0502020204030204" pitchFamily="34" charset="0"/>
                <a:ea typeface="Calibri" panose="020F0502020204030204" pitchFamily="34" charset="0"/>
              </a:rPr>
            </a:br>
            <a:r>
              <a:rPr lang="en-US" sz="3600" dirty="0">
                <a:latin typeface="Calibri" panose="020F0502020204030204" pitchFamily="34" charset="0"/>
                <a:ea typeface="Calibri" panose="020F0502020204030204" pitchFamily="34" charset="0"/>
              </a:rPr>
              <a:t>$183 million, which continues the -$75 million reduction from the FY 2024 appropriation.</a:t>
            </a:r>
          </a:p>
          <a:p>
            <a:pPr marL="938212" indent="-457200">
              <a:lnSpc>
                <a:spcPct val="120000"/>
              </a:lnSpc>
              <a:spcBef>
                <a:spcPts val="0"/>
              </a:spcBef>
              <a:spcAft>
                <a:spcPts val="0"/>
              </a:spcAft>
              <a:buFont typeface="Wingdings" panose="05000000000000000000" pitchFamily="2" charset="2"/>
              <a:buChar char="§"/>
            </a:pPr>
            <a:r>
              <a:rPr lang="en-US" sz="3600" u="sng" dirty="0">
                <a:latin typeface="Calibri" panose="020F0502020204030204" pitchFamily="34" charset="0"/>
                <a:ea typeface="Calibri" panose="020F0502020204030204" pitchFamily="34" charset="0"/>
              </a:rPr>
              <a:t>Sanitation Facilities Construction</a:t>
            </a:r>
            <a:r>
              <a:rPr lang="en-US" sz="3600" dirty="0">
                <a:latin typeface="Calibri" panose="020F0502020204030204" pitchFamily="34" charset="0"/>
                <a:ea typeface="Calibri" panose="020F0502020204030204" pitchFamily="34" charset="0"/>
              </a:rPr>
              <a:t>: A total of </a:t>
            </a:r>
            <a:br>
              <a:rPr lang="en-US" sz="3600" dirty="0">
                <a:latin typeface="Calibri" panose="020F0502020204030204" pitchFamily="34" charset="0"/>
                <a:ea typeface="Calibri" panose="020F0502020204030204" pitchFamily="34" charset="0"/>
              </a:rPr>
            </a:br>
            <a:r>
              <a:rPr lang="en-US" sz="3600" dirty="0">
                <a:latin typeface="Calibri" panose="020F0502020204030204" pitchFamily="34" charset="0"/>
                <a:ea typeface="Calibri" panose="020F0502020204030204" pitchFamily="34" charset="0"/>
              </a:rPr>
              <a:t>$124 million, which continues the -$78 million reduction from the FY 2024 appropriation.</a:t>
            </a:r>
          </a:p>
          <a:p>
            <a:pPr marL="938212" indent="-457200">
              <a:lnSpc>
                <a:spcPct val="120000"/>
              </a:lnSpc>
              <a:spcBef>
                <a:spcPts val="0"/>
              </a:spcBef>
              <a:spcAft>
                <a:spcPts val="0"/>
              </a:spcAft>
              <a:buFont typeface="Wingdings" panose="05000000000000000000" pitchFamily="2" charset="2"/>
              <a:buChar char="§"/>
            </a:pPr>
            <a:endParaRPr lang="en-US" sz="3600" dirty="0">
              <a:latin typeface="Calibri" panose="020F0502020204030204" pitchFamily="34" charset="0"/>
              <a:ea typeface="Calibri" panose="020F0502020204030204" pitchFamily="34" charset="0"/>
            </a:endParaRPr>
          </a:p>
          <a:p>
            <a:pPr marL="938212" indent="-457200">
              <a:lnSpc>
                <a:spcPct val="120000"/>
              </a:lnSpc>
              <a:spcBef>
                <a:spcPts val="0"/>
              </a:spcBef>
              <a:spcAft>
                <a:spcPts val="0"/>
              </a:spcAft>
              <a:buFont typeface="Wingdings" panose="05000000000000000000" pitchFamily="2" charset="2"/>
              <a:buChar char="§"/>
            </a:pPr>
            <a:endParaRPr lang="en-US" sz="3600" dirty="0">
              <a:latin typeface="Calibri" panose="020F0502020204030204" pitchFamily="34" charset="0"/>
              <a:ea typeface="Calibri" panose="020F0502020204030204" pitchFamily="34" charset="0"/>
            </a:endParaRPr>
          </a:p>
          <a:p>
            <a:pPr marL="481012" indent="0">
              <a:lnSpc>
                <a:spcPct val="120000"/>
              </a:lnSpc>
              <a:spcBef>
                <a:spcPts val="0"/>
              </a:spcBef>
              <a:spcAft>
                <a:spcPts val="0"/>
              </a:spcAft>
              <a:buNone/>
            </a:pPr>
            <a:endParaRPr lang="en-US" sz="3600" u="sng" dirty="0"/>
          </a:p>
          <a:p>
            <a:pPr marL="938212" indent="-457200">
              <a:buFont typeface="Wingdings" panose="05000000000000000000" pitchFamily="2" charset="2"/>
              <a:buChar char="§"/>
            </a:pPr>
            <a:endParaRPr lang="en-US" sz="3200" dirty="0"/>
          </a:p>
          <a:p>
            <a:pPr marL="49213" indent="0">
              <a:buNone/>
            </a:pPr>
            <a:endParaRPr lang="en-US" sz="3200" dirty="0"/>
          </a:p>
        </p:txBody>
      </p:sp>
      <p:sp>
        <p:nvSpPr>
          <p:cNvPr id="4" name="Slide Number Placeholder 3"/>
          <p:cNvSpPr>
            <a:spLocks noGrp="1"/>
          </p:cNvSpPr>
          <p:nvPr>
            <p:ph type="sldNum" sz="quarter" idx="12"/>
          </p:nvPr>
        </p:nvSpPr>
        <p:spPr/>
        <p:txBody>
          <a:bodyPr/>
          <a:lstStyle/>
          <a:p>
            <a:fld id="{CFB582AC-5695-48DB-B28C-201892CC33C9}" type="slidenum">
              <a:rPr lang="en-US" smtClean="0"/>
              <a:t>8</a:t>
            </a:fld>
            <a:endParaRPr lang="en-US" dirty="0"/>
          </a:p>
        </p:txBody>
      </p:sp>
    </p:spTree>
    <p:extLst>
      <p:ext uri="{BB962C8B-B14F-4D97-AF65-F5344CB8AC3E}">
        <p14:creationId xmlns:p14="http://schemas.microsoft.com/office/powerpoint/2010/main" val="1216436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1657"/>
            <a:ext cx="12207240" cy="556343"/>
          </a:xfrm>
          <a:prstGeom prst="rect">
            <a:avLst/>
          </a:prstGeom>
        </p:spPr>
      </p:pic>
      <p:sp>
        <p:nvSpPr>
          <p:cNvPr id="2" name="Title 1"/>
          <p:cNvSpPr>
            <a:spLocks noGrp="1"/>
          </p:cNvSpPr>
          <p:nvPr>
            <p:ph type="title"/>
          </p:nvPr>
        </p:nvSpPr>
        <p:spPr/>
        <p:txBody>
          <a:bodyPr/>
          <a:lstStyle/>
          <a:p>
            <a:r>
              <a:rPr lang="en-US" dirty="0"/>
              <a:t>FY 2025 House Bill (Cont.)</a:t>
            </a:r>
            <a:endParaRPr lang="en-US" i="1" dirty="0"/>
          </a:p>
        </p:txBody>
      </p:sp>
      <p:sp>
        <p:nvSpPr>
          <p:cNvPr id="3" name="Content Placeholder 2"/>
          <p:cNvSpPr>
            <a:spLocks noGrp="1"/>
          </p:cNvSpPr>
          <p:nvPr>
            <p:ph idx="1"/>
          </p:nvPr>
        </p:nvSpPr>
        <p:spPr>
          <a:xfrm>
            <a:off x="1097280" y="1895488"/>
            <a:ext cx="10058400" cy="4373079"/>
          </a:xfrm>
        </p:spPr>
        <p:txBody>
          <a:bodyPr>
            <a:normAutofit fontScale="85000" lnSpcReduction="20000"/>
          </a:bodyPr>
          <a:lstStyle/>
          <a:p>
            <a:pPr marL="0" indent="0">
              <a:buNone/>
            </a:pPr>
            <a:r>
              <a:rPr lang="en-US" sz="4400" dirty="0"/>
              <a:t>The bill continues to provide advance appropriations for the IHS, including a total of $6 billion for FY 2026 that will become available on October 1, 2025.</a:t>
            </a:r>
          </a:p>
          <a:p>
            <a:pPr marL="938212" indent="-457200">
              <a:lnSpc>
                <a:spcPct val="120000"/>
              </a:lnSpc>
              <a:spcBef>
                <a:spcPts val="0"/>
              </a:spcBef>
              <a:spcAft>
                <a:spcPts val="0"/>
              </a:spcAft>
              <a:buFont typeface="Wingdings" panose="05000000000000000000" pitchFamily="2" charset="2"/>
              <a:buChar char="§"/>
            </a:pPr>
            <a:r>
              <a:rPr lang="en-US" sz="3600" dirty="0"/>
              <a:t>The House bill expands advance appropriations to the Indian Health Care Improvement Fund, Electronic Health Record, and Health Care and Sanitation Facilities Construction.</a:t>
            </a:r>
          </a:p>
          <a:p>
            <a:pPr marL="938212" indent="-457200">
              <a:lnSpc>
                <a:spcPct val="120000"/>
              </a:lnSpc>
              <a:spcBef>
                <a:spcPts val="0"/>
              </a:spcBef>
              <a:spcAft>
                <a:spcPts val="0"/>
              </a:spcAft>
              <a:buFont typeface="Wingdings" panose="05000000000000000000" pitchFamily="2" charset="2"/>
              <a:buChar char="§"/>
            </a:pPr>
            <a:r>
              <a:rPr lang="en-US" sz="3600" dirty="0">
                <a:latin typeface="Calibri" panose="020F0502020204030204" pitchFamily="34" charset="0"/>
                <a:ea typeface="Calibri" panose="020F0502020204030204" pitchFamily="34" charset="0"/>
              </a:rPr>
              <a:t>The bill does not provide advance appropriations for Contract Support Costs or Section 105(</a:t>
            </a:r>
            <a:r>
              <a:rPr lang="en-US" sz="3600" i="1" dirty="0">
                <a:latin typeface="Calibri" panose="020F0502020204030204" pitchFamily="34" charset="0"/>
                <a:ea typeface="Calibri" panose="020F0502020204030204" pitchFamily="34" charset="0"/>
              </a:rPr>
              <a:t>l</a:t>
            </a:r>
            <a:r>
              <a:rPr lang="en-US" sz="3600" dirty="0">
                <a:latin typeface="Calibri" panose="020F0502020204030204" pitchFamily="34" charset="0"/>
                <a:ea typeface="Calibri" panose="020F0502020204030204" pitchFamily="34" charset="0"/>
              </a:rPr>
              <a:t>) Leases.</a:t>
            </a:r>
          </a:p>
          <a:p>
            <a:pPr marL="481012" indent="0">
              <a:lnSpc>
                <a:spcPct val="120000"/>
              </a:lnSpc>
              <a:spcBef>
                <a:spcPts val="0"/>
              </a:spcBef>
              <a:spcAft>
                <a:spcPts val="0"/>
              </a:spcAft>
              <a:buNone/>
            </a:pPr>
            <a:endParaRPr lang="en-US" sz="3600" u="sng" dirty="0"/>
          </a:p>
          <a:p>
            <a:pPr marL="938212" indent="-457200">
              <a:buFont typeface="Wingdings" panose="05000000000000000000" pitchFamily="2" charset="2"/>
              <a:buChar char="§"/>
            </a:pPr>
            <a:endParaRPr lang="en-US" sz="3200" dirty="0"/>
          </a:p>
          <a:p>
            <a:pPr marL="49213" indent="0">
              <a:buNone/>
            </a:pPr>
            <a:endParaRPr lang="en-US" sz="3200" dirty="0"/>
          </a:p>
        </p:txBody>
      </p:sp>
      <p:sp>
        <p:nvSpPr>
          <p:cNvPr id="4" name="Slide Number Placeholder 3"/>
          <p:cNvSpPr>
            <a:spLocks noGrp="1"/>
          </p:cNvSpPr>
          <p:nvPr>
            <p:ph type="sldNum" sz="quarter" idx="12"/>
          </p:nvPr>
        </p:nvSpPr>
        <p:spPr/>
        <p:txBody>
          <a:bodyPr/>
          <a:lstStyle/>
          <a:p>
            <a:fld id="{CFB582AC-5695-48DB-B28C-201892CC33C9}" type="slidenum">
              <a:rPr lang="en-US" smtClean="0"/>
              <a:t>9</a:t>
            </a:fld>
            <a:endParaRPr lang="en-US" dirty="0"/>
          </a:p>
        </p:txBody>
      </p:sp>
    </p:spTree>
    <p:extLst>
      <p:ext uri="{BB962C8B-B14F-4D97-AF65-F5344CB8AC3E}">
        <p14:creationId xmlns:p14="http://schemas.microsoft.com/office/powerpoint/2010/main" val="3635777172"/>
      </p:ext>
    </p:extLst>
  </p:cSld>
  <p:clrMapOvr>
    <a:masterClrMapping/>
  </p:clrMapOvr>
</p:sld>
</file>

<file path=ppt/theme/theme1.xml><?xml version="1.0" encoding="utf-8"?>
<a:theme xmlns:a="http://schemas.openxmlformats.org/drawingml/2006/main" name="Retrospect">
  <a:themeElements>
    <a:clrScheme name="Custom 1">
      <a:dk1>
        <a:srgbClr val="000000"/>
      </a:dk1>
      <a:lt1>
        <a:sysClr val="window" lastClr="FFFFFF"/>
      </a:lt1>
      <a:dk2>
        <a:srgbClr val="637052"/>
      </a:dk2>
      <a:lt2>
        <a:srgbClr val="CCDDEA"/>
      </a:lt2>
      <a:accent1>
        <a:srgbClr val="0F4C76"/>
      </a:accent1>
      <a:accent2>
        <a:srgbClr val="0F4C76"/>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4AE0B2735EBE344845B868930A47C8F" ma:contentTypeVersion="6" ma:contentTypeDescription="Create a new document." ma:contentTypeScope="" ma:versionID="4edefc2549a07767d02f64c315ac0273">
  <xsd:schema xmlns:xsd="http://www.w3.org/2001/XMLSchema" xmlns:xs="http://www.w3.org/2001/XMLSchema" xmlns:p="http://schemas.microsoft.com/office/2006/metadata/properties" xmlns:ns2="e97339f0-3511-4c5d-b883-021d24b4190f" xmlns:ns3="1fefe103-39f3-470c-823f-c703918d7aef" targetNamespace="http://schemas.microsoft.com/office/2006/metadata/properties" ma:root="true" ma:fieldsID="7e5ff6baa85629d30c63f8d635f8c141" ns2:_="" ns3:_="">
    <xsd:import namespace="e97339f0-3511-4c5d-b883-021d24b4190f"/>
    <xsd:import namespace="1fefe103-39f3-470c-823f-c703918d7ae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7339f0-3511-4c5d-b883-021d24b419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efe103-39f3-470c-823f-c703918d7ae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01A537-B947-47FF-A3FF-4DFADFCA8C0B}">
  <ds:schemaRefs>
    <ds:schemaRef ds:uri="http://purl.org/dc/dcmitype/"/>
    <ds:schemaRef ds:uri="http://www.w3.org/XML/1998/namespace"/>
    <ds:schemaRef ds:uri="e97339f0-3511-4c5d-b883-021d24b4190f"/>
    <ds:schemaRef ds:uri="http://purl.org/dc/term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1fefe103-39f3-470c-823f-c703918d7aef"/>
    <ds:schemaRef ds:uri="http://schemas.microsoft.com/office/2006/metadata/properties"/>
  </ds:schemaRefs>
</ds:datastoreItem>
</file>

<file path=customXml/itemProps2.xml><?xml version="1.0" encoding="utf-8"?>
<ds:datastoreItem xmlns:ds="http://schemas.openxmlformats.org/officeDocument/2006/customXml" ds:itemID="{97ADE2F2-EBAF-4BB2-AF74-63726587F63E}">
  <ds:schemaRefs>
    <ds:schemaRef ds:uri="http://schemas.microsoft.com/sharepoint/v3/contenttype/forms"/>
  </ds:schemaRefs>
</ds:datastoreItem>
</file>

<file path=customXml/itemProps3.xml><?xml version="1.0" encoding="utf-8"?>
<ds:datastoreItem xmlns:ds="http://schemas.openxmlformats.org/officeDocument/2006/customXml" ds:itemID="{D936822E-8860-4C7D-8C46-9711DA65518F}">
  <ds:schemaRefs>
    <ds:schemaRef ds:uri="1fefe103-39f3-470c-823f-c703918d7aef"/>
    <ds:schemaRef ds:uri="e97339f0-3511-4c5d-b883-021d24b4190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Retrospect</Template>
  <TotalTime>295</TotalTime>
  <Words>1056</Words>
  <Application>Microsoft Office PowerPoint</Application>
  <PresentationFormat>Widescreen</PresentationFormat>
  <Paragraphs>117</Paragraphs>
  <Slides>18</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Bahnschrift SemiBold Condensed</vt:lpstr>
      <vt:lpstr>Calibri</vt:lpstr>
      <vt:lpstr>Calibri Light</vt:lpstr>
      <vt:lpstr>Wingdings</vt:lpstr>
      <vt:lpstr>Retrospect</vt:lpstr>
      <vt:lpstr>Indian Health Service Budget Update</vt:lpstr>
      <vt:lpstr>FY 2025 Appropriations Update</vt:lpstr>
      <vt:lpstr>FY 2025 President’s Budget</vt:lpstr>
      <vt:lpstr>FY 2025 House Bill</vt:lpstr>
      <vt:lpstr>FY 2025 House Bill (Cont.)</vt:lpstr>
      <vt:lpstr>FY 2025 House Bill (Cont.)</vt:lpstr>
      <vt:lpstr>FY 2025 House Bill (Cont.)</vt:lpstr>
      <vt:lpstr>FY 2025 House Bill (Cont.)</vt:lpstr>
      <vt:lpstr>FY 2025 House Bill (Cont.)</vt:lpstr>
      <vt:lpstr>FY 2025 Next Steps</vt:lpstr>
      <vt:lpstr>Impact of CSC SCOTUS Decision</vt:lpstr>
      <vt:lpstr>Becerra v. San Carlos Apache Tribe (Cont.)</vt:lpstr>
      <vt:lpstr>Becerra v. San Carlos Apache Tribe (Cont.)</vt:lpstr>
      <vt:lpstr>San Carlos Apache v. Becerra (Cont.)</vt:lpstr>
      <vt:lpstr>Unobligated Balances Update</vt:lpstr>
      <vt:lpstr>Prior Year Unobligated Balances ($2.3 billion)</vt:lpstr>
      <vt:lpstr>Prior Year Unobligated Balances Comparison: July 2023 to July 2024</vt:lpstr>
      <vt:lpstr>PowerPoint Presentation</vt:lpstr>
    </vt:vector>
  </TitlesOfParts>
  <Company>Indian Health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Health Service Briefing</dc:title>
  <dc:creator>Eisenman, Theresa (IHS/HQ)</dc:creator>
  <cp:lastModifiedBy>Curtis, Jillian (IHS/HQ)</cp:lastModifiedBy>
  <cp:revision>38</cp:revision>
  <cp:lastPrinted>2016-03-30T21:52:09Z</cp:lastPrinted>
  <dcterms:created xsi:type="dcterms:W3CDTF">2016-03-11T19:03:08Z</dcterms:created>
  <dcterms:modified xsi:type="dcterms:W3CDTF">2024-07-23T01:42:22Z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0x01010074AE0B2735EBE344845B868930A47C8F</vt:lpwstr>
  </property>
</Properties>
</file>