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20" r:id="rId1"/>
  </p:sldMasterIdLst>
  <p:notesMasterIdLst>
    <p:notesMasterId r:id="rId10"/>
  </p:notesMasterIdLst>
  <p:handoutMasterIdLst>
    <p:handoutMasterId r:id="rId11"/>
  </p:handoutMasterIdLst>
  <p:sldIdLst>
    <p:sldId id="257" r:id="rId2"/>
    <p:sldId id="839" r:id="rId3"/>
    <p:sldId id="331" r:id="rId4"/>
    <p:sldId id="305" r:id="rId5"/>
    <p:sldId id="327" r:id="rId6"/>
    <p:sldId id="322" r:id="rId7"/>
    <p:sldId id="330" r:id="rId8"/>
    <p:sldId id="326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D4D77"/>
    <a:srgbClr val="E48312"/>
    <a:srgbClr val="F5D9CC"/>
    <a:srgbClr val="FAED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02" autoAdjust="0"/>
    <p:restoredTop sz="74035" autoAdjust="0"/>
  </p:normalViewPr>
  <p:slideViewPr>
    <p:cSldViewPr snapToGrid="0">
      <p:cViewPr varScale="1">
        <p:scale>
          <a:sx n="47" d="100"/>
          <a:sy n="47" d="100"/>
        </p:scale>
        <p:origin x="1028" y="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472480587284974E-2"/>
          <c:y val="3.4727703235990531E-2"/>
          <c:w val="0.86952799899829358"/>
          <c:h val="0.81981567221224416"/>
        </c:manualLayout>
      </c:layout>
      <c:barChart>
        <c:barDir val="col"/>
        <c:grouping val="clustered"/>
        <c:varyColors val="0"/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Sheet2!$A$6:$A$12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Sheet2!$C$6:$C$12</c:f>
              <c:numCache>
                <c:formatCode>General</c:formatCode>
                <c:ptCount val="7"/>
                <c:pt idx="0">
                  <c:v>127</c:v>
                </c:pt>
                <c:pt idx="1">
                  <c:v>130</c:v>
                </c:pt>
                <c:pt idx="2">
                  <c:v>131</c:v>
                </c:pt>
                <c:pt idx="3">
                  <c:v>131</c:v>
                </c:pt>
                <c:pt idx="4">
                  <c:v>135</c:v>
                </c:pt>
                <c:pt idx="5">
                  <c:v>139</c:v>
                </c:pt>
                <c:pt idx="6">
                  <c:v>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BA-4D2F-9BC1-8A62E872DA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2220831"/>
        <c:axId val="812211263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Sheet2!$A$6:$A$12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2018</c:v>
                      </c:pt>
                      <c:pt idx="1">
                        <c:v>2019</c:v>
                      </c:pt>
                      <c:pt idx="2">
                        <c:v>2020</c:v>
                      </c:pt>
                      <c:pt idx="3">
                        <c:v>2021</c:v>
                      </c:pt>
                      <c:pt idx="4">
                        <c:v>2022</c:v>
                      </c:pt>
                      <c:pt idx="5">
                        <c:v>2023</c:v>
                      </c:pt>
                      <c:pt idx="6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Sheet2!$B$6:$B$12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101</c:v>
                      </c:pt>
                      <c:pt idx="1">
                        <c:v>104</c:v>
                      </c:pt>
                      <c:pt idx="2">
                        <c:v>105</c:v>
                      </c:pt>
                      <c:pt idx="3">
                        <c:v>105</c:v>
                      </c:pt>
                      <c:pt idx="4">
                        <c:v>109</c:v>
                      </c:pt>
                      <c:pt idx="5">
                        <c:v>112</c:v>
                      </c:pt>
                      <c:pt idx="6">
                        <c:v>114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7FBA-4D2F-9BC1-8A62E872DA2A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Sheet2!$A$6:$A$12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Sheet2!$D$6:$D$12</c:f>
              <c:numCache>
                <c:formatCode>"$"#,##0.0_);\("$"#,##0.0\)</c:formatCode>
                <c:ptCount val="7"/>
                <c:pt idx="0">
                  <c:v>2269</c:v>
                </c:pt>
                <c:pt idx="1">
                  <c:v>2356</c:v>
                </c:pt>
                <c:pt idx="2">
                  <c:v>2595.6999999999998</c:v>
                </c:pt>
                <c:pt idx="3">
                  <c:v>2606.9</c:v>
                </c:pt>
                <c:pt idx="4">
                  <c:v>2741.2</c:v>
                </c:pt>
                <c:pt idx="5">
                  <c:v>2875.6</c:v>
                </c:pt>
                <c:pt idx="6">
                  <c:v>2875.6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BA-4D2F-9BC1-8A62E872DA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2231647"/>
        <c:axId val="812228319"/>
      </c:lineChart>
      <c:catAx>
        <c:axId val="812220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211263"/>
        <c:crosses val="autoZero"/>
        <c:auto val="1"/>
        <c:lblAlgn val="ctr"/>
        <c:lblOffset val="100"/>
        <c:noMultiLvlLbl val="0"/>
      </c:catAx>
      <c:valAx>
        <c:axId val="8122112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220831"/>
        <c:crosses val="autoZero"/>
        <c:crossBetween val="between"/>
      </c:valAx>
      <c:valAx>
        <c:axId val="812228319"/>
        <c:scaling>
          <c:orientation val="minMax"/>
        </c:scaling>
        <c:delete val="0"/>
        <c:axPos val="r"/>
        <c:numFmt formatCode="&quot;$&quot;#,##0.0_);\(&quot;$&quot;#,##0.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231647"/>
        <c:crosses val="max"/>
        <c:crossBetween val="between"/>
      </c:valAx>
      <c:catAx>
        <c:axId val="81223164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12228319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851CCF-7B40-4445-9BB3-ACEE4BD6460A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3D32C4C-917D-4B01-B15E-645BDA7235DB}">
      <dgm:prSet phldrT="[Text]" custT="1"/>
      <dgm:spPr/>
      <dgm:t>
        <a:bodyPr/>
        <a:lstStyle/>
        <a:p>
          <a:r>
            <a:rPr lang="en-US" sz="3600" b="0" u="none" dirty="0"/>
            <a:t>114 </a:t>
          </a:r>
          <a:br>
            <a:rPr lang="en-US" sz="3600" b="0" u="none" dirty="0"/>
          </a:br>
          <a:r>
            <a:rPr lang="en-US" sz="3600" b="0" u="none" dirty="0"/>
            <a:t>Compacts</a:t>
          </a:r>
        </a:p>
      </dgm:t>
    </dgm:pt>
    <dgm:pt modelId="{9E3ED20D-0923-457C-B865-B1E533331D74}" type="parTrans" cxnId="{4FF64ED2-CC2F-4D70-9A10-E0FA51C6318E}">
      <dgm:prSet/>
      <dgm:spPr/>
      <dgm:t>
        <a:bodyPr/>
        <a:lstStyle/>
        <a:p>
          <a:endParaRPr lang="en-US"/>
        </a:p>
      </dgm:t>
    </dgm:pt>
    <dgm:pt modelId="{1C6E9573-0FE8-4E57-992D-B7E49E44EAD0}" type="sibTrans" cxnId="{4FF64ED2-CC2F-4D70-9A10-E0FA51C6318E}">
      <dgm:prSet/>
      <dgm:spPr/>
      <dgm:t>
        <a:bodyPr/>
        <a:lstStyle/>
        <a:p>
          <a:endParaRPr lang="en-US"/>
        </a:p>
      </dgm:t>
    </dgm:pt>
    <dgm:pt modelId="{15C4B9BD-770B-45FD-B101-975B80C44773}">
      <dgm:prSet phldrT="[Text]" custT="1"/>
      <dgm:spPr/>
      <dgm:t>
        <a:bodyPr/>
        <a:lstStyle/>
        <a:p>
          <a:r>
            <a:rPr lang="en-US" sz="3600" b="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141 Total</a:t>
          </a:r>
          <a:br>
            <a:rPr lang="en-US" sz="3600" b="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</a:br>
          <a:r>
            <a:rPr lang="en-US" sz="2800" b="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88 Fiscal Year </a:t>
          </a:r>
          <a:br>
            <a:rPr lang="en-US" sz="3400" b="1" u="none" kern="1200" dirty="0">
              <a:solidFill>
                <a:srgbClr val="FFFF00"/>
              </a:solidFill>
            </a:rPr>
          </a:br>
          <a:r>
            <a:rPr lang="en-US" sz="2800" b="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53 Calendar Year</a:t>
          </a:r>
          <a:br>
            <a:rPr lang="en-US" sz="2800" b="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</a:br>
          <a:r>
            <a:rPr lang="en-US" sz="2800" b="0" u="none" kern="1200" dirty="0"/>
            <a:t>Funding Agreements</a:t>
          </a:r>
        </a:p>
      </dgm:t>
    </dgm:pt>
    <dgm:pt modelId="{A2413811-1E1D-4B44-9BD4-C9D38D4D181C}" type="parTrans" cxnId="{CF6BAA37-7CDE-440C-8CE4-83BFEFA406CC}">
      <dgm:prSet/>
      <dgm:spPr/>
      <dgm:t>
        <a:bodyPr/>
        <a:lstStyle/>
        <a:p>
          <a:endParaRPr lang="en-US"/>
        </a:p>
      </dgm:t>
    </dgm:pt>
    <dgm:pt modelId="{D3C6B83D-9CE5-4DE8-8540-AB5B74ABDFD4}" type="sibTrans" cxnId="{CF6BAA37-7CDE-440C-8CE4-83BFEFA406CC}">
      <dgm:prSet/>
      <dgm:spPr/>
      <dgm:t>
        <a:bodyPr/>
        <a:lstStyle/>
        <a:p>
          <a:endParaRPr lang="en-US"/>
        </a:p>
      </dgm:t>
    </dgm:pt>
    <dgm:pt modelId="{92527302-CCBE-4922-966B-07549C37A910}">
      <dgm:prSet phldrT="[Text]" custT="1"/>
      <dgm:spPr/>
      <dgm:t>
        <a:bodyPr/>
        <a:lstStyle/>
        <a:p>
          <a:r>
            <a:rPr lang="en-US" sz="3600" b="0" u="none" dirty="0"/>
            <a:t>+ $2.8 Billion Funds </a:t>
          </a:r>
          <a:br>
            <a:rPr lang="en-US" sz="3600" b="0" u="none" dirty="0"/>
          </a:br>
          <a:endParaRPr lang="en-US" sz="3600" b="1" u="sng" dirty="0"/>
        </a:p>
      </dgm:t>
    </dgm:pt>
    <dgm:pt modelId="{3D58B08F-E87B-4FA2-A942-35AB175FCF2E}" type="parTrans" cxnId="{D8FD9FD8-4676-4FA4-AE1E-CDA1481BFAB7}">
      <dgm:prSet/>
      <dgm:spPr/>
      <dgm:t>
        <a:bodyPr/>
        <a:lstStyle/>
        <a:p>
          <a:endParaRPr lang="en-US"/>
        </a:p>
      </dgm:t>
    </dgm:pt>
    <dgm:pt modelId="{E0F73C38-4F46-48A6-BA0D-C2850FB9E749}" type="sibTrans" cxnId="{D8FD9FD8-4676-4FA4-AE1E-CDA1481BFAB7}">
      <dgm:prSet/>
      <dgm:spPr/>
      <dgm:t>
        <a:bodyPr/>
        <a:lstStyle/>
        <a:p>
          <a:endParaRPr lang="en-US"/>
        </a:p>
      </dgm:t>
    </dgm:pt>
    <dgm:pt modelId="{C29B290B-5D15-45BB-BFF3-80FB015C8648}">
      <dgm:prSet phldrT="[Text]" custT="1"/>
      <dgm:spPr/>
      <dgm:t>
        <a:bodyPr/>
        <a:lstStyle/>
        <a:p>
          <a:r>
            <a:rPr lang="en-US" sz="3600" b="0" u="none" dirty="0"/>
            <a:t>Over 385 Federally Recognized Tribes</a:t>
          </a:r>
        </a:p>
      </dgm:t>
    </dgm:pt>
    <dgm:pt modelId="{D49E8D62-3D5A-470A-8CA8-D49A4E9B2214}" type="parTrans" cxnId="{A3ED9AEA-69F5-40F9-9362-B7CB95346C3C}">
      <dgm:prSet/>
      <dgm:spPr/>
      <dgm:t>
        <a:bodyPr/>
        <a:lstStyle/>
        <a:p>
          <a:endParaRPr lang="en-US"/>
        </a:p>
      </dgm:t>
    </dgm:pt>
    <dgm:pt modelId="{3BFA93D3-7806-4372-A883-DA0F853C7590}" type="sibTrans" cxnId="{A3ED9AEA-69F5-40F9-9362-B7CB95346C3C}">
      <dgm:prSet/>
      <dgm:spPr/>
      <dgm:t>
        <a:bodyPr/>
        <a:lstStyle/>
        <a:p>
          <a:endParaRPr lang="en-US"/>
        </a:p>
      </dgm:t>
    </dgm:pt>
    <dgm:pt modelId="{38C1A596-7E74-43A6-967A-F690431EC824}" type="pres">
      <dgm:prSet presAssocID="{D5851CCF-7B40-4445-9BB3-ACEE4BD6460A}" presName="diagram" presStyleCnt="0">
        <dgm:presLayoutVars>
          <dgm:dir/>
          <dgm:resizeHandles val="exact"/>
        </dgm:presLayoutVars>
      </dgm:prSet>
      <dgm:spPr/>
    </dgm:pt>
    <dgm:pt modelId="{67608199-106B-4300-9922-FF842D6F0E89}" type="pres">
      <dgm:prSet presAssocID="{13D32C4C-917D-4B01-B15E-645BDA7235DB}" presName="node" presStyleLbl="node1" presStyleIdx="0" presStyleCnt="4" custScaleX="97871" custLinFactNeighborX="-5052" custLinFactNeighborY="765">
        <dgm:presLayoutVars>
          <dgm:bulletEnabled val="1"/>
        </dgm:presLayoutVars>
      </dgm:prSet>
      <dgm:spPr/>
    </dgm:pt>
    <dgm:pt modelId="{0D67F1ED-DF6A-450B-A3CA-768FC3B7149E}" type="pres">
      <dgm:prSet presAssocID="{1C6E9573-0FE8-4E57-992D-B7E49E44EAD0}" presName="sibTrans" presStyleCnt="0"/>
      <dgm:spPr/>
    </dgm:pt>
    <dgm:pt modelId="{5ECF9790-AC7A-4555-9920-D1E1DA4DBF6D}" type="pres">
      <dgm:prSet presAssocID="{15C4B9BD-770B-45FD-B101-975B80C44773}" presName="node" presStyleLbl="node1" presStyleIdx="1" presStyleCnt="4" custScaleX="112740">
        <dgm:presLayoutVars>
          <dgm:bulletEnabled val="1"/>
        </dgm:presLayoutVars>
      </dgm:prSet>
      <dgm:spPr/>
    </dgm:pt>
    <dgm:pt modelId="{D7245B92-B5E6-47CE-B44E-230D10971725}" type="pres">
      <dgm:prSet presAssocID="{D3C6B83D-9CE5-4DE8-8540-AB5B74ABDFD4}" presName="sibTrans" presStyleCnt="0"/>
      <dgm:spPr/>
    </dgm:pt>
    <dgm:pt modelId="{0C8A930C-C426-40C7-9A7B-1F4CAA410368}" type="pres">
      <dgm:prSet presAssocID="{92527302-CCBE-4922-966B-07549C37A910}" presName="node" presStyleLbl="node1" presStyleIdx="2" presStyleCnt="4" custLinFactNeighborX="-2756" custLinFactNeighborY="-2297">
        <dgm:presLayoutVars>
          <dgm:bulletEnabled val="1"/>
        </dgm:presLayoutVars>
      </dgm:prSet>
      <dgm:spPr/>
    </dgm:pt>
    <dgm:pt modelId="{C99FF055-DF04-4B78-A529-01A278FCE453}" type="pres">
      <dgm:prSet presAssocID="{E0F73C38-4F46-48A6-BA0D-C2850FB9E749}" presName="sibTrans" presStyleCnt="0"/>
      <dgm:spPr/>
    </dgm:pt>
    <dgm:pt modelId="{156B6744-0BED-49CB-8A9E-D76DE0D98EED}" type="pres">
      <dgm:prSet presAssocID="{C29B290B-5D15-45BB-BFF3-80FB015C8648}" presName="node" presStyleLbl="node1" presStyleIdx="3" presStyleCnt="4" custScaleX="115706" custLinFactNeighborY="-3062">
        <dgm:presLayoutVars>
          <dgm:bulletEnabled val="1"/>
        </dgm:presLayoutVars>
      </dgm:prSet>
      <dgm:spPr/>
    </dgm:pt>
  </dgm:ptLst>
  <dgm:cxnLst>
    <dgm:cxn modelId="{549D8B19-7D29-4654-A52B-2CAF24F5B082}" type="presOf" srcId="{15C4B9BD-770B-45FD-B101-975B80C44773}" destId="{5ECF9790-AC7A-4555-9920-D1E1DA4DBF6D}" srcOrd="0" destOrd="0" presId="urn:microsoft.com/office/officeart/2005/8/layout/default"/>
    <dgm:cxn modelId="{1A67C819-282E-4515-8226-5ADF175E5B8B}" type="presOf" srcId="{13D32C4C-917D-4B01-B15E-645BDA7235DB}" destId="{67608199-106B-4300-9922-FF842D6F0E89}" srcOrd="0" destOrd="0" presId="urn:microsoft.com/office/officeart/2005/8/layout/default"/>
    <dgm:cxn modelId="{CF6BAA37-7CDE-440C-8CE4-83BFEFA406CC}" srcId="{D5851CCF-7B40-4445-9BB3-ACEE4BD6460A}" destId="{15C4B9BD-770B-45FD-B101-975B80C44773}" srcOrd="1" destOrd="0" parTransId="{A2413811-1E1D-4B44-9BD4-C9D38D4D181C}" sibTransId="{D3C6B83D-9CE5-4DE8-8540-AB5B74ABDFD4}"/>
    <dgm:cxn modelId="{019C9C64-F712-4D2A-BF43-6211E690DAC1}" type="presOf" srcId="{C29B290B-5D15-45BB-BFF3-80FB015C8648}" destId="{156B6744-0BED-49CB-8A9E-D76DE0D98EED}" srcOrd="0" destOrd="0" presId="urn:microsoft.com/office/officeart/2005/8/layout/default"/>
    <dgm:cxn modelId="{B00EE88B-D53B-4B6C-BD8C-0AE15EDC1EC0}" type="presOf" srcId="{D5851CCF-7B40-4445-9BB3-ACEE4BD6460A}" destId="{38C1A596-7E74-43A6-967A-F690431EC824}" srcOrd="0" destOrd="0" presId="urn:microsoft.com/office/officeart/2005/8/layout/default"/>
    <dgm:cxn modelId="{1D0BA3AB-65FE-4488-875F-791A70615E6C}" type="presOf" srcId="{92527302-CCBE-4922-966B-07549C37A910}" destId="{0C8A930C-C426-40C7-9A7B-1F4CAA410368}" srcOrd="0" destOrd="0" presId="urn:microsoft.com/office/officeart/2005/8/layout/default"/>
    <dgm:cxn modelId="{4FF64ED2-CC2F-4D70-9A10-E0FA51C6318E}" srcId="{D5851CCF-7B40-4445-9BB3-ACEE4BD6460A}" destId="{13D32C4C-917D-4B01-B15E-645BDA7235DB}" srcOrd="0" destOrd="0" parTransId="{9E3ED20D-0923-457C-B865-B1E533331D74}" sibTransId="{1C6E9573-0FE8-4E57-992D-B7E49E44EAD0}"/>
    <dgm:cxn modelId="{D8FD9FD8-4676-4FA4-AE1E-CDA1481BFAB7}" srcId="{D5851CCF-7B40-4445-9BB3-ACEE4BD6460A}" destId="{92527302-CCBE-4922-966B-07549C37A910}" srcOrd="2" destOrd="0" parTransId="{3D58B08F-E87B-4FA2-A942-35AB175FCF2E}" sibTransId="{E0F73C38-4F46-48A6-BA0D-C2850FB9E749}"/>
    <dgm:cxn modelId="{A3ED9AEA-69F5-40F9-9362-B7CB95346C3C}" srcId="{D5851CCF-7B40-4445-9BB3-ACEE4BD6460A}" destId="{C29B290B-5D15-45BB-BFF3-80FB015C8648}" srcOrd="3" destOrd="0" parTransId="{D49E8D62-3D5A-470A-8CA8-D49A4E9B2214}" sibTransId="{3BFA93D3-7806-4372-A883-DA0F853C7590}"/>
    <dgm:cxn modelId="{9928EE1E-A88B-47FA-A871-3826E14DDA8A}" type="presParOf" srcId="{38C1A596-7E74-43A6-967A-F690431EC824}" destId="{67608199-106B-4300-9922-FF842D6F0E89}" srcOrd="0" destOrd="0" presId="urn:microsoft.com/office/officeart/2005/8/layout/default"/>
    <dgm:cxn modelId="{3E59FF1D-5ADE-4CA9-8D7D-F01A90F30CDF}" type="presParOf" srcId="{38C1A596-7E74-43A6-967A-F690431EC824}" destId="{0D67F1ED-DF6A-450B-A3CA-768FC3B7149E}" srcOrd="1" destOrd="0" presId="urn:microsoft.com/office/officeart/2005/8/layout/default"/>
    <dgm:cxn modelId="{423673D8-EF93-4A41-A50D-05D863C1DD5A}" type="presParOf" srcId="{38C1A596-7E74-43A6-967A-F690431EC824}" destId="{5ECF9790-AC7A-4555-9920-D1E1DA4DBF6D}" srcOrd="2" destOrd="0" presId="urn:microsoft.com/office/officeart/2005/8/layout/default"/>
    <dgm:cxn modelId="{1803EA90-9790-45FA-9410-FBC53C00CEF0}" type="presParOf" srcId="{38C1A596-7E74-43A6-967A-F690431EC824}" destId="{D7245B92-B5E6-47CE-B44E-230D10971725}" srcOrd="3" destOrd="0" presId="urn:microsoft.com/office/officeart/2005/8/layout/default"/>
    <dgm:cxn modelId="{71BCAEE1-B23B-491A-B0A4-DAEE89A5685E}" type="presParOf" srcId="{38C1A596-7E74-43A6-967A-F690431EC824}" destId="{0C8A930C-C426-40C7-9A7B-1F4CAA410368}" srcOrd="4" destOrd="0" presId="urn:microsoft.com/office/officeart/2005/8/layout/default"/>
    <dgm:cxn modelId="{054B8186-7B06-4A0B-A249-1582BA633807}" type="presParOf" srcId="{38C1A596-7E74-43A6-967A-F690431EC824}" destId="{C99FF055-DF04-4B78-A529-01A278FCE453}" srcOrd="5" destOrd="0" presId="urn:microsoft.com/office/officeart/2005/8/layout/default"/>
    <dgm:cxn modelId="{644A6B44-6894-4417-8D5E-26F9FE96E65E}" type="presParOf" srcId="{38C1A596-7E74-43A6-967A-F690431EC824}" destId="{156B6744-0BED-49CB-8A9E-D76DE0D98EE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C4D562-2B46-4B76-B6D6-D8463BE77739}" type="doc">
      <dgm:prSet loTypeId="urn:microsoft.com/office/officeart/2005/8/layout/radial5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A9F74A4-8807-4BB9-91DB-BABEE17A261F}">
      <dgm:prSet phldrT="[Text]"/>
      <dgm:spPr/>
      <dgm:t>
        <a:bodyPr/>
        <a:lstStyle/>
        <a:p>
          <a:r>
            <a:rPr lang="en-US" dirty="0"/>
            <a:t>Increase ISDEAA Knowledge</a:t>
          </a:r>
        </a:p>
      </dgm:t>
    </dgm:pt>
    <dgm:pt modelId="{867D051A-3768-405E-B8F6-4D8E8C20463A}" type="parTrans" cxnId="{23952D84-A838-464E-AF21-D8F0648DBA36}">
      <dgm:prSet/>
      <dgm:spPr/>
      <dgm:t>
        <a:bodyPr/>
        <a:lstStyle/>
        <a:p>
          <a:endParaRPr lang="en-US"/>
        </a:p>
      </dgm:t>
    </dgm:pt>
    <dgm:pt modelId="{843DDAC9-842F-4BCA-9ADB-238D595EB4D1}" type="sibTrans" cxnId="{23952D84-A838-464E-AF21-D8F0648DBA36}">
      <dgm:prSet/>
      <dgm:spPr/>
      <dgm:t>
        <a:bodyPr/>
        <a:lstStyle/>
        <a:p>
          <a:endParaRPr lang="en-US"/>
        </a:p>
      </dgm:t>
    </dgm:pt>
    <dgm:pt modelId="{494F7640-E097-48BC-AA6C-55C19B48431D}">
      <dgm:prSet phldrT="[Text]"/>
      <dgm:spPr/>
      <dgm:t>
        <a:bodyPr/>
        <a:lstStyle/>
        <a:p>
          <a:r>
            <a:rPr lang="en-US" dirty="0"/>
            <a:t>ISDEAA Negotiators and Teams</a:t>
          </a:r>
        </a:p>
      </dgm:t>
    </dgm:pt>
    <dgm:pt modelId="{D3EE8ECC-7018-4DD0-BE5E-E8141B58AB24}" type="parTrans" cxnId="{E4AB57B4-562D-42B7-8FD7-0710ED9E001F}">
      <dgm:prSet/>
      <dgm:spPr/>
      <dgm:t>
        <a:bodyPr/>
        <a:lstStyle/>
        <a:p>
          <a:endParaRPr lang="en-US"/>
        </a:p>
      </dgm:t>
    </dgm:pt>
    <dgm:pt modelId="{4E91B743-644F-426D-BDDF-27930AB70371}" type="sibTrans" cxnId="{E4AB57B4-562D-42B7-8FD7-0710ED9E001F}">
      <dgm:prSet/>
      <dgm:spPr/>
      <dgm:t>
        <a:bodyPr/>
        <a:lstStyle/>
        <a:p>
          <a:endParaRPr lang="en-US"/>
        </a:p>
      </dgm:t>
    </dgm:pt>
    <dgm:pt modelId="{6F993244-A61D-48D8-AD1C-EEFB20E050F4}">
      <dgm:prSet phldrT="[Text]"/>
      <dgm:spPr/>
      <dgm:t>
        <a:bodyPr/>
        <a:lstStyle/>
        <a:p>
          <a:r>
            <a:rPr lang="en-US" dirty="0"/>
            <a:t>Other Federal Government Agencies</a:t>
          </a:r>
        </a:p>
      </dgm:t>
    </dgm:pt>
    <dgm:pt modelId="{7C7E1B12-40F7-44A6-9C0E-97DE668C9CD0}" type="parTrans" cxnId="{FD0857D4-2367-40AC-A077-E9BAE6B662BD}">
      <dgm:prSet/>
      <dgm:spPr/>
      <dgm:t>
        <a:bodyPr/>
        <a:lstStyle/>
        <a:p>
          <a:endParaRPr lang="en-US"/>
        </a:p>
      </dgm:t>
    </dgm:pt>
    <dgm:pt modelId="{BD45524F-CEE5-466B-8F3A-D0122ED34B3E}" type="sibTrans" cxnId="{FD0857D4-2367-40AC-A077-E9BAE6B662BD}">
      <dgm:prSet/>
      <dgm:spPr/>
      <dgm:t>
        <a:bodyPr/>
        <a:lstStyle/>
        <a:p>
          <a:endParaRPr lang="en-US"/>
        </a:p>
      </dgm:t>
    </dgm:pt>
    <dgm:pt modelId="{26A78F5A-67C9-4F42-9DEA-786FA85F41FC}">
      <dgm:prSet phldrT="[Text]"/>
      <dgm:spPr/>
      <dgm:t>
        <a:bodyPr/>
        <a:lstStyle/>
        <a:p>
          <a:endParaRPr lang="en-US" dirty="0"/>
        </a:p>
      </dgm:t>
    </dgm:pt>
    <dgm:pt modelId="{DD7FCBE6-E377-4ECD-9553-CCC7664F4D46}" type="parTrans" cxnId="{B89F6ADB-0AD7-44C6-8CF3-FA5AC9B52066}">
      <dgm:prSet/>
      <dgm:spPr/>
      <dgm:t>
        <a:bodyPr/>
        <a:lstStyle/>
        <a:p>
          <a:endParaRPr lang="en-US"/>
        </a:p>
      </dgm:t>
    </dgm:pt>
    <dgm:pt modelId="{194DEDD4-8772-4590-977C-37BCFD0D4D2B}" type="sibTrans" cxnId="{B89F6ADB-0AD7-44C6-8CF3-FA5AC9B52066}">
      <dgm:prSet/>
      <dgm:spPr/>
      <dgm:t>
        <a:bodyPr/>
        <a:lstStyle/>
        <a:p>
          <a:endParaRPr lang="en-US"/>
        </a:p>
      </dgm:t>
    </dgm:pt>
    <dgm:pt modelId="{F8E7DD3C-FD53-44A5-888F-AB83E6FBE7A4}">
      <dgm:prSet phldrT="[Text]"/>
      <dgm:spPr/>
      <dgm:t>
        <a:bodyPr/>
        <a:lstStyle/>
        <a:p>
          <a:r>
            <a:rPr lang="en-US" dirty="0"/>
            <a:t>All IHS Staff</a:t>
          </a:r>
        </a:p>
      </dgm:t>
    </dgm:pt>
    <dgm:pt modelId="{95C20D91-E867-4A04-91A2-394795ED3C2F}" type="parTrans" cxnId="{4DCCA784-E44A-4684-97C3-BC7AC9044E65}">
      <dgm:prSet/>
      <dgm:spPr/>
      <dgm:t>
        <a:bodyPr/>
        <a:lstStyle/>
        <a:p>
          <a:endParaRPr lang="en-US"/>
        </a:p>
      </dgm:t>
    </dgm:pt>
    <dgm:pt modelId="{DE932A93-C12F-415E-9561-F0ECF24256F7}" type="sibTrans" cxnId="{4DCCA784-E44A-4684-97C3-BC7AC9044E65}">
      <dgm:prSet/>
      <dgm:spPr/>
      <dgm:t>
        <a:bodyPr/>
        <a:lstStyle/>
        <a:p>
          <a:endParaRPr lang="en-US"/>
        </a:p>
      </dgm:t>
    </dgm:pt>
    <dgm:pt modelId="{D3041787-D02F-4F40-AC74-50587E7C1C1D}">
      <dgm:prSet phldrT="[Text]"/>
      <dgm:spPr/>
      <dgm:t>
        <a:bodyPr/>
        <a:lstStyle/>
        <a:p>
          <a:r>
            <a:rPr lang="en-US" dirty="0"/>
            <a:t>Tribal Leaders and Staff</a:t>
          </a:r>
        </a:p>
      </dgm:t>
    </dgm:pt>
    <dgm:pt modelId="{481059F2-55F8-4C50-8A4F-5DF58D6A0FEE}" type="parTrans" cxnId="{435828AE-053C-4451-B512-D9F79DE5F121}">
      <dgm:prSet/>
      <dgm:spPr/>
      <dgm:t>
        <a:bodyPr/>
        <a:lstStyle/>
        <a:p>
          <a:endParaRPr lang="en-US"/>
        </a:p>
      </dgm:t>
    </dgm:pt>
    <dgm:pt modelId="{6D9A10DD-B455-4CE4-ABD7-C563B0A640EE}" type="sibTrans" cxnId="{435828AE-053C-4451-B512-D9F79DE5F121}">
      <dgm:prSet/>
      <dgm:spPr/>
      <dgm:t>
        <a:bodyPr/>
        <a:lstStyle/>
        <a:p>
          <a:endParaRPr lang="en-US"/>
        </a:p>
      </dgm:t>
    </dgm:pt>
    <dgm:pt modelId="{D73FB4B3-7EDA-4947-ACB9-775893E4BF02}" type="pres">
      <dgm:prSet presAssocID="{46C4D562-2B46-4B76-B6D6-D8463BE7773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15139C2-B267-445B-AD99-2396803D417B}" type="pres">
      <dgm:prSet presAssocID="{AA9F74A4-8807-4BB9-91DB-BABEE17A261F}" presName="centerShape" presStyleLbl="node0" presStyleIdx="0" presStyleCnt="1" custScaleX="185466" custScaleY="136322"/>
      <dgm:spPr/>
    </dgm:pt>
    <dgm:pt modelId="{4A347D12-EAFD-4880-9F3D-DA0A994BD468}" type="pres">
      <dgm:prSet presAssocID="{95C20D91-E867-4A04-91A2-394795ED3C2F}" presName="parTrans" presStyleLbl="sibTrans2D1" presStyleIdx="0" presStyleCnt="4"/>
      <dgm:spPr/>
    </dgm:pt>
    <dgm:pt modelId="{398D83E3-B829-4C42-B5F6-2928361ED981}" type="pres">
      <dgm:prSet presAssocID="{95C20D91-E867-4A04-91A2-394795ED3C2F}" presName="connectorText" presStyleLbl="sibTrans2D1" presStyleIdx="0" presStyleCnt="4"/>
      <dgm:spPr/>
    </dgm:pt>
    <dgm:pt modelId="{37136862-6373-484B-AA6C-9B8026254E23}" type="pres">
      <dgm:prSet presAssocID="{F8E7DD3C-FD53-44A5-888F-AB83E6FBE7A4}" presName="node" presStyleLbl="node1" presStyleIdx="0" presStyleCnt="4" custScaleX="158352">
        <dgm:presLayoutVars>
          <dgm:bulletEnabled val="1"/>
        </dgm:presLayoutVars>
      </dgm:prSet>
      <dgm:spPr/>
    </dgm:pt>
    <dgm:pt modelId="{7A90AC5E-C70D-47D9-B69A-61C857669E4B}" type="pres">
      <dgm:prSet presAssocID="{D3EE8ECC-7018-4DD0-BE5E-E8141B58AB24}" presName="parTrans" presStyleLbl="sibTrans2D1" presStyleIdx="1" presStyleCnt="4"/>
      <dgm:spPr/>
    </dgm:pt>
    <dgm:pt modelId="{01DF8FE4-AADE-44B7-BD7D-79EDF23DF24E}" type="pres">
      <dgm:prSet presAssocID="{D3EE8ECC-7018-4DD0-BE5E-E8141B58AB24}" presName="connectorText" presStyleLbl="sibTrans2D1" presStyleIdx="1" presStyleCnt="4"/>
      <dgm:spPr/>
    </dgm:pt>
    <dgm:pt modelId="{93D2529A-28C7-4597-B9AA-7384C70C3563}" type="pres">
      <dgm:prSet presAssocID="{494F7640-E097-48BC-AA6C-55C19B48431D}" presName="node" presStyleLbl="node1" presStyleIdx="1" presStyleCnt="4" custScaleX="202116" custScaleY="107117" custRadScaleRad="182260" custRadScaleInc="-2732">
        <dgm:presLayoutVars>
          <dgm:bulletEnabled val="1"/>
        </dgm:presLayoutVars>
      </dgm:prSet>
      <dgm:spPr/>
    </dgm:pt>
    <dgm:pt modelId="{643DD3CB-8DB0-4DA5-BB0F-71957E404D41}" type="pres">
      <dgm:prSet presAssocID="{481059F2-55F8-4C50-8A4F-5DF58D6A0FEE}" presName="parTrans" presStyleLbl="sibTrans2D1" presStyleIdx="2" presStyleCnt="4" custScaleX="188796"/>
      <dgm:spPr/>
    </dgm:pt>
    <dgm:pt modelId="{A5B7013B-6FB9-4058-A872-0643B894154D}" type="pres">
      <dgm:prSet presAssocID="{481059F2-55F8-4C50-8A4F-5DF58D6A0FEE}" presName="connectorText" presStyleLbl="sibTrans2D1" presStyleIdx="2" presStyleCnt="4"/>
      <dgm:spPr/>
    </dgm:pt>
    <dgm:pt modelId="{18735EEF-8B2A-4F02-A317-3458C75AB082}" type="pres">
      <dgm:prSet presAssocID="{D3041787-D02F-4F40-AC74-50587E7C1C1D}" presName="node" presStyleLbl="node1" presStyleIdx="2" presStyleCnt="4" custScaleX="184622" custRadScaleRad="106434">
        <dgm:presLayoutVars>
          <dgm:bulletEnabled val="1"/>
        </dgm:presLayoutVars>
      </dgm:prSet>
      <dgm:spPr/>
    </dgm:pt>
    <dgm:pt modelId="{A12FAF1B-4423-4982-BA5D-A62428BB97ED}" type="pres">
      <dgm:prSet presAssocID="{7C7E1B12-40F7-44A6-9C0E-97DE668C9CD0}" presName="parTrans" presStyleLbl="sibTrans2D1" presStyleIdx="3" presStyleCnt="4"/>
      <dgm:spPr/>
    </dgm:pt>
    <dgm:pt modelId="{FB0C8684-FA9D-4620-ADE3-2F1214D8CE32}" type="pres">
      <dgm:prSet presAssocID="{7C7E1B12-40F7-44A6-9C0E-97DE668C9CD0}" presName="connectorText" presStyleLbl="sibTrans2D1" presStyleIdx="3" presStyleCnt="4"/>
      <dgm:spPr/>
    </dgm:pt>
    <dgm:pt modelId="{81BE3410-BD2B-4F12-BFE8-BE2E81E8E124}" type="pres">
      <dgm:prSet presAssocID="{6F993244-A61D-48D8-AD1C-EEFB20E050F4}" presName="node" presStyleLbl="node1" presStyleIdx="3" presStyleCnt="4" custScaleX="159066" custScaleY="120252" custRadScaleRad="171225" custRadScaleInc="-2856">
        <dgm:presLayoutVars>
          <dgm:bulletEnabled val="1"/>
        </dgm:presLayoutVars>
      </dgm:prSet>
      <dgm:spPr/>
    </dgm:pt>
  </dgm:ptLst>
  <dgm:cxnLst>
    <dgm:cxn modelId="{BB5B7B10-B193-42F4-B900-A95748A13D58}" type="presOf" srcId="{D3041787-D02F-4F40-AC74-50587E7C1C1D}" destId="{18735EEF-8B2A-4F02-A317-3458C75AB082}" srcOrd="0" destOrd="0" presId="urn:microsoft.com/office/officeart/2005/8/layout/radial5"/>
    <dgm:cxn modelId="{7595822A-6F47-494E-B83B-030AEE4AB760}" type="presOf" srcId="{481059F2-55F8-4C50-8A4F-5DF58D6A0FEE}" destId="{643DD3CB-8DB0-4DA5-BB0F-71957E404D41}" srcOrd="0" destOrd="0" presId="urn:microsoft.com/office/officeart/2005/8/layout/radial5"/>
    <dgm:cxn modelId="{D925B331-9CBE-46E6-819A-11E6C2F36A54}" type="presOf" srcId="{F8E7DD3C-FD53-44A5-888F-AB83E6FBE7A4}" destId="{37136862-6373-484B-AA6C-9B8026254E23}" srcOrd="0" destOrd="0" presId="urn:microsoft.com/office/officeart/2005/8/layout/radial5"/>
    <dgm:cxn modelId="{ED437743-3F96-4B8F-B716-9121ADAB9125}" type="presOf" srcId="{D3EE8ECC-7018-4DD0-BE5E-E8141B58AB24}" destId="{7A90AC5E-C70D-47D9-B69A-61C857669E4B}" srcOrd="0" destOrd="0" presId="urn:microsoft.com/office/officeart/2005/8/layout/radial5"/>
    <dgm:cxn modelId="{E2CE0371-07E1-403A-B7F4-730DE1DE62E3}" type="presOf" srcId="{AA9F74A4-8807-4BB9-91DB-BABEE17A261F}" destId="{715139C2-B267-445B-AD99-2396803D417B}" srcOrd="0" destOrd="0" presId="urn:microsoft.com/office/officeart/2005/8/layout/radial5"/>
    <dgm:cxn modelId="{23952D84-A838-464E-AF21-D8F0648DBA36}" srcId="{46C4D562-2B46-4B76-B6D6-D8463BE77739}" destId="{AA9F74A4-8807-4BB9-91DB-BABEE17A261F}" srcOrd="0" destOrd="0" parTransId="{867D051A-3768-405E-B8F6-4D8E8C20463A}" sibTransId="{843DDAC9-842F-4BCA-9ADB-238D595EB4D1}"/>
    <dgm:cxn modelId="{4DCCA784-E44A-4684-97C3-BC7AC9044E65}" srcId="{AA9F74A4-8807-4BB9-91DB-BABEE17A261F}" destId="{F8E7DD3C-FD53-44A5-888F-AB83E6FBE7A4}" srcOrd="0" destOrd="0" parTransId="{95C20D91-E867-4A04-91A2-394795ED3C2F}" sibTransId="{DE932A93-C12F-415E-9561-F0ECF24256F7}"/>
    <dgm:cxn modelId="{32BE9295-967A-4153-8AF1-6D1996416391}" type="presOf" srcId="{95C20D91-E867-4A04-91A2-394795ED3C2F}" destId="{398D83E3-B829-4C42-B5F6-2928361ED981}" srcOrd="1" destOrd="0" presId="urn:microsoft.com/office/officeart/2005/8/layout/radial5"/>
    <dgm:cxn modelId="{AE424AA6-CDD1-45AF-BA01-91FD46DB2BD2}" type="presOf" srcId="{494F7640-E097-48BC-AA6C-55C19B48431D}" destId="{93D2529A-28C7-4597-B9AA-7384C70C3563}" srcOrd="0" destOrd="0" presId="urn:microsoft.com/office/officeart/2005/8/layout/radial5"/>
    <dgm:cxn modelId="{CA3B59A8-CD8D-4320-A9BD-E0DB4CE71871}" type="presOf" srcId="{7C7E1B12-40F7-44A6-9C0E-97DE668C9CD0}" destId="{A12FAF1B-4423-4982-BA5D-A62428BB97ED}" srcOrd="0" destOrd="0" presId="urn:microsoft.com/office/officeart/2005/8/layout/radial5"/>
    <dgm:cxn modelId="{D766F7A8-BC4C-409F-80B9-E219F6BB2686}" type="presOf" srcId="{95C20D91-E867-4A04-91A2-394795ED3C2F}" destId="{4A347D12-EAFD-4880-9F3D-DA0A994BD468}" srcOrd="0" destOrd="0" presId="urn:microsoft.com/office/officeart/2005/8/layout/radial5"/>
    <dgm:cxn modelId="{435828AE-053C-4451-B512-D9F79DE5F121}" srcId="{AA9F74A4-8807-4BB9-91DB-BABEE17A261F}" destId="{D3041787-D02F-4F40-AC74-50587E7C1C1D}" srcOrd="2" destOrd="0" parTransId="{481059F2-55F8-4C50-8A4F-5DF58D6A0FEE}" sibTransId="{6D9A10DD-B455-4CE4-ABD7-C563B0A640EE}"/>
    <dgm:cxn modelId="{E4AB57B4-562D-42B7-8FD7-0710ED9E001F}" srcId="{AA9F74A4-8807-4BB9-91DB-BABEE17A261F}" destId="{494F7640-E097-48BC-AA6C-55C19B48431D}" srcOrd="1" destOrd="0" parTransId="{D3EE8ECC-7018-4DD0-BE5E-E8141B58AB24}" sibTransId="{4E91B743-644F-426D-BDDF-27930AB70371}"/>
    <dgm:cxn modelId="{3711E8C5-58EF-4E72-A944-BC9A5A9F7D84}" type="presOf" srcId="{7C7E1B12-40F7-44A6-9C0E-97DE668C9CD0}" destId="{FB0C8684-FA9D-4620-ADE3-2F1214D8CE32}" srcOrd="1" destOrd="0" presId="urn:microsoft.com/office/officeart/2005/8/layout/radial5"/>
    <dgm:cxn modelId="{A2A707C7-178C-4FEF-821E-39859902FDC5}" type="presOf" srcId="{481059F2-55F8-4C50-8A4F-5DF58D6A0FEE}" destId="{A5B7013B-6FB9-4058-A872-0643B894154D}" srcOrd="1" destOrd="0" presId="urn:microsoft.com/office/officeart/2005/8/layout/radial5"/>
    <dgm:cxn modelId="{FD0857D4-2367-40AC-A077-E9BAE6B662BD}" srcId="{AA9F74A4-8807-4BB9-91DB-BABEE17A261F}" destId="{6F993244-A61D-48D8-AD1C-EEFB20E050F4}" srcOrd="3" destOrd="0" parTransId="{7C7E1B12-40F7-44A6-9C0E-97DE668C9CD0}" sibTransId="{BD45524F-CEE5-466B-8F3A-D0122ED34B3E}"/>
    <dgm:cxn modelId="{B89F6ADB-0AD7-44C6-8CF3-FA5AC9B52066}" srcId="{46C4D562-2B46-4B76-B6D6-D8463BE77739}" destId="{26A78F5A-67C9-4F42-9DEA-786FA85F41FC}" srcOrd="1" destOrd="0" parTransId="{DD7FCBE6-E377-4ECD-9553-CCC7664F4D46}" sibTransId="{194DEDD4-8772-4590-977C-37BCFD0D4D2B}"/>
    <dgm:cxn modelId="{80CFB9E8-FADA-4913-A39C-66BC5F46D914}" type="presOf" srcId="{D3EE8ECC-7018-4DD0-BE5E-E8141B58AB24}" destId="{01DF8FE4-AADE-44B7-BD7D-79EDF23DF24E}" srcOrd="1" destOrd="0" presId="urn:microsoft.com/office/officeart/2005/8/layout/radial5"/>
    <dgm:cxn modelId="{19720EEA-1A70-4DA3-9835-9A1172C17054}" type="presOf" srcId="{46C4D562-2B46-4B76-B6D6-D8463BE77739}" destId="{D73FB4B3-7EDA-4947-ACB9-775893E4BF02}" srcOrd="0" destOrd="0" presId="urn:microsoft.com/office/officeart/2005/8/layout/radial5"/>
    <dgm:cxn modelId="{8878A9EB-C256-498E-ABC2-4249EADB9F00}" type="presOf" srcId="{6F993244-A61D-48D8-AD1C-EEFB20E050F4}" destId="{81BE3410-BD2B-4F12-BFE8-BE2E81E8E124}" srcOrd="0" destOrd="0" presId="urn:microsoft.com/office/officeart/2005/8/layout/radial5"/>
    <dgm:cxn modelId="{5FDE5EEC-BA9C-44B8-B0BF-44CC3176B4F2}" type="presParOf" srcId="{D73FB4B3-7EDA-4947-ACB9-775893E4BF02}" destId="{715139C2-B267-445B-AD99-2396803D417B}" srcOrd="0" destOrd="0" presId="urn:microsoft.com/office/officeart/2005/8/layout/radial5"/>
    <dgm:cxn modelId="{A6E36306-493B-4541-AAF4-7EF615BE1F76}" type="presParOf" srcId="{D73FB4B3-7EDA-4947-ACB9-775893E4BF02}" destId="{4A347D12-EAFD-4880-9F3D-DA0A994BD468}" srcOrd="1" destOrd="0" presId="urn:microsoft.com/office/officeart/2005/8/layout/radial5"/>
    <dgm:cxn modelId="{2786CD25-8437-49C3-8CCF-84DEF906F688}" type="presParOf" srcId="{4A347D12-EAFD-4880-9F3D-DA0A994BD468}" destId="{398D83E3-B829-4C42-B5F6-2928361ED981}" srcOrd="0" destOrd="0" presId="urn:microsoft.com/office/officeart/2005/8/layout/radial5"/>
    <dgm:cxn modelId="{5E34A3BB-560F-470E-BEC5-88DF85A3AE45}" type="presParOf" srcId="{D73FB4B3-7EDA-4947-ACB9-775893E4BF02}" destId="{37136862-6373-484B-AA6C-9B8026254E23}" srcOrd="2" destOrd="0" presId="urn:microsoft.com/office/officeart/2005/8/layout/radial5"/>
    <dgm:cxn modelId="{5BBA5E46-4C2D-4A1E-AD96-8A18E083CC25}" type="presParOf" srcId="{D73FB4B3-7EDA-4947-ACB9-775893E4BF02}" destId="{7A90AC5E-C70D-47D9-B69A-61C857669E4B}" srcOrd="3" destOrd="0" presId="urn:microsoft.com/office/officeart/2005/8/layout/radial5"/>
    <dgm:cxn modelId="{AA76B577-331F-4FDF-B070-7F221F62D4F5}" type="presParOf" srcId="{7A90AC5E-C70D-47D9-B69A-61C857669E4B}" destId="{01DF8FE4-AADE-44B7-BD7D-79EDF23DF24E}" srcOrd="0" destOrd="0" presId="urn:microsoft.com/office/officeart/2005/8/layout/radial5"/>
    <dgm:cxn modelId="{34A65C1E-6D79-476F-ABC6-81B443745A7F}" type="presParOf" srcId="{D73FB4B3-7EDA-4947-ACB9-775893E4BF02}" destId="{93D2529A-28C7-4597-B9AA-7384C70C3563}" srcOrd="4" destOrd="0" presId="urn:microsoft.com/office/officeart/2005/8/layout/radial5"/>
    <dgm:cxn modelId="{1A4F8550-FD5B-4B2C-9548-8896B0A63190}" type="presParOf" srcId="{D73FB4B3-7EDA-4947-ACB9-775893E4BF02}" destId="{643DD3CB-8DB0-4DA5-BB0F-71957E404D41}" srcOrd="5" destOrd="0" presId="urn:microsoft.com/office/officeart/2005/8/layout/radial5"/>
    <dgm:cxn modelId="{31D69BBB-3EB6-4ACD-AA15-D082804C1407}" type="presParOf" srcId="{643DD3CB-8DB0-4DA5-BB0F-71957E404D41}" destId="{A5B7013B-6FB9-4058-A872-0643B894154D}" srcOrd="0" destOrd="0" presId="urn:microsoft.com/office/officeart/2005/8/layout/radial5"/>
    <dgm:cxn modelId="{DF05EE75-532F-4F1A-A30A-9533DD097201}" type="presParOf" srcId="{D73FB4B3-7EDA-4947-ACB9-775893E4BF02}" destId="{18735EEF-8B2A-4F02-A317-3458C75AB082}" srcOrd="6" destOrd="0" presId="urn:microsoft.com/office/officeart/2005/8/layout/radial5"/>
    <dgm:cxn modelId="{9C0414B8-701F-4E15-8B60-E29CEE547BB3}" type="presParOf" srcId="{D73FB4B3-7EDA-4947-ACB9-775893E4BF02}" destId="{A12FAF1B-4423-4982-BA5D-A62428BB97ED}" srcOrd="7" destOrd="0" presId="urn:microsoft.com/office/officeart/2005/8/layout/radial5"/>
    <dgm:cxn modelId="{72A5F2F1-BA14-4ACC-A0AC-C88DC98AE008}" type="presParOf" srcId="{A12FAF1B-4423-4982-BA5D-A62428BB97ED}" destId="{FB0C8684-FA9D-4620-ADE3-2F1214D8CE32}" srcOrd="0" destOrd="0" presId="urn:microsoft.com/office/officeart/2005/8/layout/radial5"/>
    <dgm:cxn modelId="{F7AF5CC5-DD24-4ABB-B964-06AC4D7F2E09}" type="presParOf" srcId="{D73FB4B3-7EDA-4947-ACB9-775893E4BF02}" destId="{81BE3410-BD2B-4F12-BFE8-BE2E81E8E124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8E8517-30CD-4444-9283-73A61A62E16A}" type="doc">
      <dgm:prSet loTypeId="urn:microsoft.com/office/officeart/2011/layout/Circle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3BDAB44-D359-41D3-8703-434CDF6965D7}">
      <dgm:prSet phldrT="[Text]"/>
      <dgm:spPr/>
      <dgm:t>
        <a:bodyPr/>
        <a:lstStyle/>
        <a:p>
          <a:r>
            <a:rPr lang="en-US" dirty="0"/>
            <a:t>Preparing Report for consultation</a:t>
          </a:r>
        </a:p>
      </dgm:t>
    </dgm:pt>
    <dgm:pt modelId="{C44CA4B6-A50D-4754-A70F-B6ADE0DE90DC}" type="parTrans" cxnId="{7397EE56-C1B7-4C8E-8B77-35222920DCAD}">
      <dgm:prSet/>
      <dgm:spPr/>
      <dgm:t>
        <a:bodyPr/>
        <a:lstStyle/>
        <a:p>
          <a:endParaRPr lang="en-US"/>
        </a:p>
      </dgm:t>
    </dgm:pt>
    <dgm:pt modelId="{ECAF46AE-A97E-4CC2-9A9E-76F4750E990F}" type="sibTrans" cxnId="{7397EE56-C1B7-4C8E-8B77-35222920DCAD}">
      <dgm:prSet/>
      <dgm:spPr/>
      <dgm:t>
        <a:bodyPr/>
        <a:lstStyle/>
        <a:p>
          <a:endParaRPr lang="en-US"/>
        </a:p>
      </dgm:t>
    </dgm:pt>
    <dgm:pt modelId="{8CA390A3-5B03-4CAA-B4DB-182BBC7ACF1F}">
      <dgm:prSet phldrT="[Text]"/>
      <dgm:spPr/>
      <dgm:t>
        <a:bodyPr/>
        <a:lstStyle/>
        <a:p>
          <a:r>
            <a:rPr lang="en-US" dirty="0"/>
            <a:t>Tribal Consultation on Report</a:t>
          </a:r>
        </a:p>
      </dgm:t>
    </dgm:pt>
    <dgm:pt modelId="{F5EE886F-74E3-4962-AE29-A2237215AC74}" type="parTrans" cxnId="{BE6D109A-E576-46E5-A9C7-BD8F4381CFBE}">
      <dgm:prSet/>
      <dgm:spPr/>
      <dgm:t>
        <a:bodyPr/>
        <a:lstStyle/>
        <a:p>
          <a:endParaRPr lang="en-US"/>
        </a:p>
      </dgm:t>
    </dgm:pt>
    <dgm:pt modelId="{1055DA26-6A24-403D-B34E-4C30D13B7D82}" type="sibTrans" cxnId="{BE6D109A-E576-46E5-A9C7-BD8F4381CFBE}">
      <dgm:prSet/>
      <dgm:spPr/>
      <dgm:t>
        <a:bodyPr/>
        <a:lstStyle/>
        <a:p>
          <a:endParaRPr lang="en-US"/>
        </a:p>
      </dgm:t>
    </dgm:pt>
    <dgm:pt modelId="{6C067D25-45D1-4828-BC72-A4BEF4936F18}">
      <dgm:prSet phldrT="[Text]"/>
      <dgm:spPr/>
      <dgm:t>
        <a:bodyPr/>
        <a:lstStyle/>
        <a:p>
          <a:r>
            <a:rPr lang="en-US" dirty="0"/>
            <a:t>Finalize Report</a:t>
          </a:r>
        </a:p>
      </dgm:t>
    </dgm:pt>
    <dgm:pt modelId="{71AC2ED2-B406-4EB2-B694-F62B0FB0FC44}" type="parTrans" cxnId="{7FB559B8-DEE0-4ED3-86EF-A48C968E2135}">
      <dgm:prSet/>
      <dgm:spPr/>
      <dgm:t>
        <a:bodyPr/>
        <a:lstStyle/>
        <a:p>
          <a:endParaRPr lang="en-US"/>
        </a:p>
      </dgm:t>
    </dgm:pt>
    <dgm:pt modelId="{3AE83F74-AA6A-4F74-8EF6-BA823765D3EB}" type="sibTrans" cxnId="{7FB559B8-DEE0-4ED3-86EF-A48C968E2135}">
      <dgm:prSet/>
      <dgm:spPr/>
      <dgm:t>
        <a:bodyPr/>
        <a:lstStyle/>
        <a:p>
          <a:endParaRPr lang="en-US"/>
        </a:p>
      </dgm:t>
    </dgm:pt>
    <dgm:pt modelId="{43C8632C-67D5-417A-B998-DBB0B62A6E8F}">
      <dgm:prSet phldrT="[Text]"/>
      <dgm:spPr/>
      <dgm:t>
        <a:bodyPr/>
        <a:lstStyle/>
        <a:p>
          <a:r>
            <a:rPr lang="en-US" dirty="0"/>
            <a:t>Submission &amp; Posting </a:t>
          </a:r>
        </a:p>
      </dgm:t>
    </dgm:pt>
    <dgm:pt modelId="{ADF99B45-A067-4A1A-920C-F3FD1A037859}" type="parTrans" cxnId="{F54AF705-8FD8-417F-AA2E-7171ADD982DC}">
      <dgm:prSet/>
      <dgm:spPr/>
      <dgm:t>
        <a:bodyPr/>
        <a:lstStyle/>
        <a:p>
          <a:endParaRPr lang="en-US"/>
        </a:p>
      </dgm:t>
    </dgm:pt>
    <dgm:pt modelId="{690B890C-1221-4275-831A-19AE81507CE4}" type="sibTrans" cxnId="{F54AF705-8FD8-417F-AA2E-7171ADD982DC}">
      <dgm:prSet/>
      <dgm:spPr/>
      <dgm:t>
        <a:bodyPr/>
        <a:lstStyle/>
        <a:p>
          <a:endParaRPr lang="en-US"/>
        </a:p>
      </dgm:t>
    </dgm:pt>
    <dgm:pt modelId="{14BB0035-2F49-4ACC-BEC7-ABD93E246968}" type="pres">
      <dgm:prSet presAssocID="{E28E8517-30CD-4444-9283-73A61A62E16A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55F8CDA3-1B4A-4163-96D2-0E6C47482ABB}" type="pres">
      <dgm:prSet presAssocID="{43C8632C-67D5-417A-B998-DBB0B62A6E8F}" presName="Accent4" presStyleCnt="0"/>
      <dgm:spPr/>
    </dgm:pt>
    <dgm:pt modelId="{260FCBCF-7A11-4FF2-BC8A-727CC96E24B8}" type="pres">
      <dgm:prSet presAssocID="{43C8632C-67D5-417A-B998-DBB0B62A6E8F}" presName="Accent" presStyleLbl="node1" presStyleIdx="0" presStyleCnt="4"/>
      <dgm:spPr/>
    </dgm:pt>
    <dgm:pt modelId="{6E4B9153-9553-431D-AE0B-FDA4145EC3B8}" type="pres">
      <dgm:prSet presAssocID="{43C8632C-67D5-417A-B998-DBB0B62A6E8F}" presName="ParentBackground4" presStyleCnt="0"/>
      <dgm:spPr/>
    </dgm:pt>
    <dgm:pt modelId="{E884AAFD-72B7-4576-879D-B6C2EA4A8DC2}" type="pres">
      <dgm:prSet presAssocID="{43C8632C-67D5-417A-B998-DBB0B62A6E8F}" presName="ParentBackground" presStyleLbl="fgAcc1" presStyleIdx="0" presStyleCnt="4"/>
      <dgm:spPr/>
    </dgm:pt>
    <dgm:pt modelId="{54C84BFF-562F-4410-8355-3AA41F678369}" type="pres">
      <dgm:prSet presAssocID="{43C8632C-67D5-417A-B998-DBB0B62A6E8F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0A225E63-936F-48F5-A376-A43092CFB111}" type="pres">
      <dgm:prSet presAssocID="{6C067D25-45D1-4828-BC72-A4BEF4936F18}" presName="Accent3" presStyleCnt="0"/>
      <dgm:spPr/>
    </dgm:pt>
    <dgm:pt modelId="{5492EDF7-2F4E-4BB7-B27B-147C3C475764}" type="pres">
      <dgm:prSet presAssocID="{6C067D25-45D1-4828-BC72-A4BEF4936F18}" presName="Accent" presStyleLbl="node1" presStyleIdx="1" presStyleCnt="4"/>
      <dgm:spPr/>
    </dgm:pt>
    <dgm:pt modelId="{1CE15646-5310-455B-940F-085B1C27BA14}" type="pres">
      <dgm:prSet presAssocID="{6C067D25-45D1-4828-BC72-A4BEF4936F18}" presName="ParentBackground3" presStyleCnt="0"/>
      <dgm:spPr/>
    </dgm:pt>
    <dgm:pt modelId="{05A7A3FD-8FA0-4FC9-BA48-AC9F2C3C4E13}" type="pres">
      <dgm:prSet presAssocID="{6C067D25-45D1-4828-BC72-A4BEF4936F18}" presName="ParentBackground" presStyleLbl="fgAcc1" presStyleIdx="1" presStyleCnt="4"/>
      <dgm:spPr/>
    </dgm:pt>
    <dgm:pt modelId="{B8D54226-5FCB-4435-A5A2-6C87827EFFCF}" type="pres">
      <dgm:prSet presAssocID="{6C067D25-45D1-4828-BC72-A4BEF4936F18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4F69B23D-2D72-44DC-A9ED-B6FFB479493F}" type="pres">
      <dgm:prSet presAssocID="{8CA390A3-5B03-4CAA-B4DB-182BBC7ACF1F}" presName="Accent2" presStyleCnt="0"/>
      <dgm:spPr/>
    </dgm:pt>
    <dgm:pt modelId="{A8FFC4F6-6333-4839-9696-B3D148B7462E}" type="pres">
      <dgm:prSet presAssocID="{8CA390A3-5B03-4CAA-B4DB-182BBC7ACF1F}" presName="Accent" presStyleLbl="node1" presStyleIdx="2" presStyleCnt="4"/>
      <dgm:spPr/>
    </dgm:pt>
    <dgm:pt modelId="{4A69F1A4-8A13-4EEA-A67B-1F2EFA6ED73E}" type="pres">
      <dgm:prSet presAssocID="{8CA390A3-5B03-4CAA-B4DB-182BBC7ACF1F}" presName="ParentBackground2" presStyleCnt="0"/>
      <dgm:spPr/>
    </dgm:pt>
    <dgm:pt modelId="{37E15B73-F30E-4E36-AC9D-76776CC56FFD}" type="pres">
      <dgm:prSet presAssocID="{8CA390A3-5B03-4CAA-B4DB-182BBC7ACF1F}" presName="ParentBackground" presStyleLbl="fgAcc1" presStyleIdx="2" presStyleCnt="4"/>
      <dgm:spPr/>
    </dgm:pt>
    <dgm:pt modelId="{A098928D-3D75-468D-A490-EFDE99157DF6}" type="pres">
      <dgm:prSet presAssocID="{8CA390A3-5B03-4CAA-B4DB-182BBC7ACF1F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FA25581B-4B3A-4D47-B9F1-E48F1C8DA5E1}" type="pres">
      <dgm:prSet presAssocID="{03BDAB44-D359-41D3-8703-434CDF6965D7}" presName="Accent1" presStyleCnt="0"/>
      <dgm:spPr/>
    </dgm:pt>
    <dgm:pt modelId="{F4029707-96D7-4850-83DB-ED6FCCF1A5BA}" type="pres">
      <dgm:prSet presAssocID="{03BDAB44-D359-41D3-8703-434CDF6965D7}" presName="Accent" presStyleLbl="node1" presStyleIdx="3" presStyleCnt="4"/>
      <dgm:spPr/>
    </dgm:pt>
    <dgm:pt modelId="{1F8C98DC-135B-46E3-86E3-8AE26CF494F2}" type="pres">
      <dgm:prSet presAssocID="{03BDAB44-D359-41D3-8703-434CDF6965D7}" presName="ParentBackground1" presStyleCnt="0"/>
      <dgm:spPr/>
    </dgm:pt>
    <dgm:pt modelId="{DC1262D6-8F17-43B3-B129-155029CA1D69}" type="pres">
      <dgm:prSet presAssocID="{03BDAB44-D359-41D3-8703-434CDF6965D7}" presName="ParentBackground" presStyleLbl="fgAcc1" presStyleIdx="3" presStyleCnt="4"/>
      <dgm:spPr/>
    </dgm:pt>
    <dgm:pt modelId="{26AEA269-F3F1-4756-A43E-80673A3BC7A3}" type="pres">
      <dgm:prSet presAssocID="{03BDAB44-D359-41D3-8703-434CDF6965D7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F54AF705-8FD8-417F-AA2E-7171ADD982DC}" srcId="{E28E8517-30CD-4444-9283-73A61A62E16A}" destId="{43C8632C-67D5-417A-B998-DBB0B62A6E8F}" srcOrd="3" destOrd="0" parTransId="{ADF99B45-A067-4A1A-920C-F3FD1A037859}" sibTransId="{690B890C-1221-4275-831A-19AE81507CE4}"/>
    <dgm:cxn modelId="{CE713F17-1975-4CD4-BCAB-6C114501DA80}" type="presOf" srcId="{03BDAB44-D359-41D3-8703-434CDF6965D7}" destId="{26AEA269-F3F1-4756-A43E-80673A3BC7A3}" srcOrd="1" destOrd="0" presId="urn:microsoft.com/office/officeart/2011/layout/CircleProcess"/>
    <dgm:cxn modelId="{310C8C22-1D45-4C88-896A-B7C8025B5B5B}" type="presOf" srcId="{8CA390A3-5B03-4CAA-B4DB-182BBC7ACF1F}" destId="{A098928D-3D75-468D-A490-EFDE99157DF6}" srcOrd="1" destOrd="0" presId="urn:microsoft.com/office/officeart/2011/layout/CircleProcess"/>
    <dgm:cxn modelId="{B497ED5E-7FA1-4899-B6F8-9A4939CD9A09}" type="presOf" srcId="{43C8632C-67D5-417A-B998-DBB0B62A6E8F}" destId="{E884AAFD-72B7-4576-879D-B6C2EA4A8DC2}" srcOrd="0" destOrd="0" presId="urn:microsoft.com/office/officeart/2011/layout/CircleProcess"/>
    <dgm:cxn modelId="{18630D6E-280B-44EE-85F6-7531AB406EDC}" type="presOf" srcId="{03BDAB44-D359-41D3-8703-434CDF6965D7}" destId="{DC1262D6-8F17-43B3-B129-155029CA1D69}" srcOrd="0" destOrd="0" presId="urn:microsoft.com/office/officeart/2011/layout/CircleProcess"/>
    <dgm:cxn modelId="{7397EE56-C1B7-4C8E-8B77-35222920DCAD}" srcId="{E28E8517-30CD-4444-9283-73A61A62E16A}" destId="{03BDAB44-D359-41D3-8703-434CDF6965D7}" srcOrd="0" destOrd="0" parTransId="{C44CA4B6-A50D-4754-A70F-B6ADE0DE90DC}" sibTransId="{ECAF46AE-A97E-4CC2-9A9E-76F4750E990F}"/>
    <dgm:cxn modelId="{7DD5BD84-AB7C-4AC6-9823-9905EC5CC9B2}" type="presOf" srcId="{E28E8517-30CD-4444-9283-73A61A62E16A}" destId="{14BB0035-2F49-4ACC-BEC7-ABD93E246968}" srcOrd="0" destOrd="0" presId="urn:microsoft.com/office/officeart/2011/layout/CircleProcess"/>
    <dgm:cxn modelId="{BE6D109A-E576-46E5-A9C7-BD8F4381CFBE}" srcId="{E28E8517-30CD-4444-9283-73A61A62E16A}" destId="{8CA390A3-5B03-4CAA-B4DB-182BBC7ACF1F}" srcOrd="1" destOrd="0" parTransId="{F5EE886F-74E3-4962-AE29-A2237215AC74}" sibTransId="{1055DA26-6A24-403D-B34E-4C30D13B7D82}"/>
    <dgm:cxn modelId="{B1BCECAA-5999-4F19-8D06-D93985002542}" type="presOf" srcId="{43C8632C-67D5-417A-B998-DBB0B62A6E8F}" destId="{54C84BFF-562F-4410-8355-3AA41F678369}" srcOrd="1" destOrd="0" presId="urn:microsoft.com/office/officeart/2011/layout/CircleProcess"/>
    <dgm:cxn modelId="{7FB559B8-DEE0-4ED3-86EF-A48C968E2135}" srcId="{E28E8517-30CD-4444-9283-73A61A62E16A}" destId="{6C067D25-45D1-4828-BC72-A4BEF4936F18}" srcOrd="2" destOrd="0" parTransId="{71AC2ED2-B406-4EB2-B694-F62B0FB0FC44}" sibTransId="{3AE83F74-AA6A-4F74-8EF6-BA823765D3EB}"/>
    <dgm:cxn modelId="{DB6527C7-E0FE-41A1-87A9-EC8694B34923}" type="presOf" srcId="{6C067D25-45D1-4828-BC72-A4BEF4936F18}" destId="{B8D54226-5FCB-4435-A5A2-6C87827EFFCF}" srcOrd="1" destOrd="0" presId="urn:microsoft.com/office/officeart/2011/layout/CircleProcess"/>
    <dgm:cxn modelId="{3EA879F2-6592-4CFB-9D10-B4F737A21323}" type="presOf" srcId="{6C067D25-45D1-4828-BC72-A4BEF4936F18}" destId="{05A7A3FD-8FA0-4FC9-BA48-AC9F2C3C4E13}" srcOrd="0" destOrd="0" presId="urn:microsoft.com/office/officeart/2011/layout/CircleProcess"/>
    <dgm:cxn modelId="{CE8160F5-0B5D-4A25-98DE-E79BE7BA4440}" type="presOf" srcId="{8CA390A3-5B03-4CAA-B4DB-182BBC7ACF1F}" destId="{37E15B73-F30E-4E36-AC9D-76776CC56FFD}" srcOrd="0" destOrd="0" presId="urn:microsoft.com/office/officeart/2011/layout/CircleProcess"/>
    <dgm:cxn modelId="{C7BD5BBC-3752-4E9C-A1BF-5D572E46DE24}" type="presParOf" srcId="{14BB0035-2F49-4ACC-BEC7-ABD93E246968}" destId="{55F8CDA3-1B4A-4163-96D2-0E6C47482ABB}" srcOrd="0" destOrd="0" presId="urn:microsoft.com/office/officeart/2011/layout/CircleProcess"/>
    <dgm:cxn modelId="{4A9B13D9-580D-4A5C-9540-5E3B8A6024CD}" type="presParOf" srcId="{55F8CDA3-1B4A-4163-96D2-0E6C47482ABB}" destId="{260FCBCF-7A11-4FF2-BC8A-727CC96E24B8}" srcOrd="0" destOrd="0" presId="urn:microsoft.com/office/officeart/2011/layout/CircleProcess"/>
    <dgm:cxn modelId="{9A4F14CC-DB25-4EBC-98D3-A0DDD0EBDB49}" type="presParOf" srcId="{14BB0035-2F49-4ACC-BEC7-ABD93E246968}" destId="{6E4B9153-9553-431D-AE0B-FDA4145EC3B8}" srcOrd="1" destOrd="0" presId="urn:microsoft.com/office/officeart/2011/layout/CircleProcess"/>
    <dgm:cxn modelId="{C0EC5B25-BC49-4ED6-BDA3-E2757C0AE713}" type="presParOf" srcId="{6E4B9153-9553-431D-AE0B-FDA4145EC3B8}" destId="{E884AAFD-72B7-4576-879D-B6C2EA4A8DC2}" srcOrd="0" destOrd="0" presId="urn:microsoft.com/office/officeart/2011/layout/CircleProcess"/>
    <dgm:cxn modelId="{9B930936-6F50-4A83-AB48-9700B84CBC28}" type="presParOf" srcId="{14BB0035-2F49-4ACC-BEC7-ABD93E246968}" destId="{54C84BFF-562F-4410-8355-3AA41F678369}" srcOrd="2" destOrd="0" presId="urn:microsoft.com/office/officeart/2011/layout/CircleProcess"/>
    <dgm:cxn modelId="{798332EB-CF6A-40F8-97CF-4B9C924DD539}" type="presParOf" srcId="{14BB0035-2F49-4ACC-BEC7-ABD93E246968}" destId="{0A225E63-936F-48F5-A376-A43092CFB111}" srcOrd="3" destOrd="0" presId="urn:microsoft.com/office/officeart/2011/layout/CircleProcess"/>
    <dgm:cxn modelId="{570D0CED-0188-4611-9A66-E64AF9201F73}" type="presParOf" srcId="{0A225E63-936F-48F5-A376-A43092CFB111}" destId="{5492EDF7-2F4E-4BB7-B27B-147C3C475764}" srcOrd="0" destOrd="0" presId="urn:microsoft.com/office/officeart/2011/layout/CircleProcess"/>
    <dgm:cxn modelId="{16A8E7B8-2C8F-4EE0-B46F-39C813941B14}" type="presParOf" srcId="{14BB0035-2F49-4ACC-BEC7-ABD93E246968}" destId="{1CE15646-5310-455B-940F-085B1C27BA14}" srcOrd="4" destOrd="0" presId="urn:microsoft.com/office/officeart/2011/layout/CircleProcess"/>
    <dgm:cxn modelId="{5399459B-BED6-4810-8810-3531B2E4DCA4}" type="presParOf" srcId="{1CE15646-5310-455B-940F-085B1C27BA14}" destId="{05A7A3FD-8FA0-4FC9-BA48-AC9F2C3C4E13}" srcOrd="0" destOrd="0" presId="urn:microsoft.com/office/officeart/2011/layout/CircleProcess"/>
    <dgm:cxn modelId="{0EC9F7A3-2732-4C22-85AE-C4A544C70455}" type="presParOf" srcId="{14BB0035-2F49-4ACC-BEC7-ABD93E246968}" destId="{B8D54226-5FCB-4435-A5A2-6C87827EFFCF}" srcOrd="5" destOrd="0" presId="urn:microsoft.com/office/officeart/2011/layout/CircleProcess"/>
    <dgm:cxn modelId="{E06855E4-7D2E-4EF4-9EBF-0F12AD900C6D}" type="presParOf" srcId="{14BB0035-2F49-4ACC-BEC7-ABD93E246968}" destId="{4F69B23D-2D72-44DC-A9ED-B6FFB479493F}" srcOrd="6" destOrd="0" presId="urn:microsoft.com/office/officeart/2011/layout/CircleProcess"/>
    <dgm:cxn modelId="{BCD7D1EA-E37A-4DB1-989A-6734828EA10A}" type="presParOf" srcId="{4F69B23D-2D72-44DC-A9ED-B6FFB479493F}" destId="{A8FFC4F6-6333-4839-9696-B3D148B7462E}" srcOrd="0" destOrd="0" presId="urn:microsoft.com/office/officeart/2011/layout/CircleProcess"/>
    <dgm:cxn modelId="{0D5D13B6-827F-420A-8401-EE0F6DDEAB9F}" type="presParOf" srcId="{14BB0035-2F49-4ACC-BEC7-ABD93E246968}" destId="{4A69F1A4-8A13-4EEA-A67B-1F2EFA6ED73E}" srcOrd="7" destOrd="0" presId="urn:microsoft.com/office/officeart/2011/layout/CircleProcess"/>
    <dgm:cxn modelId="{521B6206-1962-4CCB-B796-6D28492D64F3}" type="presParOf" srcId="{4A69F1A4-8A13-4EEA-A67B-1F2EFA6ED73E}" destId="{37E15B73-F30E-4E36-AC9D-76776CC56FFD}" srcOrd="0" destOrd="0" presId="urn:microsoft.com/office/officeart/2011/layout/CircleProcess"/>
    <dgm:cxn modelId="{9BF6F006-1887-44E3-B34E-64373FE66F04}" type="presParOf" srcId="{14BB0035-2F49-4ACC-BEC7-ABD93E246968}" destId="{A098928D-3D75-468D-A490-EFDE99157DF6}" srcOrd="8" destOrd="0" presId="urn:microsoft.com/office/officeart/2011/layout/CircleProcess"/>
    <dgm:cxn modelId="{E4C9F64F-D3DF-4E03-87DB-FC7830330C54}" type="presParOf" srcId="{14BB0035-2F49-4ACC-BEC7-ABD93E246968}" destId="{FA25581B-4B3A-4D47-B9F1-E48F1C8DA5E1}" srcOrd="9" destOrd="0" presId="urn:microsoft.com/office/officeart/2011/layout/CircleProcess"/>
    <dgm:cxn modelId="{470067DE-EC74-4C7C-B4EF-88508F96C0E3}" type="presParOf" srcId="{FA25581B-4B3A-4D47-B9F1-E48F1C8DA5E1}" destId="{F4029707-96D7-4850-83DB-ED6FCCF1A5BA}" srcOrd="0" destOrd="0" presId="urn:microsoft.com/office/officeart/2011/layout/CircleProcess"/>
    <dgm:cxn modelId="{A47CBF14-D76D-4460-8BDE-92BB987F4FAB}" type="presParOf" srcId="{14BB0035-2F49-4ACC-BEC7-ABD93E246968}" destId="{1F8C98DC-135B-46E3-86E3-8AE26CF494F2}" srcOrd="10" destOrd="0" presId="urn:microsoft.com/office/officeart/2011/layout/CircleProcess"/>
    <dgm:cxn modelId="{00018E70-2BAC-4196-8BC8-04D322A58436}" type="presParOf" srcId="{1F8C98DC-135B-46E3-86E3-8AE26CF494F2}" destId="{DC1262D6-8F17-43B3-B129-155029CA1D69}" srcOrd="0" destOrd="0" presId="urn:microsoft.com/office/officeart/2011/layout/CircleProcess"/>
    <dgm:cxn modelId="{917A3EAC-27A4-4DB5-B53A-45C4EEA850C6}" type="presParOf" srcId="{14BB0035-2F49-4ACC-BEC7-ABD93E246968}" destId="{26AEA269-F3F1-4756-A43E-80673A3BC7A3}" srcOrd="11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608199-106B-4300-9922-FF842D6F0E89}">
      <dsp:nvSpPr>
        <dsp:cNvPr id="0" name=""/>
        <dsp:cNvSpPr/>
      </dsp:nvSpPr>
      <dsp:spPr>
        <a:xfrm>
          <a:off x="27344" y="16011"/>
          <a:ext cx="3041319" cy="186448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u="none" kern="1200" dirty="0"/>
            <a:t>114 </a:t>
          </a:r>
          <a:br>
            <a:rPr lang="en-US" sz="3600" b="0" u="none" kern="1200" dirty="0"/>
          </a:br>
          <a:r>
            <a:rPr lang="en-US" sz="3600" b="0" u="none" kern="1200" dirty="0"/>
            <a:t>Compacts</a:t>
          </a:r>
        </a:p>
      </dsp:txBody>
      <dsp:txXfrm>
        <a:off x="27344" y="16011"/>
        <a:ext cx="3041319" cy="1864486"/>
      </dsp:txXfrm>
    </dsp:sp>
    <dsp:sp modelId="{5ECF9790-AC7A-4555-9920-D1E1DA4DBF6D}">
      <dsp:nvSpPr>
        <dsp:cNvPr id="0" name=""/>
        <dsp:cNvSpPr/>
      </dsp:nvSpPr>
      <dsp:spPr>
        <a:xfrm>
          <a:off x="3536401" y="1747"/>
          <a:ext cx="3503370" cy="1864486"/>
        </a:xfrm>
        <a:prstGeom prst="rect">
          <a:avLst/>
        </a:prstGeom>
        <a:solidFill>
          <a:schemeClr val="accent2">
            <a:hueOff val="-3712216"/>
            <a:satOff val="-14026"/>
            <a:lumOff val="424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141 Total</a:t>
          </a:r>
          <a:br>
            <a:rPr lang="en-US" sz="3600" b="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</a:br>
          <a:r>
            <a:rPr lang="en-US" sz="2800" b="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88 Fiscal Year </a:t>
          </a:r>
          <a:br>
            <a:rPr lang="en-US" sz="3400" b="1" u="none" kern="1200" dirty="0">
              <a:solidFill>
                <a:srgbClr val="FFFF00"/>
              </a:solidFill>
            </a:rPr>
          </a:br>
          <a:r>
            <a:rPr lang="en-US" sz="2800" b="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53 Calendar Year</a:t>
          </a:r>
          <a:br>
            <a:rPr lang="en-US" sz="2800" b="0" u="none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</a:br>
          <a:r>
            <a:rPr lang="en-US" sz="2800" b="0" u="none" kern="1200" dirty="0"/>
            <a:t>Funding Agreements</a:t>
          </a:r>
        </a:p>
      </dsp:txBody>
      <dsp:txXfrm>
        <a:off x="3536401" y="1747"/>
        <a:ext cx="3503370" cy="1864486"/>
      </dsp:txXfrm>
    </dsp:sp>
    <dsp:sp modelId="{0C8A930C-C426-40C7-9A7B-1F4CAA410368}">
      <dsp:nvSpPr>
        <dsp:cNvPr id="0" name=""/>
        <dsp:cNvSpPr/>
      </dsp:nvSpPr>
      <dsp:spPr>
        <a:xfrm>
          <a:off x="7264878" y="0"/>
          <a:ext cx="3107478" cy="1864486"/>
        </a:xfrm>
        <a:prstGeom prst="rect">
          <a:avLst/>
        </a:prstGeom>
        <a:solidFill>
          <a:schemeClr val="accent2">
            <a:hueOff val="-7424432"/>
            <a:satOff val="-28053"/>
            <a:lumOff val="84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u="none" kern="1200" dirty="0"/>
            <a:t>+ $2.8 Billion Funds </a:t>
          </a:r>
          <a:br>
            <a:rPr lang="en-US" sz="3600" b="0" u="none" kern="1200" dirty="0"/>
          </a:br>
          <a:endParaRPr lang="en-US" sz="3600" b="1" u="sng" kern="1200" dirty="0"/>
        </a:p>
      </dsp:txBody>
      <dsp:txXfrm>
        <a:off x="7264878" y="0"/>
        <a:ext cx="3107478" cy="1864486"/>
      </dsp:txXfrm>
    </dsp:sp>
    <dsp:sp modelId="{156B6744-0BED-49CB-8A9E-D76DE0D98EED}">
      <dsp:nvSpPr>
        <dsp:cNvPr id="0" name=""/>
        <dsp:cNvSpPr/>
      </dsp:nvSpPr>
      <dsp:spPr>
        <a:xfrm>
          <a:off x="3523397" y="2119891"/>
          <a:ext cx="3595538" cy="1864486"/>
        </a:xfrm>
        <a:prstGeom prst="rect">
          <a:avLst/>
        </a:prstGeom>
        <a:solidFill>
          <a:schemeClr val="accent2">
            <a:hueOff val="-11136649"/>
            <a:satOff val="-42079"/>
            <a:lumOff val="1274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u="none" kern="1200" dirty="0"/>
            <a:t>Over 385 Federally Recognized Tribes</a:t>
          </a:r>
        </a:p>
      </dsp:txBody>
      <dsp:txXfrm>
        <a:off x="3523397" y="2119891"/>
        <a:ext cx="3595538" cy="18644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139C2-B267-445B-AD99-2396803D417B}">
      <dsp:nvSpPr>
        <dsp:cNvPr id="0" name=""/>
        <dsp:cNvSpPr/>
      </dsp:nvSpPr>
      <dsp:spPr>
        <a:xfrm>
          <a:off x="4578800" y="1788069"/>
          <a:ext cx="2718851" cy="1998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Increase ISDEAA Knowledge</a:t>
          </a:r>
        </a:p>
      </dsp:txBody>
      <dsp:txXfrm>
        <a:off x="4976967" y="2080731"/>
        <a:ext cx="1922517" cy="1413097"/>
      </dsp:txXfrm>
    </dsp:sp>
    <dsp:sp modelId="{4A347D12-EAFD-4880-9F3D-DA0A994BD468}">
      <dsp:nvSpPr>
        <dsp:cNvPr id="0" name=""/>
        <dsp:cNvSpPr/>
      </dsp:nvSpPr>
      <dsp:spPr>
        <a:xfrm rot="16200000">
          <a:off x="5853820" y="1384377"/>
          <a:ext cx="168811" cy="4984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5879142" y="1509384"/>
        <a:ext cx="118168" cy="299055"/>
      </dsp:txXfrm>
    </dsp:sp>
    <dsp:sp modelId="{37136862-6373-484B-AA6C-9B8026254E23}">
      <dsp:nvSpPr>
        <dsp:cNvPr id="0" name=""/>
        <dsp:cNvSpPr/>
      </dsp:nvSpPr>
      <dsp:spPr>
        <a:xfrm>
          <a:off x="4777540" y="3598"/>
          <a:ext cx="2321372" cy="146595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All IHS Staff</a:t>
          </a:r>
        </a:p>
      </dsp:txBody>
      <dsp:txXfrm>
        <a:off x="5117497" y="218282"/>
        <a:ext cx="1641458" cy="1036589"/>
      </dsp:txXfrm>
    </dsp:sp>
    <dsp:sp modelId="{7A90AC5E-C70D-47D9-B69A-61C857669E4B}">
      <dsp:nvSpPr>
        <dsp:cNvPr id="0" name=""/>
        <dsp:cNvSpPr/>
      </dsp:nvSpPr>
      <dsp:spPr>
        <a:xfrm rot="21526236">
          <a:off x="7494501" y="2499562"/>
          <a:ext cx="475863" cy="4984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3712216"/>
            <a:satOff val="-14026"/>
            <a:lumOff val="424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7494517" y="2600778"/>
        <a:ext cx="333104" cy="299055"/>
      </dsp:txXfrm>
    </dsp:sp>
    <dsp:sp modelId="{93D2529A-28C7-4597-B9AA-7384C70C3563}">
      <dsp:nvSpPr>
        <dsp:cNvPr id="0" name=""/>
        <dsp:cNvSpPr/>
      </dsp:nvSpPr>
      <dsp:spPr>
        <a:xfrm>
          <a:off x="8193509" y="1921943"/>
          <a:ext cx="2962933" cy="1570289"/>
        </a:xfrm>
        <a:prstGeom prst="ellipse">
          <a:avLst/>
        </a:prstGeom>
        <a:solidFill>
          <a:schemeClr val="accent2">
            <a:hueOff val="-3712216"/>
            <a:satOff val="-14026"/>
            <a:lumOff val="424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ISDEAA Negotiators and Teams</a:t>
          </a:r>
        </a:p>
      </dsp:txBody>
      <dsp:txXfrm>
        <a:off x="8627420" y="2151906"/>
        <a:ext cx="2095111" cy="1110363"/>
      </dsp:txXfrm>
    </dsp:sp>
    <dsp:sp modelId="{643DD3CB-8DB0-4DA5-BB0F-71957E404D41}">
      <dsp:nvSpPr>
        <dsp:cNvPr id="0" name=""/>
        <dsp:cNvSpPr/>
      </dsp:nvSpPr>
      <dsp:spPr>
        <a:xfrm rot="5400000">
          <a:off x="5777070" y="3693502"/>
          <a:ext cx="322311" cy="4984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7424432"/>
            <a:satOff val="-28053"/>
            <a:lumOff val="849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5825417" y="3744841"/>
        <a:ext cx="225618" cy="299055"/>
      </dsp:txXfrm>
    </dsp:sp>
    <dsp:sp modelId="{18735EEF-8B2A-4F02-A317-3458C75AB082}">
      <dsp:nvSpPr>
        <dsp:cNvPr id="0" name=""/>
        <dsp:cNvSpPr/>
      </dsp:nvSpPr>
      <dsp:spPr>
        <a:xfrm>
          <a:off x="4584986" y="4108602"/>
          <a:ext cx="2706479" cy="1465957"/>
        </a:xfrm>
        <a:prstGeom prst="ellipse">
          <a:avLst/>
        </a:prstGeom>
        <a:solidFill>
          <a:schemeClr val="accent2">
            <a:hueOff val="-7424432"/>
            <a:satOff val="-28053"/>
            <a:lumOff val="84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Tribal Leaders and Staff</a:t>
          </a:r>
        </a:p>
      </dsp:txBody>
      <dsp:txXfrm>
        <a:off x="4981341" y="4323286"/>
        <a:ext cx="1913769" cy="1036589"/>
      </dsp:txXfrm>
    </dsp:sp>
    <dsp:sp modelId="{A12FAF1B-4423-4982-BA5D-A62428BB97ED}">
      <dsp:nvSpPr>
        <dsp:cNvPr id="0" name=""/>
        <dsp:cNvSpPr/>
      </dsp:nvSpPr>
      <dsp:spPr>
        <a:xfrm rot="10722888">
          <a:off x="3839692" y="2579282"/>
          <a:ext cx="522834" cy="4984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1136649"/>
            <a:satOff val="-42079"/>
            <a:lumOff val="1274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 rot="10800000">
        <a:off x="3989200" y="2677290"/>
        <a:ext cx="373307" cy="299055"/>
      </dsp:txXfrm>
    </dsp:sp>
    <dsp:sp modelId="{81BE3410-BD2B-4F12-BFE8-BE2E81E8E124}">
      <dsp:nvSpPr>
        <dsp:cNvPr id="0" name=""/>
        <dsp:cNvSpPr/>
      </dsp:nvSpPr>
      <dsp:spPr>
        <a:xfrm>
          <a:off x="1261874" y="1984614"/>
          <a:ext cx="2331839" cy="1762842"/>
        </a:xfrm>
        <a:prstGeom prst="ellipse">
          <a:avLst/>
        </a:prstGeom>
        <a:solidFill>
          <a:schemeClr val="accent2">
            <a:hueOff val="-11136649"/>
            <a:satOff val="-42079"/>
            <a:lumOff val="1274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Other Federal Government Agencies</a:t>
          </a:r>
        </a:p>
      </dsp:txBody>
      <dsp:txXfrm>
        <a:off x="1603364" y="2242776"/>
        <a:ext cx="1648859" cy="12465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0FCBCF-7A11-4FF2-BC8A-727CC96E24B8}">
      <dsp:nvSpPr>
        <dsp:cNvPr id="0" name=""/>
        <dsp:cNvSpPr/>
      </dsp:nvSpPr>
      <dsp:spPr>
        <a:xfrm>
          <a:off x="8811122" y="911895"/>
          <a:ext cx="2415912" cy="241603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84AAFD-72B7-4576-879D-B6C2EA4A8DC2}">
      <dsp:nvSpPr>
        <dsp:cNvPr id="0" name=""/>
        <dsp:cNvSpPr/>
      </dsp:nvSpPr>
      <dsp:spPr>
        <a:xfrm>
          <a:off x="8891928" y="992444"/>
          <a:ext cx="2255334" cy="225493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Submission &amp; Posting </a:t>
          </a:r>
        </a:p>
      </dsp:txBody>
      <dsp:txXfrm>
        <a:off x="9214119" y="1314638"/>
        <a:ext cx="1610953" cy="1610549"/>
      </dsp:txXfrm>
    </dsp:sp>
    <dsp:sp modelId="{5492EDF7-2F4E-4BB7-B27B-147C3C475764}">
      <dsp:nvSpPr>
        <dsp:cNvPr id="0" name=""/>
        <dsp:cNvSpPr/>
      </dsp:nvSpPr>
      <dsp:spPr>
        <a:xfrm rot="2700000">
          <a:off x="6304023" y="911725"/>
          <a:ext cx="2415951" cy="2415951"/>
        </a:xfrm>
        <a:prstGeom prst="teardrop">
          <a:avLst>
            <a:gd name="adj" fmla="val 100000"/>
          </a:avLst>
        </a:prstGeom>
        <a:solidFill>
          <a:schemeClr val="accent2">
            <a:hueOff val="-3712216"/>
            <a:satOff val="-14026"/>
            <a:lumOff val="424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A7A3FD-8FA0-4FC9-BA48-AC9F2C3C4E13}">
      <dsp:nvSpPr>
        <dsp:cNvPr id="0" name=""/>
        <dsp:cNvSpPr/>
      </dsp:nvSpPr>
      <dsp:spPr>
        <a:xfrm>
          <a:off x="6395209" y="992444"/>
          <a:ext cx="2255334" cy="225493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3712216"/>
              <a:satOff val="-14026"/>
              <a:lumOff val="42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Finalize Report</a:t>
          </a:r>
        </a:p>
      </dsp:txBody>
      <dsp:txXfrm>
        <a:off x="6717400" y="1314638"/>
        <a:ext cx="1610953" cy="1610549"/>
      </dsp:txXfrm>
    </dsp:sp>
    <dsp:sp modelId="{A8FFC4F6-6333-4839-9696-B3D148B7462E}">
      <dsp:nvSpPr>
        <dsp:cNvPr id="0" name=""/>
        <dsp:cNvSpPr/>
      </dsp:nvSpPr>
      <dsp:spPr>
        <a:xfrm rot="2700000">
          <a:off x="3817664" y="911725"/>
          <a:ext cx="2415951" cy="2415951"/>
        </a:xfrm>
        <a:prstGeom prst="teardrop">
          <a:avLst>
            <a:gd name="adj" fmla="val 100000"/>
          </a:avLst>
        </a:prstGeom>
        <a:solidFill>
          <a:schemeClr val="accent2">
            <a:hueOff val="-7424432"/>
            <a:satOff val="-28053"/>
            <a:lumOff val="84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E15B73-F30E-4E36-AC9D-76776CC56FFD}">
      <dsp:nvSpPr>
        <dsp:cNvPr id="0" name=""/>
        <dsp:cNvSpPr/>
      </dsp:nvSpPr>
      <dsp:spPr>
        <a:xfrm>
          <a:off x="3898491" y="992444"/>
          <a:ext cx="2255334" cy="225493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7424432"/>
              <a:satOff val="-28053"/>
              <a:lumOff val="84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Tribal Consultation on Report</a:t>
          </a:r>
        </a:p>
      </dsp:txBody>
      <dsp:txXfrm>
        <a:off x="4220681" y="1314638"/>
        <a:ext cx="1610953" cy="1610549"/>
      </dsp:txXfrm>
    </dsp:sp>
    <dsp:sp modelId="{F4029707-96D7-4850-83DB-ED6FCCF1A5BA}">
      <dsp:nvSpPr>
        <dsp:cNvPr id="0" name=""/>
        <dsp:cNvSpPr/>
      </dsp:nvSpPr>
      <dsp:spPr>
        <a:xfrm rot="2700000">
          <a:off x="1320945" y="911725"/>
          <a:ext cx="2415951" cy="2415951"/>
        </a:xfrm>
        <a:prstGeom prst="teardrop">
          <a:avLst>
            <a:gd name="adj" fmla="val 100000"/>
          </a:avLst>
        </a:prstGeom>
        <a:solidFill>
          <a:schemeClr val="accent2">
            <a:hueOff val="-11136649"/>
            <a:satOff val="-42079"/>
            <a:lumOff val="1274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1262D6-8F17-43B3-B129-155029CA1D69}">
      <dsp:nvSpPr>
        <dsp:cNvPr id="0" name=""/>
        <dsp:cNvSpPr/>
      </dsp:nvSpPr>
      <dsp:spPr>
        <a:xfrm>
          <a:off x="1401772" y="992444"/>
          <a:ext cx="2255334" cy="2254938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11136649"/>
              <a:satOff val="-42079"/>
              <a:lumOff val="127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Preparing Report for consultation</a:t>
          </a:r>
        </a:p>
      </dsp:txBody>
      <dsp:txXfrm>
        <a:off x="1723962" y="1314638"/>
        <a:ext cx="1610953" cy="16105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0.08227</cdr:x>
      <cdr:y>0.64391</cdr:y>
    </cdr:from>
    <cdr:to>
      <cdr:x>0.14229</cdr:x>
      <cdr:y>0.71003</cdr:y>
    </cdr:to>
    <cdr:sp macro="" textlink="">
      <cdr:nvSpPr>
        <cdr:cNvPr id="2" name="Rectangle: Top Corners Rounded 1">
          <a:extLst xmlns:a="http://schemas.openxmlformats.org/drawingml/2006/main">
            <a:ext uri="{FF2B5EF4-FFF2-40B4-BE49-F238E27FC236}">
              <a16:creationId xmlns:a16="http://schemas.microsoft.com/office/drawing/2014/main" id="{076A2E35-4F7A-4896-BB88-C3278559A0B1}"/>
            </a:ext>
          </a:extLst>
        </cdr:cNvPr>
        <cdr:cNvSpPr/>
      </cdr:nvSpPr>
      <cdr:spPr>
        <a:xfrm xmlns:a="http://schemas.openxmlformats.org/drawingml/2006/main">
          <a:off x="618949" y="2590270"/>
          <a:ext cx="451556" cy="265995"/>
        </a:xfrm>
        <a:prstGeom xmlns:a="http://schemas.openxmlformats.org/drawingml/2006/main" prst="round2SameRect">
          <a:avLst/>
        </a:prstGeom>
      </cdr:spPr>
      <cdr:style>
        <a:lnRef xmlns:a="http://schemas.openxmlformats.org/drawingml/2006/main" idx="2">
          <a:schemeClr val="accent4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b="1" dirty="0"/>
            <a:t>127</a:t>
          </a:r>
        </a:p>
        <a:p xmlns:a="http://schemas.openxmlformats.org/drawingml/2006/main">
          <a:r>
            <a:rPr lang="en-US" b="1" dirty="0"/>
            <a:t> </a:t>
          </a:r>
        </a:p>
      </cdr:txBody>
    </cdr:sp>
  </cdr:relSizeAnchor>
  <cdr:relSizeAnchor xmlns:cdr="http://schemas.openxmlformats.org/drawingml/2006/chartDrawing">
    <cdr:from>
      <cdr:x>0.82505</cdr:x>
      <cdr:y>0.20613</cdr:y>
    </cdr:from>
    <cdr:to>
      <cdr:x>0.88357</cdr:x>
      <cdr:y>0.26506</cdr:y>
    </cdr:to>
    <cdr:sp macro="" textlink="">
      <cdr:nvSpPr>
        <cdr:cNvPr id="3" name="Rectangle: Top Corners Rounded 2">
          <a:extLst xmlns:a="http://schemas.openxmlformats.org/drawingml/2006/main">
            <a:ext uri="{FF2B5EF4-FFF2-40B4-BE49-F238E27FC236}">
              <a16:creationId xmlns:a16="http://schemas.microsoft.com/office/drawing/2014/main" id="{736B090D-037E-48BD-8633-02B6B38D9D62}"/>
            </a:ext>
          </a:extLst>
        </cdr:cNvPr>
        <cdr:cNvSpPr/>
      </cdr:nvSpPr>
      <cdr:spPr>
        <a:xfrm xmlns:a="http://schemas.openxmlformats.org/drawingml/2006/main">
          <a:off x="6206949" y="829205"/>
          <a:ext cx="440267" cy="237066"/>
        </a:xfrm>
        <a:prstGeom xmlns:a="http://schemas.openxmlformats.org/drawingml/2006/main" prst="round2SameRect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dirty="0"/>
            <a:t>141</a:t>
          </a:r>
        </a:p>
        <a:p xmlns:a="http://schemas.openxmlformats.org/drawingml/2006/main">
          <a:endParaRPr lang="en-US" dirty="0"/>
        </a:p>
        <a:p xmlns:a="http://schemas.openxmlformats.org/drawingml/2006/main">
          <a:endParaRPr lang="en-US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46E519B-61BF-41A9-AFFA-BAD42AA6A28B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7B275C-5D9F-44B3-A894-FBB61692FE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870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8FA526-01BB-418E-87B3-BB204CED0494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0F8E536-381C-49DA-B51B-F692AA9434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73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C40A3-C388-4F58-B771-A78873EB76C1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784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F8E536-381C-49DA-B51B-F692AA94343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874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7550" y="4733440"/>
            <a:ext cx="5608320" cy="4305051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D2784-3195-4080-9B24-1409FF6CF39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631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F8E536-381C-49DA-B51B-F692AA94343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3238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8E536-381C-49DA-B51B-F692AA94343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376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F8E536-381C-49DA-B51B-F692AA94343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57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7659">
              <a:defRPr/>
            </a:pPr>
            <a:fld id="{70F8E536-381C-49DA-B51B-F692AA943430}" type="slidenum">
              <a:rPr lang="en-US" sz="1200">
                <a:solidFill>
                  <a:prstClr val="black"/>
                </a:solidFill>
                <a:latin typeface="Calibri" panose="020F0502020204030204"/>
              </a:rPr>
              <a:pPr defTabSz="927659">
                <a:defRPr/>
              </a:pPr>
              <a:t>8</a:t>
            </a:fld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51833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D29C0-AE6D-4E02-9CD8-049544EE3C2F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4231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BB96C-A6A9-4F12-A778-07A91059553E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67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C8D6-7423-4F71-9348-7AA0B1B9E177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46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77FC0-B7A1-430F-AD49-528ADA738D84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252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0417-A2B4-47D9-8D73-3867C9524B79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8396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DA967-8BCA-4D0A-BD46-BC64A3D6E2A0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675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F5A8D-FA53-49CC-9B33-E7CEADBA5681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61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920C6-9B3C-4481-A5DA-86B673AAB21A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018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849F1-438A-4621-AE50-92722F671549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696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67818D7-90F6-419A-8306-657D2ECDA14D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B582AC-5695-48DB-B28C-201892CC33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863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4E82-F24A-4D10-9AE3-8BE75ECAEEF4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937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BB65DD0-1986-4CD0-91AD-B21022B2D991}" type="datetime1">
              <a:rPr lang="en-US" smtClean="0"/>
              <a:t>7/22/2024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FB582AC-5695-48DB-B28C-201892CC33C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523" y="4682882"/>
            <a:ext cx="1293903" cy="1167733"/>
          </a:xfrm>
          <a:prstGeom prst="rect">
            <a:avLst/>
          </a:prstGeom>
        </p:spPr>
      </p:pic>
      <p:pic>
        <p:nvPicPr>
          <p:cNvPr id="14" name="Picture 13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523" y="4682882"/>
            <a:ext cx="1149894" cy="1155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51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hs.gov/selfgovernanc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807720"/>
            <a:ext cx="10058400" cy="3566160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Indian Health Service</a:t>
            </a:r>
            <a:br>
              <a:rPr lang="en-US" sz="6000" dirty="0"/>
            </a:br>
            <a:r>
              <a:rPr lang="en-US" sz="5400" dirty="0">
                <a:solidFill>
                  <a:srgbClr val="1D4D77"/>
                </a:solidFill>
              </a:rPr>
              <a:t>Office of Tribal Self-Governance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5438" y="4376928"/>
            <a:ext cx="10058400" cy="1740801"/>
          </a:xfrm>
        </p:spPr>
        <p:txBody>
          <a:bodyPr>
            <a:normAutofit/>
          </a:bodyPr>
          <a:lstStyle/>
          <a:p>
            <a:r>
              <a:rPr lang="en-US" sz="2800" dirty="0"/>
              <a:t>Tribal Self-Governance Advisory</a:t>
            </a:r>
            <a:br>
              <a:rPr lang="en-US" sz="2800" dirty="0"/>
            </a:br>
            <a:r>
              <a:rPr lang="en-US" sz="2800" dirty="0"/>
              <a:t>Committee (TSGAC) Meeting</a:t>
            </a:r>
          </a:p>
          <a:p>
            <a:r>
              <a:rPr lang="en-US" sz="2800" dirty="0"/>
              <a:t>July 22, 2024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78" y="4455620"/>
            <a:ext cx="1750176" cy="17408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097" y="4455620"/>
            <a:ext cx="1842403" cy="17642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2290"/>
            <a:ext cx="12207240" cy="55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513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09" y="594358"/>
            <a:ext cx="3692644" cy="4476406"/>
          </a:xfrm>
        </p:spPr>
        <p:txBody>
          <a:bodyPr>
            <a:no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Recent Accomplishments of the 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IHS Tribal 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Self-Governance Program 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OTSG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7847" y="821167"/>
            <a:ext cx="6492240" cy="4476406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3600" dirty="0"/>
              <a:t> Welcome 2 New Tribes/Tribal Organizations to IHS Tribal Self-Governance Program 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3600" dirty="0"/>
              <a:t> Releasing Self-Governance resources </a:t>
            </a:r>
          </a:p>
          <a:p>
            <a:pPr>
              <a:spcBef>
                <a:spcPts val="1800"/>
              </a:spcBef>
              <a:buFont typeface="Wingdings" panose="05000000000000000000" pitchFamily="2" charset="2"/>
              <a:buChar char="v"/>
            </a:pPr>
            <a:r>
              <a:rPr lang="en-US" sz="3600" dirty="0"/>
              <a:t> Continue to catch up on Reports to Congress </a:t>
            </a:r>
          </a:p>
          <a:p>
            <a:pPr marL="475476" lvl="2" indent="0">
              <a:lnSpc>
                <a:spcPct val="100000"/>
              </a:lnSpc>
              <a:buNone/>
            </a:pPr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92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253" y="286603"/>
            <a:ext cx="10624930" cy="1450757"/>
          </a:xfrm>
        </p:spPr>
        <p:txBody>
          <a:bodyPr>
            <a:normAutofit/>
          </a:bodyPr>
          <a:lstStyle/>
          <a:p>
            <a:r>
              <a:rPr lang="en-US" dirty="0"/>
              <a:t>Self-Governance Funding Agreements and Funding Levels: FY 2017-2023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B582AC-5695-48DB-B28C-201892CC33C9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915442"/>
              </p:ext>
            </p:extLst>
          </p:nvPr>
        </p:nvGraphicFramePr>
        <p:xfrm>
          <a:off x="361244" y="1846263"/>
          <a:ext cx="811671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A46F4CD-C961-435D-8376-E863213E04D4}"/>
              </a:ext>
            </a:extLst>
          </p:cNvPr>
          <p:cNvSpPr txBox="1"/>
          <p:nvPr/>
        </p:nvSpPr>
        <p:spPr>
          <a:xfrm>
            <a:off x="8590844" y="1846263"/>
            <a:ext cx="323991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New Tribes as of </a:t>
            </a:r>
            <a:br>
              <a:rPr lang="en-US" sz="2400" b="1" dirty="0"/>
            </a:br>
            <a:r>
              <a:rPr lang="en-US" sz="2400" b="1" dirty="0"/>
              <a:t>July 1, 2024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Great Plains Tribal Leaders Health 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Eastern Shoshone Tribe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012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chemeClr val="tx1"/>
                </a:solidFill>
              </a:rPr>
              <a:t>IHS Tribal Self-Governance Program Snapshot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36559852"/>
              </p:ext>
            </p:extLst>
          </p:nvPr>
        </p:nvGraphicFramePr>
        <p:xfrm>
          <a:off x="513347" y="1940488"/>
          <a:ext cx="10642333" cy="4043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3286" y="6445668"/>
            <a:ext cx="10809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Goal 2: Quality, Objective 2.2: Provide</a:t>
            </a:r>
            <a:r>
              <a:rPr kumimoji="0" lang="en-US" sz="16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care to better meet the health care needs of AI/AN communities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627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DD8CC-D5BD-4D76-BD61-4725181CD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4565" y="286603"/>
            <a:ext cx="10205049" cy="1450757"/>
          </a:xfrm>
        </p:spPr>
        <p:txBody>
          <a:bodyPr/>
          <a:lstStyle/>
          <a:p>
            <a:r>
              <a:rPr lang="en-US" b="1" dirty="0"/>
              <a:t>Resources: Self-Governance Cooperative Agreement for Planning and Negotiation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DE0D1-4608-45B7-8402-6FA9279BF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469078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dirty="0"/>
              <a:t> Round 1: Awarded</a:t>
            </a:r>
          </a:p>
          <a:p>
            <a:pPr marL="201168" lvl="1" indent="0">
              <a:buNone/>
            </a:pPr>
            <a:r>
              <a:rPr lang="en-US" sz="3200" dirty="0"/>
              <a:t>	Planning: Catawba Nation, Fallon-Paiute Shoshone Tribe, 		Miccosukee Tribe, Tunica Biloxi Tribe of Louisiana.</a:t>
            </a:r>
          </a:p>
          <a:p>
            <a:pPr marL="201168" lvl="1" indent="0">
              <a:buNone/>
            </a:pPr>
            <a:r>
              <a:rPr lang="en-US" sz="3200" dirty="0"/>
              <a:t>	Negotiation: Spokane Tribe of </a:t>
            </a:r>
            <a:r>
              <a:rPr lang="en-US" sz="3200"/>
              <a:t>Spokane Reservation.</a:t>
            </a:r>
            <a:endParaRPr lang="en-US" sz="3200" dirty="0"/>
          </a:p>
          <a:p>
            <a:pPr marL="201168" lvl="1" indent="0">
              <a:buNone/>
            </a:pPr>
            <a:endParaRPr lang="en-US" sz="32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600" dirty="0"/>
              <a:t> Round 2: </a:t>
            </a:r>
            <a:r>
              <a:rPr lang="en-US" sz="3200" dirty="0"/>
              <a:t>Pending internal review. </a:t>
            </a:r>
          </a:p>
          <a:p>
            <a:pPr marL="201168" lvl="1" indent="0">
              <a:buNone/>
            </a:pPr>
            <a:r>
              <a:rPr lang="en-US" sz="3200" dirty="0"/>
              <a:t>Award notice in early August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3400" dirty="0"/>
          </a:p>
          <a:p>
            <a:pPr marL="201168" lvl="1" indent="0">
              <a:buNone/>
            </a:pPr>
            <a:endParaRPr lang="en-US" sz="3400" dirty="0"/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BB4913-5B78-404B-8464-428FE0474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649D81-184F-479B-AF07-438464583077}"/>
              </a:ext>
            </a:extLst>
          </p:cNvPr>
          <p:cNvSpPr txBox="1"/>
          <p:nvPr/>
        </p:nvSpPr>
        <p:spPr>
          <a:xfrm>
            <a:off x="128337" y="6406326"/>
            <a:ext cx="11778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Goal 3: Management Objective 3.2: Secure and effectively manage the assets and resources.</a:t>
            </a:r>
          </a:p>
        </p:txBody>
      </p:sp>
    </p:spTree>
    <p:extLst>
      <p:ext uri="{BB962C8B-B14F-4D97-AF65-F5344CB8AC3E}">
        <p14:creationId xmlns:p14="http://schemas.microsoft.com/office/powerpoint/2010/main" val="414814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0723992-04DD-4773-8079-F977872D3D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2233644"/>
              </p:ext>
            </p:extLst>
          </p:nvPr>
        </p:nvGraphicFramePr>
        <p:xfrm>
          <a:off x="0" y="885225"/>
          <a:ext cx="12192000" cy="5574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865D688-3502-43FF-BAE3-8D0961ABBB5E}"/>
              </a:ext>
            </a:extLst>
          </p:cNvPr>
          <p:cNvSpPr txBox="1">
            <a:spLocks/>
          </p:cNvSpPr>
          <p:nvPr/>
        </p:nvSpPr>
        <p:spPr>
          <a:xfrm>
            <a:off x="372943" y="269879"/>
            <a:ext cx="11690720" cy="4023360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sz="3600" dirty="0"/>
              <a:t> Indian Self-Determination and Education Assistance Act  Training</a:t>
            </a:r>
            <a:endParaRPr lang="en-US" sz="3400" dirty="0"/>
          </a:p>
          <a:p>
            <a:pPr marL="201168" lvl="1" indent="0">
              <a:buNone/>
            </a:pPr>
            <a:endParaRPr lang="en-US" sz="3400" dirty="0"/>
          </a:p>
          <a:p>
            <a:pPr marL="201168" lvl="1" indent="0">
              <a:buFont typeface="Calibri" pitchFamily="34" charset="0"/>
              <a:buNone/>
            </a:pPr>
            <a:endParaRPr lang="en-US" sz="3400" dirty="0"/>
          </a:p>
          <a:p>
            <a:pPr marL="201168" lvl="1" indent="0">
              <a:buFont typeface="Calibri" pitchFamily="34" charset="0"/>
              <a:buNone/>
            </a:pPr>
            <a:endParaRPr lang="en-US" dirty="0"/>
          </a:p>
          <a:p>
            <a:pPr marL="201168" lvl="1" indent="0">
              <a:buFont typeface="Calibri" pitchFamily="34" charset="0"/>
              <a:buNone/>
            </a:pP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1BAFBA-333D-4DA6-8B2E-D271447F2E3B}"/>
              </a:ext>
            </a:extLst>
          </p:cNvPr>
          <p:cNvSpPr txBox="1"/>
          <p:nvPr/>
        </p:nvSpPr>
        <p:spPr>
          <a:xfrm>
            <a:off x="128337" y="6406326"/>
            <a:ext cx="11778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Goal 3: Management Objective 3.2: Secure and effectively manage the assets and resources.</a:t>
            </a:r>
          </a:p>
        </p:txBody>
      </p:sp>
    </p:spTree>
    <p:extLst>
      <p:ext uri="{BB962C8B-B14F-4D97-AF65-F5344CB8AC3E}">
        <p14:creationId xmlns:p14="http://schemas.microsoft.com/office/powerpoint/2010/main" val="2706294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8D8372-6DBB-4905-983B-415D67095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582AC-5695-48DB-B28C-201892CC33C9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3" name="Content Placeholder 4">
            <a:extLst>
              <a:ext uri="{FF2B5EF4-FFF2-40B4-BE49-F238E27FC236}">
                <a16:creationId xmlns:a16="http://schemas.microsoft.com/office/drawing/2014/main" id="{9252E46D-F738-45F4-9337-AC07FDAEE9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3169426"/>
              </p:ext>
            </p:extLst>
          </p:nvPr>
        </p:nvGraphicFramePr>
        <p:xfrm>
          <a:off x="144380" y="881238"/>
          <a:ext cx="12047620" cy="4239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2BD819A4-498E-40ED-A7C2-A43F991F844D}"/>
              </a:ext>
            </a:extLst>
          </p:cNvPr>
          <p:cNvSpPr txBox="1">
            <a:spLocks/>
          </p:cNvSpPr>
          <p:nvPr/>
        </p:nvSpPr>
        <p:spPr>
          <a:xfrm>
            <a:off x="1175099" y="324040"/>
            <a:ext cx="9952522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Submitting Reports to Congress on the Administration of IHS Self-Governance 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EC4EF3D1-1F31-47AB-897D-5C7B57225E09}"/>
              </a:ext>
            </a:extLst>
          </p:cNvPr>
          <p:cNvSpPr/>
          <p:nvPr/>
        </p:nvSpPr>
        <p:spPr>
          <a:xfrm>
            <a:off x="2205810" y="4059555"/>
            <a:ext cx="8371879" cy="93222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FY 2016-2017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AF39B496-DADF-422B-AC96-0284C2C52B87}"/>
              </a:ext>
            </a:extLst>
          </p:cNvPr>
          <p:cNvSpPr/>
          <p:nvPr/>
        </p:nvSpPr>
        <p:spPr>
          <a:xfrm>
            <a:off x="2205810" y="4742398"/>
            <a:ext cx="3449923" cy="935441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FY 2018-2019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784524-675F-4A41-9067-0454E8AB2E11}"/>
              </a:ext>
            </a:extLst>
          </p:cNvPr>
          <p:cNvSpPr/>
          <p:nvPr/>
        </p:nvSpPr>
        <p:spPr>
          <a:xfrm>
            <a:off x="1634980" y="5561069"/>
            <a:ext cx="2079065" cy="71639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FY 2020 –2021; 2022-2023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347B9B-9822-47CD-9510-33E4178DFF7A}"/>
              </a:ext>
            </a:extLst>
          </p:cNvPr>
          <p:cNvSpPr txBox="1"/>
          <p:nvPr/>
        </p:nvSpPr>
        <p:spPr>
          <a:xfrm>
            <a:off x="128337" y="6406326"/>
            <a:ext cx="11778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Goal 3: Management Objective 3.1 Improve communications </a:t>
            </a:r>
          </a:p>
        </p:txBody>
      </p:sp>
    </p:spTree>
    <p:extLst>
      <p:ext uri="{BB962C8B-B14F-4D97-AF65-F5344CB8AC3E}">
        <p14:creationId xmlns:p14="http://schemas.microsoft.com/office/powerpoint/2010/main" val="847928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0623" y="1021692"/>
            <a:ext cx="2503577" cy="249016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b="1" dirty="0"/>
              <a:t>Questions     </a:t>
            </a:r>
            <a:br>
              <a:rPr lang="en-US" b="1" dirty="0"/>
            </a:br>
            <a:r>
              <a:rPr lang="en-US" b="1" dirty="0"/>
              <a:t>    &amp; Thank you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097280" y="4792721"/>
            <a:ext cx="10058400" cy="1143000"/>
          </a:xfrm>
        </p:spPr>
        <p:txBody>
          <a:bodyPr/>
          <a:lstStyle/>
          <a:p>
            <a:pPr algn="ctr"/>
            <a:r>
              <a:rPr lang="en-US" b="1" u="sng" dirty="0"/>
              <a:t>Contact us: </a:t>
            </a:r>
            <a:endParaRPr lang="en-US" b="1" dirty="0"/>
          </a:p>
          <a:p>
            <a:pPr algn="ctr"/>
            <a:r>
              <a:rPr lang="en-US" b="1" dirty="0"/>
              <a:t>301-443-7821 ∙ </a:t>
            </a:r>
            <a:r>
              <a:rPr lang="en-US" b="1" dirty="0">
                <a:hlinkClick r:id="rId4"/>
              </a:rPr>
              <a:t>www.ihs.gov/selfgovernance</a:t>
            </a:r>
            <a:r>
              <a:rPr lang="en-US" b="1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1670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1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0F4C76"/>
      </a:accent1>
      <a:accent2>
        <a:srgbClr val="0F4C76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331</Words>
  <Application>Microsoft Office PowerPoint</Application>
  <PresentationFormat>Widescreen</PresentationFormat>
  <Paragraphs>63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Bahnschrift SemiBold Condensed</vt:lpstr>
      <vt:lpstr>Calibri</vt:lpstr>
      <vt:lpstr>Calibri Light</vt:lpstr>
      <vt:lpstr>Courier New</vt:lpstr>
      <vt:lpstr>Wingdings</vt:lpstr>
      <vt:lpstr>Retrospect</vt:lpstr>
      <vt:lpstr>Indian Health Service Office of Tribal Self-Governance Update</vt:lpstr>
      <vt:lpstr>Recent Accomplishments of the  IHS Tribal  Self-Governance Program  and  OTSG</vt:lpstr>
      <vt:lpstr>Self-Governance Funding Agreements and Funding Levels: FY 2017-2023 </vt:lpstr>
      <vt:lpstr>IHS Tribal Self-Governance Program Snapshot</vt:lpstr>
      <vt:lpstr>Resources: Self-Governance Cooperative Agreement for Planning and Negotiation</vt:lpstr>
      <vt:lpstr>PowerPoint Presentation</vt:lpstr>
      <vt:lpstr>PowerPoint Presentation</vt:lpstr>
      <vt:lpstr>Questions          &amp; 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2024-02-22T13:44:56Z</dcterms:created>
  <dcterms:modified xsi:type="dcterms:W3CDTF">2024-07-22T16:47:54Z</dcterms:modified>
</cp:coreProperties>
</file>