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627" r:id="rId3"/>
    <p:sldId id="626" r:id="rId4"/>
    <p:sldId id="62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di Ferguson" initials="CF" lastIdx="2" clrIdx="0">
    <p:extLst>
      <p:ext uri="{19B8F6BF-5375-455C-9EA6-DF929625EA0E}">
        <p15:presenceInfo xmlns:p15="http://schemas.microsoft.com/office/powerpoint/2012/main" userId="S::cyndif@senseinc.com::5b37c107-19e8-4ac1-b876-f5341f036a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3238" autoAdjust="0"/>
  </p:normalViewPr>
  <p:slideViewPr>
    <p:cSldViewPr>
      <p:cViewPr varScale="1">
        <p:scale>
          <a:sx n="97" d="100"/>
          <a:sy n="97" d="100"/>
        </p:scale>
        <p:origin x="7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-1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232D30-2026-448E-83BE-53AE07C228A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B54E42-B201-43D7-A0B9-A2561897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9D93AE-EB59-4C04-81BE-24823D581A3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7A3431-68FF-493E-9FCC-39941D0F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8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E3E2-2309-4A98-8F2B-DB1E1CD06019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217-AE8B-40ED-A722-F9382EB885A4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268-5C29-4881-A638-9AB1E99FCFD4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A39D-5BCC-4B2E-BF3D-828CB4310BDD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2CAA-C8D0-4C68-96C5-B3833103C3FE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55F8-4D54-4D57-9492-A5FD3F82B671}" type="datetime1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8DC9-AB0C-4DAF-A800-EC04147D88B2}" type="datetime1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8CD-FC4F-4A27-87AC-FCEF6D6100D0}" type="datetime1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5A1F-1BB4-4180-8515-BF3FC871F22A}" type="datetime1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4FE-D758-4B3E-81D3-2A01E108A3C5}" type="datetime1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8101-AD2B-49DD-8E6C-EB4DEBED5298}" type="datetime1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1F519-7732-463B-95B4-1CA13DC39C0A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DF4E-827F-427A-878E-6542E8656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Milhollin@hobbsstraus.com" TargetMode="External"/><Relationship Id="rId7" Type="http://schemas.openxmlformats.org/officeDocument/2006/relationships/image" Target="../media/image2.jpeg"/><Relationship Id="rId2" Type="http://schemas.openxmlformats.org/officeDocument/2006/relationships/hyperlink" Target="mailto:cyndif@senseinc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onegMcD@outlook.com" TargetMode="External"/><Relationship Id="rId5" Type="http://schemas.openxmlformats.org/officeDocument/2006/relationships/hyperlink" Target="mailto:darrenj@tribalselfgov.org" TargetMode="External"/><Relationship Id="rId4" Type="http://schemas.openxmlformats.org/officeDocument/2006/relationships/hyperlink" Target="mailto:EBailey@hobbsstrau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09800"/>
          </a:xfrm>
        </p:spPr>
        <p:txBody>
          <a:bodyPr>
            <a:normAutofit/>
          </a:bodyPr>
          <a:lstStyle/>
          <a:p>
            <a:br>
              <a:rPr lang="en-US" b="1">
                <a:solidFill>
                  <a:schemeClr val="accent1">
                    <a:lumMod val="75000"/>
                  </a:schemeClr>
                </a:solidFill>
              </a:rPr>
            </a:br>
            <a:endParaRPr lang="en-US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848600" cy="4191000"/>
          </a:xfrm>
        </p:spPr>
        <p:txBody>
          <a:bodyPr>
            <a:normAutofit/>
          </a:bodyPr>
          <a:lstStyle/>
          <a:p>
            <a:endParaRPr lang="en-US" sz="1900" b="1" u="sng">
              <a:solidFill>
                <a:schemeClr val="tx1"/>
              </a:solidFill>
            </a:endParaRPr>
          </a:p>
          <a:p>
            <a:endParaRPr lang="en-US" sz="1700" b="1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Tribal Self-Governance Advisory Committee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ACA/IHCIA Project Update</a:t>
            </a:r>
          </a:p>
          <a:p>
            <a:r>
              <a:rPr lang="en-US" sz="1900">
                <a:solidFill>
                  <a:schemeClr val="tx1"/>
                </a:solidFill>
              </a:rPr>
              <a:t>July 22, 2024</a:t>
            </a:r>
          </a:p>
          <a:p>
            <a:r>
              <a:rPr lang="en-US" sz="1900"/>
              <a:t> </a:t>
            </a:r>
          </a:p>
          <a:p>
            <a:endParaRPr lang="en-US" sz="1900"/>
          </a:p>
          <a:p>
            <a:r>
              <a:rPr lang="en-US" sz="2400" b="1">
                <a:solidFill>
                  <a:schemeClr val="tx1"/>
                </a:solidFill>
              </a:rPr>
              <a:t>Presented by </a:t>
            </a:r>
          </a:p>
          <a:p>
            <a:r>
              <a:rPr lang="en-US" sz="1800" b="1" i="1">
                <a:solidFill>
                  <a:srgbClr val="FF0000"/>
                </a:solidFill>
                <a:latin typeface="+mj-lt"/>
              </a:rPr>
              <a:t>Cyndi Ferguson, SENSE Inc. (ACA Project Lead)</a:t>
            </a:r>
          </a:p>
          <a:p>
            <a:endParaRPr lang="en-US" sz="1800" b="1" i="1">
              <a:solidFill>
                <a:srgbClr val="FF0000"/>
              </a:solidFill>
              <a:latin typeface="+mj-lt"/>
            </a:endParaRPr>
          </a:p>
          <a:p>
            <a:endParaRPr lang="en-US" sz="1400" b="1" i="1">
              <a:solidFill>
                <a:srgbClr val="FF0000"/>
              </a:solidFill>
              <a:latin typeface="+mj-lt"/>
            </a:endParaRPr>
          </a:p>
          <a:p>
            <a:endParaRPr lang="en-US" sz="190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58518" y="152400"/>
            <a:ext cx="7852082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42531-6BA3-E188-CA9D-1DD2357AE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anchor="b">
            <a:normAutofit fontScale="90000"/>
          </a:bodyPr>
          <a:lstStyle/>
          <a:p>
            <a:r>
              <a:rPr lang="en-US" sz="6000" b="1" kern="12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Recent Project Activities </a:t>
            </a:r>
            <a:br>
              <a:rPr lang="en-US" sz="6000" b="1" kern="120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en-US" sz="3100" b="1" kern="1200">
                <a:latin typeface="+mj-lt"/>
                <a:ea typeface="+mj-ea"/>
                <a:cs typeface="+mj-cs"/>
              </a:rPr>
              <a:t>(since the last TSGAC Meeting in February 2024)</a:t>
            </a:r>
            <a:endParaRPr lang="en-US" sz="4700"/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27594" y="-4267"/>
                  <a:pt x="329693" y="13251"/>
                  <a:pt x="521208" y="0"/>
                </a:cubicBezTo>
                <a:cubicBezTo>
                  <a:pt x="712723" y="-13251"/>
                  <a:pt x="1137373" y="-13618"/>
                  <a:pt x="1371600" y="0"/>
                </a:cubicBezTo>
                <a:cubicBezTo>
                  <a:pt x="1605827" y="13618"/>
                  <a:pt x="1975382" y="-27374"/>
                  <a:pt x="2221992" y="0"/>
                </a:cubicBezTo>
                <a:cubicBezTo>
                  <a:pt x="2468602" y="27374"/>
                  <a:pt x="2863316" y="-20517"/>
                  <a:pt x="3072384" y="0"/>
                </a:cubicBezTo>
                <a:cubicBezTo>
                  <a:pt x="3281452" y="20517"/>
                  <a:pt x="3331438" y="10793"/>
                  <a:pt x="3511296" y="0"/>
                </a:cubicBezTo>
                <a:cubicBezTo>
                  <a:pt x="3691154" y="-10793"/>
                  <a:pt x="3906405" y="-29737"/>
                  <a:pt x="4114800" y="0"/>
                </a:cubicBezTo>
                <a:cubicBezTo>
                  <a:pt x="4323195" y="29737"/>
                  <a:pt x="4428852" y="-2234"/>
                  <a:pt x="4553712" y="0"/>
                </a:cubicBezTo>
                <a:cubicBezTo>
                  <a:pt x="4678572" y="2234"/>
                  <a:pt x="5065629" y="29368"/>
                  <a:pt x="5239512" y="0"/>
                </a:cubicBezTo>
                <a:cubicBezTo>
                  <a:pt x="5413395" y="-29368"/>
                  <a:pt x="5703888" y="11839"/>
                  <a:pt x="5843016" y="0"/>
                </a:cubicBezTo>
                <a:cubicBezTo>
                  <a:pt x="5982144" y="-11839"/>
                  <a:pt x="6260765" y="24719"/>
                  <a:pt x="6611112" y="0"/>
                </a:cubicBezTo>
                <a:cubicBezTo>
                  <a:pt x="6961459" y="-24719"/>
                  <a:pt x="7228293" y="32959"/>
                  <a:pt x="7461504" y="0"/>
                </a:cubicBezTo>
                <a:cubicBezTo>
                  <a:pt x="7694715" y="-32959"/>
                  <a:pt x="7990029" y="-3422"/>
                  <a:pt x="8229600" y="0"/>
                </a:cubicBezTo>
                <a:cubicBezTo>
                  <a:pt x="8228940" y="5812"/>
                  <a:pt x="8229447" y="9773"/>
                  <a:pt x="8229600" y="18288"/>
                </a:cubicBezTo>
                <a:cubicBezTo>
                  <a:pt x="7940706" y="-9293"/>
                  <a:pt x="7792584" y="-16009"/>
                  <a:pt x="7461504" y="18288"/>
                </a:cubicBezTo>
                <a:cubicBezTo>
                  <a:pt x="7130424" y="52585"/>
                  <a:pt x="7080072" y="43845"/>
                  <a:pt x="6940296" y="18288"/>
                </a:cubicBezTo>
                <a:cubicBezTo>
                  <a:pt x="6800520" y="-7269"/>
                  <a:pt x="6672872" y="26671"/>
                  <a:pt x="6419088" y="18288"/>
                </a:cubicBezTo>
                <a:cubicBezTo>
                  <a:pt x="6165304" y="9905"/>
                  <a:pt x="5869721" y="4987"/>
                  <a:pt x="5650992" y="18288"/>
                </a:cubicBezTo>
                <a:cubicBezTo>
                  <a:pt x="5432263" y="31589"/>
                  <a:pt x="5308310" y="3023"/>
                  <a:pt x="5129784" y="18288"/>
                </a:cubicBezTo>
                <a:cubicBezTo>
                  <a:pt x="4951258" y="33553"/>
                  <a:pt x="4799696" y="15357"/>
                  <a:pt x="4690872" y="18288"/>
                </a:cubicBezTo>
                <a:cubicBezTo>
                  <a:pt x="4582048" y="21219"/>
                  <a:pt x="4311124" y="-7836"/>
                  <a:pt x="4087368" y="18288"/>
                </a:cubicBezTo>
                <a:cubicBezTo>
                  <a:pt x="3863612" y="44412"/>
                  <a:pt x="3730288" y="13374"/>
                  <a:pt x="3401568" y="18288"/>
                </a:cubicBezTo>
                <a:cubicBezTo>
                  <a:pt x="3072848" y="23202"/>
                  <a:pt x="3020684" y="32425"/>
                  <a:pt x="2798064" y="18288"/>
                </a:cubicBezTo>
                <a:cubicBezTo>
                  <a:pt x="2575444" y="4151"/>
                  <a:pt x="2440915" y="-7352"/>
                  <a:pt x="2276856" y="18288"/>
                </a:cubicBezTo>
                <a:cubicBezTo>
                  <a:pt x="2112797" y="43928"/>
                  <a:pt x="1726502" y="-9560"/>
                  <a:pt x="1426464" y="18288"/>
                </a:cubicBezTo>
                <a:cubicBezTo>
                  <a:pt x="1126426" y="46136"/>
                  <a:pt x="992925" y="21016"/>
                  <a:pt x="740664" y="18288"/>
                </a:cubicBezTo>
                <a:cubicBezTo>
                  <a:pt x="488403" y="15560"/>
                  <a:pt x="195650" y="-16061"/>
                  <a:pt x="0" y="18288"/>
                </a:cubicBezTo>
                <a:cubicBezTo>
                  <a:pt x="348" y="9455"/>
                  <a:pt x="654" y="3983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59263" y="-9445"/>
                  <a:pt x="404731" y="4427"/>
                  <a:pt x="521208" y="0"/>
                </a:cubicBezTo>
                <a:cubicBezTo>
                  <a:pt x="637685" y="-4427"/>
                  <a:pt x="839187" y="564"/>
                  <a:pt x="960120" y="0"/>
                </a:cubicBezTo>
                <a:cubicBezTo>
                  <a:pt x="1081053" y="-564"/>
                  <a:pt x="1313469" y="-16481"/>
                  <a:pt x="1481328" y="0"/>
                </a:cubicBezTo>
                <a:cubicBezTo>
                  <a:pt x="1649187" y="16481"/>
                  <a:pt x="1885247" y="26161"/>
                  <a:pt x="2167128" y="0"/>
                </a:cubicBezTo>
                <a:cubicBezTo>
                  <a:pt x="2449009" y="-26161"/>
                  <a:pt x="2761875" y="-22202"/>
                  <a:pt x="2935224" y="0"/>
                </a:cubicBezTo>
                <a:cubicBezTo>
                  <a:pt x="3108573" y="22202"/>
                  <a:pt x="3540687" y="-2863"/>
                  <a:pt x="3785616" y="0"/>
                </a:cubicBezTo>
                <a:cubicBezTo>
                  <a:pt x="4030545" y="2863"/>
                  <a:pt x="4280774" y="-12442"/>
                  <a:pt x="4636008" y="0"/>
                </a:cubicBezTo>
                <a:cubicBezTo>
                  <a:pt x="4991242" y="12442"/>
                  <a:pt x="5025483" y="16914"/>
                  <a:pt x="5239512" y="0"/>
                </a:cubicBezTo>
                <a:cubicBezTo>
                  <a:pt x="5453541" y="-16914"/>
                  <a:pt x="5754008" y="16592"/>
                  <a:pt x="6007608" y="0"/>
                </a:cubicBezTo>
                <a:cubicBezTo>
                  <a:pt x="6261208" y="-16592"/>
                  <a:pt x="6407957" y="-11909"/>
                  <a:pt x="6693408" y="0"/>
                </a:cubicBezTo>
                <a:cubicBezTo>
                  <a:pt x="6978859" y="11909"/>
                  <a:pt x="7015437" y="-20890"/>
                  <a:pt x="7296912" y="0"/>
                </a:cubicBezTo>
                <a:cubicBezTo>
                  <a:pt x="7578387" y="20890"/>
                  <a:pt x="7859622" y="46406"/>
                  <a:pt x="8229600" y="0"/>
                </a:cubicBezTo>
                <a:cubicBezTo>
                  <a:pt x="8230508" y="6337"/>
                  <a:pt x="8228722" y="11778"/>
                  <a:pt x="8229600" y="18288"/>
                </a:cubicBezTo>
                <a:cubicBezTo>
                  <a:pt x="8075287" y="35054"/>
                  <a:pt x="7821366" y="21850"/>
                  <a:pt x="7626096" y="18288"/>
                </a:cubicBezTo>
                <a:cubicBezTo>
                  <a:pt x="7430826" y="14726"/>
                  <a:pt x="7320004" y="-9669"/>
                  <a:pt x="7022592" y="18288"/>
                </a:cubicBezTo>
                <a:cubicBezTo>
                  <a:pt x="6725180" y="46245"/>
                  <a:pt x="6348804" y="-14025"/>
                  <a:pt x="6172200" y="18288"/>
                </a:cubicBezTo>
                <a:cubicBezTo>
                  <a:pt x="5995596" y="50601"/>
                  <a:pt x="5788102" y="22890"/>
                  <a:pt x="5650992" y="18288"/>
                </a:cubicBezTo>
                <a:cubicBezTo>
                  <a:pt x="5513882" y="13686"/>
                  <a:pt x="5198399" y="29121"/>
                  <a:pt x="4882896" y="18288"/>
                </a:cubicBezTo>
                <a:cubicBezTo>
                  <a:pt x="4567393" y="7455"/>
                  <a:pt x="4557008" y="26965"/>
                  <a:pt x="4443984" y="18288"/>
                </a:cubicBezTo>
                <a:cubicBezTo>
                  <a:pt x="4330960" y="9611"/>
                  <a:pt x="4061674" y="28891"/>
                  <a:pt x="3758184" y="18288"/>
                </a:cubicBezTo>
                <a:cubicBezTo>
                  <a:pt x="3454694" y="7685"/>
                  <a:pt x="3380392" y="19119"/>
                  <a:pt x="3236976" y="18288"/>
                </a:cubicBezTo>
                <a:cubicBezTo>
                  <a:pt x="3093560" y="17457"/>
                  <a:pt x="2632116" y="37607"/>
                  <a:pt x="2386584" y="18288"/>
                </a:cubicBezTo>
                <a:cubicBezTo>
                  <a:pt x="2141052" y="-1031"/>
                  <a:pt x="2110884" y="28777"/>
                  <a:pt x="1947672" y="18288"/>
                </a:cubicBezTo>
                <a:cubicBezTo>
                  <a:pt x="1784460" y="7799"/>
                  <a:pt x="1535467" y="461"/>
                  <a:pt x="1261872" y="18288"/>
                </a:cubicBezTo>
                <a:cubicBezTo>
                  <a:pt x="988277" y="36115"/>
                  <a:pt x="1021096" y="10375"/>
                  <a:pt x="822960" y="18288"/>
                </a:cubicBezTo>
                <a:cubicBezTo>
                  <a:pt x="624824" y="26201"/>
                  <a:pt x="298309" y="1283"/>
                  <a:pt x="0" y="18288"/>
                </a:cubicBezTo>
                <a:cubicBezTo>
                  <a:pt x="-633" y="12278"/>
                  <a:pt x="-757" y="5867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 algn="ctr">
            <a:solidFill>
              <a:schemeClr val="accent2">
                <a:alpha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C6B219-2016-D5EC-D4DE-B45E7D274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68" y="2071316"/>
            <a:ext cx="7419232" cy="4130220"/>
          </a:xfrm>
        </p:spPr>
        <p:txBody>
          <a:bodyPr anchor="t">
            <a:normAutofit fontScale="77500" lnSpcReduction="20000"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000" b="1">
                <a:cs typeface="Aharoni" panose="02010803020104030203" pitchFamily="2" charset="-79"/>
              </a:rPr>
              <a:t>Conducted two break-out sessions at the 2024 Annual Tribal Self-Governance Conference in Chandler, AZ (topics discussed included Medicaid Unwinding and Tribal Sponsorship).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sz="2000" b="1"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000" b="1">
                <a:cs typeface="Aharoni" panose="02010803020104030203" pitchFamily="2" charset="-79"/>
              </a:rPr>
              <a:t>Conducted a 2-day in-person ACA/IHCIA Training Session held in June 2024 in Portland, OR.  A total of 88 people representing 52 Tribes/Tribal organizations attended and provided positive feedback. All Training Materials and Resources were shared with participants and also posted on the website.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sz="2000" b="1"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000" b="1">
                <a:cs typeface="Aharoni" panose="02010803020104030203" pitchFamily="2" charset="-79"/>
              </a:rPr>
              <a:t>Developed updated ACA/IHCIA issues briefs on priority issues:</a:t>
            </a:r>
          </a:p>
          <a:p>
            <a:pPr marL="0" indent="0">
              <a:buNone/>
            </a:pPr>
            <a:endParaRPr lang="en-US" sz="2000" b="1">
              <a:cs typeface="Aharoni" panose="02010803020104030203" pitchFamily="2" charset="-79"/>
            </a:endParaRPr>
          </a:p>
          <a:p>
            <a:pPr marL="1141413" lvl="1" indent="-571500">
              <a:buFont typeface="Wingdings" panose="05000000000000000000" pitchFamily="2" charset="2"/>
              <a:buChar char="v"/>
            </a:pPr>
            <a:r>
              <a:rPr lang="en-US" sz="1800" b="1">
                <a:cs typeface="Aharoni" panose="02010803020104030203" pitchFamily="2" charset="-79"/>
              </a:rPr>
              <a:t>Analysis of the 2023 Marketplace Enrollment Data</a:t>
            </a:r>
          </a:p>
          <a:p>
            <a:pPr marL="1141413" lvl="1" indent="-571500">
              <a:buFont typeface="Wingdings" panose="05000000000000000000" pitchFamily="2" charset="2"/>
              <a:buChar char="v"/>
            </a:pPr>
            <a:r>
              <a:rPr lang="en-US" sz="1800" b="1"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Tribal Sponsorship of Medicare Part B and Part D Premiums</a:t>
            </a:r>
          </a:p>
          <a:p>
            <a:pPr marL="1141413" lvl="1" indent="-571500">
              <a:buFont typeface="Wingdings" panose="05000000000000000000" pitchFamily="2" charset="2"/>
              <a:buChar char="v"/>
            </a:pPr>
            <a:r>
              <a:rPr lang="en-US" sz="1800" b="1"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Medicaid Pharmacy Reimbursement for Tribal Programs</a:t>
            </a:r>
          </a:p>
          <a:p>
            <a:pPr marL="1141413" lvl="1" indent="-571500">
              <a:buFont typeface="Wingdings" panose="05000000000000000000" pitchFamily="2" charset="2"/>
              <a:buChar char="v"/>
            </a:pPr>
            <a:r>
              <a:rPr lang="en-US" sz="1800" b="1"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Steps to Update (or Add) Entry on the HHS Essential Community Provider List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sz="2000" b="1">
              <a:effectLst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000" b="1">
                <a:cs typeface="Aharoni" panose="02010803020104030203" pitchFamily="2" charset="-79"/>
              </a:rPr>
              <a:t>Re-organized the ACA/IHCIA Issue Briefs into categories to make it more user-friendly and easier to locate. </a:t>
            </a:r>
          </a:p>
          <a:p>
            <a:pPr marL="0" indent="0">
              <a:buNone/>
            </a:pPr>
            <a:endParaRPr lang="en-US" sz="190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72F2FB-9124-644B-300A-D1EF06F2491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411" r="-2" b="-2"/>
          <a:stretch>
            <a:fillRect/>
          </a:stretch>
        </p:blipFill>
        <p:spPr>
          <a:xfrm>
            <a:off x="7772400" y="5402547"/>
            <a:ext cx="1208532" cy="128225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5E013-7C6F-F704-C115-3E757716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7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C9E41-28A6-38B4-B1E2-B44C1DFE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5029199" cy="142552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3500" b="1" kern="12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Upcoming Project Activities </a:t>
            </a:r>
            <a:br>
              <a:rPr lang="en-US" sz="3500" b="1" kern="120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en-US" sz="3500" b="1" kern="120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D8546-AB8B-ED8F-B666-9F64CAA3CED6}"/>
              </a:ext>
            </a:extLst>
          </p:cNvPr>
          <p:cNvSpPr txBox="1"/>
          <p:nvPr/>
        </p:nvSpPr>
        <p:spPr>
          <a:xfrm>
            <a:off x="457201" y="1676400"/>
            <a:ext cx="4831884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cs typeface="Arial" panose="020B0604020202020204" pitchFamily="34" charset="0"/>
              </a:rPr>
              <a:t>Continue coordination with TTAG Policy Subcommittee on updates to the Medicare and Medicaid Top Priorities and Issues.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b="1" dirty="0"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cs typeface="Arial" panose="020B0604020202020204" pitchFamily="34" charset="0"/>
              </a:rPr>
              <a:t>Host another in-person ACA/IHCIA training in a different region.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b="1" dirty="0"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cs typeface="Arial" panose="020B0604020202020204" pitchFamily="34" charset="0"/>
              </a:rPr>
              <a:t>Potential special project working with SGCE on developing a “For Our People” segment on an ACA/IHCIA Story.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b="1" dirty="0"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cs typeface="Arial" panose="020B0604020202020204" pitchFamily="34" charset="0"/>
              </a:rPr>
              <a:t>Circulate updated survey on Medicaid Unwinding to gather updated information from Tribes on how the process is going.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b="1" dirty="0"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cs typeface="Arial" panose="020B0604020202020204" pitchFamily="34" charset="0"/>
              </a:rPr>
              <a:t>Review ACA/IHCIA Work Plan and host a Webinar on a priority topic (perhaps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Billing for Services Outside the 4 Walls).</a:t>
            </a:r>
            <a:endParaRPr lang="en-US" b="1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DC255D-A371-BA96-ABBF-64CE6460D6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06975" y="1806524"/>
            <a:ext cx="3127897" cy="327684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842101-4E38-5A51-7399-890857EB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9378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 sz="1000">
                <a:solidFill>
                  <a:srgbClr val="FFFFFF"/>
                </a:solidFill>
              </a:rPr>
              <a:t>3</a:t>
            </a:fld>
            <a:endParaRPr 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  <a:tileRect/>
          </a:gra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D35BC0-0FFB-4B5F-9086-D4C9D40F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ACA/IHCIA Project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B7A04-37E0-41BE-BC9E-6396CF682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6"/>
            <a:ext cx="7293023" cy="3930203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u="sng">
                <a:solidFill>
                  <a:srgbClr val="FF0000"/>
                </a:solidFill>
              </a:rPr>
              <a:t>Questions and Input – Please contact Project Team</a:t>
            </a:r>
            <a:r>
              <a:rPr lang="en-US" sz="200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Cyndi Ferguson, SENSE Incorporated, Project Lead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Email:  </a:t>
            </a:r>
            <a:r>
              <a:rPr lang="en-US" sz="2000">
                <a:hlinkClick r:id="rId2"/>
              </a:rPr>
              <a:t>cyndif@senseinc.com</a:t>
            </a:r>
            <a:endParaRPr lang="en-US" sz="2000"/>
          </a:p>
          <a:p>
            <a:pPr marL="0" indent="0">
              <a:lnSpc>
                <a:spcPct val="90000"/>
              </a:lnSpc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Elliott Milhollin, Partner, Hobbs, Strauss, Dean and Walker (HSDW)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Email: </a:t>
            </a:r>
            <a:r>
              <a:rPr lang="fi-FI" sz="2000">
                <a:hlinkClick r:id="rId3"/>
              </a:rPr>
              <a:t>EMilhollin@hobbsstraus.com</a:t>
            </a:r>
            <a:endParaRPr lang="fi-FI" sz="2000"/>
          </a:p>
          <a:p>
            <a:pPr marL="0" indent="0">
              <a:lnSpc>
                <a:spcPct val="90000"/>
              </a:lnSpc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Elizabeth Bailey, Government Relations Advisor, HSDW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Email: </a:t>
            </a:r>
            <a:r>
              <a:rPr lang="en-US" sz="2000">
                <a:hlinkClick r:id="rId4"/>
              </a:rPr>
              <a:t>EBailey@hobbsstraus.com</a:t>
            </a:r>
            <a:endParaRPr lang="en-US" sz="2000"/>
          </a:p>
          <a:p>
            <a:pPr marL="0" indent="0">
              <a:lnSpc>
                <a:spcPct val="90000"/>
              </a:lnSpc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Darren Jones, IT Support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Email: </a:t>
            </a:r>
            <a:r>
              <a:rPr lang="fi-FI" sz="2000">
                <a:hlinkClick r:id="rId5"/>
              </a:rPr>
              <a:t>darrenj@tribalselfgov.org</a:t>
            </a:r>
            <a:endParaRPr lang="fi-FI" sz="2000"/>
          </a:p>
          <a:p>
            <a:pPr marL="0" indent="0">
              <a:lnSpc>
                <a:spcPct val="90000"/>
              </a:lnSpc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Doneg McDonough, (Special Projects)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/>
              <a:t>Email: </a:t>
            </a:r>
            <a:r>
              <a:rPr lang="en-US" sz="2000">
                <a:hlinkClick r:id="rId6"/>
              </a:rPr>
              <a:t>DonegMcD@outlook.com</a:t>
            </a:r>
            <a:endParaRPr lang="en-US" sz="2000"/>
          </a:p>
          <a:p>
            <a:pPr marL="0" indent="0">
              <a:lnSpc>
                <a:spcPct val="90000"/>
              </a:lnSpc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None/>
            </a:pPr>
            <a:endParaRPr lang="en-US" sz="13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B085A-6FCE-4A69-9AEB-7FACF042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EECCA-3C67-4384-8E67-2B81C22BB36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467600" y="5791200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2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381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Wingdings</vt:lpstr>
      <vt:lpstr>Office Theme</vt:lpstr>
      <vt:lpstr> </vt:lpstr>
      <vt:lpstr>Recent Project Activities  (since the last TSGAC Meeting in February 2024)</vt:lpstr>
      <vt:lpstr>Upcoming Project Activities  </vt:lpstr>
      <vt:lpstr>ACA/IHCIA Project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Cyndi Ferguson</dc:creator>
  <cp:lastModifiedBy>Cyndi</cp:lastModifiedBy>
  <cp:revision>2</cp:revision>
  <cp:lastPrinted>1900-01-01T00:00:00Z</cp:lastPrinted>
  <dcterms:created xsi:type="dcterms:W3CDTF">1900-01-01T00:00:00Z</dcterms:created>
  <dcterms:modified xsi:type="dcterms:W3CDTF">2024-07-19T17:58:04Z</dcterms:modified>
</cp:coreProperties>
</file>