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0" r:id="rId1"/>
    <p:sldMasterId id="2147483732" r:id="rId2"/>
  </p:sldMasterIdLst>
  <p:notesMasterIdLst>
    <p:notesMasterId r:id="rId17"/>
  </p:notesMasterIdLst>
  <p:handoutMasterIdLst>
    <p:handoutMasterId r:id="rId18"/>
  </p:handoutMasterIdLst>
  <p:sldIdLst>
    <p:sldId id="310" r:id="rId3"/>
    <p:sldId id="309" r:id="rId4"/>
    <p:sldId id="315" r:id="rId5"/>
    <p:sldId id="318" r:id="rId6"/>
    <p:sldId id="319" r:id="rId7"/>
    <p:sldId id="324" r:id="rId8"/>
    <p:sldId id="325" r:id="rId9"/>
    <p:sldId id="313" r:id="rId10"/>
    <p:sldId id="314" r:id="rId11"/>
    <p:sldId id="316" r:id="rId12"/>
    <p:sldId id="327" r:id="rId13"/>
    <p:sldId id="323" r:id="rId14"/>
    <p:sldId id="326" r:id="rId15"/>
    <p:sldId id="284" r:id="rId1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hrhardt, Brit L (IHS/HQ)" initials="EBL(" lastIdx="2" clrIdx="0">
    <p:extLst>
      <p:ext uri="{19B8F6BF-5375-455C-9EA6-DF929625EA0E}">
        <p15:presenceInfo xmlns:p15="http://schemas.microsoft.com/office/powerpoint/2012/main" userId="S-1-5-21-1547161642-606747145-682003330-45981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1D4D77"/>
    <a:srgbClr val="E48312"/>
    <a:srgbClr val="F5D9CC"/>
    <a:srgbClr val="FAED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03" autoAdjust="0"/>
    <p:restoredTop sz="56388" autoAdjust="0"/>
  </p:normalViewPr>
  <p:slideViewPr>
    <p:cSldViewPr snapToGrid="0">
      <p:cViewPr varScale="1">
        <p:scale>
          <a:sx n="61" d="100"/>
          <a:sy n="61" d="100"/>
        </p:scale>
        <p:origin x="2622" y="6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946E519B-61BF-41A9-AFFA-BAD42AA6A28B}" type="datetimeFigureOut">
              <a:rPr lang="en-US" smtClean="0"/>
              <a:t>12/13/2024</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637B275C-5D9F-44B3-A894-FBB61692FE98}" type="slidenum">
              <a:rPr lang="en-US" smtClean="0"/>
              <a:t>‹#›</a:t>
            </a:fld>
            <a:endParaRPr lang="en-US" dirty="0"/>
          </a:p>
        </p:txBody>
      </p:sp>
    </p:spTree>
    <p:extLst>
      <p:ext uri="{BB962C8B-B14F-4D97-AF65-F5344CB8AC3E}">
        <p14:creationId xmlns:p14="http://schemas.microsoft.com/office/powerpoint/2010/main" val="5428702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298FA526-01BB-418E-87B3-BB204CED0494}" type="datetimeFigureOut">
              <a:rPr lang="en-US" smtClean="0"/>
              <a:t>12/13/2024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0F8E536-381C-49DA-B51B-F692AA943430}" type="slidenum">
              <a:rPr lang="en-US" smtClean="0"/>
              <a:t>‹#›</a:t>
            </a:fld>
            <a:endParaRPr lang="en-US" dirty="0"/>
          </a:p>
        </p:txBody>
      </p:sp>
    </p:spTree>
    <p:extLst>
      <p:ext uri="{BB962C8B-B14F-4D97-AF65-F5344CB8AC3E}">
        <p14:creationId xmlns:p14="http://schemas.microsoft.com/office/powerpoint/2010/main" val="2402173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00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34C40A3-C388-4F58-B771-A78873EB76C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67647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012DCB-993E-22EE-B016-C88DDF19E5C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09AFFAA-5EEC-AC7A-FA3E-36ADD27CBF8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300997C-6374-B38B-641D-24773B9E3B6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02CCE94-0D8E-E78B-5B4C-E69A5A4ADAF7}"/>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F8E536-381C-49DA-B51B-F692AA94343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063680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878085-E93A-DAE4-A827-2E4ECEB5BB0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E17D317-F4F4-C5E2-5D62-60FF058A8F1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3721915-C755-BA98-7ABA-D99E629D5944}"/>
              </a:ext>
            </a:extLst>
          </p:cNvPr>
          <p:cNvSpPr>
            <a:spLocks noGrp="1"/>
          </p:cNvSpPr>
          <p:nvPr>
            <p:ph type="body" idx="1"/>
          </p:nvPr>
        </p:nvSpPr>
        <p:spPr/>
        <p:txBody>
          <a:bodyPr/>
          <a:lstStyle/>
          <a:p>
            <a:pPr>
              <a:buFont typeface="Arial" panose="020B0604020202020204" pitchFamily="34" charset="0"/>
              <a:buChar char="•"/>
            </a:pPr>
            <a:r>
              <a:rPr lang="en-US" dirty="0">
                <a:cs typeface="Calibri" panose="020F0502020204030204" pitchFamily="34" charset="0"/>
              </a:rPr>
              <a:t>June 13, 2024 with Initial Guidance and September 10, 2024 – DTLL Consultation on Program Income and Draft IHS CSC Certification of Estimated Program Income Expenditures</a:t>
            </a:r>
          </a:p>
          <a:p>
            <a:pPr>
              <a:buFont typeface="Arial" panose="020B0604020202020204" pitchFamily="34" charset="0"/>
              <a:buChar char="•"/>
            </a:pPr>
            <a:endParaRPr lang="en-US" dirty="0">
              <a:cs typeface="Calibri" panose="020F0502020204030204" pitchFamily="34" charset="0"/>
            </a:endParaRPr>
          </a:p>
          <a:p>
            <a:pPr lvl="1">
              <a:buFont typeface="Arial" panose="020B0604020202020204" pitchFamily="34" charset="0"/>
              <a:buChar char="•"/>
            </a:pPr>
            <a:r>
              <a:rPr lang="en-US" sz="1200" b="0" i="0" dirty="0">
                <a:solidFill>
                  <a:srgbClr val="353535"/>
                </a:solidFill>
                <a:effectLst/>
                <a:latin typeface="Arial" panose="020B0604020202020204" pitchFamily="34" charset="0"/>
              </a:rPr>
              <a:t>September 25, 2024</a:t>
            </a:r>
            <a:r>
              <a:rPr lang="en-US" sz="1200" b="0" i="0" dirty="0">
                <a:solidFill>
                  <a:srgbClr val="353535"/>
                </a:solidFill>
                <a:effectLst/>
                <a:latin typeface="Arial" panose="020B0604020202020204" pitchFamily="34" charset="0"/>
                <a:cs typeface="Calibri" panose="020F0502020204030204" pitchFamily="34" charset="0"/>
              </a:rPr>
              <a:t> – </a:t>
            </a:r>
            <a:r>
              <a:rPr lang="en-US" sz="1200" dirty="0">
                <a:solidFill>
                  <a:srgbClr val="353535"/>
                </a:solidFill>
                <a:latin typeface="Arial" panose="020B0604020202020204" pitchFamily="34" charset="0"/>
                <a:cs typeface="Calibri" panose="020F0502020204030204" pitchFamily="34" charset="0"/>
              </a:rPr>
              <a:t>Virtual</a:t>
            </a:r>
          </a:p>
          <a:p>
            <a:pPr lvl="1">
              <a:buFont typeface="Arial" panose="020B0604020202020204" pitchFamily="34" charset="0"/>
              <a:buChar char="•"/>
            </a:pPr>
            <a:r>
              <a:rPr lang="en-US" sz="1200" b="0" i="0" dirty="0">
                <a:solidFill>
                  <a:srgbClr val="353535"/>
                </a:solidFill>
                <a:effectLst/>
                <a:latin typeface="Arial" panose="020B0604020202020204" pitchFamily="34" charset="0"/>
              </a:rPr>
              <a:t>September 26, 2024 – In Person</a:t>
            </a:r>
          </a:p>
          <a:p>
            <a:pPr lvl="1">
              <a:buFont typeface="Arial" panose="020B0604020202020204" pitchFamily="34" charset="0"/>
              <a:buChar char="•"/>
            </a:pPr>
            <a:r>
              <a:rPr lang="en-US" sz="1200" b="0" i="0" dirty="0">
                <a:solidFill>
                  <a:srgbClr val="353535"/>
                </a:solidFill>
                <a:effectLst/>
                <a:latin typeface="Arial" panose="020B0604020202020204" pitchFamily="34" charset="0"/>
              </a:rPr>
              <a:t>October 1, 2024 – Hybrid</a:t>
            </a:r>
          </a:p>
          <a:p>
            <a:pPr lvl="1">
              <a:buFont typeface="Arial" panose="020B0604020202020204" pitchFamily="34" charset="0"/>
              <a:buChar char="•"/>
            </a:pPr>
            <a:r>
              <a:rPr lang="en-US" sz="1200" b="0" i="0" dirty="0">
                <a:solidFill>
                  <a:srgbClr val="353535"/>
                </a:solidFill>
                <a:effectLst/>
                <a:latin typeface="Arial" panose="020B0604020202020204" pitchFamily="34" charset="0"/>
              </a:rPr>
              <a:t>October 3, 2024</a:t>
            </a:r>
            <a:r>
              <a:rPr lang="en-US" sz="1200" dirty="0">
                <a:solidFill>
                  <a:srgbClr val="353535"/>
                </a:solidFill>
                <a:latin typeface="Arial" panose="020B0604020202020204" pitchFamily="34" charset="0"/>
              </a:rPr>
              <a:t> – In Person</a:t>
            </a:r>
          </a:p>
          <a:p>
            <a:pPr lvl="1">
              <a:buFont typeface="Arial" panose="020B0604020202020204" pitchFamily="34" charset="0"/>
              <a:buChar char="•"/>
            </a:pPr>
            <a:r>
              <a:rPr lang="en-US" sz="1200" b="0" i="0" dirty="0">
                <a:solidFill>
                  <a:srgbClr val="353535"/>
                </a:solidFill>
                <a:effectLst/>
                <a:latin typeface="Arial" panose="020B0604020202020204" pitchFamily="34" charset="0"/>
              </a:rPr>
              <a:t>October 9, 2024 - Hybrid</a:t>
            </a:r>
            <a:endParaRPr lang="en-US" sz="1200" dirty="0">
              <a:cs typeface="Calibri" panose="020F0502020204030204" pitchFamily="34" charset="0"/>
            </a:endParaRPr>
          </a:p>
          <a:p>
            <a:pPr>
              <a:buFont typeface="Arial" panose="020B0604020202020204" pitchFamily="34" charset="0"/>
              <a:buChar char="•"/>
            </a:pPr>
            <a:endParaRPr lang="en-US" dirty="0">
              <a:cs typeface="Calibri" panose="020F0502020204030204" pitchFamily="34" charset="0"/>
            </a:endParaRPr>
          </a:p>
        </p:txBody>
      </p:sp>
      <p:sp>
        <p:nvSpPr>
          <p:cNvPr id="4" name="Slide Number Placeholder 3">
            <a:extLst>
              <a:ext uri="{FF2B5EF4-FFF2-40B4-BE49-F238E27FC236}">
                <a16:creationId xmlns:a16="http://schemas.microsoft.com/office/drawing/2014/main" id="{66C336DA-1E70-051B-AAA1-86A935C6939D}"/>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F8E536-381C-49DA-B51B-F692AA94343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466707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The report is updated in close collaboration with the Facilities Appropriation Advisory Board, and with assistance from the Facilities Needs Assessment Workgroup. </a:t>
            </a:r>
          </a:p>
          <a:p>
            <a:pPr marL="171450" indent="-171450">
              <a:buFont typeface="Arial" panose="020B0604020202020204" pitchFamily="34" charset="0"/>
              <a:buChar char="•"/>
            </a:pPr>
            <a:r>
              <a:rPr lang="en-US" dirty="0"/>
              <a:t>The report estimates cost and space requirements across Indian Country using the same consistent methodology and data sources as in the previous reports. T</a:t>
            </a:r>
          </a:p>
          <a:p>
            <a:pPr marL="171450" indent="-171450">
              <a:buFont typeface="Arial" panose="020B0604020202020204" pitchFamily="34" charset="0"/>
              <a:buChar char="•"/>
            </a:pPr>
            <a:r>
              <a:rPr lang="en-US" dirty="0"/>
              <a:t>To view the last report, “2021 Indian Health Service and Tribal Health Care Facilities’ Needs Assessment Report to Congress,” on the IHS Web site at </a:t>
            </a:r>
          </a:p>
          <a:p>
            <a:pPr marL="171450" indent="-171450">
              <a:buFont typeface="Arial" panose="020B0604020202020204" pitchFamily="34" charset="0"/>
              <a:buChar char="•"/>
            </a:pPr>
            <a:r>
              <a:rPr lang="en-US" dirty="0"/>
              <a:t>https://www.ihs.gov/sites/newsroom/themes/responsive2017/</a:t>
            </a:r>
            <a:r>
              <a:rPr lang="en-US" dirty="0" err="1"/>
              <a:t>display_objects</a:t>
            </a:r>
            <a:r>
              <a:rPr lang="en-US" dirty="0"/>
              <a:t>/documents/The2021-IHS-Facilities-Needs-Assessment-Report-to-Congress.pdf</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70F8E536-381C-49DA-B51B-F692AA943430}" type="slidenum">
              <a:rPr lang="en-US" smtClean="0"/>
              <a:t>13</a:t>
            </a:fld>
            <a:endParaRPr lang="en-US" dirty="0"/>
          </a:p>
        </p:txBody>
      </p:sp>
    </p:spTree>
    <p:extLst>
      <p:ext uri="{BB962C8B-B14F-4D97-AF65-F5344CB8AC3E}">
        <p14:creationId xmlns:p14="http://schemas.microsoft.com/office/powerpoint/2010/main" val="2437053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buFont typeface="Symbol" panose="05050102010706020507" pitchFamily="18" charset="2"/>
              <a:buChar char=""/>
            </a:pPr>
            <a:r>
              <a:rPr lang="en-US" sz="1800" dirty="0">
                <a:effectLst/>
                <a:latin typeface="Aptos" panose="020B0004020202020204" pitchFamily="34" charset="0"/>
                <a:ea typeface="Aptos" panose="020B0004020202020204" pitchFamily="34" charset="0"/>
                <a:cs typeface="Times New Roman" panose="02020603050405020304" pitchFamily="18" charset="0"/>
              </a:rPr>
              <a:t>The IHS remains committed to building, strengthening, and sustaining our collaborative relationships throughout Tribal Consultation and Urban Confer processes.</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buFont typeface="Symbol" panose="05050102010706020507" pitchFamily="18" charset="2"/>
              <a:buChar char=""/>
            </a:pPr>
            <a:endParaRPr lang="en-US" sz="18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buFont typeface="Symbol" panose="05050102010706020507" pitchFamily="18" charset="2"/>
              <a:buChar char=""/>
            </a:pPr>
            <a:r>
              <a:rPr lang="en-US" sz="1800" dirty="0">
                <a:effectLst/>
                <a:latin typeface="Aptos" panose="020B0004020202020204" pitchFamily="34" charset="0"/>
                <a:ea typeface="Aptos" panose="020B0004020202020204" pitchFamily="34" charset="0"/>
                <a:cs typeface="Times New Roman" panose="02020603050405020304" pitchFamily="18" charset="0"/>
              </a:rPr>
              <a:t>Regular and meaningful Tribal Consultation and Urban Confer is essential for a sound and productive relationship with Tribal and Urban Indian Leaders and is a cornerstone of our relationship.</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buFont typeface="Symbol" panose="05050102010706020507" pitchFamily="18" charset="2"/>
              <a:buChar char=""/>
            </a:pPr>
            <a:endParaRPr lang="en-US" sz="18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buFont typeface="Symbol" panose="05050102010706020507" pitchFamily="18" charset="2"/>
              <a:buChar char=""/>
            </a:pPr>
            <a:r>
              <a:rPr lang="en-US" sz="1800" dirty="0">
                <a:effectLst/>
                <a:latin typeface="Aptos" panose="020B0004020202020204" pitchFamily="34" charset="0"/>
                <a:ea typeface="Aptos" panose="020B0004020202020204" pitchFamily="34" charset="0"/>
                <a:cs typeface="Times New Roman" panose="02020603050405020304" pitchFamily="18" charset="0"/>
              </a:rPr>
              <a:t>Your partnership is critical to our success as we work together in support of our shared goal -- improved patient care and health equity for all American Indians and Alaska Natives.</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buFont typeface="Symbol" panose="05050102010706020507" pitchFamily="18" charset="2"/>
              <a:buChar char=""/>
            </a:pPr>
            <a:endParaRPr lang="en-US" sz="18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buFont typeface="Symbol" panose="05050102010706020507" pitchFamily="18" charset="2"/>
              <a:buChar char=""/>
            </a:pPr>
            <a:r>
              <a:rPr lang="en-US" sz="1800">
                <a:effectLst/>
                <a:latin typeface="Aptos" panose="020B0004020202020204" pitchFamily="34" charset="0"/>
                <a:ea typeface="Aptos" panose="020B0004020202020204" pitchFamily="34" charset="0"/>
                <a:cs typeface="Times New Roman" panose="02020603050405020304" pitchFamily="18" charset="0"/>
              </a:rPr>
              <a:t>Thank </a:t>
            </a:r>
            <a:r>
              <a:rPr lang="en-US" sz="1800" dirty="0">
                <a:effectLst/>
                <a:latin typeface="Aptos" panose="020B0004020202020204" pitchFamily="34" charset="0"/>
                <a:ea typeface="Aptos" panose="020B0004020202020204" pitchFamily="34" charset="0"/>
                <a:cs typeface="Times New Roman" panose="02020603050405020304" pitchFamily="18" charset="0"/>
              </a:rPr>
              <a:t>you!</a:t>
            </a:r>
            <a:endParaRPr lang="en-US" sz="1800" dirty="0">
              <a:effectLst/>
              <a:latin typeface="Aptos" panose="020B0004020202020204" pitchFamily="34" charset="0"/>
              <a:ea typeface="Aptos" panose="020B0004020202020204" pitchFamily="34" charset="0"/>
              <a:cs typeface="Aptos" panose="020B00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70F8E536-381C-49DA-B51B-F692AA943430}" type="slidenum">
              <a:rPr lang="en-US" smtClean="0"/>
              <a:t>14</a:t>
            </a:fld>
            <a:endParaRPr lang="en-US" dirty="0"/>
          </a:p>
        </p:txBody>
      </p:sp>
    </p:spTree>
    <p:extLst>
      <p:ext uri="{BB962C8B-B14F-4D97-AF65-F5344CB8AC3E}">
        <p14:creationId xmlns:p14="http://schemas.microsoft.com/office/powerpoint/2010/main" val="11048601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buFont typeface="Symbol" panose="05050102010706020507" pitchFamily="18" charset="2"/>
              <a:buChar char=""/>
            </a:pPr>
            <a:r>
              <a:rPr lang="en-US" sz="1100" dirty="0">
                <a:effectLst/>
                <a:latin typeface="Aptos" panose="020B0004020202020204" pitchFamily="34" charset="0"/>
                <a:ea typeface="Aptos" panose="020B0004020202020204" pitchFamily="34" charset="0"/>
                <a:cs typeface="Times New Roman" panose="02020603050405020304" pitchFamily="18" charset="0"/>
              </a:rPr>
              <a:t>The purpose of today’s update is to reflect on the many critical events that have occurred this year.  </a:t>
            </a:r>
            <a:endParaRPr lang="en-US" sz="11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buFont typeface="Symbol" panose="05050102010706020507" pitchFamily="18" charset="2"/>
              <a:buChar char=""/>
            </a:pPr>
            <a:endParaRPr lang="en-US" sz="1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buFont typeface="Symbol" panose="05050102010706020507" pitchFamily="18" charset="2"/>
              <a:buChar char=""/>
            </a:pPr>
            <a:r>
              <a:rPr lang="en-US" sz="1100" dirty="0">
                <a:effectLst/>
                <a:latin typeface="Aptos" panose="020B0004020202020204" pitchFamily="34" charset="0"/>
                <a:ea typeface="Aptos" panose="020B0004020202020204" pitchFamily="34" charset="0"/>
                <a:cs typeface="Times New Roman" panose="02020603050405020304" pitchFamily="18" charset="0"/>
              </a:rPr>
              <a:t>updates are important because they ensure Tribal and Urban Indian Organization leaders are kept informed and involved in the Agency’s decision-making processes</a:t>
            </a:r>
            <a:endParaRPr lang="en-US" sz="11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buFont typeface="Symbol" panose="05050102010706020507" pitchFamily="18" charset="2"/>
              <a:buChar char=""/>
            </a:pPr>
            <a:endParaRPr lang="en-US" sz="1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buFont typeface="Symbol" panose="05050102010706020507" pitchFamily="18" charset="2"/>
              <a:buChar char=""/>
            </a:pPr>
            <a:r>
              <a:rPr lang="en-US" sz="1100" dirty="0">
                <a:effectLst/>
                <a:latin typeface="Aptos" panose="020B0004020202020204" pitchFamily="34" charset="0"/>
                <a:ea typeface="Aptos" panose="020B0004020202020204" pitchFamily="34" charset="0"/>
                <a:cs typeface="Times New Roman" panose="02020603050405020304" pitchFamily="18" charset="0"/>
              </a:rPr>
              <a:t>True consultation is an ongoing process that leads to information exchange, respectful dialogue, mutual understanding, and informed decision-making.</a:t>
            </a:r>
            <a:endParaRPr lang="en-US" sz="11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buFont typeface="Symbol" panose="05050102010706020507" pitchFamily="18" charset="2"/>
              <a:buChar char=""/>
            </a:pPr>
            <a:endParaRPr lang="en-US" sz="1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buFont typeface="Symbol" panose="05050102010706020507" pitchFamily="18" charset="2"/>
              <a:buChar char=""/>
            </a:pPr>
            <a:r>
              <a:rPr lang="en-US" sz="1100" dirty="0">
                <a:effectLst/>
                <a:latin typeface="Aptos" panose="020B0004020202020204" pitchFamily="34" charset="0"/>
                <a:ea typeface="Aptos" panose="020B0004020202020204" pitchFamily="34" charset="0"/>
                <a:cs typeface="Times New Roman" panose="02020603050405020304" pitchFamily="18" charset="0"/>
              </a:rPr>
              <a:t>Ultimately these updates foster transparency and are key to strengthening our collaborative partnerships and practices with Tribal and Urban Indian Organization leaders.</a:t>
            </a:r>
            <a:endParaRPr lang="en-US" sz="11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buFont typeface="Symbol" panose="05050102010706020507" pitchFamily="18" charset="2"/>
              <a:buChar char=""/>
            </a:pPr>
            <a:endParaRPr lang="en-US" sz="1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buFont typeface="Symbol" panose="05050102010706020507" pitchFamily="18" charset="2"/>
              <a:buChar char=""/>
            </a:pPr>
            <a:r>
              <a:rPr lang="en-US" sz="1100" dirty="0">
                <a:effectLst/>
                <a:latin typeface="Aptos" panose="020B0004020202020204" pitchFamily="34" charset="0"/>
                <a:ea typeface="Aptos" panose="020B0004020202020204" pitchFamily="34" charset="0"/>
                <a:cs typeface="Times New Roman" panose="02020603050405020304" pitchFamily="18" charset="0"/>
              </a:rPr>
              <a:t>During today’s presentation, status updates will be provided on where Tribal Consultation and Urban Confer activities are in the overall process, including:</a:t>
            </a:r>
            <a:endParaRPr lang="en-US" sz="1100" dirty="0">
              <a:effectLst/>
              <a:latin typeface="Aptos" panose="020B0004020202020204" pitchFamily="34" charset="0"/>
              <a:ea typeface="Aptos" panose="020B0004020202020204" pitchFamily="34" charset="0"/>
              <a:cs typeface="Aptos" panose="020B0004020202020204" pitchFamily="34" charset="0"/>
            </a:endParaRPr>
          </a:p>
          <a:p>
            <a:pPr marL="742950" marR="0" lvl="1" indent="-285750">
              <a:buFont typeface="Courier New" panose="02070309020205020404" pitchFamily="49" charset="0"/>
              <a:buChar char="o"/>
            </a:pPr>
            <a:r>
              <a:rPr lang="en-US" sz="1100" dirty="0">
                <a:effectLst/>
                <a:latin typeface="Aptos" panose="020B0004020202020204" pitchFamily="34" charset="0"/>
                <a:ea typeface="Aptos" panose="020B0004020202020204" pitchFamily="34" charset="0"/>
                <a:cs typeface="Times New Roman" panose="02020603050405020304" pitchFamily="18" charset="0"/>
              </a:rPr>
              <a:t>Identifying activities that have been closed out,</a:t>
            </a:r>
            <a:endParaRPr lang="en-US" sz="1100" dirty="0">
              <a:effectLst/>
              <a:latin typeface="Aptos" panose="020B0004020202020204" pitchFamily="34" charset="0"/>
              <a:ea typeface="Aptos" panose="020B0004020202020204" pitchFamily="34" charset="0"/>
              <a:cs typeface="Aptos" panose="020B0004020202020204" pitchFamily="34" charset="0"/>
            </a:endParaRPr>
          </a:p>
          <a:p>
            <a:pPr marL="742950" marR="0" lvl="1" indent="-285750">
              <a:buFont typeface="Courier New" panose="02070309020205020404" pitchFamily="49" charset="0"/>
              <a:buChar char="o"/>
            </a:pPr>
            <a:r>
              <a:rPr lang="en-US" sz="1100" dirty="0">
                <a:effectLst/>
                <a:latin typeface="Aptos" panose="020B0004020202020204" pitchFamily="34" charset="0"/>
                <a:ea typeface="Aptos" panose="020B0004020202020204" pitchFamily="34" charset="0"/>
                <a:cs typeface="Times New Roman" panose="02020603050405020304" pitchFamily="18" charset="0"/>
              </a:rPr>
              <a:t>Identifying activities that remain active, and  </a:t>
            </a:r>
            <a:endParaRPr lang="en-US" sz="1100" dirty="0">
              <a:effectLst/>
              <a:latin typeface="Aptos" panose="020B0004020202020204" pitchFamily="34" charset="0"/>
              <a:ea typeface="Aptos" panose="020B0004020202020204" pitchFamily="34" charset="0"/>
              <a:cs typeface="Aptos" panose="020B0004020202020204" pitchFamily="34" charset="0"/>
            </a:endParaRPr>
          </a:p>
          <a:p>
            <a:pPr marL="742950" marR="0" lvl="1" indent="-285750">
              <a:buFont typeface="Courier New" panose="02070309020205020404" pitchFamily="49" charset="0"/>
              <a:buChar char="o"/>
            </a:pPr>
            <a:r>
              <a:rPr lang="en-US" sz="1100" dirty="0">
                <a:effectLst/>
                <a:latin typeface="Aptos" panose="020B0004020202020204" pitchFamily="34" charset="0"/>
                <a:ea typeface="Aptos" panose="020B0004020202020204" pitchFamily="34" charset="0"/>
                <a:cs typeface="Times New Roman" panose="02020603050405020304" pitchFamily="18" charset="0"/>
              </a:rPr>
              <a:t>Providing notice for upcoming sessions to provide input.</a:t>
            </a:r>
            <a:endParaRPr lang="en-US" sz="1100" dirty="0">
              <a:effectLst/>
              <a:latin typeface="Aptos" panose="020B0004020202020204" pitchFamily="34" charset="0"/>
              <a:ea typeface="Aptos" panose="020B0004020202020204" pitchFamily="34" charset="0"/>
              <a:cs typeface="Aptos" panose="020B0004020202020204" pitchFamily="34" charset="0"/>
            </a:endParaRPr>
          </a:p>
          <a:p>
            <a:pPr>
              <a:buFont typeface="Arial" panose="020B0604020202020204" pitchFamily="34" charset="0"/>
              <a:buNone/>
            </a:pPr>
            <a:endParaRPr lang="en-US" sz="2400" b="1" dirty="0">
              <a:cs typeface="Calibri" panose="020F0502020204030204" pitchFamily="34" charset="0"/>
            </a:endParaRPr>
          </a:p>
        </p:txBody>
      </p:sp>
      <p:sp>
        <p:nvSpPr>
          <p:cNvPr id="4" name="Slide Number Placeholder 3"/>
          <p:cNvSpPr>
            <a:spLocks noGrp="1"/>
          </p:cNvSpPr>
          <p:nvPr>
            <p:ph type="sldNum" sz="quarter" idx="10"/>
          </p:nvPr>
        </p:nvSpPr>
        <p:spPr/>
        <p:txBody>
          <a:bodyPr/>
          <a:lstStyle/>
          <a:p>
            <a:fld id="{70F8E536-381C-49DA-B51B-F692AA943430}" type="slidenum">
              <a:rPr lang="en-US" smtClean="0"/>
              <a:t>2</a:t>
            </a:fld>
            <a:endParaRPr lang="en-US" dirty="0"/>
          </a:p>
        </p:txBody>
      </p:sp>
    </p:spTree>
    <p:extLst>
      <p:ext uri="{BB962C8B-B14F-4D97-AF65-F5344CB8AC3E}">
        <p14:creationId xmlns:p14="http://schemas.microsoft.com/office/powerpoint/2010/main" val="17053394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buFont typeface="Symbol" panose="05050102010706020507" pitchFamily="18" charset="2"/>
              <a:buChar char=""/>
            </a:pPr>
            <a:r>
              <a:rPr lang="en-US" sz="1800" dirty="0">
                <a:effectLst/>
                <a:latin typeface="Aptos" panose="020B0004020202020204" pitchFamily="34" charset="0"/>
                <a:ea typeface="Aptos" panose="020B0004020202020204" pitchFamily="34" charset="0"/>
                <a:cs typeface="Times New Roman" panose="02020603050405020304" pitchFamily="18" charset="0"/>
              </a:rPr>
              <a:t>The IHS Tribal Consultation Policy establishes a minimum set of expectations for IHS staff with respect to consulting and working with Tribal Leaders.</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buFont typeface="Symbol" panose="05050102010706020507" pitchFamily="18" charset="2"/>
              <a:buChar char=""/>
            </a:pPr>
            <a:endParaRPr lang="en-US" sz="18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buFont typeface="Symbol" panose="05050102010706020507" pitchFamily="18" charset="2"/>
              <a:buChar char=""/>
            </a:pPr>
            <a:r>
              <a:rPr lang="en-US" sz="1800" dirty="0">
                <a:effectLst/>
                <a:latin typeface="Aptos" panose="020B0004020202020204" pitchFamily="34" charset="0"/>
                <a:ea typeface="Aptos" panose="020B0004020202020204" pitchFamily="34" charset="0"/>
                <a:cs typeface="Times New Roman" panose="02020603050405020304" pitchFamily="18" charset="0"/>
              </a:rPr>
              <a:t>The IHS Tribal Consultation and Participation policy was originally developed in 1997 in response to President Clinton’s 1994 Presidential Memorandum to Heads of Executive Departments and Agencies.  </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buFont typeface="Symbol" panose="05050102010706020507" pitchFamily="18" charset="2"/>
              <a:buChar char=""/>
            </a:pPr>
            <a:endParaRPr lang="en-US" sz="18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buFont typeface="Symbol" panose="05050102010706020507" pitchFamily="18" charset="2"/>
              <a:buChar char=""/>
            </a:pPr>
            <a:r>
              <a:rPr lang="en-US" sz="1800" dirty="0">
                <a:effectLst/>
                <a:latin typeface="Aptos" panose="020B0004020202020204" pitchFamily="34" charset="0"/>
                <a:ea typeface="Aptos" panose="020B0004020202020204" pitchFamily="34" charset="0"/>
                <a:cs typeface="Times New Roman" panose="02020603050405020304" pitchFamily="18" charset="0"/>
              </a:rPr>
              <a:t>Since that time, the IHS policy on Tribal Consultation was revised twice, first in September 2001 and again in January 2006.  </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buFont typeface="Symbol" panose="05050102010706020507" pitchFamily="18" charset="2"/>
              <a:buChar char=""/>
            </a:pPr>
            <a:endParaRPr lang="en-US" sz="18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buFont typeface="Symbol" panose="05050102010706020507" pitchFamily="18" charset="2"/>
              <a:buChar char=""/>
            </a:pPr>
            <a:r>
              <a:rPr lang="en-US" sz="1800" dirty="0">
                <a:effectLst/>
                <a:latin typeface="Aptos" panose="020B0004020202020204" pitchFamily="34" charset="0"/>
                <a:ea typeface="Aptos" panose="020B0004020202020204" pitchFamily="34" charset="0"/>
                <a:cs typeface="Times New Roman" panose="02020603050405020304" pitchFamily="18" charset="0"/>
              </a:rPr>
              <a:t>The IHS Tribal Consultation Policy has been revisited many times after that, including in 2009, but overall determined it would be more beneficial to improve the process rather than the Policy itself.  </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buFont typeface="Symbol" panose="05050102010706020507" pitchFamily="18" charset="2"/>
              <a:buChar char=""/>
            </a:pPr>
            <a:endParaRPr lang="en-US" sz="18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buFont typeface="Symbol" panose="05050102010706020507" pitchFamily="18" charset="2"/>
              <a:buChar char=""/>
            </a:pPr>
            <a:r>
              <a:rPr lang="en-US" sz="1800" dirty="0">
                <a:effectLst/>
                <a:latin typeface="Aptos" panose="020B0004020202020204" pitchFamily="34" charset="0"/>
                <a:ea typeface="Aptos" panose="020B0004020202020204" pitchFamily="34" charset="0"/>
                <a:cs typeface="Times New Roman" panose="02020603050405020304" pitchFamily="18" charset="0"/>
              </a:rPr>
              <a:t>As noted on the slide, a couple of critical events more recently triggered the need to update the 2006-issued IHS Tribal Consultation Policy.</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buFont typeface="Symbol" panose="05050102010706020507" pitchFamily="18" charset="2"/>
              <a:buChar char=""/>
            </a:pPr>
            <a:endParaRPr lang="en-US" sz="18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buFont typeface="Symbol" panose="05050102010706020507" pitchFamily="18" charset="2"/>
              <a:buChar char=""/>
            </a:pPr>
            <a:r>
              <a:rPr lang="en-US" sz="1800" dirty="0">
                <a:effectLst/>
                <a:latin typeface="Aptos" panose="020B0004020202020204" pitchFamily="34" charset="0"/>
                <a:ea typeface="Aptos" panose="020B0004020202020204" pitchFamily="34" charset="0"/>
                <a:cs typeface="Times New Roman" panose="02020603050405020304" pitchFamily="18" charset="0"/>
              </a:rPr>
              <a:t>Over the past three years, the Agency worked with the IHS Director’s Advisory Workgroup on Tribal Consultation to develop updates to the IHS Tribal Consultation Policy</a:t>
            </a:r>
          </a:p>
          <a:p>
            <a:pPr marL="0" marR="0" lvl="0" indent="0">
              <a:buFont typeface="Symbol" panose="05050102010706020507" pitchFamily="18" charset="2"/>
              <a:buNone/>
            </a:pPr>
            <a:endParaRPr lang="en-US" sz="18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buFont typeface="Symbol" panose="05050102010706020507" pitchFamily="18" charset="2"/>
              <a:buChar char=""/>
            </a:pPr>
            <a:r>
              <a:rPr lang="en-US" sz="1800" dirty="0">
                <a:effectLst/>
                <a:latin typeface="Aptos" panose="020B0004020202020204" pitchFamily="34" charset="0"/>
                <a:ea typeface="Aptos" panose="020B0004020202020204" pitchFamily="34" charset="0"/>
                <a:cs typeface="Times New Roman" panose="02020603050405020304" pitchFamily="18" charset="0"/>
              </a:rPr>
              <a:t>Final Policy was adopted November 12 and includes Publishing of Part 6 Chapter 6 – Tribal Consultation Policy.</a:t>
            </a:r>
            <a:endParaRPr lang="en-US" sz="1800" dirty="0">
              <a:effectLst/>
              <a:latin typeface="Aptos" panose="020B0004020202020204" pitchFamily="34" charset="0"/>
              <a:ea typeface="Aptos" panose="020B0004020202020204" pitchFamily="34" charset="0"/>
              <a:cs typeface="Aptos" panose="020B00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F8E536-381C-49DA-B51B-F692AA94343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415520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012DCB-993E-22EE-B016-C88DDF19E5C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09AFFAA-5EEC-AC7A-FA3E-36ADD27CBF8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300997C-6374-B38B-641D-24773B9E3B6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02CCE94-0D8E-E78B-5B4C-E69A5A4ADAF7}"/>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F8E536-381C-49DA-B51B-F692AA94343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68038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012DCB-993E-22EE-B016-C88DDF19E5C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09AFFAA-5EEC-AC7A-FA3E-36ADD27CBF8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300997C-6374-B38B-641D-24773B9E3B6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02CCE94-0D8E-E78B-5B4C-E69A5A4ADAF7}"/>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F8E536-381C-49DA-B51B-F692AA94343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68038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012DCB-993E-22EE-B016-C88DDF19E5C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09AFFAA-5EEC-AC7A-FA3E-36ADD27CBF8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300997C-6374-B38B-641D-24773B9E3B6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02CCE94-0D8E-E78B-5B4C-E69A5A4ADAF7}"/>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F8E536-381C-49DA-B51B-F692AA94343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680381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012DCB-993E-22EE-B016-C88DDF19E5C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09AFFAA-5EEC-AC7A-FA3E-36ADD27CBF8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300997C-6374-B38B-641D-24773B9E3B6B}"/>
              </a:ext>
            </a:extLst>
          </p:cNvPr>
          <p:cNvSpPr>
            <a:spLocks noGrp="1"/>
          </p:cNvSpPr>
          <p:nvPr>
            <p:ph type="body" idx="1"/>
          </p:nvPr>
        </p:nvSpPr>
        <p:spPr/>
        <p:txBody>
          <a:bodyPr/>
          <a:lstStyle/>
          <a:p>
            <a:endParaRPr lang="en-US" sz="1200" dirty="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02CCE94-0D8E-E78B-5B4C-E69A5A4ADAF7}"/>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F8E536-381C-49DA-B51B-F692AA94343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680381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012DCB-993E-22EE-B016-C88DDF19E5C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09AFFAA-5EEC-AC7A-FA3E-36ADD27CBF8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300997C-6374-B38B-641D-24773B9E3B6B}"/>
              </a:ext>
            </a:extLst>
          </p:cNvPr>
          <p:cNvSpPr>
            <a:spLocks noGrp="1"/>
          </p:cNvSpPr>
          <p:nvPr>
            <p:ph type="body" idx="1"/>
          </p:nvPr>
        </p:nvSpPr>
        <p:spPr/>
        <p:txBody>
          <a:bodyPr/>
          <a:lstStyle/>
          <a:p>
            <a:r>
              <a:rPr lang="en-US" dirty="0"/>
              <a:t>Carla Mayo</a:t>
            </a:r>
          </a:p>
        </p:txBody>
      </p:sp>
      <p:sp>
        <p:nvSpPr>
          <p:cNvPr id="4" name="Slide Number Placeholder 3">
            <a:extLst>
              <a:ext uri="{FF2B5EF4-FFF2-40B4-BE49-F238E27FC236}">
                <a16:creationId xmlns:a16="http://schemas.microsoft.com/office/drawing/2014/main" id="{C02CCE94-0D8E-E78B-5B4C-E69A5A4ADAF7}"/>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F8E536-381C-49DA-B51B-F692AA94343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680381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A9A9BA-1A0A-640A-E869-8698E56C545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5C3A4D7-11CA-60F7-9AED-5038571FBB2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E1CE0A3-CA56-70E1-810A-AE5AA27DE57A}"/>
              </a:ext>
            </a:extLst>
          </p:cNvPr>
          <p:cNvSpPr>
            <a:spLocks noGrp="1"/>
          </p:cNvSpPr>
          <p:nvPr>
            <p:ph type="body" idx="1"/>
          </p:nvPr>
        </p:nvSpPr>
        <p:spPr/>
        <p:txBody>
          <a:bodyPr/>
          <a:lstStyle/>
          <a:p>
            <a:r>
              <a:rPr lang="en-US" dirty="0"/>
              <a:t>Carla Mayo</a:t>
            </a:r>
          </a:p>
        </p:txBody>
      </p:sp>
      <p:sp>
        <p:nvSpPr>
          <p:cNvPr id="4" name="Slide Number Placeholder 3">
            <a:extLst>
              <a:ext uri="{FF2B5EF4-FFF2-40B4-BE49-F238E27FC236}">
                <a16:creationId xmlns:a16="http://schemas.microsoft.com/office/drawing/2014/main" id="{23845D65-91E1-C3DE-326C-FCA04F24EF60}"/>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F8E536-381C-49DA-B51B-F692AA94343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537509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B1D29C0-AE6D-4E02-9CD8-049544EE3C2F}" type="datetime1">
              <a:rPr lang="en-US" smtClean="0"/>
              <a:t>12/13/2024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B582AC-5695-48DB-B28C-201892CC33C9}"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4231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7BB96C-A6A9-4F12-A778-07A91059553E}" type="datetime1">
              <a:rPr lang="en-US" smtClean="0"/>
              <a:t>12/13/2024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B582AC-5695-48DB-B28C-201892CC33C9}" type="slidenum">
              <a:rPr lang="en-US" smtClean="0"/>
              <a:t>‹#›</a:t>
            </a:fld>
            <a:endParaRPr lang="en-US" dirty="0"/>
          </a:p>
        </p:txBody>
      </p:sp>
    </p:spTree>
    <p:extLst>
      <p:ext uri="{BB962C8B-B14F-4D97-AF65-F5344CB8AC3E}">
        <p14:creationId xmlns:p14="http://schemas.microsoft.com/office/powerpoint/2010/main" val="2222675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68C8D6-7423-4F71-9348-7AA0B1B9E177}" type="datetime1">
              <a:rPr lang="en-US" smtClean="0"/>
              <a:t>12/13/2024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B582AC-5695-48DB-B28C-201892CC33C9}" type="slidenum">
              <a:rPr lang="en-US" smtClean="0"/>
              <a:t>‹#›</a:t>
            </a:fld>
            <a:endParaRPr lang="en-US" dirty="0"/>
          </a:p>
        </p:txBody>
      </p:sp>
    </p:spTree>
    <p:extLst>
      <p:ext uri="{BB962C8B-B14F-4D97-AF65-F5344CB8AC3E}">
        <p14:creationId xmlns:p14="http://schemas.microsoft.com/office/powerpoint/2010/main" val="2165460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B1D29C0-AE6D-4E02-9CD8-049544EE3C2F}" type="datetime1">
              <a:rPr lang="en-US" smtClean="0"/>
              <a:t>12/13/2024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B582AC-5695-48DB-B28C-201892CC33C9}"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08075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166688" indent="-166688">
              <a:buFont typeface="Arial" panose="020B0604020202020204" pitchFamily="34" charset="0"/>
              <a:buChar char="•"/>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CB77FC0-B7A1-430F-AD49-528ADA738D84}" type="datetime1">
              <a:rPr lang="en-US" smtClean="0"/>
              <a:t>12/13/2024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B582AC-5695-48DB-B28C-201892CC33C9}" type="slidenum">
              <a:rPr lang="en-US" smtClean="0"/>
              <a:t>‹#›</a:t>
            </a:fld>
            <a:endParaRPr lang="en-US" dirty="0"/>
          </a:p>
        </p:txBody>
      </p:sp>
    </p:spTree>
    <p:extLst>
      <p:ext uri="{BB962C8B-B14F-4D97-AF65-F5344CB8AC3E}">
        <p14:creationId xmlns:p14="http://schemas.microsoft.com/office/powerpoint/2010/main" val="18849372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0B0417-A2B4-47D9-8D73-3867C9524B79}" type="datetime1">
              <a:rPr lang="en-US" smtClean="0"/>
              <a:t>12/13/2024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B582AC-5695-48DB-B28C-201892CC33C9}"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89234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08DA967-8BCA-4D0A-BD46-BC64A3D6E2A0}" type="datetime1">
              <a:rPr lang="en-US" smtClean="0"/>
              <a:t>12/13/2024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B582AC-5695-48DB-B28C-201892CC33C9}" type="slidenum">
              <a:rPr lang="en-US" smtClean="0"/>
              <a:t>‹#›</a:t>
            </a:fld>
            <a:endParaRPr lang="en-US" dirty="0"/>
          </a:p>
        </p:txBody>
      </p:sp>
    </p:spTree>
    <p:extLst>
      <p:ext uri="{BB962C8B-B14F-4D97-AF65-F5344CB8AC3E}">
        <p14:creationId xmlns:p14="http://schemas.microsoft.com/office/powerpoint/2010/main" val="34748458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3F5A8D-FA53-49CC-9B33-E7CEADBA5681}" type="datetime1">
              <a:rPr lang="en-US" smtClean="0"/>
              <a:t>12/13/2024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FB582AC-5695-48DB-B28C-201892CC33C9}" type="slidenum">
              <a:rPr lang="en-US" smtClean="0"/>
              <a:t>‹#›</a:t>
            </a:fld>
            <a:endParaRPr lang="en-US" dirty="0"/>
          </a:p>
        </p:txBody>
      </p:sp>
    </p:spTree>
    <p:extLst>
      <p:ext uri="{BB962C8B-B14F-4D97-AF65-F5344CB8AC3E}">
        <p14:creationId xmlns:p14="http://schemas.microsoft.com/office/powerpoint/2010/main" val="7176918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7D920C6-9B3C-4481-A5DA-86B673AAB21A}" type="datetime1">
              <a:rPr lang="en-US" smtClean="0"/>
              <a:t>12/13/2024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FB582AC-5695-48DB-B28C-201892CC33C9}" type="slidenum">
              <a:rPr lang="en-US" smtClean="0"/>
              <a:t>‹#›</a:t>
            </a:fld>
            <a:endParaRPr lang="en-US" dirty="0"/>
          </a:p>
        </p:txBody>
      </p:sp>
    </p:spTree>
    <p:extLst>
      <p:ext uri="{BB962C8B-B14F-4D97-AF65-F5344CB8AC3E}">
        <p14:creationId xmlns:p14="http://schemas.microsoft.com/office/powerpoint/2010/main" val="72988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B4849F1-438A-4621-AE50-92722F671549}" type="datetime1">
              <a:rPr lang="en-US" smtClean="0"/>
              <a:t>12/13/2024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CFB582AC-5695-48DB-B28C-201892CC33C9}" type="slidenum">
              <a:rPr lang="en-US" smtClean="0"/>
              <a:t>‹#›</a:t>
            </a:fld>
            <a:endParaRPr lang="en-US" dirty="0"/>
          </a:p>
        </p:txBody>
      </p:sp>
    </p:spTree>
    <p:extLst>
      <p:ext uri="{BB962C8B-B14F-4D97-AF65-F5344CB8AC3E}">
        <p14:creationId xmlns:p14="http://schemas.microsoft.com/office/powerpoint/2010/main" val="42822123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67818D7-90F6-419A-8306-657D2ECDA14D}" type="datetime1">
              <a:rPr lang="en-US" smtClean="0"/>
              <a:t>12/13/2024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FB582AC-5695-48DB-B28C-201892CC33C9}" type="slidenum">
              <a:rPr lang="en-US" smtClean="0"/>
              <a:t>‹#›</a:t>
            </a:fld>
            <a:endParaRPr lang="en-US" dirty="0"/>
          </a:p>
        </p:txBody>
      </p:sp>
    </p:spTree>
    <p:extLst>
      <p:ext uri="{BB962C8B-B14F-4D97-AF65-F5344CB8AC3E}">
        <p14:creationId xmlns:p14="http://schemas.microsoft.com/office/powerpoint/2010/main" val="3356344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B77FC0-B7A1-430F-AD49-528ADA738D84}" type="datetime1">
              <a:rPr lang="en-US" smtClean="0"/>
              <a:t>12/13/2024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B582AC-5695-48DB-B28C-201892CC33C9}" type="slidenum">
              <a:rPr lang="en-US" smtClean="0"/>
              <a:t>‹#›</a:t>
            </a:fld>
            <a:endParaRPr lang="en-US" dirty="0"/>
          </a:p>
        </p:txBody>
      </p:sp>
    </p:spTree>
    <p:extLst>
      <p:ext uri="{BB962C8B-B14F-4D97-AF65-F5344CB8AC3E}">
        <p14:creationId xmlns:p14="http://schemas.microsoft.com/office/powerpoint/2010/main" val="23412527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B774E82-F24A-4D10-9AE3-8BE75ECAEEF4}" type="datetime1">
              <a:rPr lang="en-US" smtClean="0"/>
              <a:t>12/13/2024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B582AC-5695-48DB-B28C-201892CC33C9}" type="slidenum">
              <a:rPr lang="en-US" smtClean="0"/>
              <a:t>‹#›</a:t>
            </a:fld>
            <a:endParaRPr lang="en-US" dirty="0"/>
          </a:p>
        </p:txBody>
      </p:sp>
    </p:spTree>
    <p:extLst>
      <p:ext uri="{BB962C8B-B14F-4D97-AF65-F5344CB8AC3E}">
        <p14:creationId xmlns:p14="http://schemas.microsoft.com/office/powerpoint/2010/main" val="3754154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7BB96C-A6A9-4F12-A778-07A91059553E}" type="datetime1">
              <a:rPr lang="en-US" smtClean="0"/>
              <a:t>12/13/2024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B582AC-5695-48DB-B28C-201892CC33C9}" type="slidenum">
              <a:rPr lang="en-US" smtClean="0"/>
              <a:t>‹#›</a:t>
            </a:fld>
            <a:endParaRPr lang="en-US" dirty="0"/>
          </a:p>
        </p:txBody>
      </p:sp>
    </p:spTree>
    <p:extLst>
      <p:ext uri="{BB962C8B-B14F-4D97-AF65-F5344CB8AC3E}">
        <p14:creationId xmlns:p14="http://schemas.microsoft.com/office/powerpoint/2010/main" val="42065631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68C8D6-7423-4F71-9348-7AA0B1B9E177}" type="datetime1">
              <a:rPr lang="en-US" smtClean="0"/>
              <a:t>12/13/2024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B582AC-5695-48DB-B28C-201892CC33C9}" type="slidenum">
              <a:rPr lang="en-US" smtClean="0"/>
              <a:t>‹#›</a:t>
            </a:fld>
            <a:endParaRPr lang="en-US" dirty="0"/>
          </a:p>
        </p:txBody>
      </p:sp>
    </p:spTree>
    <p:extLst>
      <p:ext uri="{BB962C8B-B14F-4D97-AF65-F5344CB8AC3E}">
        <p14:creationId xmlns:p14="http://schemas.microsoft.com/office/powerpoint/2010/main" val="416562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0B0417-A2B4-47D9-8D73-3867C9524B79}" type="datetime1">
              <a:rPr lang="en-US" smtClean="0"/>
              <a:t>12/13/2024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B582AC-5695-48DB-B28C-201892CC33C9}"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8396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08DA967-8BCA-4D0A-BD46-BC64A3D6E2A0}" type="datetime1">
              <a:rPr lang="en-US" smtClean="0"/>
              <a:t>12/13/2024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B582AC-5695-48DB-B28C-201892CC33C9}" type="slidenum">
              <a:rPr lang="en-US" smtClean="0"/>
              <a:t>‹#›</a:t>
            </a:fld>
            <a:endParaRPr lang="en-US" dirty="0"/>
          </a:p>
        </p:txBody>
      </p:sp>
    </p:spTree>
    <p:extLst>
      <p:ext uri="{BB962C8B-B14F-4D97-AF65-F5344CB8AC3E}">
        <p14:creationId xmlns:p14="http://schemas.microsoft.com/office/powerpoint/2010/main" val="3344675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3F5A8D-FA53-49CC-9B33-E7CEADBA5681}" type="datetime1">
              <a:rPr lang="en-US" smtClean="0"/>
              <a:t>12/13/2024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FB582AC-5695-48DB-B28C-201892CC33C9}" type="slidenum">
              <a:rPr lang="en-US" smtClean="0"/>
              <a:t>‹#›</a:t>
            </a:fld>
            <a:endParaRPr lang="en-US" dirty="0"/>
          </a:p>
        </p:txBody>
      </p:sp>
    </p:spTree>
    <p:extLst>
      <p:ext uri="{BB962C8B-B14F-4D97-AF65-F5344CB8AC3E}">
        <p14:creationId xmlns:p14="http://schemas.microsoft.com/office/powerpoint/2010/main" val="300261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7D920C6-9B3C-4481-A5DA-86B673AAB21A}" type="datetime1">
              <a:rPr lang="en-US" smtClean="0"/>
              <a:t>12/13/2024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FB582AC-5695-48DB-B28C-201892CC33C9}" type="slidenum">
              <a:rPr lang="en-US" smtClean="0"/>
              <a:t>‹#›</a:t>
            </a:fld>
            <a:endParaRPr lang="en-US" dirty="0"/>
          </a:p>
        </p:txBody>
      </p:sp>
    </p:spTree>
    <p:extLst>
      <p:ext uri="{BB962C8B-B14F-4D97-AF65-F5344CB8AC3E}">
        <p14:creationId xmlns:p14="http://schemas.microsoft.com/office/powerpoint/2010/main" val="1252018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B4849F1-438A-4621-AE50-92722F671549}" type="datetime1">
              <a:rPr lang="en-US" smtClean="0"/>
              <a:t>12/13/2024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CFB582AC-5695-48DB-B28C-201892CC33C9}" type="slidenum">
              <a:rPr lang="en-US" smtClean="0"/>
              <a:t>‹#›</a:t>
            </a:fld>
            <a:endParaRPr lang="en-US" dirty="0"/>
          </a:p>
        </p:txBody>
      </p:sp>
    </p:spTree>
    <p:extLst>
      <p:ext uri="{BB962C8B-B14F-4D97-AF65-F5344CB8AC3E}">
        <p14:creationId xmlns:p14="http://schemas.microsoft.com/office/powerpoint/2010/main" val="2851696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67818D7-90F6-419A-8306-657D2ECDA14D}" type="datetime1">
              <a:rPr lang="en-US" smtClean="0"/>
              <a:t>12/13/2024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FB582AC-5695-48DB-B28C-201892CC33C9}" type="slidenum">
              <a:rPr lang="en-US" smtClean="0"/>
              <a:t>‹#›</a:t>
            </a:fld>
            <a:endParaRPr lang="en-US" dirty="0"/>
          </a:p>
        </p:txBody>
      </p:sp>
    </p:spTree>
    <p:extLst>
      <p:ext uri="{BB962C8B-B14F-4D97-AF65-F5344CB8AC3E}">
        <p14:creationId xmlns:p14="http://schemas.microsoft.com/office/powerpoint/2010/main" val="3792863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B774E82-F24A-4D10-9AE3-8BE75ECAEEF4}" type="datetime1">
              <a:rPr lang="en-US" smtClean="0"/>
              <a:t>12/13/2024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B582AC-5695-48DB-B28C-201892CC33C9}" type="slidenum">
              <a:rPr lang="en-US" smtClean="0"/>
              <a:t>‹#›</a:t>
            </a:fld>
            <a:endParaRPr lang="en-US" dirty="0"/>
          </a:p>
        </p:txBody>
      </p:sp>
    </p:spTree>
    <p:extLst>
      <p:ext uri="{BB962C8B-B14F-4D97-AF65-F5344CB8AC3E}">
        <p14:creationId xmlns:p14="http://schemas.microsoft.com/office/powerpoint/2010/main" val="2850937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BB65DD0-1986-4CD0-91AD-B21022B2D991}" type="datetime1">
              <a:rPr lang="en-US" smtClean="0"/>
              <a:t>12/13/2024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FB582AC-5695-48DB-B28C-201892CC33C9}" type="slidenum">
              <a:rPr lang="en-US" smtClean="0"/>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p:cNvPicPr/>
          <p:nvPr userDrawn="1"/>
        </p:nvPicPr>
        <p:blipFill>
          <a:blip r:embed="rId13" cstate="print">
            <a:extLst>
              <a:ext uri="{28A0092B-C50C-407E-A947-70E740481C1C}">
                <a14:useLocalDpi xmlns:a14="http://schemas.microsoft.com/office/drawing/2010/main" val="0"/>
              </a:ext>
            </a:extLst>
          </a:blip>
          <a:stretch>
            <a:fillRect/>
          </a:stretch>
        </p:blipFill>
        <p:spPr>
          <a:xfrm>
            <a:off x="8704523" y="4682882"/>
            <a:ext cx="1293903" cy="1167733"/>
          </a:xfrm>
          <a:prstGeom prst="rect">
            <a:avLst/>
          </a:prstGeom>
        </p:spPr>
      </p:pic>
      <p:pic>
        <p:nvPicPr>
          <p:cNvPr id="14" name="Picture 13"/>
          <p:cNvPicPr/>
          <p:nvPr userDrawn="1"/>
        </p:nvPicPr>
        <p:blipFill>
          <a:blip r:embed="rId14" cstate="print">
            <a:extLst>
              <a:ext uri="{28A0092B-C50C-407E-A947-70E740481C1C}">
                <a14:useLocalDpi xmlns:a14="http://schemas.microsoft.com/office/drawing/2010/main" val="0"/>
              </a:ext>
            </a:extLst>
          </a:blip>
          <a:stretch>
            <a:fillRect/>
          </a:stretch>
        </p:blipFill>
        <p:spPr>
          <a:xfrm>
            <a:off x="9981523" y="4682882"/>
            <a:ext cx="1149894" cy="1155985"/>
          </a:xfrm>
          <a:prstGeom prst="rect">
            <a:avLst/>
          </a:prstGeom>
        </p:spPr>
      </p:pic>
    </p:spTree>
    <p:extLst>
      <p:ext uri="{BB962C8B-B14F-4D97-AF65-F5344CB8AC3E}">
        <p14:creationId xmlns:p14="http://schemas.microsoft.com/office/powerpoint/2010/main" val="3577514746"/>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BB65DD0-1986-4CD0-91AD-B21022B2D991}" type="datetime1">
              <a:rPr lang="en-US" smtClean="0"/>
              <a:t>12/13/2024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FB582AC-5695-48DB-B28C-201892CC33C9}" type="slidenum">
              <a:rPr lang="en-US" smtClean="0"/>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p:cNvPicPr/>
          <p:nvPr userDrawn="1"/>
        </p:nvPicPr>
        <p:blipFill>
          <a:blip r:embed="rId13" cstate="print">
            <a:extLst>
              <a:ext uri="{28A0092B-C50C-407E-A947-70E740481C1C}">
                <a14:useLocalDpi xmlns:a14="http://schemas.microsoft.com/office/drawing/2010/main" val="0"/>
              </a:ext>
            </a:extLst>
          </a:blip>
          <a:stretch>
            <a:fillRect/>
          </a:stretch>
        </p:blipFill>
        <p:spPr>
          <a:xfrm>
            <a:off x="8704523" y="4682882"/>
            <a:ext cx="1293903" cy="1167733"/>
          </a:xfrm>
          <a:prstGeom prst="rect">
            <a:avLst/>
          </a:prstGeom>
        </p:spPr>
      </p:pic>
      <p:pic>
        <p:nvPicPr>
          <p:cNvPr id="14" name="Picture 13"/>
          <p:cNvPicPr/>
          <p:nvPr userDrawn="1"/>
        </p:nvPicPr>
        <p:blipFill>
          <a:blip r:embed="rId14" cstate="print">
            <a:extLst>
              <a:ext uri="{28A0092B-C50C-407E-A947-70E740481C1C}">
                <a14:useLocalDpi xmlns:a14="http://schemas.microsoft.com/office/drawing/2010/main" val="0"/>
              </a:ext>
            </a:extLst>
          </a:blip>
          <a:stretch>
            <a:fillRect/>
          </a:stretch>
        </p:blipFill>
        <p:spPr>
          <a:xfrm>
            <a:off x="9981523" y="4682882"/>
            <a:ext cx="1149894" cy="1155985"/>
          </a:xfrm>
          <a:prstGeom prst="rect">
            <a:avLst/>
          </a:prstGeom>
        </p:spPr>
      </p:pic>
    </p:spTree>
    <p:extLst>
      <p:ext uri="{BB962C8B-B14F-4D97-AF65-F5344CB8AC3E}">
        <p14:creationId xmlns:p14="http://schemas.microsoft.com/office/powerpoint/2010/main" val="3801950734"/>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hyperlink" Target="https://www.ihs.gov/sites/newsroom/themes/responsive2017/display_objects/documents/2024_Letters/DTLL_091024_HUD.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hyperlink" Target="https://intellor.webex.com/intellor/j.php?MTID=m656156ed93e02e1d7543d1777fe916b9" TargetMode="External"/><Relationship Id="rId4" Type="http://schemas.openxmlformats.org/officeDocument/2006/relationships/hyperlink" Target="https://www.ihs.gov/sites/newsroom/themes/responsive2017/display_objects/documents/2024_Letters/DTLL_20241114.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mailto:consultation@ihs.gov" TargetMode="External"/><Relationship Id="rId2" Type="http://schemas.openxmlformats.org/officeDocument/2006/relationships/hyperlink" Target="https://www.ihs.gov/sites/newsroom/themes/responsive2017/display_objects/documents/2024_Letters/DTLL_DUIOLL_101024.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hs.gov/odsct/contract-support-costs/implementation-of-united-states-supreme-court-decision-becerra-v-san-carlos-apache-tribe/"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hyperlink" Target="https://www.ihs.gov/sites/newsroom/themes/responsive2017/display_objects/documents/2024_Letters/DTLL_DUIOLL_12122024.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www.ihs.gov/sites/newsroom/themes/responsive2017/display_objects/documents/2024_Letters/DTLL_100824.pdf" TargetMode="External"/><Relationship Id="rId4" Type="http://schemas.openxmlformats.org/officeDocument/2006/relationships/hyperlink" Target="https://www.ihs.gov/sites/newsroom/themes/responsive2017/display_objects/documents/2024_Letters/DTLL_100924.pdf"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www.ihs.gov/sites/newsroom/themes/responsive2017/display_objects/documents/2024_Letters/DTLL_20241112.pdf" TargetMode="External"/><Relationship Id="rId3" Type="http://schemas.openxmlformats.org/officeDocument/2006/relationships/hyperlink" Target="https://www.ihs.gov/sites/newsroom/themes/responsive2017/display_objects/documents/2021_Letters/DTLL_04272021.pdf" TargetMode="External"/><Relationship Id="rId7" Type="http://schemas.openxmlformats.org/officeDocument/2006/relationships/hyperlink" Target="https://www.ihs.gov/sites/newsroom/themes/responsive2017/display_objects/documents/2023_Letters/DTLL_112723.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www.ihs.gov/sites/newsroom/themes/responsive2017/display_objects/documents/2023_Letters/DTLL_072723.pdf" TargetMode="External"/><Relationship Id="rId5" Type="http://schemas.openxmlformats.org/officeDocument/2006/relationships/hyperlink" Target="https://www.ihs.gov/sites/newsroom/themes/responsive2017/display_objects/documents/2023_Letters/DTLL_031323.pdf" TargetMode="External"/><Relationship Id="rId10" Type="http://schemas.openxmlformats.org/officeDocument/2006/relationships/image" Target="../media/image6.png"/><Relationship Id="rId4" Type="http://schemas.openxmlformats.org/officeDocument/2006/relationships/hyperlink" Target="https://www.ihs.gov/sites/newsroom/themes/responsive2017/display_objects/documents/2022_Letters/DTLL-05062022.pdf" TargetMode="External"/><Relationship Id="rId9" Type="http://schemas.openxmlformats.org/officeDocument/2006/relationships/hyperlink" Target="https://www.ihs.gov/sites/newsroom/themes/responsive2017/display_objects/documents/2024_Letters/Enclosure1_DTLL_20241112.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hs.gov/sites/newsroom/themes/responsive2017/display_objects/documents/2024_Letters/DTLL_DUIOLL_011824.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hyperlink" Target="https://www.ihs.gov/hit/event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federalregister.gov/documents/2024/01/08/2023-28948/removal-of-outdated-regulation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hyperlink" Target="https://www.federalregister.gov/documents/2024/04/30/2024-09152/removal-of-outdated-regulations" TargetMode="External"/><Relationship Id="rId4" Type="http://schemas.openxmlformats.org/officeDocument/2006/relationships/hyperlink" Target="https://www.ihs.gov/sites/newsroom/themes/responsive2017/display_objects/documents/2024_Letters/DTLL_011824.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ihs.gov/sites/newsroom/themes/responsive2017/display_objects/documents/2024_Letters/DTLL_050224.pdf" TargetMode="External"/><Relationship Id="rId2" Type="http://schemas.openxmlformats.org/officeDocument/2006/relationships/notesSlide" Target="../notesSlides/notesSlide6.xml"/><Relationship Id="rId1" Type="http://schemas.openxmlformats.org/officeDocument/2006/relationships/slideLayout" Target="../slideLayouts/slideLayout13.xml"/><Relationship Id="rId6" Type="http://schemas.openxmlformats.org/officeDocument/2006/relationships/image" Target="../media/image6.png"/><Relationship Id="rId5" Type="http://schemas.openxmlformats.org/officeDocument/2006/relationships/hyperlink" Target="http://www.ihs.gov/strategicplan" TargetMode="External"/><Relationship Id="rId4" Type="http://schemas.openxmlformats.org/officeDocument/2006/relationships/hyperlink" Target="https://www.ihs.gov/sites/newsroom/themes/responsive2017/display_objects/documents/2024_Letters/DTLL_DUIOLL_120524.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ihs.gov/sites/newsroom/themes/responsive2017/display_objects/documents/2024_Letters/DTLL_DUIOLL_052124.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hyperlink" Target="https://www.ihs.gov/sites/newsroom/themes/responsive2017/display_objects/documents/2024_Letters/DTLL_060324.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hyperlink" Target="https://www.ihs.gov/sites/newsroom/themes/responsive2017/display_objects/documents/2024_Letters/DTLL_102424.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hyperlink" Target="mailto:consultation@ihs.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807720"/>
            <a:ext cx="10058400" cy="3566160"/>
          </a:xfrm>
        </p:spPr>
        <p:txBody>
          <a:bodyPr/>
          <a:lstStyle/>
          <a:p>
            <a:r>
              <a:rPr lang="en-US" b="1" dirty="0">
                <a:solidFill>
                  <a:schemeClr val="tx1"/>
                </a:solidFill>
                <a:latin typeface="Bahnschrift SemiBold Condensed" panose="020B0502040204020203" pitchFamily="34" charset="0"/>
              </a:rPr>
              <a:t>Indian Health Service</a:t>
            </a:r>
            <a:br>
              <a:rPr lang="en-US" dirty="0"/>
            </a:br>
            <a:r>
              <a:rPr lang="en-US" dirty="0">
                <a:solidFill>
                  <a:srgbClr val="1D4D77"/>
                </a:solidFill>
              </a:rPr>
              <a:t>Update to TSGAC on Consultations</a:t>
            </a:r>
          </a:p>
        </p:txBody>
      </p:sp>
      <p:sp>
        <p:nvSpPr>
          <p:cNvPr id="3" name="Subtitle 2"/>
          <p:cNvSpPr>
            <a:spLocks noGrp="1"/>
          </p:cNvSpPr>
          <p:nvPr>
            <p:ph type="subTitle" idx="1"/>
          </p:nvPr>
        </p:nvSpPr>
        <p:spPr>
          <a:xfrm>
            <a:off x="1100051" y="4455620"/>
            <a:ext cx="10058400" cy="1740801"/>
          </a:xfrm>
        </p:spPr>
        <p:txBody>
          <a:bodyPr>
            <a:normAutofit/>
          </a:bodyPr>
          <a:lstStyle/>
          <a:p>
            <a:r>
              <a:rPr lang="en-US" sz="2800" dirty="0"/>
              <a:t>Rena Macy, </a:t>
            </a:r>
            <a:r>
              <a:rPr lang="en-US" sz="2800"/>
              <a:t>Acting Director, OTSG</a:t>
            </a:r>
            <a:endParaRPr lang="en-US" sz="2800" dirty="0"/>
          </a:p>
          <a:p>
            <a:r>
              <a:rPr lang="en-US" sz="2800" dirty="0"/>
              <a:t>December 16, 2024</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54478" y="4455620"/>
            <a:ext cx="1750176" cy="1740801"/>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52097" y="4455620"/>
            <a:ext cx="1842403" cy="1764296"/>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6312290"/>
            <a:ext cx="12207240" cy="556343"/>
          </a:xfrm>
          <a:prstGeom prst="rect">
            <a:avLst/>
          </a:prstGeom>
        </p:spPr>
      </p:pic>
    </p:spTree>
    <p:extLst>
      <p:ext uri="{BB962C8B-B14F-4D97-AF65-F5344CB8AC3E}">
        <p14:creationId xmlns:p14="http://schemas.microsoft.com/office/powerpoint/2010/main" val="14725141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F5F3F1-E53C-32D6-1DAC-98775320B98A}"/>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3A08D050-C359-C7C4-BBCF-6FED0C737773}"/>
              </a:ext>
            </a:extLst>
          </p:cNvPr>
          <p:cNvSpPr/>
          <p:nvPr/>
        </p:nvSpPr>
        <p:spPr>
          <a:xfrm>
            <a:off x="8425543" y="4588329"/>
            <a:ext cx="2971800" cy="145075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9CD1FF5-0493-DB5E-CA4B-784135232E44}"/>
              </a:ext>
            </a:extLst>
          </p:cNvPr>
          <p:cNvSpPr>
            <a:spLocks noGrp="1"/>
          </p:cNvSpPr>
          <p:nvPr>
            <p:ph type="title"/>
          </p:nvPr>
        </p:nvSpPr>
        <p:spPr/>
        <p:txBody>
          <a:bodyPr>
            <a:normAutofit/>
          </a:bodyPr>
          <a:lstStyle/>
          <a:p>
            <a:r>
              <a:rPr lang="en-US" b="1" dirty="0"/>
              <a:t>HUD/IHS Joint Tribal Consultation on Sanitation Facilities and Housing</a:t>
            </a:r>
            <a:endParaRPr lang="en-US" dirty="0"/>
          </a:p>
        </p:txBody>
      </p:sp>
      <p:sp>
        <p:nvSpPr>
          <p:cNvPr id="3" name="Content Placeholder 2">
            <a:extLst>
              <a:ext uri="{FF2B5EF4-FFF2-40B4-BE49-F238E27FC236}">
                <a16:creationId xmlns:a16="http://schemas.microsoft.com/office/drawing/2014/main" id="{4BC8C37A-79E1-097A-B046-9EE279B520B5}"/>
              </a:ext>
            </a:extLst>
          </p:cNvPr>
          <p:cNvSpPr>
            <a:spLocks noGrp="1"/>
          </p:cNvSpPr>
          <p:nvPr>
            <p:ph idx="1"/>
          </p:nvPr>
        </p:nvSpPr>
        <p:spPr>
          <a:xfrm>
            <a:off x="1097280" y="1845733"/>
            <a:ext cx="10058400" cy="4455923"/>
          </a:xfrm>
        </p:spPr>
        <p:txBody>
          <a:bodyPr>
            <a:normAutofit/>
          </a:bodyPr>
          <a:lstStyle/>
          <a:p>
            <a:pPr>
              <a:buFont typeface="Arial" panose="020B0604020202020204" pitchFamily="34" charset="0"/>
              <a:buChar char="•"/>
            </a:pPr>
            <a:r>
              <a:rPr lang="en-US" sz="2400" b="1" dirty="0">
                <a:cs typeface="Calibri" panose="020F0502020204030204" pitchFamily="34" charset="0"/>
              </a:rPr>
              <a:t> Critical Event: </a:t>
            </a:r>
            <a:r>
              <a:rPr lang="en-US" sz="2200" dirty="0">
                <a:cs typeface="Calibri" panose="020F0502020204030204" pitchFamily="34" charset="0"/>
              </a:rPr>
              <a:t>April 2024 HUD suggested to IHS that Tribal input was needed on the possibility of Congress changing legislative prohibitions on IHS Sanitation Facilities Construction funds being used for HUD funded homes.  </a:t>
            </a:r>
            <a:endParaRPr lang="en-US" sz="2200" dirty="0"/>
          </a:p>
          <a:p>
            <a:pPr>
              <a:buFont typeface="Arial" panose="020B0604020202020204" pitchFamily="34" charset="0"/>
              <a:buChar char="•"/>
            </a:pPr>
            <a:r>
              <a:rPr lang="en-US" sz="2400" b="1" dirty="0">
                <a:cs typeface="Calibri" panose="020F0502020204030204" pitchFamily="34" charset="0"/>
              </a:rPr>
              <a:t> Announcement: </a:t>
            </a:r>
            <a:r>
              <a:rPr lang="en-US" sz="2400" dirty="0">
                <a:cs typeface="Calibri" panose="020F0502020204030204" pitchFamily="34" charset="0"/>
                <a:hlinkClick r:id="rId3"/>
              </a:rPr>
              <a:t>September 9, 2024</a:t>
            </a:r>
            <a:r>
              <a:rPr lang="en-US" sz="2400" dirty="0">
                <a:cs typeface="Calibri" panose="020F0502020204030204" pitchFamily="34" charset="0"/>
              </a:rPr>
              <a:t> &amp; </a:t>
            </a:r>
            <a:r>
              <a:rPr lang="en-US" sz="2400" dirty="0">
                <a:cs typeface="Calibri" panose="020F0502020204030204" pitchFamily="34" charset="0"/>
                <a:hlinkClick r:id="rId4"/>
              </a:rPr>
              <a:t>November 14, 2024</a:t>
            </a:r>
            <a:endParaRPr lang="en-US" sz="2400" dirty="0">
              <a:cs typeface="Calibri" panose="020F0502020204030204" pitchFamily="34" charset="0"/>
            </a:endParaRPr>
          </a:p>
          <a:p>
            <a:pPr marL="0" indent="0">
              <a:buNone/>
            </a:pPr>
            <a:endParaRPr lang="en-US" sz="2400" dirty="0">
              <a:cs typeface="Calibri" panose="020F0502020204030204" pitchFamily="34" charset="0"/>
            </a:endParaRPr>
          </a:p>
          <a:p>
            <a:pPr>
              <a:buFont typeface="Arial" panose="020B0604020202020204" pitchFamily="34" charset="0"/>
              <a:buChar char="•"/>
            </a:pPr>
            <a:r>
              <a:rPr lang="en-US" sz="2400" b="1" dirty="0">
                <a:cs typeface="Calibri" panose="020F0502020204030204" pitchFamily="34" charset="0"/>
              </a:rPr>
              <a:t> Gathering Input: </a:t>
            </a:r>
            <a:r>
              <a:rPr lang="en-US" sz="2400" dirty="0">
                <a:cs typeface="Calibri" panose="020F0502020204030204" pitchFamily="34" charset="0"/>
              </a:rPr>
              <a:t>Joint IHS/HUB Virtual session on 12/16. </a:t>
            </a:r>
            <a:r>
              <a:rPr lang="en-US" u="sng" dirty="0">
                <a:hlinkClick r:id="rId5"/>
              </a:rPr>
              <a:t>https://intellor.webex.com/intellor/j.php?MTID=m656156ed93e02e1d7543d1777fe916b9</a:t>
            </a:r>
            <a:r>
              <a:rPr lang="en-US" dirty="0"/>
              <a:t> </a:t>
            </a:r>
          </a:p>
          <a:p>
            <a:pPr marL="0" indent="0">
              <a:buNone/>
            </a:pPr>
            <a:r>
              <a:rPr lang="en-US" sz="2400" dirty="0">
                <a:cs typeface="Calibri" panose="020F0502020204030204" pitchFamily="34" charset="0"/>
              </a:rPr>
              <a:t>Tribal Consultation has been extended to </a:t>
            </a:r>
            <a:r>
              <a:rPr lang="en-US" sz="2400" u="sng" dirty="0">
                <a:cs typeface="Calibri" panose="020F0502020204030204" pitchFamily="34" charset="0"/>
              </a:rPr>
              <a:t>Wednesday, January 8, 2025</a:t>
            </a:r>
          </a:p>
          <a:p>
            <a:pPr marL="0" indent="0">
              <a:buNone/>
            </a:pPr>
            <a:endParaRPr lang="en-US" sz="2400" dirty="0">
              <a:cs typeface="Calibri" panose="020F0502020204030204" pitchFamily="34" charset="0"/>
            </a:endParaRPr>
          </a:p>
          <a:p>
            <a:pPr>
              <a:buFont typeface="Arial" panose="020B0604020202020204" pitchFamily="34" charset="0"/>
              <a:buChar char="•"/>
            </a:pPr>
            <a:r>
              <a:rPr lang="en-US" sz="2400" b="1" dirty="0">
                <a:cs typeface="Calibri" panose="020F0502020204030204" pitchFamily="34" charset="0"/>
              </a:rPr>
              <a:t> Decision: </a:t>
            </a:r>
            <a:r>
              <a:rPr lang="en-US" sz="2400" dirty="0">
                <a:cs typeface="Calibri" panose="020F0502020204030204" pitchFamily="34" charset="0"/>
              </a:rPr>
              <a:t>Under agency review.</a:t>
            </a:r>
          </a:p>
        </p:txBody>
      </p:sp>
      <p:sp>
        <p:nvSpPr>
          <p:cNvPr id="4" name="Slide Number Placeholder 3">
            <a:extLst>
              <a:ext uri="{FF2B5EF4-FFF2-40B4-BE49-F238E27FC236}">
                <a16:creationId xmlns:a16="http://schemas.microsoft.com/office/drawing/2014/main" id="{CF5B91FC-C3BB-3862-B970-AAB7DDD7204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FB582AC-5695-48DB-B28C-201892CC33C9}"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2A088122-8BF9-19F7-C547-1698BFCAC1A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6301657"/>
            <a:ext cx="12207240" cy="556343"/>
          </a:xfrm>
          <a:prstGeom prst="rect">
            <a:avLst/>
          </a:prstGeom>
        </p:spPr>
      </p:pic>
    </p:spTree>
    <p:extLst>
      <p:ext uri="{BB962C8B-B14F-4D97-AF65-F5344CB8AC3E}">
        <p14:creationId xmlns:p14="http://schemas.microsoft.com/office/powerpoint/2010/main" val="3618360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F6E28-EF32-417A-AB77-CA86677CC33E}"/>
              </a:ext>
            </a:extLst>
          </p:cNvPr>
          <p:cNvSpPr>
            <a:spLocks noGrp="1"/>
          </p:cNvSpPr>
          <p:nvPr>
            <p:ph type="title"/>
          </p:nvPr>
        </p:nvSpPr>
        <p:spPr/>
        <p:txBody>
          <a:bodyPr>
            <a:normAutofit/>
          </a:bodyPr>
          <a:lstStyle/>
          <a:p>
            <a:r>
              <a:rPr lang="en-US" b="1" dirty="0"/>
              <a:t>Reorganization of DDGIA</a:t>
            </a:r>
          </a:p>
        </p:txBody>
      </p:sp>
      <p:sp>
        <p:nvSpPr>
          <p:cNvPr id="3" name="Content Placeholder 2">
            <a:extLst>
              <a:ext uri="{FF2B5EF4-FFF2-40B4-BE49-F238E27FC236}">
                <a16:creationId xmlns:a16="http://schemas.microsoft.com/office/drawing/2014/main" id="{EE060DD6-B96E-4EB7-8A94-D649F0FB64A2}"/>
              </a:ext>
            </a:extLst>
          </p:cNvPr>
          <p:cNvSpPr>
            <a:spLocks noGrp="1"/>
          </p:cNvSpPr>
          <p:nvPr>
            <p:ph idx="1"/>
          </p:nvPr>
        </p:nvSpPr>
        <p:spPr>
          <a:xfrm>
            <a:off x="1097280" y="1845734"/>
            <a:ext cx="10058400" cy="4023360"/>
          </a:xfrm>
        </p:spPr>
        <p:txBody>
          <a:bodyPr>
            <a:normAutofit/>
          </a:bodyPr>
          <a:lstStyle/>
          <a:p>
            <a:r>
              <a:rPr lang="en-US" b="1" dirty="0">
                <a:cs typeface="Calibri" panose="020F0502020204030204" pitchFamily="34" charset="0"/>
              </a:rPr>
              <a:t> </a:t>
            </a:r>
            <a:r>
              <a:rPr lang="en-US" sz="2200" b="1" dirty="0">
                <a:cs typeface="Calibri" panose="020F0502020204030204" pitchFamily="34" charset="0"/>
              </a:rPr>
              <a:t>Critical Event: </a:t>
            </a:r>
            <a:r>
              <a:rPr lang="en-US" sz="2200" dirty="0">
                <a:cs typeface="Calibri" panose="020F0502020204030204" pitchFamily="34" charset="0"/>
              </a:rPr>
              <a:t>Due to expansion of Self-Governance there has been a need to streamline IHS business processes and modernize operations to better support all Tribes, the Director has proposed reorganization of the Deputy Director for Intergovernmental Affairs (DDIGA) offices</a:t>
            </a:r>
            <a:endParaRPr lang="en-US" sz="2200" b="1" dirty="0">
              <a:cs typeface="Calibri" panose="020F0502020204030204" pitchFamily="34" charset="0"/>
            </a:endParaRPr>
          </a:p>
          <a:p>
            <a:r>
              <a:rPr lang="en-US" sz="2200" b="1" dirty="0">
                <a:cs typeface="Calibri" panose="020F0502020204030204" pitchFamily="34" charset="0"/>
              </a:rPr>
              <a:t>Announcement: </a:t>
            </a:r>
            <a:r>
              <a:rPr lang="en-US" sz="2200" dirty="0">
                <a:cs typeface="Calibri" panose="020F0502020204030204" pitchFamily="34" charset="0"/>
                <a:hlinkClick r:id="rId2"/>
              </a:rPr>
              <a:t>October 10, 2024 DTLL</a:t>
            </a:r>
            <a:r>
              <a:rPr lang="en-US" sz="2200" dirty="0">
                <a:cs typeface="Calibri" panose="020F0502020204030204" pitchFamily="34" charset="0"/>
              </a:rPr>
              <a:t>  to seek your comments and recommendations on the proposed reorganization of the Indian Health Service (IHS), DDGIA offices</a:t>
            </a:r>
          </a:p>
          <a:p>
            <a:r>
              <a:rPr lang="en-US" sz="2200" b="1" dirty="0">
                <a:cs typeface="Calibri" panose="020F0502020204030204" pitchFamily="34" charset="0"/>
              </a:rPr>
              <a:t>Gathering Input: </a:t>
            </a:r>
            <a:r>
              <a:rPr lang="en-US" sz="2200" dirty="0">
                <a:cs typeface="Calibri" panose="020F0502020204030204" pitchFamily="34" charset="0"/>
              </a:rPr>
              <a:t>Comments originally to have closed 12/16, but have extended to allow for extra comments.  Tribal Consultation was held on November 14, 2024.</a:t>
            </a:r>
          </a:p>
          <a:p>
            <a:r>
              <a:rPr lang="en-US" sz="2200" dirty="0">
                <a:cs typeface="Calibri" panose="020F0502020204030204" pitchFamily="34" charset="0"/>
                <a:hlinkClick r:id="rId3"/>
              </a:rPr>
              <a:t>consultation@ihs.gov</a:t>
            </a:r>
            <a:endParaRPr lang="en-US" sz="2200" dirty="0">
              <a:cs typeface="Calibri" panose="020F0502020204030204" pitchFamily="34" charset="0"/>
            </a:endParaRPr>
          </a:p>
          <a:p>
            <a:r>
              <a:rPr lang="en-US" sz="2200" dirty="0">
                <a:cs typeface="Calibri" panose="020F0502020204030204" pitchFamily="34" charset="0"/>
              </a:rPr>
              <a:t> </a:t>
            </a:r>
            <a:r>
              <a:rPr lang="en-US" sz="2200" b="1" dirty="0">
                <a:cs typeface="Calibri" panose="020F0502020204030204" pitchFamily="34" charset="0"/>
              </a:rPr>
              <a:t>SUBJECT LINE: Proposed Reorganization of DDIGA Offices.</a:t>
            </a:r>
          </a:p>
          <a:p>
            <a:endParaRPr lang="en-US" dirty="0"/>
          </a:p>
        </p:txBody>
      </p:sp>
      <p:sp>
        <p:nvSpPr>
          <p:cNvPr id="4" name="Slide Number Placeholder 3">
            <a:extLst>
              <a:ext uri="{FF2B5EF4-FFF2-40B4-BE49-F238E27FC236}">
                <a16:creationId xmlns:a16="http://schemas.microsoft.com/office/drawing/2014/main" id="{74E95503-E9E8-4C02-9378-0F85B6E4CA83}"/>
              </a:ext>
            </a:extLst>
          </p:cNvPr>
          <p:cNvSpPr>
            <a:spLocks noGrp="1"/>
          </p:cNvSpPr>
          <p:nvPr>
            <p:ph type="sldNum" sz="quarter" idx="12"/>
          </p:nvPr>
        </p:nvSpPr>
        <p:spPr/>
        <p:txBody>
          <a:bodyPr/>
          <a:lstStyle/>
          <a:p>
            <a:fld id="{CFB582AC-5695-48DB-B28C-201892CC33C9}" type="slidenum">
              <a:rPr lang="en-US" smtClean="0"/>
              <a:t>11</a:t>
            </a:fld>
            <a:endParaRPr lang="en-US" dirty="0"/>
          </a:p>
        </p:txBody>
      </p:sp>
    </p:spTree>
    <p:extLst>
      <p:ext uri="{BB962C8B-B14F-4D97-AF65-F5344CB8AC3E}">
        <p14:creationId xmlns:p14="http://schemas.microsoft.com/office/powerpoint/2010/main" val="3061847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358E2D-4EAA-2A20-6250-32969243A87F}"/>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6C6BF217-17F4-A0B3-63CC-B453D8E479A8}"/>
              </a:ext>
            </a:extLst>
          </p:cNvPr>
          <p:cNvSpPr/>
          <p:nvPr/>
        </p:nvSpPr>
        <p:spPr>
          <a:xfrm>
            <a:off x="8425543" y="4588329"/>
            <a:ext cx="2971800" cy="145075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5A9AC43-9D69-5969-698E-E99CB857F0B0}"/>
              </a:ext>
            </a:extLst>
          </p:cNvPr>
          <p:cNvSpPr>
            <a:spLocks noGrp="1"/>
          </p:cNvSpPr>
          <p:nvPr>
            <p:ph type="title"/>
          </p:nvPr>
        </p:nvSpPr>
        <p:spPr/>
        <p:txBody>
          <a:bodyPr/>
          <a:lstStyle/>
          <a:p>
            <a:r>
              <a:rPr lang="en-US" b="1" dirty="0"/>
              <a:t>Contract Support Costs (CSC)</a:t>
            </a:r>
            <a:endParaRPr lang="en-US" dirty="0"/>
          </a:p>
        </p:txBody>
      </p:sp>
      <p:sp>
        <p:nvSpPr>
          <p:cNvPr id="3" name="Content Placeholder 2">
            <a:extLst>
              <a:ext uri="{FF2B5EF4-FFF2-40B4-BE49-F238E27FC236}">
                <a16:creationId xmlns:a16="http://schemas.microsoft.com/office/drawing/2014/main" id="{261933D4-CA7B-CF31-7244-CDE1764C3E67}"/>
              </a:ext>
            </a:extLst>
          </p:cNvPr>
          <p:cNvSpPr>
            <a:spLocks noGrp="1"/>
          </p:cNvSpPr>
          <p:nvPr>
            <p:ph idx="1"/>
          </p:nvPr>
        </p:nvSpPr>
        <p:spPr>
          <a:xfrm>
            <a:off x="1097280" y="1845733"/>
            <a:ext cx="10058400" cy="4455923"/>
          </a:xfrm>
        </p:spPr>
        <p:txBody>
          <a:bodyPr>
            <a:noAutofit/>
          </a:bodyPr>
          <a:lstStyle/>
          <a:p>
            <a:pPr>
              <a:buFont typeface="Arial" panose="020B0604020202020204" pitchFamily="34" charset="0"/>
              <a:buChar char="•"/>
            </a:pPr>
            <a:r>
              <a:rPr lang="en-US" sz="2400" b="1" dirty="0">
                <a:cs typeface="Calibri" panose="020F0502020204030204" pitchFamily="34" charset="0"/>
              </a:rPr>
              <a:t> Critical Event: </a:t>
            </a:r>
            <a:r>
              <a:rPr lang="en-US" sz="2400" dirty="0">
                <a:cs typeface="Calibri" panose="020F0502020204030204" pitchFamily="34" charset="0"/>
              </a:rPr>
              <a:t>June 2024 </a:t>
            </a:r>
            <a:r>
              <a:rPr lang="en-US" sz="2400" dirty="0">
                <a:effectLst/>
                <a:ea typeface="Calibri" panose="020F0502020204030204" pitchFamily="34" charset="0"/>
                <a:cs typeface="Calibri" panose="020F0502020204030204" pitchFamily="34" charset="0"/>
              </a:rPr>
              <a:t>Supreme Court of the United States (SCOTUS) rule that the expenditure of third-party revenue is eligible for CSC in the cases of Becerra v. San Carlos Apache Tribe and Becerra v. Northern Arapaho Tribe</a:t>
            </a:r>
            <a:endParaRPr lang="en-US" sz="2400" dirty="0">
              <a:cs typeface="Calibri" panose="020F0502020204030204" pitchFamily="34" charset="0"/>
            </a:endParaRPr>
          </a:p>
          <a:p>
            <a:pPr>
              <a:buFont typeface="Arial" panose="020B0604020202020204" pitchFamily="34" charset="0"/>
              <a:buChar char="•"/>
            </a:pPr>
            <a:r>
              <a:rPr lang="en-US" sz="2400" b="1" dirty="0">
                <a:cs typeface="Calibri" panose="020F0502020204030204" pitchFamily="34" charset="0"/>
              </a:rPr>
              <a:t> Announcement: </a:t>
            </a:r>
            <a:r>
              <a:rPr lang="en-US" sz="2400" dirty="0">
                <a:cs typeface="Calibri" panose="020F0502020204030204" pitchFamily="34" charset="0"/>
              </a:rPr>
              <a:t>June 13, 2024 and September 10, 2024</a:t>
            </a:r>
          </a:p>
          <a:p>
            <a:pPr>
              <a:buFont typeface="Arial" panose="020B0604020202020204" pitchFamily="34" charset="0"/>
              <a:buChar char="•"/>
            </a:pPr>
            <a:r>
              <a:rPr lang="en-US" sz="2400" b="1" dirty="0">
                <a:cs typeface="Calibri" panose="020F0502020204030204" pitchFamily="34" charset="0"/>
              </a:rPr>
              <a:t> Gathering Input: </a:t>
            </a:r>
            <a:r>
              <a:rPr lang="en-US" sz="2400" dirty="0">
                <a:cs typeface="Calibri" panose="020F0502020204030204" pitchFamily="34" charset="0"/>
              </a:rPr>
              <a:t>Comments closed on October 11, 2024, IHS hosted 5 Tribal Consultation sessions: (</a:t>
            </a:r>
            <a:r>
              <a:rPr lang="en-US" sz="2400" b="0" dirty="0">
                <a:solidFill>
                  <a:srgbClr val="353535"/>
                </a:solidFill>
                <a:effectLst/>
                <a:cs typeface="Calibri" panose="020F0502020204030204" pitchFamily="34" charset="0"/>
              </a:rPr>
              <a:t>September 25, through</a:t>
            </a:r>
            <a:r>
              <a:rPr lang="en-US" sz="2400" dirty="0">
                <a:solidFill>
                  <a:srgbClr val="353535"/>
                </a:solidFill>
                <a:cs typeface="Calibri" panose="020F0502020204030204" pitchFamily="34" charset="0"/>
              </a:rPr>
              <a:t> </a:t>
            </a:r>
            <a:r>
              <a:rPr lang="en-US" sz="2400" b="0" dirty="0">
                <a:solidFill>
                  <a:srgbClr val="353535"/>
                </a:solidFill>
                <a:effectLst/>
                <a:cs typeface="Calibri" panose="020F0502020204030204" pitchFamily="34" charset="0"/>
              </a:rPr>
              <a:t>October 9, 2024).  Also convened 6 separate sessions of the CSCAG.</a:t>
            </a:r>
            <a:endParaRPr lang="en-US" sz="2400" dirty="0">
              <a:cs typeface="Calibri" panose="020F0502020204030204" pitchFamily="34" charset="0"/>
            </a:endParaRPr>
          </a:p>
          <a:p>
            <a:pPr>
              <a:buFont typeface="Arial" panose="020B0604020202020204" pitchFamily="34" charset="0"/>
              <a:buChar char="•"/>
            </a:pPr>
            <a:r>
              <a:rPr lang="en-US" sz="2400" b="1" dirty="0">
                <a:cs typeface="Calibri" panose="020F0502020204030204" pitchFamily="34" charset="0"/>
              </a:rPr>
              <a:t> Decision:  </a:t>
            </a:r>
            <a:r>
              <a:rPr lang="en-US" sz="2400" dirty="0">
                <a:cs typeface="Calibri" panose="020F0502020204030204" pitchFamily="34" charset="0"/>
              </a:rPr>
              <a:t>Finalized – Pending DTLL announcement within next 7-days</a:t>
            </a:r>
          </a:p>
          <a:p>
            <a:pPr>
              <a:buFont typeface="Arial" panose="020B0604020202020204" pitchFamily="34" charset="0"/>
              <a:buChar char="•"/>
            </a:pPr>
            <a:r>
              <a:rPr lang="en-US" sz="2400" b="1" dirty="0">
                <a:cs typeface="Calibri" panose="020F0502020204030204" pitchFamily="34" charset="0"/>
              </a:rPr>
              <a:t> For More Information:</a:t>
            </a:r>
            <a:r>
              <a:rPr lang="en-US" sz="2400" dirty="0">
                <a:cs typeface="Calibri" panose="020F0502020204030204" pitchFamily="34" charset="0"/>
              </a:rPr>
              <a:t>  </a:t>
            </a:r>
            <a:r>
              <a:rPr lang="en-US" sz="2400" dirty="0">
                <a:cs typeface="Calibri" panose="020F0502020204030204" pitchFamily="34" charset="0"/>
                <a:hlinkClick r:id="rId3"/>
              </a:rPr>
              <a:t>Implementation of United States Supreme Court decision Becerra v. San Carlos Apache Tribe | Contract Support Costs</a:t>
            </a:r>
            <a:endParaRPr lang="en-US" sz="2400" dirty="0"/>
          </a:p>
        </p:txBody>
      </p:sp>
      <p:sp>
        <p:nvSpPr>
          <p:cNvPr id="4" name="Slide Number Placeholder 3">
            <a:extLst>
              <a:ext uri="{FF2B5EF4-FFF2-40B4-BE49-F238E27FC236}">
                <a16:creationId xmlns:a16="http://schemas.microsoft.com/office/drawing/2014/main" id="{A4F675FB-A043-4DCA-A81A-5966CB667CD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FB582AC-5695-48DB-B28C-201892CC33C9}"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74C79C65-FC3C-7C5A-A63F-364B634E3B2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6301657"/>
            <a:ext cx="12207240" cy="556343"/>
          </a:xfrm>
          <a:prstGeom prst="rect">
            <a:avLst/>
          </a:prstGeom>
        </p:spPr>
      </p:pic>
    </p:spTree>
    <p:extLst>
      <p:ext uri="{BB962C8B-B14F-4D97-AF65-F5344CB8AC3E}">
        <p14:creationId xmlns:p14="http://schemas.microsoft.com/office/powerpoint/2010/main" val="21306489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2D181-0A51-4A24-97A9-F3D80C1D4F74}"/>
              </a:ext>
            </a:extLst>
          </p:cNvPr>
          <p:cNvSpPr>
            <a:spLocks noGrp="1"/>
          </p:cNvSpPr>
          <p:nvPr>
            <p:ph type="title"/>
          </p:nvPr>
        </p:nvSpPr>
        <p:spPr/>
        <p:txBody>
          <a:bodyPr/>
          <a:lstStyle/>
          <a:p>
            <a:r>
              <a:rPr lang="en-US" dirty="0"/>
              <a:t>Other Announcements</a:t>
            </a:r>
          </a:p>
        </p:txBody>
      </p:sp>
      <p:sp>
        <p:nvSpPr>
          <p:cNvPr id="3" name="Content Placeholder 2">
            <a:extLst>
              <a:ext uri="{FF2B5EF4-FFF2-40B4-BE49-F238E27FC236}">
                <a16:creationId xmlns:a16="http://schemas.microsoft.com/office/drawing/2014/main" id="{1322B8C0-C05C-48BB-9C39-4E9543A49167}"/>
              </a:ext>
            </a:extLst>
          </p:cNvPr>
          <p:cNvSpPr>
            <a:spLocks noGrp="1"/>
          </p:cNvSpPr>
          <p:nvPr>
            <p:ph idx="1"/>
          </p:nvPr>
        </p:nvSpPr>
        <p:spPr/>
        <p:txBody>
          <a:bodyPr/>
          <a:lstStyle/>
          <a:p>
            <a:r>
              <a:rPr lang="en-US" dirty="0">
                <a:hlinkClick r:id="rId3"/>
              </a:rPr>
              <a:t>DTLL 12/12/24 </a:t>
            </a:r>
            <a:r>
              <a:rPr lang="en-US" dirty="0"/>
              <a:t>– Collaboration with Consumer Financial Protection Bureau (CFPB) to protect PRC Patients </a:t>
            </a:r>
          </a:p>
          <a:p>
            <a:endParaRPr lang="en-US" dirty="0"/>
          </a:p>
          <a:p>
            <a:pPr>
              <a:spcBef>
                <a:spcPts val="0"/>
              </a:spcBef>
            </a:pPr>
            <a:r>
              <a:rPr lang="en-US" dirty="0">
                <a:hlinkClick r:id="rId4"/>
              </a:rPr>
              <a:t>DTLL 9/9/24 </a:t>
            </a:r>
            <a:r>
              <a:rPr lang="en-US" dirty="0"/>
              <a:t>- provide updated Facility Master Plans and other identified health </a:t>
            </a:r>
          </a:p>
          <a:p>
            <a:pPr>
              <a:spcBef>
                <a:spcPts val="0"/>
              </a:spcBef>
            </a:pPr>
            <a:r>
              <a:rPr lang="en-US" dirty="0"/>
              <a:t>care facility needs to be considered for inclusion in the 2026 IHS and Tribal Health Care </a:t>
            </a:r>
          </a:p>
          <a:p>
            <a:pPr>
              <a:spcBef>
                <a:spcPts val="0"/>
              </a:spcBef>
            </a:pPr>
            <a:r>
              <a:rPr lang="en-US" dirty="0"/>
              <a:t>Facilities’ Needs Assessment Report to Congress – </a:t>
            </a:r>
            <a:r>
              <a:rPr lang="en-US" b="1" dirty="0"/>
              <a:t>Due December 31, 2024</a:t>
            </a:r>
          </a:p>
          <a:p>
            <a:pPr>
              <a:spcBef>
                <a:spcPts val="0"/>
              </a:spcBef>
            </a:pPr>
            <a:endParaRPr lang="en-US" dirty="0"/>
          </a:p>
          <a:p>
            <a:pPr>
              <a:spcBef>
                <a:spcPts val="0"/>
              </a:spcBef>
            </a:pPr>
            <a:r>
              <a:rPr lang="en-US" dirty="0">
                <a:hlinkClick r:id="rId5"/>
              </a:rPr>
              <a:t>DTLL 9/8/24 </a:t>
            </a:r>
            <a:r>
              <a:rPr lang="en-US" dirty="0"/>
              <a:t>– Solicitation of the Fiscal Year (FY) 2025 Indian Health </a:t>
            </a:r>
          </a:p>
          <a:p>
            <a:pPr>
              <a:spcBef>
                <a:spcPts val="0"/>
              </a:spcBef>
            </a:pPr>
            <a:r>
              <a:rPr lang="en-US" dirty="0"/>
              <a:t>Service (IHS) Joint Venture Construction Program (JVCP). The IHS JVCP Phase 1 </a:t>
            </a:r>
          </a:p>
          <a:p>
            <a:pPr>
              <a:spcBef>
                <a:spcPts val="0"/>
              </a:spcBef>
            </a:pPr>
            <a:r>
              <a:rPr lang="en-US" dirty="0"/>
              <a:t>Application deadline is December 22, 2024. – </a:t>
            </a:r>
            <a:r>
              <a:rPr lang="en-US" b="1" dirty="0"/>
              <a:t>Due December 22, 2024</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90DA7540-31A0-47C1-ADDA-B4C888C10F92}"/>
              </a:ext>
            </a:extLst>
          </p:cNvPr>
          <p:cNvSpPr>
            <a:spLocks noGrp="1"/>
          </p:cNvSpPr>
          <p:nvPr>
            <p:ph type="sldNum" sz="quarter" idx="12"/>
          </p:nvPr>
        </p:nvSpPr>
        <p:spPr/>
        <p:txBody>
          <a:bodyPr/>
          <a:lstStyle/>
          <a:p>
            <a:fld id="{CFB582AC-5695-48DB-B28C-201892CC33C9}" type="slidenum">
              <a:rPr lang="en-US" smtClean="0"/>
              <a:t>13</a:t>
            </a:fld>
            <a:endParaRPr lang="en-US" dirty="0"/>
          </a:p>
        </p:txBody>
      </p:sp>
    </p:spTree>
    <p:extLst>
      <p:ext uri="{BB962C8B-B14F-4D97-AF65-F5344CB8AC3E}">
        <p14:creationId xmlns:p14="http://schemas.microsoft.com/office/powerpoint/2010/main" val="16712429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52900" y="1432005"/>
            <a:ext cx="3721908" cy="3701970"/>
          </a:xfrm>
          <a:prstGeom prst="rect">
            <a:avLst/>
          </a:prstGeom>
        </p:spPr>
      </p:pic>
      <p:sp>
        <p:nvSpPr>
          <p:cNvPr id="3" name="Slide Number Placeholder 2"/>
          <p:cNvSpPr>
            <a:spLocks noGrp="1"/>
          </p:cNvSpPr>
          <p:nvPr>
            <p:ph type="sldNum" sz="quarter" idx="12"/>
          </p:nvPr>
        </p:nvSpPr>
        <p:spPr/>
        <p:txBody>
          <a:bodyPr/>
          <a:lstStyle/>
          <a:p>
            <a:fld id="{CFB582AC-5695-48DB-B28C-201892CC33C9}" type="slidenum">
              <a:rPr lang="en-US" smtClean="0"/>
              <a:t>14</a:t>
            </a:fld>
            <a:endParaRPr lang="en-US" dirty="0"/>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6301657"/>
            <a:ext cx="12207240" cy="556343"/>
          </a:xfrm>
          <a:prstGeom prst="rect">
            <a:avLst/>
          </a:prstGeom>
        </p:spPr>
      </p:pic>
    </p:spTree>
    <p:extLst>
      <p:ext uri="{BB962C8B-B14F-4D97-AF65-F5344CB8AC3E}">
        <p14:creationId xmlns:p14="http://schemas.microsoft.com/office/powerpoint/2010/main" val="3003764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IHS Tribal Consultation Process</a:t>
            </a:r>
            <a:endParaRPr lang="en-US" dirty="0"/>
          </a:p>
        </p:txBody>
      </p:sp>
      <p:sp>
        <p:nvSpPr>
          <p:cNvPr id="4" name="Slide Number Placeholder 3"/>
          <p:cNvSpPr>
            <a:spLocks noGrp="1"/>
          </p:cNvSpPr>
          <p:nvPr>
            <p:ph type="sldNum" sz="quarter" idx="12"/>
          </p:nvPr>
        </p:nvSpPr>
        <p:spPr/>
        <p:txBody>
          <a:bodyPr/>
          <a:lstStyle/>
          <a:p>
            <a:fld id="{CFB582AC-5695-48DB-B28C-201892CC33C9}" type="slidenum">
              <a:rPr lang="en-US" smtClean="0"/>
              <a:t>2</a:t>
            </a:fld>
            <a:endParaRPr lang="en-US"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01657"/>
            <a:ext cx="12207240" cy="556343"/>
          </a:xfrm>
          <a:prstGeom prst="rect">
            <a:avLst/>
          </a:prstGeom>
        </p:spPr>
      </p:pic>
      <p:sp>
        <p:nvSpPr>
          <p:cNvPr id="6" name="Right Arrow 5"/>
          <p:cNvSpPr/>
          <p:nvPr/>
        </p:nvSpPr>
        <p:spPr>
          <a:xfrm>
            <a:off x="3403624" y="1995944"/>
            <a:ext cx="8072096" cy="3663874"/>
          </a:xfrm>
          <a:prstGeom prst="rightArrow">
            <a:avLst>
              <a:gd name="adj1" fmla="val 39823"/>
              <a:gd name="adj2" fmla="val 52370"/>
            </a:avLst>
          </a:prstGeom>
          <a:solidFill>
            <a:schemeClr val="accent1"/>
          </a:solidFill>
          <a:ln w="25400" cmpd="sng">
            <a:solidFill>
              <a:schemeClr val="bg1"/>
            </a:solidFill>
            <a:prstDash val="solid"/>
          </a:ln>
          <a:effectLst>
            <a:outerShdw blurRad="50800" dist="190500" dir="8100000" algn="tr" rotWithShape="0">
              <a:prstClr val="black">
                <a:alpha val="40000"/>
              </a:prstClr>
            </a:outerShdw>
          </a:effectLst>
          <a:scene3d>
            <a:camera prst="orthographicFront">
              <a:rot lat="0" lon="0" rev="1500000"/>
            </a:camera>
            <a:lightRig rig="balanced" dir="t"/>
          </a:scene3d>
          <a:sp3d z="-7778750" prstMaterial="plastic"/>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7" name="Rounded Rectangle 6"/>
          <p:cNvSpPr/>
          <p:nvPr/>
        </p:nvSpPr>
        <p:spPr>
          <a:xfrm>
            <a:off x="3193143" y="4786186"/>
            <a:ext cx="2348139" cy="762000"/>
          </a:xfrm>
          <a:prstGeom prst="roundRect">
            <a:avLst/>
          </a:prstGeom>
          <a:ln w="57150"/>
        </p:spPr>
        <p:style>
          <a:lnRef idx="2">
            <a:schemeClr val="dk1"/>
          </a:lnRef>
          <a:fillRef idx="1">
            <a:schemeClr val="lt1"/>
          </a:fillRef>
          <a:effectRef idx="0">
            <a:schemeClr val="dk1"/>
          </a:effectRef>
          <a:fontRef idx="minor">
            <a:schemeClr val="dk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Calibri" panose="020F0502020204030204"/>
                <a:ea typeface="+mn-ea"/>
                <a:cs typeface="+mn-cs"/>
              </a:rPr>
              <a:t>Announcement</a:t>
            </a:r>
            <a:endParaRPr kumimoji="0" lang="en-US" sz="18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8" name="Rounded Rectangle 7"/>
          <p:cNvSpPr/>
          <p:nvPr/>
        </p:nvSpPr>
        <p:spPr>
          <a:xfrm>
            <a:off x="5099322" y="3769111"/>
            <a:ext cx="2133600" cy="762000"/>
          </a:xfrm>
          <a:prstGeom prst="roundRect">
            <a:avLst/>
          </a:prstGeom>
          <a:solidFill>
            <a:schemeClr val="bg1"/>
          </a:solidFill>
          <a:ln w="63500">
            <a:solidFill>
              <a:schemeClr val="tx1"/>
            </a:solidFill>
            <a:prstDash val="solid"/>
          </a:ln>
          <a:effectLst>
            <a:outerShdw blurRad="508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Calibri" panose="020F0502020204030204"/>
                <a:ea typeface="+mn-ea"/>
                <a:cs typeface="+mn-cs"/>
              </a:rPr>
              <a:t>Gather input</a:t>
            </a:r>
          </a:p>
        </p:txBody>
      </p:sp>
      <p:sp>
        <p:nvSpPr>
          <p:cNvPr id="9" name="Rounded Rectangle 8"/>
          <p:cNvSpPr/>
          <p:nvPr/>
        </p:nvSpPr>
        <p:spPr>
          <a:xfrm>
            <a:off x="6918960" y="2675920"/>
            <a:ext cx="2133600" cy="762000"/>
          </a:xfrm>
          <a:prstGeom prst="roundRect">
            <a:avLst/>
          </a:prstGeom>
          <a:solidFill>
            <a:schemeClr val="bg1"/>
          </a:solidFill>
          <a:ln w="63500">
            <a:solidFill>
              <a:schemeClr val="tx1"/>
            </a:solidFill>
            <a:prstDash val="solid"/>
          </a:ln>
          <a:effectLst>
            <a:outerShdw blurRad="508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Calibri" panose="020F0502020204030204"/>
                <a:ea typeface="+mn-ea"/>
                <a:cs typeface="+mn-cs"/>
              </a:rPr>
              <a:t>Decision</a:t>
            </a:r>
            <a:endParaRPr kumimoji="0" lang="en-US" sz="18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10" name="Rounded Rectangle 9"/>
          <p:cNvSpPr/>
          <p:nvPr/>
        </p:nvSpPr>
        <p:spPr>
          <a:xfrm>
            <a:off x="8677349" y="1614944"/>
            <a:ext cx="2133600" cy="762000"/>
          </a:xfrm>
          <a:prstGeom prst="roundRect">
            <a:avLst/>
          </a:prstGeom>
          <a:solidFill>
            <a:schemeClr val="bg1"/>
          </a:solidFill>
          <a:ln w="63500">
            <a:solidFill>
              <a:schemeClr val="tx1"/>
            </a:solidFill>
            <a:prstDash val="solid"/>
          </a:ln>
          <a:effectLst>
            <a:outerShdw blurRad="508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Calibri" panose="020F0502020204030204"/>
                <a:ea typeface="+mn-ea"/>
                <a:cs typeface="+mn-cs"/>
              </a:rPr>
              <a:t>Reporting</a:t>
            </a:r>
            <a:endParaRPr kumimoji="0" lang="en-US" sz="18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anose="020F0502020204030204"/>
              <a:ea typeface="+mn-ea"/>
              <a:cs typeface="+mn-cs"/>
            </a:endParaRPr>
          </a:p>
        </p:txBody>
      </p:sp>
      <p:grpSp>
        <p:nvGrpSpPr>
          <p:cNvPr id="11" name="Group 19"/>
          <p:cNvGrpSpPr/>
          <p:nvPr/>
        </p:nvGrpSpPr>
        <p:grpSpPr>
          <a:xfrm>
            <a:off x="950168" y="4343400"/>
            <a:ext cx="1975911" cy="1783080"/>
            <a:chOff x="228600" y="5105400"/>
            <a:chExt cx="1600200" cy="1519286"/>
          </a:xfrm>
          <a:effectLst>
            <a:outerShdw blurRad="50800" dist="127000" dir="8100000" algn="tr" rotWithShape="0">
              <a:prstClr val="black">
                <a:alpha val="40000"/>
              </a:prstClr>
            </a:outerShdw>
          </a:effectLst>
        </p:grpSpPr>
        <p:grpSp>
          <p:nvGrpSpPr>
            <p:cNvPr id="12" name="Group 11"/>
            <p:cNvGrpSpPr/>
            <p:nvPr/>
          </p:nvGrpSpPr>
          <p:grpSpPr>
            <a:xfrm>
              <a:off x="228600" y="5105400"/>
              <a:ext cx="1600200" cy="1519286"/>
              <a:chOff x="-37444" y="1056161"/>
              <a:chExt cx="421324" cy="1799711"/>
            </a:xfrm>
            <a:scene3d>
              <a:camera prst="orthographicFront"/>
              <a:lightRig rig="flat" dir="t"/>
            </a:scene3d>
          </p:grpSpPr>
          <p:sp>
            <p:nvSpPr>
              <p:cNvPr id="14" name="Octagon 13"/>
              <p:cNvSpPr/>
              <p:nvPr/>
            </p:nvSpPr>
            <p:spPr>
              <a:xfrm>
                <a:off x="-37444" y="1056161"/>
                <a:ext cx="421324" cy="1771147"/>
              </a:xfrm>
              <a:prstGeom prst="octagon">
                <a:avLst/>
              </a:prstGeom>
              <a:solidFill>
                <a:schemeClr val="accent1"/>
              </a:solidFill>
              <a:ln w="38100">
                <a:solidFill>
                  <a:schemeClr val="bg1"/>
                </a:solidFill>
              </a:ln>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endParaRPr lang="en-US"/>
              </a:p>
            </p:txBody>
          </p:sp>
          <p:sp>
            <p:nvSpPr>
              <p:cNvPr id="15" name="Octagon 4"/>
              <p:cNvSpPr/>
              <p:nvPr/>
            </p:nvSpPr>
            <p:spPr>
              <a:xfrm>
                <a:off x="64383" y="1208127"/>
                <a:ext cx="297922" cy="1647745"/>
              </a:xfrm>
              <a:prstGeom prst="rect">
                <a:avLst/>
              </a:prstGeom>
              <a:ln w="38100">
                <a:noFill/>
              </a:ln>
              <a:sp3d/>
            </p:spPr>
            <p:style>
              <a:lnRef idx="0">
                <a:scrgbClr r="0" g="0" b="0"/>
              </a:lnRef>
              <a:fillRef idx="0">
                <a:scrgbClr r="0" g="0" b="0"/>
              </a:fillRef>
              <a:effectRef idx="0">
                <a:scrgbClr r="0" g="0" b="0"/>
              </a:effectRef>
              <a:fontRef idx="minor">
                <a:schemeClr val="lt1"/>
              </a:fontRef>
            </p:style>
            <p:txBody>
              <a:bodyPr lIns="256032" tIns="85344" rIns="85344" bIns="85344" spcCol="1270" anchor="ctr"/>
              <a:lstStyle/>
              <a:p>
                <a:pPr marL="0" marR="0" lvl="0" indent="0" algn="ctr" defTabSz="2844800" rtl="0" eaLnBrk="1" fontAlgn="auto" latinLnBrk="0" hangingPunct="1">
                  <a:lnSpc>
                    <a:spcPct val="90000"/>
                  </a:lnSpc>
                  <a:spcBef>
                    <a:spcPts val="0"/>
                  </a:spcBef>
                  <a:spcAft>
                    <a:spcPct val="35000"/>
                  </a:spcAft>
                  <a:buClrTx/>
                  <a:buSzTx/>
                  <a:buFontTx/>
                  <a:buNone/>
                  <a:tabLst/>
                  <a:defRPr/>
                </a:pPr>
                <a:endParaRPr kumimoji="0" lang="en-US" sz="64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3" name="TextBox 12"/>
            <p:cNvSpPr txBox="1"/>
            <p:nvPr/>
          </p:nvSpPr>
          <p:spPr>
            <a:xfrm>
              <a:off x="445008" y="5519178"/>
              <a:ext cx="1223682" cy="707886"/>
            </a:xfrm>
            <a:prstGeom prst="rect">
              <a:avLst/>
            </a:prstGeom>
            <a:noFill/>
            <a:ln w="38100">
              <a:noFill/>
            </a:ln>
          </p:spPr>
          <p:txBody>
            <a:bodyP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outerShdw blurRad="50800" dist="127000" dir="8100000" algn="tr" rotWithShape="0">
                      <a:prstClr val="black">
                        <a:alpha val="40000"/>
                      </a:prstClr>
                    </a:outerShdw>
                  </a:effectLst>
                  <a:uLnTx/>
                  <a:uFillTx/>
                  <a:latin typeface="Calibri" panose="020F0502020204030204"/>
                  <a:ea typeface="+mn-ea"/>
                  <a:cs typeface="+mn-cs"/>
                </a:rPr>
                <a:t>Critical Event</a:t>
              </a:r>
            </a:p>
          </p:txBody>
        </p:sp>
      </p:grpSp>
    </p:spTree>
    <p:extLst>
      <p:ext uri="{BB962C8B-B14F-4D97-AF65-F5344CB8AC3E}">
        <p14:creationId xmlns:p14="http://schemas.microsoft.com/office/powerpoint/2010/main" val="2241213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5E9F431-9206-4B77-0EFC-67CA54F0138A}"/>
              </a:ext>
            </a:extLst>
          </p:cNvPr>
          <p:cNvSpPr/>
          <p:nvPr/>
        </p:nvSpPr>
        <p:spPr>
          <a:xfrm>
            <a:off x="8425543" y="4588329"/>
            <a:ext cx="2971800" cy="145075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p:txBody>
          <a:bodyPr/>
          <a:lstStyle/>
          <a:p>
            <a:r>
              <a:rPr lang="en-US" b="1" dirty="0"/>
              <a:t>IHS Tribal Consultation Policy TC</a:t>
            </a:r>
            <a:endParaRPr lang="en-US" dirty="0"/>
          </a:p>
        </p:txBody>
      </p:sp>
      <p:sp>
        <p:nvSpPr>
          <p:cNvPr id="3" name="Content Placeholder 2"/>
          <p:cNvSpPr>
            <a:spLocks noGrp="1"/>
          </p:cNvSpPr>
          <p:nvPr>
            <p:ph idx="1"/>
          </p:nvPr>
        </p:nvSpPr>
        <p:spPr>
          <a:xfrm>
            <a:off x="1097279" y="1845733"/>
            <a:ext cx="10300063" cy="4455923"/>
          </a:xfrm>
        </p:spPr>
        <p:txBody>
          <a:bodyPr>
            <a:normAutofit fontScale="85000" lnSpcReduction="10000"/>
          </a:bodyPr>
          <a:lstStyle/>
          <a:p>
            <a:pPr>
              <a:buFont typeface="Arial" panose="020B0604020202020204" pitchFamily="34" charset="0"/>
              <a:buChar char="•"/>
            </a:pPr>
            <a:r>
              <a:rPr lang="en-US" sz="2400" b="1" dirty="0">
                <a:cs typeface="Calibri" panose="020F0502020204030204" pitchFamily="34" charset="0"/>
              </a:rPr>
              <a:t> Critical Event: </a:t>
            </a:r>
          </a:p>
          <a:p>
            <a:pPr lvl="1">
              <a:buSzPct val="75000"/>
              <a:buFont typeface="Wingdings" panose="05000000000000000000" pitchFamily="2" charset="2"/>
              <a:buChar char="§"/>
            </a:pPr>
            <a:r>
              <a:rPr lang="en-US" sz="2400" dirty="0"/>
              <a:t>August 2018: </a:t>
            </a:r>
            <a:r>
              <a:rPr lang="en-US" sz="2400" dirty="0">
                <a:solidFill>
                  <a:schemeClr val="tx1"/>
                </a:solidFill>
              </a:rPr>
              <a:t>TSGAC &amp; DSTAC recommended a joint Tribal/Federal Workgroup review and update the 2006-issued IHS Tribal Consultation Policy</a:t>
            </a:r>
          </a:p>
          <a:p>
            <a:pPr lvl="1">
              <a:buSzPct val="75000"/>
              <a:buFont typeface="Wingdings" panose="05000000000000000000" pitchFamily="2" charset="2"/>
              <a:buChar char="§"/>
            </a:pPr>
            <a:r>
              <a:rPr lang="en-US" sz="2400" dirty="0">
                <a:solidFill>
                  <a:schemeClr val="tx1"/>
                </a:solidFill>
              </a:rPr>
              <a:t>January 2021: Presidential Memorandum on Tribal Consultation and Strengthening Nation-to-Nation Relationships.</a:t>
            </a:r>
          </a:p>
          <a:p>
            <a:pPr lvl="1">
              <a:buSzPct val="75000"/>
              <a:buFont typeface="Wingdings" panose="05000000000000000000" pitchFamily="2" charset="2"/>
              <a:buChar char="§"/>
            </a:pPr>
            <a:r>
              <a:rPr lang="en-US" sz="2400" dirty="0">
                <a:solidFill>
                  <a:schemeClr val="tx1"/>
                </a:solidFill>
              </a:rPr>
              <a:t>November 30, 2022: Presidential Memorandum on Uniform Standards for Tribal Consultation.</a:t>
            </a:r>
          </a:p>
          <a:p>
            <a:pPr>
              <a:buFont typeface="Arial" panose="020B0604020202020204" pitchFamily="34" charset="0"/>
              <a:buChar char="•"/>
            </a:pPr>
            <a:r>
              <a:rPr lang="en-US" sz="2400" b="1" dirty="0">
                <a:cs typeface="Calibri" panose="020F0502020204030204" pitchFamily="34" charset="0"/>
              </a:rPr>
              <a:t> Announcement: </a:t>
            </a:r>
            <a:r>
              <a:rPr lang="en-US" sz="2400" dirty="0">
                <a:cs typeface="Calibri" panose="020F0502020204030204" pitchFamily="34" charset="0"/>
                <a:hlinkClick r:id="rId3"/>
              </a:rPr>
              <a:t>April 27, 2021</a:t>
            </a:r>
            <a:r>
              <a:rPr lang="en-US" sz="2400" dirty="0">
                <a:cs typeface="Calibri" panose="020F0502020204030204" pitchFamily="34" charset="0"/>
              </a:rPr>
              <a:t>, </a:t>
            </a:r>
            <a:r>
              <a:rPr lang="en-US" sz="2400" dirty="0">
                <a:cs typeface="Calibri" panose="020F0502020204030204" pitchFamily="34" charset="0"/>
                <a:hlinkClick r:id="rId4"/>
              </a:rPr>
              <a:t>May 6, 2022</a:t>
            </a:r>
            <a:r>
              <a:rPr lang="en-US" sz="2400" dirty="0">
                <a:cs typeface="Calibri" panose="020F0502020204030204" pitchFamily="34" charset="0"/>
              </a:rPr>
              <a:t>, </a:t>
            </a:r>
            <a:r>
              <a:rPr lang="en-US" sz="2400" dirty="0">
                <a:cs typeface="Calibri" panose="020F0502020204030204" pitchFamily="34" charset="0"/>
                <a:hlinkClick r:id="rId5"/>
              </a:rPr>
              <a:t>March 13, 2023</a:t>
            </a:r>
            <a:r>
              <a:rPr lang="en-US" sz="2400" dirty="0">
                <a:cs typeface="Calibri" panose="020F0502020204030204" pitchFamily="34" charset="0"/>
              </a:rPr>
              <a:t>, </a:t>
            </a:r>
            <a:r>
              <a:rPr lang="en-US" sz="2400" dirty="0">
                <a:cs typeface="Calibri" panose="020F0502020204030204" pitchFamily="34" charset="0"/>
                <a:hlinkClick r:id="rId6"/>
              </a:rPr>
              <a:t>July 26, 2023</a:t>
            </a:r>
            <a:r>
              <a:rPr lang="en-US" sz="2400" dirty="0">
                <a:cs typeface="Calibri" panose="020F0502020204030204" pitchFamily="34" charset="0"/>
              </a:rPr>
              <a:t>, </a:t>
            </a:r>
            <a:r>
              <a:rPr lang="en-US" sz="2400" dirty="0">
                <a:cs typeface="Calibri" panose="020F0502020204030204" pitchFamily="34" charset="0"/>
                <a:hlinkClick r:id="rId7"/>
              </a:rPr>
              <a:t>November 27, 2023</a:t>
            </a:r>
            <a:endParaRPr lang="en-US" sz="2400" dirty="0">
              <a:cs typeface="Calibri" panose="020F0502020204030204" pitchFamily="34" charset="0"/>
            </a:endParaRPr>
          </a:p>
          <a:p>
            <a:pPr>
              <a:buFont typeface="Arial" panose="020B0604020202020204" pitchFamily="34" charset="0"/>
              <a:buChar char="•"/>
            </a:pPr>
            <a:r>
              <a:rPr lang="en-US" sz="2400" b="1" dirty="0">
                <a:cs typeface="Calibri" panose="020F0502020204030204" pitchFamily="34" charset="0"/>
              </a:rPr>
              <a:t> Gathering Input: </a:t>
            </a:r>
            <a:r>
              <a:rPr lang="en-US" sz="2400" dirty="0">
                <a:cs typeface="Calibri" panose="020F0502020204030204" pitchFamily="34" charset="0"/>
              </a:rPr>
              <a:t>6 Virtual Tribal Consultation Sessions, more than 15 IHS Director’s Advisory Workgroup on Tribal Consultation Meetings</a:t>
            </a:r>
          </a:p>
          <a:p>
            <a:pPr>
              <a:buFont typeface="Arial" panose="020B0604020202020204" pitchFamily="34" charset="0"/>
              <a:buChar char="•"/>
            </a:pPr>
            <a:r>
              <a:rPr lang="en-US" sz="2400" b="1" dirty="0">
                <a:cs typeface="Calibri" panose="020F0502020204030204" pitchFamily="34" charset="0"/>
              </a:rPr>
              <a:t> Decision: </a:t>
            </a:r>
            <a:r>
              <a:rPr lang="en-US" sz="2400" dirty="0">
                <a:cs typeface="Calibri" panose="020F0502020204030204" pitchFamily="34" charset="0"/>
              </a:rPr>
              <a:t>Finalized and new policy has been adopted</a:t>
            </a:r>
          </a:p>
          <a:p>
            <a:pPr>
              <a:buFont typeface="Arial" panose="020B0604020202020204" pitchFamily="34" charset="0"/>
              <a:buChar char="•"/>
            </a:pPr>
            <a:r>
              <a:rPr lang="en-US" sz="2400" b="1" dirty="0">
                <a:cs typeface="Calibri" panose="020F0502020204030204" pitchFamily="34" charset="0"/>
              </a:rPr>
              <a:t> Reporting:</a:t>
            </a:r>
            <a:r>
              <a:rPr lang="en-US" sz="2400" dirty="0">
                <a:cs typeface="Calibri" panose="020F0502020204030204" pitchFamily="34" charset="0"/>
              </a:rPr>
              <a:t> Dear Tribal Leader Letter November 12 -</a:t>
            </a:r>
            <a:r>
              <a:rPr lang="en-US" sz="2400" dirty="0">
                <a:cs typeface="Calibri" panose="020F0502020204030204" pitchFamily="34" charset="0"/>
                <a:hlinkClick r:id="rId8"/>
              </a:rPr>
              <a:t>DTLL - Tribal Consultation Policy 11-12-24</a:t>
            </a:r>
            <a:endParaRPr lang="en-US" sz="2400" dirty="0">
              <a:cs typeface="Calibri" panose="020F0502020204030204" pitchFamily="34" charset="0"/>
            </a:endParaRPr>
          </a:p>
          <a:p>
            <a:pPr marL="0" indent="0">
              <a:buNone/>
            </a:pPr>
            <a:r>
              <a:rPr lang="en-US" sz="2400" dirty="0">
                <a:cs typeface="Calibri" panose="020F0502020204030204" pitchFamily="34" charset="0"/>
              </a:rPr>
              <a:t>Updated policy can be found in the IHM </a:t>
            </a:r>
            <a:r>
              <a:rPr lang="en-US" sz="2400" dirty="0">
                <a:cs typeface="Calibri" panose="020F0502020204030204" pitchFamily="34" charset="0"/>
                <a:hlinkClick r:id="rId9"/>
              </a:rPr>
              <a:t>Part 6 Chapter 6 – Tribal Consultation Policy</a:t>
            </a:r>
            <a:endParaRPr lang="en-US" sz="2400" dirty="0">
              <a:cs typeface="Calibri" panose="020F0502020204030204" pitchFamily="34" charset="0"/>
            </a:endParaRPr>
          </a:p>
          <a:p>
            <a:pPr>
              <a:buFont typeface="Arial" panose="020B0604020202020204" pitchFamily="34" charset="0"/>
              <a:buChar char="•"/>
            </a:pPr>
            <a:endParaRPr lang="en-US" sz="2400" dirty="0">
              <a:cs typeface="Calibri" panose="020F0502020204030204" pitchFamily="34" charset="0"/>
            </a:endParaRPr>
          </a:p>
          <a:p>
            <a:endParaRPr lang="en-US"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FB582AC-5695-48DB-B28C-201892CC33C9}"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5" name="Picture 4"/>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0" y="6301657"/>
            <a:ext cx="12207240" cy="556343"/>
          </a:xfrm>
          <a:prstGeom prst="rect">
            <a:avLst/>
          </a:prstGeom>
        </p:spPr>
      </p:pic>
    </p:spTree>
    <p:extLst>
      <p:ext uri="{BB962C8B-B14F-4D97-AF65-F5344CB8AC3E}">
        <p14:creationId xmlns:p14="http://schemas.microsoft.com/office/powerpoint/2010/main" val="1615416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F5F3F1-E53C-32D6-1DAC-98775320B98A}"/>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3A08D050-C359-C7C4-BBCF-6FED0C737773}"/>
              </a:ext>
            </a:extLst>
          </p:cNvPr>
          <p:cNvSpPr/>
          <p:nvPr/>
        </p:nvSpPr>
        <p:spPr>
          <a:xfrm>
            <a:off x="8425543" y="4588329"/>
            <a:ext cx="2971800" cy="145075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9CD1FF5-0493-DB5E-CA4B-784135232E44}"/>
              </a:ext>
            </a:extLst>
          </p:cNvPr>
          <p:cNvSpPr>
            <a:spLocks noGrp="1"/>
          </p:cNvSpPr>
          <p:nvPr>
            <p:ph type="title"/>
          </p:nvPr>
        </p:nvSpPr>
        <p:spPr>
          <a:xfrm>
            <a:off x="1097280" y="286603"/>
            <a:ext cx="10058400" cy="1429591"/>
          </a:xfrm>
        </p:spPr>
        <p:txBody>
          <a:bodyPr>
            <a:noAutofit/>
          </a:bodyPr>
          <a:lstStyle/>
          <a:p>
            <a:r>
              <a:rPr lang="en-US" b="1" dirty="0"/>
              <a:t>Health IT Modernization Program TC/UC </a:t>
            </a:r>
            <a:endParaRPr lang="en-US" dirty="0"/>
          </a:p>
        </p:txBody>
      </p:sp>
      <p:sp>
        <p:nvSpPr>
          <p:cNvPr id="3" name="Content Placeholder 2">
            <a:extLst>
              <a:ext uri="{FF2B5EF4-FFF2-40B4-BE49-F238E27FC236}">
                <a16:creationId xmlns:a16="http://schemas.microsoft.com/office/drawing/2014/main" id="{4BC8C37A-79E1-097A-B046-9EE279B520B5}"/>
              </a:ext>
            </a:extLst>
          </p:cNvPr>
          <p:cNvSpPr>
            <a:spLocks noGrp="1"/>
          </p:cNvSpPr>
          <p:nvPr>
            <p:ph idx="1"/>
          </p:nvPr>
        </p:nvSpPr>
        <p:spPr>
          <a:xfrm>
            <a:off x="1097280" y="1751136"/>
            <a:ext cx="10058400" cy="4979177"/>
          </a:xfrm>
        </p:spPr>
        <p:txBody>
          <a:bodyPr vert="horz" lIns="0" tIns="45720" rIns="0" bIns="45720" rtlCol="0" anchor="t">
            <a:noAutofit/>
          </a:bodyPr>
          <a:lstStyle/>
          <a:p>
            <a:pPr marL="174625" indent="-174625">
              <a:lnSpc>
                <a:spcPct val="100000"/>
              </a:lnSpc>
              <a:spcBef>
                <a:spcPts val="0"/>
              </a:spcBef>
              <a:spcAft>
                <a:spcPts val="300"/>
              </a:spcAft>
              <a:buFont typeface="Arial" panose="020B0604020202020204" pitchFamily="34" charset="0"/>
              <a:buChar char="•"/>
            </a:pPr>
            <a:r>
              <a:rPr lang="en-US" sz="1800" b="1" dirty="0">
                <a:cs typeface="Calibri"/>
              </a:rPr>
              <a:t>Critical Event: </a:t>
            </a:r>
            <a:r>
              <a:rPr lang="en-US" sz="1800" dirty="0">
                <a:cs typeface="Calibri"/>
              </a:rPr>
              <a:t>To share Program updates and provide an opportunity for Tribes and Urban Indian Organizations to communicate their questions and input directly with DHITMO leadership. The modernization-focused topics for the 2024 sessions included the following:</a:t>
            </a:r>
          </a:p>
          <a:p>
            <a:pPr marL="383540" lvl="1">
              <a:lnSpc>
                <a:spcPct val="100000"/>
              </a:lnSpc>
              <a:spcBef>
                <a:spcPts val="0"/>
              </a:spcBef>
              <a:spcAft>
                <a:spcPts val="200"/>
              </a:spcAft>
              <a:buFont typeface="Wingdings" panose="05000000000000000000" pitchFamily="2" charset="2"/>
              <a:buChar char="§"/>
            </a:pPr>
            <a:r>
              <a:rPr lang="en-US" sz="1600" b="1" dirty="0"/>
              <a:t>February 8, 2024 </a:t>
            </a:r>
            <a:r>
              <a:rPr lang="en-US" sz="1600" dirty="0"/>
              <a:t>– Summary of the current state and governance structure of the </a:t>
            </a:r>
            <a:r>
              <a:rPr lang="en-US" sz="1600" b="1" dirty="0"/>
              <a:t>Enterprise Collaboration Group (ECG)</a:t>
            </a:r>
            <a:endParaRPr lang="en-US" sz="1600" b="1" dirty="0">
              <a:cs typeface="Calibri" panose="020F0502020204030204"/>
            </a:endParaRPr>
          </a:p>
          <a:p>
            <a:pPr marL="383540" lvl="1">
              <a:lnSpc>
                <a:spcPct val="100000"/>
              </a:lnSpc>
              <a:spcBef>
                <a:spcPts val="0"/>
              </a:spcBef>
              <a:spcAft>
                <a:spcPts val="200"/>
              </a:spcAft>
              <a:buFont typeface="Wingdings" panose="05000000000000000000" pitchFamily="2" charset="2"/>
              <a:buChar char="§"/>
            </a:pPr>
            <a:r>
              <a:rPr lang="en-US" sz="1600" b="1" dirty="0"/>
              <a:t>May 9, 2024 </a:t>
            </a:r>
            <a:r>
              <a:rPr lang="en-US" sz="1600" dirty="0"/>
              <a:t>– Framework for the implementation timeline, readiness considerations, and anticipatory activities that tribal and urban partners engage in to prepare for </a:t>
            </a:r>
            <a:r>
              <a:rPr lang="en-US" sz="1600" b="1" dirty="0"/>
              <a:t>Deployment and Cohort Planning </a:t>
            </a:r>
            <a:r>
              <a:rPr lang="en-US" sz="1600" dirty="0"/>
              <a:t>at their facilities</a:t>
            </a:r>
            <a:endParaRPr lang="en-US" sz="1600" b="1" dirty="0">
              <a:cs typeface="Calibri" panose="020F0502020204030204"/>
            </a:endParaRPr>
          </a:p>
          <a:p>
            <a:pPr marL="383540" lvl="1">
              <a:lnSpc>
                <a:spcPct val="100000"/>
              </a:lnSpc>
              <a:spcBef>
                <a:spcPts val="0"/>
              </a:spcBef>
              <a:spcAft>
                <a:spcPts val="200"/>
              </a:spcAft>
              <a:buFont typeface="Wingdings" panose="05000000000000000000" pitchFamily="2" charset="2"/>
              <a:buChar char="§"/>
            </a:pPr>
            <a:r>
              <a:rPr lang="en-US" sz="1600" b="1" dirty="0"/>
              <a:t>August 8, 2024 </a:t>
            </a:r>
            <a:r>
              <a:rPr lang="en-US" sz="1600" dirty="0"/>
              <a:t>– Overview of </a:t>
            </a:r>
            <a:r>
              <a:rPr lang="en-US" sz="1600" b="1" dirty="0"/>
              <a:t>Shared Electronic Health Record (EHR) Considerations</a:t>
            </a:r>
            <a:r>
              <a:rPr lang="en-US" sz="1600" dirty="0"/>
              <a:t> for implementation of PATH EHR, inclusive of system capabilities, patient privacy requirements, and real-world examples of interoperability in practice</a:t>
            </a:r>
            <a:endParaRPr lang="en-US" sz="1600" dirty="0">
              <a:cs typeface="Calibri" panose="020F0502020204030204"/>
            </a:endParaRPr>
          </a:p>
          <a:p>
            <a:pPr marL="383540" lvl="1">
              <a:lnSpc>
                <a:spcPct val="100000"/>
              </a:lnSpc>
              <a:spcBef>
                <a:spcPts val="0"/>
              </a:spcBef>
              <a:spcAft>
                <a:spcPts val="600"/>
              </a:spcAft>
              <a:buFont typeface="Wingdings" panose="05000000000000000000" pitchFamily="2" charset="2"/>
              <a:buChar char="§"/>
            </a:pPr>
            <a:r>
              <a:rPr lang="en-US" sz="1600" b="1" dirty="0"/>
              <a:t>November 7, 2024 </a:t>
            </a:r>
            <a:r>
              <a:rPr lang="en-US" sz="1600" dirty="0"/>
              <a:t>– Approach for comprehensive </a:t>
            </a:r>
            <a:r>
              <a:rPr lang="en-US" sz="1600" b="1" dirty="0"/>
              <a:t>Site Readiness and Training</a:t>
            </a:r>
            <a:r>
              <a:rPr lang="en-US" sz="1600" dirty="0"/>
              <a:t> activities at the site level, with details outlining the ways in which the IHS supports organizational readiness, technology readiness, and end user training</a:t>
            </a:r>
            <a:endParaRPr lang="en-US" sz="1600" dirty="0">
              <a:cs typeface="Calibri"/>
            </a:endParaRPr>
          </a:p>
          <a:p>
            <a:pPr marL="174625" indent="-174625">
              <a:lnSpc>
                <a:spcPct val="100000"/>
              </a:lnSpc>
              <a:spcBef>
                <a:spcPts val="0"/>
              </a:spcBef>
              <a:spcAft>
                <a:spcPts val="600"/>
              </a:spcAft>
              <a:buFont typeface="Arial" panose="020B0604020202020204" pitchFamily="34" charset="0"/>
              <a:buChar char="•"/>
            </a:pPr>
            <a:r>
              <a:rPr lang="en-US" sz="1800" b="1" dirty="0">
                <a:cs typeface="Calibri" panose="020F0502020204030204" pitchFamily="34" charset="0"/>
              </a:rPr>
              <a:t>Announcement: </a:t>
            </a:r>
            <a:r>
              <a:rPr lang="en-US" sz="1800" dirty="0">
                <a:cs typeface="Calibri" panose="020F0502020204030204" pitchFamily="34" charset="0"/>
                <a:hlinkClick r:id="rId3"/>
              </a:rPr>
              <a:t>January 18, 2024</a:t>
            </a:r>
            <a:endParaRPr lang="en-US" sz="1800" dirty="0">
              <a:cs typeface="Calibri" panose="020F0502020204030204" pitchFamily="34" charset="0"/>
            </a:endParaRPr>
          </a:p>
          <a:p>
            <a:pPr marL="174625" indent="-174625">
              <a:lnSpc>
                <a:spcPct val="100000"/>
              </a:lnSpc>
              <a:spcBef>
                <a:spcPts val="0"/>
              </a:spcBef>
              <a:spcAft>
                <a:spcPts val="600"/>
              </a:spcAft>
              <a:buFont typeface="Arial" panose="020B0604020202020204" pitchFamily="34" charset="0"/>
              <a:buChar char="•"/>
            </a:pPr>
            <a:r>
              <a:rPr lang="en-US" sz="1800" b="1" dirty="0">
                <a:cs typeface="Calibri" panose="020F0502020204030204" pitchFamily="34" charset="0"/>
              </a:rPr>
              <a:t>Gathering Input: </a:t>
            </a:r>
            <a:r>
              <a:rPr lang="en-US" sz="1800" dirty="0">
                <a:cs typeface="Calibri" panose="020F0502020204030204" pitchFamily="34" charset="0"/>
              </a:rPr>
              <a:t>Four TC/UC sessions </a:t>
            </a:r>
          </a:p>
          <a:p>
            <a:pPr marL="174625" indent="-174625">
              <a:lnSpc>
                <a:spcPct val="100000"/>
              </a:lnSpc>
              <a:spcBef>
                <a:spcPts val="0"/>
              </a:spcBef>
              <a:spcAft>
                <a:spcPts val="600"/>
              </a:spcAft>
              <a:buFont typeface="Arial" panose="020B0604020202020204" pitchFamily="34" charset="0"/>
              <a:buChar char="•"/>
            </a:pPr>
            <a:r>
              <a:rPr lang="en-US" sz="1800" b="1" dirty="0">
                <a:cs typeface="Calibri" panose="020F0502020204030204" pitchFamily="34" charset="0"/>
              </a:rPr>
              <a:t>Reporting:</a:t>
            </a:r>
            <a:r>
              <a:rPr lang="en-US" sz="1800" dirty="0">
                <a:cs typeface="Calibri" panose="020F0502020204030204" pitchFamily="34" charset="0"/>
              </a:rPr>
              <a:t> Forthcoming (final presentation decks to be posted to IHS website)</a:t>
            </a:r>
          </a:p>
          <a:p>
            <a:pPr marL="174625" indent="-174625">
              <a:lnSpc>
                <a:spcPct val="100000"/>
              </a:lnSpc>
              <a:spcBef>
                <a:spcPts val="0"/>
              </a:spcBef>
              <a:spcAft>
                <a:spcPts val="0"/>
              </a:spcAft>
              <a:buFont typeface="Arial" panose="020B0604020202020204" pitchFamily="34" charset="0"/>
              <a:buChar char="•"/>
            </a:pPr>
            <a:r>
              <a:rPr lang="en-US" sz="1800" b="1" dirty="0">
                <a:cs typeface="Calibri" panose="020F0502020204030204" pitchFamily="34" charset="0"/>
              </a:rPr>
              <a:t>For More Information:</a:t>
            </a:r>
            <a:r>
              <a:rPr lang="en-US" sz="1800" dirty="0">
                <a:cs typeface="Calibri" panose="020F0502020204030204" pitchFamily="34" charset="0"/>
              </a:rPr>
              <a:t> </a:t>
            </a:r>
            <a:r>
              <a:rPr lang="en-US" sz="1800" dirty="0">
                <a:cs typeface="Calibri" panose="020F0502020204030204" pitchFamily="34" charset="0"/>
                <a:hlinkClick r:id="rId4"/>
              </a:rPr>
              <a:t>https://www.ihs.gov/hit/events/</a:t>
            </a:r>
            <a:endParaRPr lang="en-US" sz="1800" dirty="0">
              <a:cs typeface="Calibri" panose="020F0502020204030204" pitchFamily="34" charset="0"/>
            </a:endParaRPr>
          </a:p>
        </p:txBody>
      </p:sp>
      <p:sp>
        <p:nvSpPr>
          <p:cNvPr id="4" name="Slide Number Placeholder 3">
            <a:extLst>
              <a:ext uri="{FF2B5EF4-FFF2-40B4-BE49-F238E27FC236}">
                <a16:creationId xmlns:a16="http://schemas.microsoft.com/office/drawing/2014/main" id="{CF5B91FC-C3BB-3862-B970-AAB7DDD7204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FB582AC-5695-48DB-B28C-201892CC33C9}"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2A088122-8BF9-19F7-C547-1698BFCAC1A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6301657"/>
            <a:ext cx="12207240" cy="556343"/>
          </a:xfrm>
          <a:prstGeom prst="rect">
            <a:avLst/>
          </a:prstGeom>
        </p:spPr>
      </p:pic>
    </p:spTree>
    <p:extLst>
      <p:ext uri="{BB962C8B-B14F-4D97-AF65-F5344CB8AC3E}">
        <p14:creationId xmlns:p14="http://schemas.microsoft.com/office/powerpoint/2010/main" val="1354302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F5F3F1-E53C-32D6-1DAC-98775320B98A}"/>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3A08D050-C359-C7C4-BBCF-6FED0C737773}"/>
              </a:ext>
            </a:extLst>
          </p:cNvPr>
          <p:cNvSpPr/>
          <p:nvPr/>
        </p:nvSpPr>
        <p:spPr>
          <a:xfrm>
            <a:off x="8425543" y="4588329"/>
            <a:ext cx="2971800" cy="145075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9CD1FF5-0493-DB5E-CA4B-784135232E44}"/>
              </a:ext>
            </a:extLst>
          </p:cNvPr>
          <p:cNvSpPr>
            <a:spLocks noGrp="1"/>
          </p:cNvSpPr>
          <p:nvPr>
            <p:ph type="title"/>
          </p:nvPr>
        </p:nvSpPr>
        <p:spPr/>
        <p:txBody>
          <a:bodyPr/>
          <a:lstStyle/>
          <a:p>
            <a:r>
              <a:rPr lang="en-US" b="1" dirty="0"/>
              <a:t>Reproductive Health Care NPRM </a:t>
            </a:r>
            <a:endParaRPr lang="en-US" dirty="0"/>
          </a:p>
        </p:txBody>
      </p:sp>
      <p:sp>
        <p:nvSpPr>
          <p:cNvPr id="3" name="Content Placeholder 2">
            <a:extLst>
              <a:ext uri="{FF2B5EF4-FFF2-40B4-BE49-F238E27FC236}">
                <a16:creationId xmlns:a16="http://schemas.microsoft.com/office/drawing/2014/main" id="{4BC8C37A-79E1-097A-B046-9EE279B520B5}"/>
              </a:ext>
            </a:extLst>
          </p:cNvPr>
          <p:cNvSpPr>
            <a:spLocks noGrp="1"/>
          </p:cNvSpPr>
          <p:nvPr>
            <p:ph idx="1"/>
          </p:nvPr>
        </p:nvSpPr>
        <p:spPr>
          <a:xfrm>
            <a:off x="1097280" y="1845733"/>
            <a:ext cx="10058400" cy="4455923"/>
          </a:xfrm>
        </p:spPr>
        <p:txBody>
          <a:bodyPr>
            <a:normAutofit/>
          </a:bodyPr>
          <a:lstStyle/>
          <a:p>
            <a:pPr>
              <a:buFont typeface="Arial" panose="020B0604020202020204" pitchFamily="34" charset="0"/>
              <a:buChar char="•"/>
            </a:pPr>
            <a:r>
              <a:rPr lang="en-US" sz="2400" b="1" dirty="0">
                <a:cs typeface="Calibri" panose="020F0502020204030204" pitchFamily="34" charset="0"/>
              </a:rPr>
              <a:t> Critical Event: </a:t>
            </a:r>
            <a:r>
              <a:rPr lang="en-US" sz="2400" dirty="0"/>
              <a:t>January 2024: </a:t>
            </a:r>
            <a:r>
              <a:rPr lang="en-US" sz="2400" dirty="0">
                <a:hlinkClick r:id="rId3"/>
              </a:rPr>
              <a:t>Notice of Proposed Rulemaking (NPRM)</a:t>
            </a:r>
            <a:r>
              <a:rPr lang="en-US" sz="2400" dirty="0"/>
              <a:t> published in the Federal Register, proposing the removal of outdated regulations on the use of IHS funds for certain abortions.</a:t>
            </a:r>
          </a:p>
          <a:p>
            <a:pPr>
              <a:buFont typeface="Arial" panose="020B0604020202020204" pitchFamily="34" charset="0"/>
              <a:buChar char="•"/>
            </a:pPr>
            <a:r>
              <a:rPr lang="en-US" sz="2400" b="1" dirty="0">
                <a:cs typeface="Calibri" panose="020F0502020204030204" pitchFamily="34" charset="0"/>
              </a:rPr>
              <a:t> Announcement: </a:t>
            </a:r>
            <a:r>
              <a:rPr lang="en-US" sz="2400" dirty="0">
                <a:cs typeface="Calibri" panose="020F0502020204030204" pitchFamily="34" charset="0"/>
                <a:hlinkClick r:id="rId4"/>
              </a:rPr>
              <a:t>January 17, 2024</a:t>
            </a:r>
            <a:endParaRPr lang="en-US" sz="2400" dirty="0">
              <a:cs typeface="Calibri" panose="020F0502020204030204" pitchFamily="34" charset="0"/>
            </a:endParaRPr>
          </a:p>
          <a:p>
            <a:pPr>
              <a:buFont typeface="Arial" panose="020B0604020202020204" pitchFamily="34" charset="0"/>
              <a:buChar char="•"/>
            </a:pPr>
            <a:r>
              <a:rPr lang="en-US" sz="2400" b="1" dirty="0">
                <a:cs typeface="Calibri" panose="020F0502020204030204" pitchFamily="34" charset="0"/>
              </a:rPr>
              <a:t> Gathering Input: </a:t>
            </a:r>
            <a:r>
              <a:rPr lang="en-US" sz="2400" dirty="0">
                <a:cs typeface="Calibri" panose="020F0502020204030204" pitchFamily="34" charset="0"/>
              </a:rPr>
              <a:t>Virtual Tribal Consultation on February 27, 2024 and review of written comments</a:t>
            </a:r>
          </a:p>
          <a:p>
            <a:pPr>
              <a:buFont typeface="Arial" panose="020B0604020202020204" pitchFamily="34" charset="0"/>
              <a:buChar char="•"/>
            </a:pPr>
            <a:r>
              <a:rPr lang="en-US" sz="2400" b="1" dirty="0">
                <a:cs typeface="Calibri" panose="020F0502020204030204" pitchFamily="34" charset="0"/>
              </a:rPr>
              <a:t> Decision: </a:t>
            </a:r>
            <a:r>
              <a:rPr lang="en-US" sz="2400" dirty="0">
                <a:cs typeface="Calibri" panose="020F0502020204030204" pitchFamily="34" charset="0"/>
              </a:rPr>
              <a:t>The final rule was published </a:t>
            </a:r>
            <a:r>
              <a:rPr lang="en-US" sz="2400" dirty="0">
                <a:cs typeface="Calibri" panose="020F0502020204030204" pitchFamily="34" charset="0"/>
                <a:hlinkClick r:id="rId5"/>
              </a:rPr>
              <a:t>April 30, 2024</a:t>
            </a:r>
            <a:r>
              <a:rPr lang="en-US" sz="2400" dirty="0">
                <a:cs typeface="Calibri" panose="020F0502020204030204" pitchFamily="34" charset="0"/>
              </a:rPr>
              <a:t>, effective May 30, 2024</a:t>
            </a:r>
          </a:p>
          <a:p>
            <a:pPr>
              <a:buFont typeface="Arial" panose="020B0604020202020204" pitchFamily="34" charset="0"/>
              <a:buChar char="•"/>
            </a:pPr>
            <a:r>
              <a:rPr lang="en-US" sz="2400" b="1" dirty="0">
                <a:cs typeface="Calibri" panose="020F0502020204030204" pitchFamily="34" charset="0"/>
              </a:rPr>
              <a:t> Reporting: </a:t>
            </a:r>
            <a:r>
              <a:rPr lang="en-US" sz="2400" dirty="0">
                <a:cs typeface="Calibri" panose="020F0502020204030204" pitchFamily="34" charset="0"/>
              </a:rPr>
              <a:t>IHS provided reactive statement and Week in Review blurb published May 17, 2025</a:t>
            </a:r>
            <a:endParaRPr lang="en-US" sz="2400" i="1" dirty="0">
              <a:highlight>
                <a:srgbClr val="FFFF00"/>
              </a:highlight>
              <a:cs typeface="Calibri" panose="020F0502020204030204" pitchFamily="34" charset="0"/>
            </a:endParaRPr>
          </a:p>
        </p:txBody>
      </p:sp>
      <p:sp>
        <p:nvSpPr>
          <p:cNvPr id="4" name="Slide Number Placeholder 3">
            <a:extLst>
              <a:ext uri="{FF2B5EF4-FFF2-40B4-BE49-F238E27FC236}">
                <a16:creationId xmlns:a16="http://schemas.microsoft.com/office/drawing/2014/main" id="{CF5B91FC-C3BB-3862-B970-AAB7DDD7204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FB582AC-5695-48DB-B28C-201892CC33C9}"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2A088122-8BF9-19F7-C547-1698BFCAC1A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6301657"/>
            <a:ext cx="12207240" cy="556343"/>
          </a:xfrm>
          <a:prstGeom prst="rect">
            <a:avLst/>
          </a:prstGeom>
        </p:spPr>
      </p:pic>
    </p:spTree>
    <p:extLst>
      <p:ext uri="{BB962C8B-B14F-4D97-AF65-F5344CB8AC3E}">
        <p14:creationId xmlns:p14="http://schemas.microsoft.com/office/powerpoint/2010/main" val="520878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F5F3F1-E53C-32D6-1DAC-98775320B98A}"/>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3A08D050-C359-C7C4-BBCF-6FED0C737773}"/>
              </a:ext>
            </a:extLst>
          </p:cNvPr>
          <p:cNvSpPr/>
          <p:nvPr/>
        </p:nvSpPr>
        <p:spPr>
          <a:xfrm>
            <a:off x="8425543" y="4588329"/>
            <a:ext cx="2971800" cy="145075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9CD1FF5-0493-DB5E-CA4B-784135232E44}"/>
              </a:ext>
            </a:extLst>
          </p:cNvPr>
          <p:cNvSpPr>
            <a:spLocks noGrp="1"/>
          </p:cNvSpPr>
          <p:nvPr>
            <p:ph type="title"/>
          </p:nvPr>
        </p:nvSpPr>
        <p:spPr/>
        <p:txBody>
          <a:bodyPr/>
          <a:lstStyle/>
          <a:p>
            <a:r>
              <a:rPr lang="en-US" b="1" dirty="0">
                <a:solidFill>
                  <a:schemeClr val="tx1"/>
                </a:solidFill>
              </a:rPr>
              <a:t>IHS Strategic Plan FYs 2025-2029 </a:t>
            </a:r>
            <a:endParaRPr lang="en-US" dirty="0">
              <a:solidFill>
                <a:schemeClr val="tx1"/>
              </a:solidFill>
            </a:endParaRPr>
          </a:p>
        </p:txBody>
      </p:sp>
      <p:sp>
        <p:nvSpPr>
          <p:cNvPr id="3" name="Content Placeholder 2">
            <a:extLst>
              <a:ext uri="{FF2B5EF4-FFF2-40B4-BE49-F238E27FC236}">
                <a16:creationId xmlns:a16="http://schemas.microsoft.com/office/drawing/2014/main" id="{4BC8C37A-79E1-097A-B046-9EE279B520B5}"/>
              </a:ext>
            </a:extLst>
          </p:cNvPr>
          <p:cNvSpPr>
            <a:spLocks noGrp="1"/>
          </p:cNvSpPr>
          <p:nvPr>
            <p:ph idx="1"/>
          </p:nvPr>
        </p:nvSpPr>
        <p:spPr>
          <a:xfrm>
            <a:off x="1097279" y="1845733"/>
            <a:ext cx="10544992" cy="4455923"/>
          </a:xfrm>
        </p:spPr>
        <p:txBody>
          <a:bodyPr>
            <a:normAutofit/>
          </a:bodyPr>
          <a:lstStyle/>
          <a:p>
            <a:r>
              <a:rPr lang="en-US" sz="2300" b="1" dirty="0">
                <a:solidFill>
                  <a:schemeClr val="tx1"/>
                </a:solidFill>
                <a:ea typeface="Cambria" panose="02040503050406030204" pitchFamily="18" charset="0"/>
                <a:cs typeface="Calibri" panose="020F0502020204030204" pitchFamily="34" charset="0"/>
              </a:rPr>
              <a:t>Critical Event: </a:t>
            </a:r>
            <a:r>
              <a:rPr lang="en-US" sz="2300" dirty="0">
                <a:solidFill>
                  <a:schemeClr val="tx1"/>
                </a:solidFill>
                <a:ea typeface="Cambria" panose="02040503050406030204" pitchFamily="18" charset="0"/>
                <a:cs typeface="Calibri" panose="020F0502020204030204" pitchFamily="34" charset="0"/>
              </a:rPr>
              <a:t>Previous IHS Strategic Plan expired in 2023.  A new draft IHS Strategic Plan was developed and sent out for Tribal Consultation and Urban Confer.</a:t>
            </a:r>
          </a:p>
          <a:p>
            <a:r>
              <a:rPr lang="en-US" sz="2300" b="1" dirty="0">
                <a:solidFill>
                  <a:schemeClr val="tx1"/>
                </a:solidFill>
                <a:ea typeface="Cambria" panose="02040503050406030204" pitchFamily="18" charset="0"/>
                <a:cs typeface="Calibri" panose="020F0502020204030204" pitchFamily="34" charset="0"/>
              </a:rPr>
              <a:t>Announcement: </a:t>
            </a:r>
            <a:r>
              <a:rPr lang="en-US" sz="2300" dirty="0">
                <a:solidFill>
                  <a:schemeClr val="tx1"/>
                </a:solidFill>
                <a:ea typeface="Cambria" panose="02040503050406030204" pitchFamily="18" charset="0"/>
                <a:cs typeface="Calibri" panose="020F0502020204030204" pitchFamily="34" charset="0"/>
                <a:hlinkClick r:id="rId3">
                  <a:extLst>
                    <a:ext uri="{A12FA001-AC4F-418D-AE19-62706E023703}">
                      <ahyp:hlinkClr xmlns:ahyp="http://schemas.microsoft.com/office/drawing/2018/hyperlinkcolor" val="tx"/>
                    </a:ext>
                  </a:extLst>
                </a:hlinkClick>
              </a:rPr>
              <a:t>May 2, 2024</a:t>
            </a:r>
            <a:endParaRPr lang="en-US" sz="2300" dirty="0">
              <a:solidFill>
                <a:schemeClr val="tx1"/>
              </a:solidFill>
              <a:ea typeface="Cambria" panose="02040503050406030204" pitchFamily="18" charset="0"/>
              <a:cs typeface="Calibri" panose="020F0502020204030204" pitchFamily="34" charset="0"/>
            </a:endParaRPr>
          </a:p>
          <a:p>
            <a:r>
              <a:rPr lang="en-US" sz="2300" b="1" dirty="0">
                <a:solidFill>
                  <a:schemeClr val="tx1"/>
                </a:solidFill>
                <a:ea typeface="Cambria" panose="02040503050406030204" pitchFamily="18" charset="0"/>
                <a:cs typeface="Calibri" panose="020F0502020204030204" pitchFamily="34" charset="0"/>
              </a:rPr>
              <a:t>Gathering Input: </a:t>
            </a:r>
            <a:r>
              <a:rPr lang="en-US" sz="2300" dirty="0">
                <a:solidFill>
                  <a:schemeClr val="tx1"/>
                </a:solidFill>
                <a:ea typeface="Cambria" panose="02040503050406030204" pitchFamily="18" charset="0"/>
                <a:cs typeface="Calibri" panose="020F0502020204030204" pitchFamily="34" charset="0"/>
              </a:rPr>
              <a:t>Closed.  Comments due June 28, 2024.  IHS hosted one virtual Tribal Consultation session on May 29, one virtual urban confer session on May 30, and one virtual IHS Employee Town Hall on June 6.  Updates also provided to DSTAC and TSGAC.  </a:t>
            </a:r>
          </a:p>
          <a:p>
            <a:r>
              <a:rPr lang="en-US" sz="2300" b="1" dirty="0">
                <a:solidFill>
                  <a:schemeClr val="tx1"/>
                </a:solidFill>
                <a:ea typeface="Cambria" panose="02040503050406030204" pitchFamily="18" charset="0"/>
                <a:cs typeface="Calibri" panose="020F0502020204030204" pitchFamily="34" charset="0"/>
              </a:rPr>
              <a:t>Decision: </a:t>
            </a:r>
            <a:r>
              <a:rPr lang="en-US" sz="2300" dirty="0">
                <a:solidFill>
                  <a:schemeClr val="tx1"/>
                </a:solidFill>
                <a:ea typeface="Cambria" panose="02040503050406030204" pitchFamily="18" charset="0"/>
                <a:cs typeface="Calibri" panose="020F0502020204030204" pitchFamily="34" charset="0"/>
              </a:rPr>
              <a:t>The</a:t>
            </a:r>
            <a:r>
              <a:rPr lang="en-US" sz="2300" b="1" dirty="0">
                <a:solidFill>
                  <a:schemeClr val="tx1"/>
                </a:solidFill>
                <a:ea typeface="Cambria" panose="02040503050406030204" pitchFamily="18" charset="0"/>
                <a:cs typeface="Calibri" panose="020F0502020204030204" pitchFamily="34" charset="0"/>
              </a:rPr>
              <a:t> </a:t>
            </a:r>
            <a:r>
              <a:rPr lang="en-US" sz="2300" dirty="0">
                <a:solidFill>
                  <a:schemeClr val="tx1"/>
                </a:solidFill>
                <a:ea typeface="Cambria" panose="02040503050406030204" pitchFamily="18" charset="0"/>
                <a:cs typeface="Calibri" panose="020F0502020204030204" pitchFamily="34" charset="0"/>
              </a:rPr>
              <a:t>Strategic Plan was finalized</a:t>
            </a:r>
          </a:p>
          <a:p>
            <a:r>
              <a:rPr lang="en-US" sz="2300" b="1" dirty="0">
                <a:solidFill>
                  <a:schemeClr val="tx1"/>
                </a:solidFill>
                <a:ea typeface="Cambria" panose="02040503050406030204" pitchFamily="18" charset="0"/>
                <a:cs typeface="Calibri" panose="020F0502020204030204" pitchFamily="34" charset="0"/>
              </a:rPr>
              <a:t>Reporting:</a:t>
            </a:r>
            <a:r>
              <a:rPr lang="en-US" sz="2300" dirty="0">
                <a:solidFill>
                  <a:schemeClr val="tx1"/>
                </a:solidFill>
                <a:ea typeface="Cambria" panose="02040503050406030204" pitchFamily="18" charset="0"/>
                <a:cs typeface="Calibri" panose="020F0502020204030204" pitchFamily="34" charset="0"/>
              </a:rPr>
              <a:t> DTLL sent </a:t>
            </a:r>
            <a:r>
              <a:rPr lang="en-US" sz="2300" dirty="0">
                <a:solidFill>
                  <a:schemeClr val="tx1"/>
                </a:solidFill>
                <a:ea typeface="Cambria" panose="02040503050406030204" pitchFamily="18" charset="0"/>
                <a:cs typeface="Calibri" panose="020F0502020204030204" pitchFamily="34" charset="0"/>
                <a:hlinkClick r:id="rId4"/>
              </a:rPr>
              <a:t>December 5, 2024  </a:t>
            </a:r>
            <a:endParaRPr lang="en-US" sz="2300" dirty="0">
              <a:solidFill>
                <a:schemeClr val="tx1"/>
              </a:solidFill>
              <a:ea typeface="Cambria" panose="02040503050406030204" pitchFamily="18" charset="0"/>
              <a:cs typeface="Calibri" panose="020F0502020204030204" pitchFamily="34" charset="0"/>
            </a:endParaRPr>
          </a:p>
          <a:p>
            <a:pPr>
              <a:buFont typeface="Arial" panose="020B0604020202020204" pitchFamily="34" charset="0"/>
              <a:buChar char="•"/>
            </a:pPr>
            <a:r>
              <a:rPr lang="en-US" sz="2300" b="1" dirty="0">
                <a:solidFill>
                  <a:schemeClr val="tx1"/>
                </a:solidFill>
                <a:ea typeface="Cambria" panose="02040503050406030204" pitchFamily="18" charset="0"/>
                <a:cs typeface="Calibri" panose="020F0502020204030204" pitchFamily="34" charset="0"/>
              </a:rPr>
              <a:t>For More Information:</a:t>
            </a:r>
            <a:r>
              <a:rPr lang="en-US" sz="2300" dirty="0">
                <a:solidFill>
                  <a:schemeClr val="tx1"/>
                </a:solidFill>
                <a:ea typeface="Cambria" panose="02040503050406030204" pitchFamily="18" charset="0"/>
                <a:cs typeface="Calibri" panose="020F0502020204030204" pitchFamily="34" charset="0"/>
              </a:rPr>
              <a:t>  The final Strategic Plan was posted at </a:t>
            </a:r>
            <a:r>
              <a:rPr lang="en-US" sz="2300" dirty="0">
                <a:solidFill>
                  <a:schemeClr val="tx1"/>
                </a:solidFill>
                <a:ea typeface="Cambria" panose="02040503050406030204" pitchFamily="18" charset="0"/>
                <a:cs typeface="Calibri" panose="020F0502020204030204" pitchFamily="34" charset="0"/>
                <a:hlinkClick r:id="rId5"/>
              </a:rPr>
              <a:t>www.ihs.gov/strategicplan</a:t>
            </a:r>
            <a:r>
              <a:rPr lang="en-US" sz="2300" dirty="0">
                <a:solidFill>
                  <a:schemeClr val="tx1"/>
                </a:solidFill>
                <a:ea typeface="Cambria" panose="02040503050406030204" pitchFamily="18" charset="0"/>
                <a:cs typeface="Calibri" panose="020F0502020204030204" pitchFamily="34" charset="0"/>
              </a:rPr>
              <a:t> </a:t>
            </a:r>
          </a:p>
        </p:txBody>
      </p:sp>
      <p:sp>
        <p:nvSpPr>
          <p:cNvPr id="4" name="Slide Number Placeholder 3">
            <a:extLst>
              <a:ext uri="{FF2B5EF4-FFF2-40B4-BE49-F238E27FC236}">
                <a16:creationId xmlns:a16="http://schemas.microsoft.com/office/drawing/2014/main" id="{CF5B91FC-C3BB-3862-B970-AAB7DDD7204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FB582AC-5695-48DB-B28C-201892CC33C9}"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2A088122-8BF9-19F7-C547-1698BFCAC1A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6301657"/>
            <a:ext cx="12207240" cy="556343"/>
          </a:xfrm>
          <a:prstGeom prst="rect">
            <a:avLst/>
          </a:prstGeom>
        </p:spPr>
      </p:pic>
    </p:spTree>
    <p:extLst>
      <p:ext uri="{BB962C8B-B14F-4D97-AF65-F5344CB8AC3E}">
        <p14:creationId xmlns:p14="http://schemas.microsoft.com/office/powerpoint/2010/main" val="1082563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F5F3F1-E53C-32D6-1DAC-98775320B98A}"/>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3A08D050-C359-C7C4-BBCF-6FED0C737773}"/>
              </a:ext>
            </a:extLst>
          </p:cNvPr>
          <p:cNvSpPr/>
          <p:nvPr/>
        </p:nvSpPr>
        <p:spPr>
          <a:xfrm>
            <a:off x="8425543" y="4588329"/>
            <a:ext cx="2971800" cy="145075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9CD1FF5-0493-DB5E-CA4B-784135232E44}"/>
              </a:ext>
            </a:extLst>
          </p:cNvPr>
          <p:cNvSpPr>
            <a:spLocks noGrp="1"/>
          </p:cNvSpPr>
          <p:nvPr>
            <p:ph type="title"/>
          </p:nvPr>
        </p:nvSpPr>
        <p:spPr/>
        <p:txBody>
          <a:bodyPr/>
          <a:lstStyle/>
          <a:p>
            <a:r>
              <a:rPr lang="en-US" b="1" dirty="0"/>
              <a:t>Behavioral Health Initiatives </a:t>
            </a:r>
          </a:p>
        </p:txBody>
      </p:sp>
      <p:sp>
        <p:nvSpPr>
          <p:cNvPr id="3" name="Content Placeholder 2">
            <a:extLst>
              <a:ext uri="{FF2B5EF4-FFF2-40B4-BE49-F238E27FC236}">
                <a16:creationId xmlns:a16="http://schemas.microsoft.com/office/drawing/2014/main" id="{4BC8C37A-79E1-097A-B046-9EE279B520B5}"/>
              </a:ext>
            </a:extLst>
          </p:cNvPr>
          <p:cNvSpPr>
            <a:spLocks noGrp="1"/>
          </p:cNvSpPr>
          <p:nvPr>
            <p:ph idx="1"/>
          </p:nvPr>
        </p:nvSpPr>
        <p:spPr>
          <a:xfrm>
            <a:off x="1097280" y="1845733"/>
            <a:ext cx="10058400" cy="4455923"/>
          </a:xfrm>
        </p:spPr>
        <p:txBody>
          <a:bodyPr>
            <a:normAutofit/>
          </a:bodyPr>
          <a:lstStyle/>
          <a:p>
            <a:pPr>
              <a:buFont typeface="Arial" panose="020B0604020202020204" pitchFamily="34" charset="0"/>
              <a:buChar char="•"/>
            </a:pPr>
            <a:r>
              <a:rPr lang="en-US" sz="2400" b="1" dirty="0">
                <a:cs typeface="Calibri" panose="020F0502020204030204" pitchFamily="34" charset="0"/>
              </a:rPr>
              <a:t> Critical Event: </a:t>
            </a:r>
            <a:r>
              <a:rPr lang="en-US" sz="2400" dirty="0">
                <a:cs typeface="Calibri" panose="020F0502020204030204" pitchFamily="34" charset="0"/>
              </a:rPr>
              <a:t>Various Tribal Advisory Committees have requested for the Behavioral Health Initiatives Funds be distributed using the Tribal Shares allocation. </a:t>
            </a:r>
            <a:endParaRPr lang="en-US" sz="2400" dirty="0"/>
          </a:p>
          <a:p>
            <a:pPr>
              <a:buFont typeface="Arial" panose="020B0604020202020204" pitchFamily="34" charset="0"/>
              <a:buChar char="•"/>
            </a:pPr>
            <a:r>
              <a:rPr lang="en-US" sz="2400" b="1" dirty="0">
                <a:cs typeface="Calibri" panose="020F0502020204030204" pitchFamily="34" charset="0"/>
              </a:rPr>
              <a:t> Announcement: </a:t>
            </a:r>
            <a:r>
              <a:rPr lang="en-US" sz="2400" dirty="0">
                <a:cs typeface="Calibri" panose="020F0502020204030204" pitchFamily="34" charset="0"/>
                <a:hlinkClick r:id="rId3"/>
              </a:rPr>
              <a:t>May 21, 2024</a:t>
            </a:r>
            <a:endParaRPr lang="en-US" sz="2400" dirty="0">
              <a:cs typeface="Calibri" panose="020F0502020204030204" pitchFamily="34" charset="0"/>
            </a:endParaRPr>
          </a:p>
          <a:p>
            <a:pPr>
              <a:buFont typeface="Arial" panose="020B0604020202020204" pitchFamily="34" charset="0"/>
              <a:buChar char="•"/>
            </a:pPr>
            <a:r>
              <a:rPr lang="en-US" sz="2400" b="1" dirty="0">
                <a:cs typeface="Calibri" panose="020F0502020204030204" pitchFamily="34" charset="0"/>
              </a:rPr>
              <a:t> Gathering Input: </a:t>
            </a:r>
            <a:r>
              <a:rPr lang="en-US" sz="2400" dirty="0">
                <a:cs typeface="Calibri" panose="020F0502020204030204" pitchFamily="34" charset="0"/>
              </a:rPr>
              <a:t>Tribal Consultation was held on June 18, 2024, Urban Confer was held on June 20, 2024.  Comment period closed on July 22, 2024, IHS received 19 written comments. Comments were received and reviewed by Division of Behavioral Health. </a:t>
            </a:r>
          </a:p>
          <a:p>
            <a:pPr>
              <a:buFont typeface="Arial" panose="020B0604020202020204" pitchFamily="34" charset="0"/>
              <a:buChar char="•"/>
            </a:pPr>
            <a:r>
              <a:rPr lang="en-US" sz="2400" b="1" dirty="0">
                <a:cs typeface="Calibri" panose="020F0502020204030204" pitchFamily="34" charset="0"/>
              </a:rPr>
              <a:t>Decision: </a:t>
            </a:r>
            <a:r>
              <a:rPr lang="en-US" sz="2400" dirty="0">
                <a:cs typeface="Calibri" panose="020F0502020204030204" pitchFamily="34" charset="0"/>
              </a:rPr>
              <a:t>Under agency review. </a:t>
            </a:r>
          </a:p>
          <a:p>
            <a:pPr>
              <a:buFont typeface="Arial" panose="020B0604020202020204" pitchFamily="34" charset="0"/>
              <a:buChar char="•"/>
            </a:pPr>
            <a:r>
              <a:rPr lang="en-US" sz="2400" b="1" dirty="0">
                <a:cs typeface="Calibri" panose="020F0502020204030204" pitchFamily="34" charset="0"/>
              </a:rPr>
              <a:t> Reporting:</a:t>
            </a:r>
            <a:r>
              <a:rPr lang="en-US" sz="2400" dirty="0">
                <a:cs typeface="Calibri" panose="020F0502020204030204" pitchFamily="34" charset="0"/>
              </a:rPr>
              <a:t> Forthcoming.</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F5B91FC-C3BB-3862-B970-AAB7DDD7204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FB582AC-5695-48DB-B28C-201892CC33C9}"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2A088122-8BF9-19F7-C547-1698BFCAC1A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6301657"/>
            <a:ext cx="12207240" cy="556343"/>
          </a:xfrm>
          <a:prstGeom prst="rect">
            <a:avLst/>
          </a:prstGeom>
        </p:spPr>
      </p:pic>
    </p:spTree>
    <p:extLst>
      <p:ext uri="{BB962C8B-B14F-4D97-AF65-F5344CB8AC3E}">
        <p14:creationId xmlns:p14="http://schemas.microsoft.com/office/powerpoint/2010/main" val="3231985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F5F3F1-E53C-32D6-1DAC-98775320B98A}"/>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3A08D050-C359-C7C4-BBCF-6FED0C737773}"/>
              </a:ext>
            </a:extLst>
          </p:cNvPr>
          <p:cNvSpPr/>
          <p:nvPr/>
        </p:nvSpPr>
        <p:spPr>
          <a:xfrm>
            <a:off x="8425543" y="4588329"/>
            <a:ext cx="2971800" cy="145075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9CD1FF5-0493-DB5E-CA4B-784135232E44}"/>
              </a:ext>
            </a:extLst>
          </p:cNvPr>
          <p:cNvSpPr>
            <a:spLocks noGrp="1"/>
          </p:cNvSpPr>
          <p:nvPr>
            <p:ph type="title"/>
          </p:nvPr>
        </p:nvSpPr>
        <p:spPr/>
        <p:txBody>
          <a:bodyPr/>
          <a:lstStyle/>
          <a:p>
            <a:r>
              <a:rPr lang="en-US" b="1" dirty="0"/>
              <a:t>Tribal Self-Governance Report – </a:t>
            </a:r>
            <a:br>
              <a:rPr lang="en-US" b="1" dirty="0"/>
            </a:br>
            <a:r>
              <a:rPr lang="en-US" b="1" dirty="0"/>
              <a:t>FYs 2018 - 2019</a:t>
            </a:r>
            <a:endParaRPr lang="en-US" dirty="0"/>
          </a:p>
        </p:txBody>
      </p:sp>
      <p:sp>
        <p:nvSpPr>
          <p:cNvPr id="3" name="Content Placeholder 2">
            <a:extLst>
              <a:ext uri="{FF2B5EF4-FFF2-40B4-BE49-F238E27FC236}">
                <a16:creationId xmlns:a16="http://schemas.microsoft.com/office/drawing/2014/main" id="{4BC8C37A-79E1-097A-B046-9EE279B520B5}"/>
              </a:ext>
            </a:extLst>
          </p:cNvPr>
          <p:cNvSpPr>
            <a:spLocks noGrp="1"/>
          </p:cNvSpPr>
          <p:nvPr>
            <p:ph idx="1"/>
          </p:nvPr>
        </p:nvSpPr>
        <p:spPr>
          <a:xfrm>
            <a:off x="1097280" y="1845733"/>
            <a:ext cx="10058400" cy="4455923"/>
          </a:xfrm>
        </p:spPr>
        <p:txBody>
          <a:bodyPr>
            <a:normAutofit/>
          </a:bodyPr>
          <a:lstStyle/>
          <a:p>
            <a:pPr>
              <a:buFont typeface="Arial" panose="020B0604020202020204" pitchFamily="34" charset="0"/>
              <a:buChar char="•"/>
            </a:pPr>
            <a:r>
              <a:rPr lang="en-US" sz="2400" b="1" dirty="0">
                <a:cs typeface="Calibri" panose="020F0502020204030204" pitchFamily="34" charset="0"/>
              </a:rPr>
              <a:t> Critical Event: </a:t>
            </a:r>
            <a:r>
              <a:rPr lang="en-US" sz="2200" dirty="0">
                <a:cs typeface="Calibri" panose="020F0502020204030204" pitchFamily="34" charset="0"/>
              </a:rPr>
              <a:t>The IHS finalized the combined Fiscal Years (FYs) 2018 and 2019 Report to Congress on the Administration of the IHS Tribal Self Governance Program (Report to Congress).  The Indian Self-Determination and Education Assistance Act at Title 25 United States Code (U.S.C.) § 5394 requires that, prior to submitting the Report to Congress, the IHS must seek Tribal comments and views.</a:t>
            </a:r>
            <a:r>
              <a:rPr lang="en-US" sz="2200" b="1" dirty="0">
                <a:cs typeface="Calibri" panose="020F0502020204030204" pitchFamily="34" charset="0"/>
              </a:rPr>
              <a:t> </a:t>
            </a:r>
          </a:p>
          <a:p>
            <a:pPr>
              <a:buFont typeface="Arial" panose="020B0604020202020204" pitchFamily="34" charset="0"/>
              <a:buChar char="•"/>
            </a:pPr>
            <a:r>
              <a:rPr lang="en-US" sz="2400" b="1" dirty="0">
                <a:cs typeface="Calibri" panose="020F0502020204030204" pitchFamily="34" charset="0"/>
              </a:rPr>
              <a:t>Announcement: </a:t>
            </a:r>
            <a:r>
              <a:rPr lang="en-US" sz="2400" dirty="0">
                <a:cs typeface="Calibri" panose="020F0502020204030204" pitchFamily="34" charset="0"/>
                <a:hlinkClick r:id="rId3"/>
              </a:rPr>
              <a:t>June 3, 2024</a:t>
            </a:r>
            <a:endParaRPr lang="en-US" sz="2400" dirty="0">
              <a:cs typeface="Calibri" panose="020F0502020204030204" pitchFamily="34" charset="0"/>
            </a:endParaRPr>
          </a:p>
          <a:p>
            <a:pPr>
              <a:buFont typeface="Arial" panose="020B0604020202020204" pitchFamily="34" charset="0"/>
              <a:buChar char="•"/>
            </a:pPr>
            <a:r>
              <a:rPr lang="en-US" sz="2400" b="1" dirty="0">
                <a:cs typeface="Calibri" panose="020F0502020204030204" pitchFamily="34" charset="0"/>
              </a:rPr>
              <a:t> Gathering Input: </a:t>
            </a:r>
            <a:r>
              <a:rPr lang="en-US" sz="2400" dirty="0">
                <a:cs typeface="Calibri" panose="020F0502020204030204" pitchFamily="34" charset="0"/>
              </a:rPr>
              <a:t>Consultation closed on August 2, 2024</a:t>
            </a:r>
          </a:p>
          <a:p>
            <a:pPr>
              <a:buFont typeface="Arial" panose="020B0604020202020204" pitchFamily="34" charset="0"/>
              <a:buChar char="•"/>
            </a:pPr>
            <a:r>
              <a:rPr lang="en-US" sz="2400" b="1" dirty="0">
                <a:cs typeface="Calibri" panose="020F0502020204030204" pitchFamily="34" charset="0"/>
              </a:rPr>
              <a:t> Decision: </a:t>
            </a:r>
            <a:r>
              <a:rPr lang="en-US" sz="2400" dirty="0">
                <a:cs typeface="Calibri" panose="020F0502020204030204" pitchFamily="34" charset="0"/>
              </a:rPr>
              <a:t>The IHS did not receive comments and the Report to Congress is still being reviewed for clearance by the Department of Health and Human Services (HHS), prior to being submitted to Congress, as required.</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F5B91FC-C3BB-3862-B970-AAB7DDD7204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FB582AC-5695-48DB-B28C-201892CC33C9}"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2A088122-8BF9-19F7-C547-1698BFCAC1A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6301657"/>
            <a:ext cx="12207240" cy="556343"/>
          </a:xfrm>
          <a:prstGeom prst="rect">
            <a:avLst/>
          </a:prstGeom>
        </p:spPr>
      </p:pic>
    </p:spTree>
    <p:extLst>
      <p:ext uri="{BB962C8B-B14F-4D97-AF65-F5344CB8AC3E}">
        <p14:creationId xmlns:p14="http://schemas.microsoft.com/office/powerpoint/2010/main" val="2914632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CB3432-8348-A19C-B38B-758F5042B204}"/>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E910830C-E14D-FED7-05C3-0AE0F27106EE}"/>
              </a:ext>
            </a:extLst>
          </p:cNvPr>
          <p:cNvSpPr/>
          <p:nvPr/>
        </p:nvSpPr>
        <p:spPr>
          <a:xfrm>
            <a:off x="8425543" y="4588329"/>
            <a:ext cx="2971800" cy="145075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0BFFA88-2B17-7C47-D036-CB9B27548CB8}"/>
              </a:ext>
            </a:extLst>
          </p:cNvPr>
          <p:cNvSpPr>
            <a:spLocks noGrp="1"/>
          </p:cNvSpPr>
          <p:nvPr>
            <p:ph type="title"/>
          </p:nvPr>
        </p:nvSpPr>
        <p:spPr/>
        <p:txBody>
          <a:bodyPr/>
          <a:lstStyle/>
          <a:p>
            <a:r>
              <a:rPr lang="en-US" b="1" dirty="0"/>
              <a:t>Tribal Self-Governance Report – </a:t>
            </a:r>
            <a:br>
              <a:rPr lang="en-US" b="1" dirty="0"/>
            </a:br>
            <a:r>
              <a:rPr lang="en-US" b="1" dirty="0"/>
              <a:t>FYs 2020 - 2021</a:t>
            </a:r>
            <a:endParaRPr lang="en-US" dirty="0"/>
          </a:p>
        </p:txBody>
      </p:sp>
      <p:sp>
        <p:nvSpPr>
          <p:cNvPr id="3" name="Content Placeholder 2">
            <a:extLst>
              <a:ext uri="{FF2B5EF4-FFF2-40B4-BE49-F238E27FC236}">
                <a16:creationId xmlns:a16="http://schemas.microsoft.com/office/drawing/2014/main" id="{AD4F68F5-87EB-8290-2FA7-0F4C763C9F1F}"/>
              </a:ext>
            </a:extLst>
          </p:cNvPr>
          <p:cNvSpPr>
            <a:spLocks noGrp="1"/>
          </p:cNvSpPr>
          <p:nvPr>
            <p:ph idx="1"/>
          </p:nvPr>
        </p:nvSpPr>
        <p:spPr>
          <a:xfrm>
            <a:off x="1097280" y="1845733"/>
            <a:ext cx="10058400" cy="4455923"/>
          </a:xfrm>
        </p:spPr>
        <p:txBody>
          <a:bodyPr>
            <a:normAutofit/>
          </a:bodyPr>
          <a:lstStyle/>
          <a:p>
            <a:pPr>
              <a:buFont typeface="Arial" panose="020B0604020202020204" pitchFamily="34" charset="0"/>
              <a:buChar char="•"/>
            </a:pPr>
            <a:r>
              <a:rPr lang="en-US" sz="2400" b="1" dirty="0">
                <a:cs typeface="Calibri" panose="020F0502020204030204" pitchFamily="34" charset="0"/>
              </a:rPr>
              <a:t> Critical Event: </a:t>
            </a:r>
            <a:r>
              <a:rPr lang="en-US" sz="2200" dirty="0">
                <a:cs typeface="Calibri" panose="020F0502020204030204" pitchFamily="34" charset="0"/>
              </a:rPr>
              <a:t>The IHS finalized the combined Fiscal Years (FYs) 2020 and 2021 Report to Congress on the Administration of the IHS Tribal Self Governance Program.  The Indian Self-Determination and Education Assistance Act at Title 25 United States Code (U.S.C.) § 5394 requires that, prior to submitting the Report to Congress on the Administration of the IHS, Tribal Self-Governance Program, the IHS must seek Tribal comments and views.</a:t>
            </a:r>
            <a:r>
              <a:rPr lang="en-US" sz="2200" b="1" dirty="0">
                <a:cs typeface="Calibri" panose="020F0502020204030204" pitchFamily="34" charset="0"/>
              </a:rPr>
              <a:t> </a:t>
            </a:r>
          </a:p>
          <a:p>
            <a:pPr>
              <a:buFont typeface="Arial" panose="020B0604020202020204" pitchFamily="34" charset="0"/>
              <a:buChar char="•"/>
            </a:pPr>
            <a:r>
              <a:rPr lang="en-US" sz="2400" b="1" dirty="0">
                <a:cs typeface="Calibri" panose="020F0502020204030204" pitchFamily="34" charset="0"/>
              </a:rPr>
              <a:t>Announcement: </a:t>
            </a:r>
            <a:r>
              <a:rPr lang="en-US" sz="2400" dirty="0">
                <a:cs typeface="Calibri" panose="020F0502020204030204" pitchFamily="34" charset="0"/>
                <a:hlinkClick r:id="rId3"/>
              </a:rPr>
              <a:t>October 24, 2024</a:t>
            </a:r>
            <a:r>
              <a:rPr lang="en-US" sz="2400" dirty="0">
                <a:cs typeface="Calibri" panose="020F0502020204030204" pitchFamily="34" charset="0"/>
              </a:rPr>
              <a:t> </a:t>
            </a:r>
          </a:p>
          <a:p>
            <a:pPr>
              <a:buFont typeface="Arial" panose="020B0604020202020204" pitchFamily="34" charset="0"/>
              <a:buChar char="•"/>
            </a:pPr>
            <a:r>
              <a:rPr lang="en-US" sz="2400" b="1" dirty="0">
                <a:cs typeface="Calibri" panose="020F0502020204030204" pitchFamily="34" charset="0"/>
              </a:rPr>
              <a:t> Gathering Input: </a:t>
            </a:r>
            <a:r>
              <a:rPr lang="en-US" sz="2400" dirty="0">
                <a:cs typeface="Calibri" panose="020F0502020204030204" pitchFamily="34" charset="0"/>
              </a:rPr>
              <a:t>This Consultation is open and will close on December 23, 2024. Written comments can be submitted by either U.S. Postal Mail or email to </a:t>
            </a:r>
            <a:r>
              <a:rPr lang="en-US" sz="2400" dirty="0">
                <a:cs typeface="Calibri" panose="020F0502020204030204" pitchFamily="34" charset="0"/>
                <a:hlinkClick r:id="rId4"/>
              </a:rPr>
              <a:t>consultation@ihs.gov</a:t>
            </a:r>
            <a:endParaRPr lang="en-US" sz="2400" dirty="0">
              <a:cs typeface="Calibri" panose="020F0502020204030204" pitchFamily="34" charset="0"/>
            </a:endParaRPr>
          </a:p>
          <a:p>
            <a:pPr lvl="1">
              <a:buFont typeface="Arial" panose="020B0604020202020204" pitchFamily="34" charset="0"/>
              <a:buChar char="•"/>
            </a:pPr>
            <a:r>
              <a:rPr lang="en-US" sz="2200" b="1" dirty="0">
                <a:cs typeface="Calibri" panose="020F0502020204030204" pitchFamily="34" charset="0"/>
              </a:rPr>
              <a:t>SUBJECT LINE: Tribal Self-Governance Report to Congress – FYs 2020 and 2021</a:t>
            </a:r>
          </a:p>
          <a:p>
            <a:pPr marL="0" indent="0">
              <a:buNone/>
            </a:pPr>
            <a:endParaRPr lang="en-US" sz="2400" dirty="0">
              <a:cs typeface="Calibri" panose="020F0502020204030204" pitchFamily="34" charset="0"/>
            </a:endParaRPr>
          </a:p>
          <a:p>
            <a:pPr marL="0" indent="0">
              <a:buNone/>
            </a:pPr>
            <a:endParaRPr lang="en-US" dirty="0"/>
          </a:p>
        </p:txBody>
      </p:sp>
      <p:sp>
        <p:nvSpPr>
          <p:cNvPr id="4" name="Slide Number Placeholder 3">
            <a:extLst>
              <a:ext uri="{FF2B5EF4-FFF2-40B4-BE49-F238E27FC236}">
                <a16:creationId xmlns:a16="http://schemas.microsoft.com/office/drawing/2014/main" id="{45720F5B-ADB0-75A4-3E41-C350E084E56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FB582AC-5695-48DB-B28C-201892CC33C9}"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FBD73918-9FC8-9C1D-2266-04D743AB201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6301657"/>
            <a:ext cx="12207240" cy="556343"/>
          </a:xfrm>
          <a:prstGeom prst="rect">
            <a:avLst/>
          </a:prstGeom>
        </p:spPr>
      </p:pic>
    </p:spTree>
    <p:extLst>
      <p:ext uri="{BB962C8B-B14F-4D97-AF65-F5344CB8AC3E}">
        <p14:creationId xmlns:p14="http://schemas.microsoft.com/office/powerpoint/2010/main" val="1066056540"/>
      </p:ext>
    </p:extLst>
  </p:cSld>
  <p:clrMapOvr>
    <a:masterClrMapping/>
  </p:clrMapOvr>
</p:sld>
</file>

<file path=ppt/theme/theme1.xml><?xml version="1.0" encoding="utf-8"?>
<a:theme xmlns:a="http://schemas.openxmlformats.org/drawingml/2006/main" name="Retrospect">
  <a:themeElements>
    <a:clrScheme name="Custom 1">
      <a:dk1>
        <a:srgbClr val="000000"/>
      </a:dk1>
      <a:lt1>
        <a:sysClr val="window" lastClr="FFFFFF"/>
      </a:lt1>
      <a:dk2>
        <a:srgbClr val="637052"/>
      </a:dk2>
      <a:lt2>
        <a:srgbClr val="CCDDEA"/>
      </a:lt2>
      <a:accent1>
        <a:srgbClr val="0F4C76"/>
      </a:accent1>
      <a:accent2>
        <a:srgbClr val="0F4C76"/>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1_Retrospect">
  <a:themeElements>
    <a:clrScheme name="Custom 1">
      <a:dk1>
        <a:srgbClr val="000000"/>
      </a:dk1>
      <a:lt1>
        <a:sysClr val="window" lastClr="FFFFFF"/>
      </a:lt1>
      <a:dk2>
        <a:srgbClr val="637052"/>
      </a:dk2>
      <a:lt2>
        <a:srgbClr val="CCDDEA"/>
      </a:lt2>
      <a:accent1>
        <a:srgbClr val="0F4C76"/>
      </a:accent1>
      <a:accent2>
        <a:srgbClr val="0F4C76"/>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4542</TotalTime>
  <Words>2070</Words>
  <Application>Microsoft Office PowerPoint</Application>
  <PresentationFormat>Widescreen</PresentationFormat>
  <Paragraphs>159</Paragraphs>
  <Slides>14</Slides>
  <Notes>13</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14</vt:i4>
      </vt:variant>
    </vt:vector>
  </HeadingPairs>
  <TitlesOfParts>
    <vt:vector size="26" baseType="lpstr">
      <vt:lpstr>Aptos</vt:lpstr>
      <vt:lpstr>Arial</vt:lpstr>
      <vt:lpstr>Bahnschrift SemiBold Condensed</vt:lpstr>
      <vt:lpstr>Calibri</vt:lpstr>
      <vt:lpstr>Calibri Light</vt:lpstr>
      <vt:lpstr>Cambria</vt:lpstr>
      <vt:lpstr>Courier New</vt:lpstr>
      <vt:lpstr>Symbol</vt:lpstr>
      <vt:lpstr>Times New Roman</vt:lpstr>
      <vt:lpstr>Wingdings</vt:lpstr>
      <vt:lpstr>Retrospect</vt:lpstr>
      <vt:lpstr>1_Retrospect</vt:lpstr>
      <vt:lpstr>Indian Health Service Update to TSGAC on Consultations</vt:lpstr>
      <vt:lpstr>IHS Tribal Consultation Process</vt:lpstr>
      <vt:lpstr>IHS Tribal Consultation Policy TC</vt:lpstr>
      <vt:lpstr>Health IT Modernization Program TC/UC </vt:lpstr>
      <vt:lpstr>Reproductive Health Care NPRM </vt:lpstr>
      <vt:lpstr>IHS Strategic Plan FYs 2025-2029 </vt:lpstr>
      <vt:lpstr>Behavioral Health Initiatives </vt:lpstr>
      <vt:lpstr>Tribal Self-Governance Report –  FYs 2018 - 2019</vt:lpstr>
      <vt:lpstr>Tribal Self-Governance Report –  FYs 2020 - 2021</vt:lpstr>
      <vt:lpstr>HUD/IHS Joint Tribal Consultation on Sanitation Facilities and Housing</vt:lpstr>
      <vt:lpstr>Reorganization of DDGIA</vt:lpstr>
      <vt:lpstr>Contract Support Costs (CSC)</vt:lpstr>
      <vt:lpstr>Other Announcements</vt:lpstr>
      <vt:lpstr>PowerPoint Presentation</vt:lpstr>
    </vt:vector>
  </TitlesOfParts>
  <Company>Indian Health Service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Indian Health Service Briefing</dc:title>
  <dc:creator>Johnson, Anna W. (IHS/HQ)</dc:creator>
  <cp:lastModifiedBy>Macy, Rena (IHS/HQ)</cp:lastModifiedBy>
  <cp:revision>265</cp:revision>
  <cp:lastPrinted>2016-03-30T21:52:09Z</cp:lastPrinted>
  <dcterms:created xsi:type="dcterms:W3CDTF">2016-03-11T19:03:08Z</dcterms:created>
  <dcterms:modified xsi:type="dcterms:W3CDTF">2024-12-13T21:29:57Z</dcterms:modified>
</cp:coreProperties>
</file>