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20" r:id="rId1"/>
  </p:sldMasterIdLst>
  <p:notesMasterIdLst>
    <p:notesMasterId r:id="rId8"/>
  </p:notesMasterIdLst>
  <p:handoutMasterIdLst>
    <p:handoutMasterId r:id="rId9"/>
  </p:handoutMasterIdLst>
  <p:sldIdLst>
    <p:sldId id="257" r:id="rId2"/>
    <p:sldId id="839" r:id="rId3"/>
    <p:sldId id="305" r:id="rId4"/>
    <p:sldId id="327" r:id="rId5"/>
    <p:sldId id="840" r:id="rId6"/>
    <p:sldId id="326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D4D77"/>
    <a:srgbClr val="E48312"/>
    <a:srgbClr val="F5D9CC"/>
    <a:srgbClr val="FAED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02" autoAdjust="0"/>
    <p:restoredTop sz="74035" autoAdjust="0"/>
  </p:normalViewPr>
  <p:slideViewPr>
    <p:cSldViewPr snapToGrid="0">
      <p:cViewPr varScale="1">
        <p:scale>
          <a:sx n="81" d="100"/>
          <a:sy n="81" d="100"/>
        </p:scale>
        <p:origin x="119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851CCF-7B40-4445-9BB3-ACEE4BD6460A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3D32C4C-917D-4B01-B15E-645BDA7235DB}">
      <dgm:prSet phldrT="[Text]" custT="1"/>
      <dgm:spPr/>
      <dgm:t>
        <a:bodyPr/>
        <a:lstStyle/>
        <a:p>
          <a:r>
            <a:rPr lang="en-US" sz="3600" b="0" u="none" dirty="0"/>
            <a:t>114 </a:t>
          </a:r>
          <a:br>
            <a:rPr lang="en-US" sz="3600" b="0" u="none" dirty="0"/>
          </a:br>
          <a:r>
            <a:rPr lang="en-US" sz="3600" b="0" u="none" dirty="0"/>
            <a:t>Compacts</a:t>
          </a:r>
        </a:p>
      </dgm:t>
    </dgm:pt>
    <dgm:pt modelId="{9E3ED20D-0923-457C-B865-B1E533331D74}" type="parTrans" cxnId="{4FF64ED2-CC2F-4D70-9A10-E0FA51C6318E}">
      <dgm:prSet/>
      <dgm:spPr/>
      <dgm:t>
        <a:bodyPr/>
        <a:lstStyle/>
        <a:p>
          <a:endParaRPr lang="en-US"/>
        </a:p>
      </dgm:t>
    </dgm:pt>
    <dgm:pt modelId="{1C6E9573-0FE8-4E57-992D-B7E49E44EAD0}" type="sibTrans" cxnId="{4FF64ED2-CC2F-4D70-9A10-E0FA51C6318E}">
      <dgm:prSet/>
      <dgm:spPr/>
      <dgm:t>
        <a:bodyPr/>
        <a:lstStyle/>
        <a:p>
          <a:endParaRPr lang="en-US"/>
        </a:p>
      </dgm:t>
    </dgm:pt>
    <dgm:pt modelId="{15C4B9BD-770B-45FD-B101-975B80C44773}">
      <dgm:prSet phldrT="[Text]" custT="1"/>
      <dgm:spPr/>
      <dgm:t>
        <a:bodyPr/>
        <a:lstStyle/>
        <a:p>
          <a:r>
            <a:rPr lang="en-US" sz="3600" b="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141 Total</a:t>
          </a:r>
          <a:br>
            <a:rPr lang="en-US" sz="3600" b="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</a:br>
          <a:r>
            <a:rPr lang="en-US" sz="2800" b="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88 Fiscal Year </a:t>
          </a:r>
          <a:br>
            <a:rPr lang="en-US" sz="3400" b="1" u="none" kern="1200" dirty="0">
              <a:solidFill>
                <a:srgbClr val="FFFF00"/>
              </a:solidFill>
            </a:rPr>
          </a:br>
          <a:r>
            <a:rPr lang="en-US" sz="2800" b="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53 Calendar Year</a:t>
          </a:r>
          <a:br>
            <a:rPr lang="en-US" sz="2800" b="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</a:br>
          <a:r>
            <a:rPr lang="en-US" sz="2800" b="0" u="none" kern="1200" dirty="0"/>
            <a:t>Funding Agreements</a:t>
          </a:r>
        </a:p>
      </dgm:t>
    </dgm:pt>
    <dgm:pt modelId="{A2413811-1E1D-4B44-9BD4-C9D38D4D181C}" type="parTrans" cxnId="{CF6BAA37-7CDE-440C-8CE4-83BFEFA406CC}">
      <dgm:prSet/>
      <dgm:spPr/>
      <dgm:t>
        <a:bodyPr/>
        <a:lstStyle/>
        <a:p>
          <a:endParaRPr lang="en-US"/>
        </a:p>
      </dgm:t>
    </dgm:pt>
    <dgm:pt modelId="{D3C6B83D-9CE5-4DE8-8540-AB5B74ABDFD4}" type="sibTrans" cxnId="{CF6BAA37-7CDE-440C-8CE4-83BFEFA406CC}">
      <dgm:prSet/>
      <dgm:spPr/>
      <dgm:t>
        <a:bodyPr/>
        <a:lstStyle/>
        <a:p>
          <a:endParaRPr lang="en-US"/>
        </a:p>
      </dgm:t>
    </dgm:pt>
    <dgm:pt modelId="{92527302-CCBE-4922-966B-07549C37A910}">
      <dgm:prSet phldrT="[Text]" custT="1"/>
      <dgm:spPr/>
      <dgm:t>
        <a:bodyPr/>
        <a:lstStyle/>
        <a:p>
          <a:r>
            <a:rPr lang="en-US" sz="3600" b="0" u="none" dirty="0"/>
            <a:t>+ $2.8 Billion Funds </a:t>
          </a:r>
          <a:br>
            <a:rPr lang="en-US" sz="3600" b="0" u="none" dirty="0"/>
          </a:br>
          <a:endParaRPr lang="en-US" sz="3600" b="1" u="sng" dirty="0"/>
        </a:p>
      </dgm:t>
    </dgm:pt>
    <dgm:pt modelId="{3D58B08F-E87B-4FA2-A942-35AB175FCF2E}" type="parTrans" cxnId="{D8FD9FD8-4676-4FA4-AE1E-CDA1481BFAB7}">
      <dgm:prSet/>
      <dgm:spPr/>
      <dgm:t>
        <a:bodyPr/>
        <a:lstStyle/>
        <a:p>
          <a:endParaRPr lang="en-US"/>
        </a:p>
      </dgm:t>
    </dgm:pt>
    <dgm:pt modelId="{E0F73C38-4F46-48A6-BA0D-C2850FB9E749}" type="sibTrans" cxnId="{D8FD9FD8-4676-4FA4-AE1E-CDA1481BFAB7}">
      <dgm:prSet/>
      <dgm:spPr/>
      <dgm:t>
        <a:bodyPr/>
        <a:lstStyle/>
        <a:p>
          <a:endParaRPr lang="en-US"/>
        </a:p>
      </dgm:t>
    </dgm:pt>
    <dgm:pt modelId="{C29B290B-5D15-45BB-BFF3-80FB015C8648}">
      <dgm:prSet phldrT="[Text]" custT="1"/>
      <dgm:spPr/>
      <dgm:t>
        <a:bodyPr/>
        <a:lstStyle/>
        <a:p>
          <a:r>
            <a:rPr lang="en-US" sz="3600" b="0" u="none" kern="1200" dirty="0"/>
            <a:t>Over 38</a:t>
          </a:r>
          <a:r>
            <a:rPr lang="en-US" sz="3600" b="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0</a:t>
          </a:r>
          <a:r>
            <a:rPr lang="en-US" sz="3600" b="0" u="none" kern="1200" dirty="0"/>
            <a:t> Federally Recognized Tribes</a:t>
          </a:r>
        </a:p>
      </dgm:t>
    </dgm:pt>
    <dgm:pt modelId="{D49E8D62-3D5A-470A-8CA8-D49A4E9B2214}" type="parTrans" cxnId="{A3ED9AEA-69F5-40F9-9362-B7CB95346C3C}">
      <dgm:prSet/>
      <dgm:spPr/>
      <dgm:t>
        <a:bodyPr/>
        <a:lstStyle/>
        <a:p>
          <a:endParaRPr lang="en-US"/>
        </a:p>
      </dgm:t>
    </dgm:pt>
    <dgm:pt modelId="{3BFA93D3-7806-4372-A883-DA0F853C7590}" type="sibTrans" cxnId="{A3ED9AEA-69F5-40F9-9362-B7CB95346C3C}">
      <dgm:prSet/>
      <dgm:spPr/>
      <dgm:t>
        <a:bodyPr/>
        <a:lstStyle/>
        <a:p>
          <a:endParaRPr lang="en-US"/>
        </a:p>
      </dgm:t>
    </dgm:pt>
    <dgm:pt modelId="{38C1A596-7E74-43A6-967A-F690431EC824}" type="pres">
      <dgm:prSet presAssocID="{D5851CCF-7B40-4445-9BB3-ACEE4BD6460A}" presName="diagram" presStyleCnt="0">
        <dgm:presLayoutVars>
          <dgm:dir/>
          <dgm:resizeHandles val="exact"/>
        </dgm:presLayoutVars>
      </dgm:prSet>
      <dgm:spPr/>
    </dgm:pt>
    <dgm:pt modelId="{67608199-106B-4300-9922-FF842D6F0E89}" type="pres">
      <dgm:prSet presAssocID="{13D32C4C-917D-4B01-B15E-645BDA7235DB}" presName="node" presStyleLbl="node1" presStyleIdx="0" presStyleCnt="4" custScaleX="97871" custLinFactNeighborX="-5052" custLinFactNeighborY="765">
        <dgm:presLayoutVars>
          <dgm:bulletEnabled val="1"/>
        </dgm:presLayoutVars>
      </dgm:prSet>
      <dgm:spPr/>
    </dgm:pt>
    <dgm:pt modelId="{0D67F1ED-DF6A-450B-A3CA-768FC3B7149E}" type="pres">
      <dgm:prSet presAssocID="{1C6E9573-0FE8-4E57-992D-B7E49E44EAD0}" presName="sibTrans" presStyleCnt="0"/>
      <dgm:spPr/>
    </dgm:pt>
    <dgm:pt modelId="{5ECF9790-AC7A-4555-9920-D1E1DA4DBF6D}" type="pres">
      <dgm:prSet presAssocID="{15C4B9BD-770B-45FD-B101-975B80C44773}" presName="node" presStyleLbl="node1" presStyleIdx="1" presStyleCnt="4" custScaleX="112740">
        <dgm:presLayoutVars>
          <dgm:bulletEnabled val="1"/>
        </dgm:presLayoutVars>
      </dgm:prSet>
      <dgm:spPr/>
    </dgm:pt>
    <dgm:pt modelId="{D7245B92-B5E6-47CE-B44E-230D10971725}" type="pres">
      <dgm:prSet presAssocID="{D3C6B83D-9CE5-4DE8-8540-AB5B74ABDFD4}" presName="sibTrans" presStyleCnt="0"/>
      <dgm:spPr/>
    </dgm:pt>
    <dgm:pt modelId="{0C8A930C-C426-40C7-9A7B-1F4CAA410368}" type="pres">
      <dgm:prSet presAssocID="{92527302-CCBE-4922-966B-07549C37A910}" presName="node" presStyleLbl="node1" presStyleIdx="2" presStyleCnt="4" custLinFactNeighborX="-2756" custLinFactNeighborY="-2297">
        <dgm:presLayoutVars>
          <dgm:bulletEnabled val="1"/>
        </dgm:presLayoutVars>
      </dgm:prSet>
      <dgm:spPr/>
    </dgm:pt>
    <dgm:pt modelId="{C99FF055-DF04-4B78-A529-01A278FCE453}" type="pres">
      <dgm:prSet presAssocID="{E0F73C38-4F46-48A6-BA0D-C2850FB9E749}" presName="sibTrans" presStyleCnt="0"/>
      <dgm:spPr/>
    </dgm:pt>
    <dgm:pt modelId="{156B6744-0BED-49CB-8A9E-D76DE0D98EED}" type="pres">
      <dgm:prSet presAssocID="{C29B290B-5D15-45BB-BFF3-80FB015C8648}" presName="node" presStyleLbl="node1" presStyleIdx="3" presStyleCnt="4" custScaleX="115706" custLinFactNeighborY="-3062">
        <dgm:presLayoutVars>
          <dgm:bulletEnabled val="1"/>
        </dgm:presLayoutVars>
      </dgm:prSet>
      <dgm:spPr/>
    </dgm:pt>
  </dgm:ptLst>
  <dgm:cxnLst>
    <dgm:cxn modelId="{549D8B19-7D29-4654-A52B-2CAF24F5B082}" type="presOf" srcId="{15C4B9BD-770B-45FD-B101-975B80C44773}" destId="{5ECF9790-AC7A-4555-9920-D1E1DA4DBF6D}" srcOrd="0" destOrd="0" presId="urn:microsoft.com/office/officeart/2005/8/layout/default"/>
    <dgm:cxn modelId="{1A67C819-282E-4515-8226-5ADF175E5B8B}" type="presOf" srcId="{13D32C4C-917D-4B01-B15E-645BDA7235DB}" destId="{67608199-106B-4300-9922-FF842D6F0E89}" srcOrd="0" destOrd="0" presId="urn:microsoft.com/office/officeart/2005/8/layout/default"/>
    <dgm:cxn modelId="{CF6BAA37-7CDE-440C-8CE4-83BFEFA406CC}" srcId="{D5851CCF-7B40-4445-9BB3-ACEE4BD6460A}" destId="{15C4B9BD-770B-45FD-B101-975B80C44773}" srcOrd="1" destOrd="0" parTransId="{A2413811-1E1D-4B44-9BD4-C9D38D4D181C}" sibTransId="{D3C6B83D-9CE5-4DE8-8540-AB5B74ABDFD4}"/>
    <dgm:cxn modelId="{019C9C64-F712-4D2A-BF43-6211E690DAC1}" type="presOf" srcId="{C29B290B-5D15-45BB-BFF3-80FB015C8648}" destId="{156B6744-0BED-49CB-8A9E-D76DE0D98EED}" srcOrd="0" destOrd="0" presId="urn:microsoft.com/office/officeart/2005/8/layout/default"/>
    <dgm:cxn modelId="{B00EE88B-D53B-4B6C-BD8C-0AE15EDC1EC0}" type="presOf" srcId="{D5851CCF-7B40-4445-9BB3-ACEE4BD6460A}" destId="{38C1A596-7E74-43A6-967A-F690431EC824}" srcOrd="0" destOrd="0" presId="urn:microsoft.com/office/officeart/2005/8/layout/default"/>
    <dgm:cxn modelId="{1D0BA3AB-65FE-4488-875F-791A70615E6C}" type="presOf" srcId="{92527302-CCBE-4922-966B-07549C37A910}" destId="{0C8A930C-C426-40C7-9A7B-1F4CAA410368}" srcOrd="0" destOrd="0" presId="urn:microsoft.com/office/officeart/2005/8/layout/default"/>
    <dgm:cxn modelId="{4FF64ED2-CC2F-4D70-9A10-E0FA51C6318E}" srcId="{D5851CCF-7B40-4445-9BB3-ACEE4BD6460A}" destId="{13D32C4C-917D-4B01-B15E-645BDA7235DB}" srcOrd="0" destOrd="0" parTransId="{9E3ED20D-0923-457C-B865-B1E533331D74}" sibTransId="{1C6E9573-0FE8-4E57-992D-B7E49E44EAD0}"/>
    <dgm:cxn modelId="{D8FD9FD8-4676-4FA4-AE1E-CDA1481BFAB7}" srcId="{D5851CCF-7B40-4445-9BB3-ACEE4BD6460A}" destId="{92527302-CCBE-4922-966B-07549C37A910}" srcOrd="2" destOrd="0" parTransId="{3D58B08F-E87B-4FA2-A942-35AB175FCF2E}" sibTransId="{E0F73C38-4F46-48A6-BA0D-C2850FB9E749}"/>
    <dgm:cxn modelId="{A3ED9AEA-69F5-40F9-9362-B7CB95346C3C}" srcId="{D5851CCF-7B40-4445-9BB3-ACEE4BD6460A}" destId="{C29B290B-5D15-45BB-BFF3-80FB015C8648}" srcOrd="3" destOrd="0" parTransId="{D49E8D62-3D5A-470A-8CA8-D49A4E9B2214}" sibTransId="{3BFA93D3-7806-4372-A883-DA0F853C7590}"/>
    <dgm:cxn modelId="{9928EE1E-A88B-47FA-A871-3826E14DDA8A}" type="presParOf" srcId="{38C1A596-7E74-43A6-967A-F690431EC824}" destId="{67608199-106B-4300-9922-FF842D6F0E89}" srcOrd="0" destOrd="0" presId="urn:microsoft.com/office/officeart/2005/8/layout/default"/>
    <dgm:cxn modelId="{3E59FF1D-5ADE-4CA9-8D7D-F01A90F30CDF}" type="presParOf" srcId="{38C1A596-7E74-43A6-967A-F690431EC824}" destId="{0D67F1ED-DF6A-450B-A3CA-768FC3B7149E}" srcOrd="1" destOrd="0" presId="urn:microsoft.com/office/officeart/2005/8/layout/default"/>
    <dgm:cxn modelId="{423673D8-EF93-4A41-A50D-05D863C1DD5A}" type="presParOf" srcId="{38C1A596-7E74-43A6-967A-F690431EC824}" destId="{5ECF9790-AC7A-4555-9920-D1E1DA4DBF6D}" srcOrd="2" destOrd="0" presId="urn:microsoft.com/office/officeart/2005/8/layout/default"/>
    <dgm:cxn modelId="{1803EA90-9790-45FA-9410-FBC53C00CEF0}" type="presParOf" srcId="{38C1A596-7E74-43A6-967A-F690431EC824}" destId="{D7245B92-B5E6-47CE-B44E-230D10971725}" srcOrd="3" destOrd="0" presId="urn:microsoft.com/office/officeart/2005/8/layout/default"/>
    <dgm:cxn modelId="{71BCAEE1-B23B-491A-B0A4-DAEE89A5685E}" type="presParOf" srcId="{38C1A596-7E74-43A6-967A-F690431EC824}" destId="{0C8A930C-C426-40C7-9A7B-1F4CAA410368}" srcOrd="4" destOrd="0" presId="urn:microsoft.com/office/officeart/2005/8/layout/default"/>
    <dgm:cxn modelId="{054B8186-7B06-4A0B-A249-1582BA633807}" type="presParOf" srcId="{38C1A596-7E74-43A6-967A-F690431EC824}" destId="{C99FF055-DF04-4B78-A529-01A278FCE453}" srcOrd="5" destOrd="0" presId="urn:microsoft.com/office/officeart/2005/8/layout/default"/>
    <dgm:cxn modelId="{644A6B44-6894-4417-8D5E-26F9FE96E65E}" type="presParOf" srcId="{38C1A596-7E74-43A6-967A-F690431EC824}" destId="{156B6744-0BED-49CB-8A9E-D76DE0D98EE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608199-106B-4300-9922-FF842D6F0E89}">
      <dsp:nvSpPr>
        <dsp:cNvPr id="0" name=""/>
        <dsp:cNvSpPr/>
      </dsp:nvSpPr>
      <dsp:spPr>
        <a:xfrm>
          <a:off x="27344" y="16011"/>
          <a:ext cx="3041319" cy="186448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u="none" kern="1200" dirty="0"/>
            <a:t>114 </a:t>
          </a:r>
          <a:br>
            <a:rPr lang="en-US" sz="3600" b="0" u="none" kern="1200" dirty="0"/>
          </a:br>
          <a:r>
            <a:rPr lang="en-US" sz="3600" b="0" u="none" kern="1200" dirty="0"/>
            <a:t>Compacts</a:t>
          </a:r>
        </a:p>
      </dsp:txBody>
      <dsp:txXfrm>
        <a:off x="27344" y="16011"/>
        <a:ext cx="3041319" cy="1864486"/>
      </dsp:txXfrm>
    </dsp:sp>
    <dsp:sp modelId="{5ECF9790-AC7A-4555-9920-D1E1DA4DBF6D}">
      <dsp:nvSpPr>
        <dsp:cNvPr id="0" name=""/>
        <dsp:cNvSpPr/>
      </dsp:nvSpPr>
      <dsp:spPr>
        <a:xfrm>
          <a:off x="3536401" y="1747"/>
          <a:ext cx="3503370" cy="1864486"/>
        </a:xfrm>
        <a:prstGeom prst="rect">
          <a:avLst/>
        </a:prstGeom>
        <a:solidFill>
          <a:schemeClr val="accent2">
            <a:hueOff val="-3712216"/>
            <a:satOff val="-14026"/>
            <a:lumOff val="424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141 Total</a:t>
          </a:r>
          <a:br>
            <a:rPr lang="en-US" sz="3600" b="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</a:br>
          <a:r>
            <a:rPr lang="en-US" sz="2800" b="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88 Fiscal Year </a:t>
          </a:r>
          <a:br>
            <a:rPr lang="en-US" sz="3400" b="1" u="none" kern="1200" dirty="0">
              <a:solidFill>
                <a:srgbClr val="FFFF00"/>
              </a:solidFill>
            </a:rPr>
          </a:br>
          <a:r>
            <a:rPr lang="en-US" sz="2800" b="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53 Calendar Year</a:t>
          </a:r>
          <a:br>
            <a:rPr lang="en-US" sz="2800" b="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</a:br>
          <a:r>
            <a:rPr lang="en-US" sz="2800" b="0" u="none" kern="1200" dirty="0"/>
            <a:t>Funding Agreements</a:t>
          </a:r>
        </a:p>
      </dsp:txBody>
      <dsp:txXfrm>
        <a:off x="3536401" y="1747"/>
        <a:ext cx="3503370" cy="1864486"/>
      </dsp:txXfrm>
    </dsp:sp>
    <dsp:sp modelId="{0C8A930C-C426-40C7-9A7B-1F4CAA410368}">
      <dsp:nvSpPr>
        <dsp:cNvPr id="0" name=""/>
        <dsp:cNvSpPr/>
      </dsp:nvSpPr>
      <dsp:spPr>
        <a:xfrm>
          <a:off x="7264878" y="0"/>
          <a:ext cx="3107478" cy="1864486"/>
        </a:xfrm>
        <a:prstGeom prst="rect">
          <a:avLst/>
        </a:prstGeom>
        <a:solidFill>
          <a:schemeClr val="accent2">
            <a:hueOff val="-7424432"/>
            <a:satOff val="-28053"/>
            <a:lumOff val="84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u="none" kern="1200" dirty="0"/>
            <a:t>+ $2.8 Billion Funds </a:t>
          </a:r>
          <a:br>
            <a:rPr lang="en-US" sz="3600" b="0" u="none" kern="1200" dirty="0"/>
          </a:br>
          <a:endParaRPr lang="en-US" sz="3600" b="1" u="sng" kern="1200" dirty="0"/>
        </a:p>
      </dsp:txBody>
      <dsp:txXfrm>
        <a:off x="7264878" y="0"/>
        <a:ext cx="3107478" cy="1864486"/>
      </dsp:txXfrm>
    </dsp:sp>
    <dsp:sp modelId="{156B6744-0BED-49CB-8A9E-D76DE0D98EED}">
      <dsp:nvSpPr>
        <dsp:cNvPr id="0" name=""/>
        <dsp:cNvSpPr/>
      </dsp:nvSpPr>
      <dsp:spPr>
        <a:xfrm>
          <a:off x="3523397" y="2119891"/>
          <a:ext cx="3595538" cy="1864486"/>
        </a:xfrm>
        <a:prstGeom prst="rect">
          <a:avLst/>
        </a:prstGeom>
        <a:solidFill>
          <a:schemeClr val="accent2">
            <a:hueOff val="-11136649"/>
            <a:satOff val="-42079"/>
            <a:lumOff val="1274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u="none" kern="1200" dirty="0"/>
            <a:t>Over 38</a:t>
          </a:r>
          <a:r>
            <a:rPr lang="en-US" sz="3600" b="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0</a:t>
          </a:r>
          <a:r>
            <a:rPr lang="en-US" sz="3600" b="0" u="none" kern="1200" dirty="0"/>
            <a:t> Federally Recognized Tribes</a:t>
          </a:r>
        </a:p>
      </dsp:txBody>
      <dsp:txXfrm>
        <a:off x="3523397" y="2119891"/>
        <a:ext cx="3595538" cy="18644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46E519B-61BF-41A9-AFFA-BAD42AA6A28B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7B275C-5D9F-44B3-A894-FBB61692FE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870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8FA526-01BB-418E-87B3-BB204CED0494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0F8E536-381C-49DA-B51B-F692AA9434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73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C40A3-C388-4F58-B771-A78873EB76C1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784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F8E536-381C-49DA-B51B-F692AA94343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433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7550" y="4733440"/>
            <a:ext cx="5608320" cy="4305051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D2784-3195-4080-9B24-1409FF6CF39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631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F8E536-381C-49DA-B51B-F692AA94343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323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F8E536-381C-49DA-B51B-F692AA94343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680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7659">
              <a:defRPr/>
            </a:pPr>
            <a:fld id="{70F8E536-381C-49DA-B51B-F692AA943430}" type="slidenum">
              <a:rPr lang="en-US" sz="1200">
                <a:solidFill>
                  <a:prstClr val="black"/>
                </a:solidFill>
                <a:latin typeface="Calibri" panose="020F0502020204030204"/>
              </a:rPr>
              <a:pPr defTabSz="927659">
                <a:defRPr/>
              </a:pPr>
              <a:t>6</a:t>
            </a:fld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51833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D29C0-AE6D-4E02-9CD8-049544EE3C2F}" type="datetime1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4231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B96C-A6A9-4F12-A778-07A91059553E}" type="datetime1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67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C8D6-7423-4F71-9348-7AA0B1B9E177}" type="datetime1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46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77FC0-B7A1-430F-AD49-528ADA738D84}" type="datetime1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252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0417-A2B4-47D9-8D73-3867C9524B79}" type="datetime1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8396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DA967-8BCA-4D0A-BD46-BC64A3D6E2A0}" type="datetime1">
              <a:rPr lang="en-US" smtClean="0"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67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F5A8D-FA53-49CC-9B33-E7CEADBA5681}" type="datetime1">
              <a:rPr lang="en-US" smtClean="0"/>
              <a:t>12/13/2024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6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920C6-9B3C-4481-A5DA-86B673AAB21A}" type="datetime1">
              <a:rPr lang="en-US" smtClean="0"/>
              <a:t>12/13/2024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018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49F1-438A-4621-AE50-92722F671549}" type="datetime1">
              <a:rPr lang="en-US" smtClean="0"/>
              <a:t>12/13/2024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69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67818D7-90F6-419A-8306-657D2ECDA14D}" type="datetime1">
              <a:rPr lang="en-US" smtClean="0"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863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4E82-F24A-4D10-9AE3-8BE75ECAEEF4}" type="datetime1">
              <a:rPr lang="en-US" smtClean="0"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937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BB65DD0-1986-4CD0-91AD-B21022B2D991}" type="datetime1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523" y="4682882"/>
            <a:ext cx="1293903" cy="1167733"/>
          </a:xfrm>
          <a:prstGeom prst="rect">
            <a:avLst/>
          </a:prstGeom>
        </p:spPr>
      </p:pic>
      <p:pic>
        <p:nvPicPr>
          <p:cNvPr id="14" name="Picture 13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523" y="4682882"/>
            <a:ext cx="1149894" cy="1155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51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hs.gov/selfgovernanc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807720"/>
            <a:ext cx="10058400" cy="3566160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Indian Health Service</a:t>
            </a:r>
            <a:br>
              <a:rPr lang="en-US" sz="6000" dirty="0"/>
            </a:br>
            <a:r>
              <a:rPr lang="en-US" sz="5400" dirty="0">
                <a:solidFill>
                  <a:srgbClr val="1D4D77"/>
                </a:solidFill>
              </a:rPr>
              <a:t>Office of Tribal Self-Governance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5438" y="4376928"/>
            <a:ext cx="10058400" cy="1740801"/>
          </a:xfrm>
        </p:spPr>
        <p:txBody>
          <a:bodyPr>
            <a:normAutofit/>
          </a:bodyPr>
          <a:lstStyle/>
          <a:p>
            <a:r>
              <a:rPr lang="en-US" sz="2800" dirty="0"/>
              <a:t>Tribal Self-Governance Advisory</a:t>
            </a:r>
            <a:br>
              <a:rPr lang="en-US" sz="2800" dirty="0"/>
            </a:br>
            <a:r>
              <a:rPr lang="en-US" sz="2800" dirty="0"/>
              <a:t>Committee (TSGAC) Meeting</a:t>
            </a:r>
          </a:p>
          <a:p>
            <a:r>
              <a:rPr lang="en-US" sz="2800" dirty="0"/>
              <a:t>December 16, 2024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78" y="4455620"/>
            <a:ext cx="1750176" cy="17408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097" y="4455620"/>
            <a:ext cx="1842403" cy="17642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2290"/>
            <a:ext cx="12207240" cy="55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513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96" y="1308733"/>
            <a:ext cx="3692644" cy="3500773"/>
          </a:xfrm>
        </p:spPr>
        <p:txBody>
          <a:bodyPr>
            <a:no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Recent Accomplishments of the 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Office of Tribal Self-Governance (OTSG)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0526" y="391886"/>
            <a:ext cx="7991474" cy="6305797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chemeClr val="tx1"/>
                </a:solidFill>
              </a:rPr>
              <a:t>Since August 2024, the OTSG has issued 5 Tribal Self-Governance Program eligibility determinations </a:t>
            </a:r>
          </a:p>
          <a:p>
            <a:pPr lvl="2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3000" dirty="0"/>
              <a:t>Expect Program to continue to grow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3600" dirty="0"/>
              <a:t> Self-Governance Resources</a:t>
            </a:r>
          </a:p>
          <a:p>
            <a:pPr lvl="2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3000" dirty="0"/>
              <a:t>Negotiations are underway </a:t>
            </a:r>
            <a:r>
              <a:rPr lang="en-US" sz="3100" dirty="0"/>
              <a:t>for Fiscal Year (FY) 25 resources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3600" dirty="0"/>
              <a:t>Reports to Congress on the Administration of the Tribal Self-Governance Program </a:t>
            </a:r>
          </a:p>
          <a:p>
            <a:pPr lvl="2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3000" dirty="0"/>
              <a:t>FY 2020/2021 – Comments are due 12/23/24</a:t>
            </a:r>
          </a:p>
          <a:p>
            <a:pPr lvl="2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3000" dirty="0"/>
              <a:t>FY 2022/2023 - Preparing for consultation</a:t>
            </a:r>
          </a:p>
          <a:p>
            <a:pPr lvl="2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3000" dirty="0"/>
              <a:t>FY 2024 – Pending final distribution of funding</a:t>
            </a:r>
          </a:p>
          <a:p>
            <a:pPr lvl="2">
              <a:spcBef>
                <a:spcPts val="1800"/>
              </a:spcBef>
              <a:buFont typeface="Wingdings" panose="05000000000000000000" pitchFamily="2" charset="2"/>
              <a:buChar char="v"/>
            </a:pPr>
            <a:endParaRPr lang="en-US" sz="3000" dirty="0"/>
          </a:p>
          <a:p>
            <a:pPr marL="475476" lvl="2" indent="0">
              <a:lnSpc>
                <a:spcPct val="100000"/>
              </a:lnSpc>
              <a:buNone/>
            </a:pP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92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chemeClr val="tx1"/>
                </a:solidFill>
              </a:rPr>
              <a:t>IHS Tribal Self-Governance Program Snapshot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82457640"/>
              </p:ext>
            </p:extLst>
          </p:nvPr>
        </p:nvGraphicFramePr>
        <p:xfrm>
          <a:off x="513347" y="1940488"/>
          <a:ext cx="10642333" cy="4043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3286" y="6445668"/>
            <a:ext cx="10809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Goal 2: Quality, Objective 2.2: Provide</a:t>
            </a:r>
            <a:r>
              <a:rPr kumimoji="0" lang="en-US" sz="16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care to better meet the health care needs of AI/AN communities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627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DD8CC-D5BD-4D76-BD61-4725181CD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4565" y="286603"/>
            <a:ext cx="10205049" cy="1450757"/>
          </a:xfrm>
        </p:spPr>
        <p:txBody>
          <a:bodyPr/>
          <a:lstStyle/>
          <a:p>
            <a:r>
              <a:rPr lang="en-US" b="1" dirty="0"/>
              <a:t>Resources: Self-Governance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DE0D1-4608-45B7-8402-6FA9279BF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469078" cy="4023360"/>
          </a:xfrm>
        </p:spPr>
        <p:txBody>
          <a:bodyPr/>
          <a:lstStyle/>
          <a:p>
            <a:pPr marL="0" lvl="2" indent="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en-US" sz="3100" b="1" dirty="0"/>
              <a:t>Cooperative Agreements for Planning and Negotiation Activities</a:t>
            </a:r>
          </a:p>
          <a:p>
            <a:pPr marL="384048" lvl="2" indent="0">
              <a:buNone/>
            </a:pPr>
            <a:endParaRPr lang="en-US" sz="2800" b="1" dirty="0"/>
          </a:p>
          <a:p>
            <a:pPr marL="0" lvl="2" indent="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en-US" sz="2600" b="1" dirty="0"/>
              <a:t>FY 2025 Notice of Funding Opportunity is currently underway, and will be posted in the near future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3 Planning – Up to $180,000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3 Negotiation </a:t>
            </a:r>
            <a:r>
              <a:rPr lang="en-US" sz="2800" dirty="0"/>
              <a:t>– up to $84,000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sz="2800" dirty="0"/>
          </a:p>
          <a:p>
            <a:pPr marL="201168" lvl="1" indent="0">
              <a:buNone/>
            </a:pPr>
            <a:endParaRPr lang="en-US" sz="3400" dirty="0"/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BB4913-5B78-404B-8464-428FE0474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649D81-184F-479B-AF07-438464583077}"/>
              </a:ext>
            </a:extLst>
          </p:cNvPr>
          <p:cNvSpPr txBox="1"/>
          <p:nvPr/>
        </p:nvSpPr>
        <p:spPr>
          <a:xfrm>
            <a:off x="128337" y="6406326"/>
            <a:ext cx="1177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Goal 3: Management Objective 3.2: Secure and effectively manage the assets and resources.</a:t>
            </a:r>
          </a:p>
        </p:txBody>
      </p:sp>
    </p:spTree>
    <p:extLst>
      <p:ext uri="{BB962C8B-B14F-4D97-AF65-F5344CB8AC3E}">
        <p14:creationId xmlns:p14="http://schemas.microsoft.com/office/powerpoint/2010/main" val="414814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D49D7-4BD9-4417-A12E-9FCC5DD41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Improvements Underway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7B885-3F68-4817-B0E1-F0A71BF68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409910" cy="44006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/>
              <a:t>Process Mapping</a:t>
            </a:r>
          </a:p>
          <a:p>
            <a:pPr marL="749808" lvl="1" indent="-457200"/>
            <a:r>
              <a:rPr lang="en-US" sz="2600" dirty="0"/>
              <a:t>Eligibility Determinations</a:t>
            </a:r>
          </a:p>
          <a:p>
            <a:pPr marL="749808" lvl="1" indent="-457200"/>
            <a:r>
              <a:rPr lang="en-US" sz="2600" dirty="0"/>
              <a:t>Payments</a:t>
            </a:r>
          </a:p>
          <a:p>
            <a:pPr marL="749808" lvl="1" indent="-457200"/>
            <a:r>
              <a:rPr lang="en-US" sz="2600" dirty="0"/>
              <a:t>105(l) Amendments</a:t>
            </a:r>
          </a:p>
          <a:p>
            <a:pPr marL="749808" lvl="1" indent="-457200"/>
            <a:r>
              <a:rPr lang="en-US" sz="2600" dirty="0"/>
              <a:t>Single Audit Monitoring</a:t>
            </a:r>
          </a:p>
          <a:p>
            <a:pPr marL="749808" lvl="1" indent="-457200"/>
            <a:r>
              <a:rPr lang="en-US" sz="2600" dirty="0"/>
              <a:t>Federal Assumptions Guidance</a:t>
            </a:r>
          </a:p>
          <a:p>
            <a:pPr marL="0" indent="0">
              <a:buNone/>
            </a:pPr>
            <a:r>
              <a:rPr lang="en-US" sz="2800" b="1" dirty="0"/>
              <a:t>Program Services Functions and Activities (PSFA) Manual Updates</a:t>
            </a:r>
          </a:p>
          <a:p>
            <a:pPr marL="0" indent="0">
              <a:buNone/>
            </a:pPr>
            <a:r>
              <a:rPr lang="en-US" sz="2800" b="1" dirty="0"/>
              <a:t>Developing a Curriculum for Negotiators</a:t>
            </a:r>
          </a:p>
          <a:p>
            <a:pPr marL="0" indent="0">
              <a:buNone/>
            </a:pPr>
            <a:r>
              <a:rPr lang="en-US" sz="2800" b="1" dirty="0"/>
              <a:t>Establishing Roles &amp; Responsibilities</a:t>
            </a:r>
          </a:p>
          <a:p>
            <a:pPr marL="0" indent="0">
              <a:buNone/>
            </a:pPr>
            <a:r>
              <a:rPr lang="en-US" sz="2800" b="1" dirty="0"/>
              <a:t>Standardizing Templates &amp; Forms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9C466E-2CA9-4209-898A-7F184CD79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F8CF0A-3034-4A2D-AE68-2092DC901452}"/>
              </a:ext>
            </a:extLst>
          </p:cNvPr>
          <p:cNvSpPr txBox="1"/>
          <p:nvPr/>
        </p:nvSpPr>
        <p:spPr>
          <a:xfrm>
            <a:off x="128337" y="6406326"/>
            <a:ext cx="1177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Goal 3: Management Objective 3.2: Secure and effectively manage the assets and resources.</a:t>
            </a:r>
          </a:p>
        </p:txBody>
      </p:sp>
    </p:spTree>
    <p:extLst>
      <p:ext uri="{BB962C8B-B14F-4D97-AF65-F5344CB8AC3E}">
        <p14:creationId xmlns:p14="http://schemas.microsoft.com/office/powerpoint/2010/main" val="2743615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623" y="1021692"/>
            <a:ext cx="2503577" cy="249016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b="1" dirty="0"/>
              <a:t>Questions     </a:t>
            </a:r>
            <a:br>
              <a:rPr lang="en-US" b="1" dirty="0"/>
            </a:br>
            <a:r>
              <a:rPr lang="en-US" b="1" dirty="0"/>
              <a:t>    &amp; Thank you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097280" y="4792721"/>
            <a:ext cx="10058400" cy="1143000"/>
          </a:xfrm>
        </p:spPr>
        <p:txBody>
          <a:bodyPr/>
          <a:lstStyle/>
          <a:p>
            <a:pPr algn="ctr"/>
            <a:r>
              <a:rPr lang="en-US" b="1" u="sng" dirty="0"/>
              <a:t>Contact us: Rena Macy, Acting Director</a:t>
            </a:r>
            <a:endParaRPr lang="en-US" b="1" dirty="0"/>
          </a:p>
          <a:p>
            <a:pPr algn="ctr"/>
            <a:r>
              <a:rPr lang="en-US" b="1" dirty="0"/>
              <a:t>301-443-7821 ∙ </a:t>
            </a:r>
            <a:r>
              <a:rPr lang="en-US" b="1" dirty="0">
                <a:hlinkClick r:id="rId4"/>
              </a:rPr>
              <a:t>www.ihs.gov/selfgovernance</a:t>
            </a:r>
            <a:r>
              <a:rPr lang="en-US" b="1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1670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1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0F4C76"/>
      </a:accent1>
      <a:accent2>
        <a:srgbClr val="0F4C76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301</Words>
  <Application>Microsoft Office PowerPoint</Application>
  <PresentationFormat>Widescreen</PresentationFormat>
  <Paragraphs>51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Bahnschrift SemiBold Condensed</vt:lpstr>
      <vt:lpstr>Calibri</vt:lpstr>
      <vt:lpstr>Calibri Light</vt:lpstr>
      <vt:lpstr>Wingdings</vt:lpstr>
      <vt:lpstr>Retrospect</vt:lpstr>
      <vt:lpstr>Indian Health Service Office of Tribal Self-Governance Update</vt:lpstr>
      <vt:lpstr>Recent Accomplishments of the  Office of Tribal Self-Governance (OTSG)</vt:lpstr>
      <vt:lpstr>IHS Tribal Self-Governance Program Snapshot</vt:lpstr>
      <vt:lpstr>Resources: Self-Governance</vt:lpstr>
      <vt:lpstr>Program Improvements Underway</vt:lpstr>
      <vt:lpstr>Questions          &amp; 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2024-02-22T13:44:56Z</dcterms:created>
  <dcterms:modified xsi:type="dcterms:W3CDTF">2024-12-13T21:09:19Z</dcterms:modified>
</cp:coreProperties>
</file>