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823" r:id="rId3"/>
    <p:sldId id="824" r:id="rId4"/>
    <p:sldId id="29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0DDDD-3EAB-4A8E-9022-0D7EAE3E5034}" v="5" dt="2025-12-08T16:16:32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4" autoAdjust="0"/>
    <p:restoredTop sz="94941" autoAdjust="0"/>
  </p:normalViewPr>
  <p:slideViewPr>
    <p:cSldViewPr>
      <p:cViewPr varScale="1">
        <p:scale>
          <a:sx n="105" d="100"/>
          <a:sy n="105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, (Karen) Qing" userId="9ff9db30-f4ab-43be-9a3f-fbb00e9b455c" providerId="ADAL" clId="{4E39907E-3B94-491B-ABA3-110CAD054CE1}"/>
    <pc:docChg chg="undo custSel addSld delSld modSld sldOrd">
      <pc:chgData name="Francis, (Karen) Qing" userId="9ff9db30-f4ab-43be-9a3f-fbb00e9b455c" providerId="ADAL" clId="{4E39907E-3B94-491B-ABA3-110CAD054CE1}" dt="2025-12-08T16:20:10.590" v="1792" actId="115"/>
      <pc:docMkLst>
        <pc:docMk/>
      </pc:docMkLst>
      <pc:sldChg chg="modSp mod">
        <pc:chgData name="Francis, (Karen) Qing" userId="9ff9db30-f4ab-43be-9a3f-fbb00e9b455c" providerId="ADAL" clId="{4E39907E-3B94-491B-ABA3-110CAD054CE1}" dt="2025-12-05T20:32:09.543" v="49" actId="6549"/>
        <pc:sldMkLst>
          <pc:docMk/>
          <pc:sldMk cId="3049380130" sldId="258"/>
        </pc:sldMkLst>
        <pc:spChg chg="mod">
          <ac:chgData name="Francis, (Karen) Qing" userId="9ff9db30-f4ab-43be-9a3f-fbb00e9b455c" providerId="ADAL" clId="{4E39907E-3B94-491B-ABA3-110CAD054CE1}" dt="2025-12-05T20:32:09.543" v="49" actId="6549"/>
          <ac:spMkLst>
            <pc:docMk/>
            <pc:sldMk cId="3049380130" sldId="258"/>
            <ac:spMk id="2" creationId="{FBEEFF8D-9F34-484E-9A1A-F9E2DCA204B9}"/>
          </ac:spMkLst>
        </pc:spChg>
        <pc:spChg chg="mod">
          <ac:chgData name="Francis, (Karen) Qing" userId="9ff9db30-f4ab-43be-9a3f-fbb00e9b455c" providerId="ADAL" clId="{4E39907E-3B94-491B-ABA3-110CAD054CE1}" dt="2025-12-05T20:31:45.986" v="48" actId="20577"/>
          <ac:spMkLst>
            <pc:docMk/>
            <pc:sldMk cId="3049380130" sldId="258"/>
            <ac:spMk id="3" creationId="{FED6C654-9557-A1F5-1EA6-E0A816D3BF8D}"/>
          </ac:spMkLst>
        </pc:spChg>
        <pc:spChg chg="mod">
          <ac:chgData name="Francis, (Karen) Qing" userId="9ff9db30-f4ab-43be-9a3f-fbb00e9b455c" providerId="ADAL" clId="{4E39907E-3B94-491B-ABA3-110CAD054CE1}" dt="2025-12-05T20:31:33.611" v="34" actId="20577"/>
          <ac:spMkLst>
            <pc:docMk/>
            <pc:sldMk cId="3049380130" sldId="258"/>
            <ac:spMk id="197" creationId="{00000000-0000-0000-0000-000000000000}"/>
          </ac:spMkLst>
        </pc:spChg>
      </pc:sldChg>
      <pc:sldChg chg="modSp mod">
        <pc:chgData name="Francis, (Karen) Qing" userId="9ff9db30-f4ab-43be-9a3f-fbb00e9b455c" providerId="ADAL" clId="{4E39907E-3B94-491B-ABA3-110CAD054CE1}" dt="2025-12-05T21:17:04.496" v="1596" actId="21"/>
        <pc:sldMkLst>
          <pc:docMk/>
          <pc:sldMk cId="94805950" sldId="291"/>
        </pc:sldMkLst>
        <pc:spChg chg="mod">
          <ac:chgData name="Francis, (Karen) Qing" userId="9ff9db30-f4ab-43be-9a3f-fbb00e9b455c" providerId="ADAL" clId="{4E39907E-3B94-491B-ABA3-110CAD054CE1}" dt="2025-12-05T21:17:04.496" v="1596" actId="21"/>
          <ac:spMkLst>
            <pc:docMk/>
            <pc:sldMk cId="94805950" sldId="291"/>
            <ac:spMk id="9" creationId="{213424C7-9409-A664-E1AD-D4FD87C570FC}"/>
          </ac:spMkLst>
        </pc:spChg>
      </pc:sldChg>
      <pc:sldChg chg="del">
        <pc:chgData name="Francis, (Karen) Qing" userId="9ff9db30-f4ab-43be-9a3f-fbb00e9b455c" providerId="ADAL" clId="{4E39907E-3B94-491B-ABA3-110CAD054CE1}" dt="2025-12-05T20:32:28.287" v="50" actId="47"/>
        <pc:sldMkLst>
          <pc:docMk/>
          <pc:sldMk cId="779473757" sldId="312"/>
        </pc:sldMkLst>
      </pc:sldChg>
      <pc:sldChg chg="del">
        <pc:chgData name="Francis, (Karen) Qing" userId="9ff9db30-f4ab-43be-9a3f-fbb00e9b455c" providerId="ADAL" clId="{4E39907E-3B94-491B-ABA3-110CAD054CE1}" dt="2025-12-05T20:32:30.246" v="51" actId="47"/>
        <pc:sldMkLst>
          <pc:docMk/>
          <pc:sldMk cId="3287567351" sldId="805"/>
        </pc:sldMkLst>
      </pc:sldChg>
      <pc:sldChg chg="del">
        <pc:chgData name="Francis, (Karen) Qing" userId="9ff9db30-f4ab-43be-9a3f-fbb00e9b455c" providerId="ADAL" clId="{4E39907E-3B94-491B-ABA3-110CAD054CE1}" dt="2025-12-05T20:32:31.778" v="52" actId="47"/>
        <pc:sldMkLst>
          <pc:docMk/>
          <pc:sldMk cId="785492827" sldId="813"/>
        </pc:sldMkLst>
      </pc:sldChg>
      <pc:sldChg chg="addSp delSp modSp mod ord">
        <pc:chgData name="Francis, (Karen) Qing" userId="9ff9db30-f4ab-43be-9a3f-fbb00e9b455c" providerId="ADAL" clId="{4E39907E-3B94-491B-ABA3-110CAD054CE1}" dt="2025-12-08T16:20:10.590" v="1792" actId="115"/>
        <pc:sldMkLst>
          <pc:docMk/>
          <pc:sldMk cId="697131561" sldId="823"/>
        </pc:sldMkLst>
        <pc:spChg chg="mod">
          <ac:chgData name="Francis, (Karen) Qing" userId="9ff9db30-f4ab-43be-9a3f-fbb00e9b455c" providerId="ADAL" clId="{4E39907E-3B94-491B-ABA3-110CAD054CE1}" dt="2025-12-08T16:06:27.375" v="1618" actId="115"/>
          <ac:spMkLst>
            <pc:docMk/>
            <pc:sldMk cId="697131561" sldId="823"/>
            <ac:spMk id="4" creationId="{A68641BA-DC75-4928-DF2D-050B2DD56E8D}"/>
          </ac:spMkLst>
        </pc:spChg>
        <pc:spChg chg="add mod">
          <ac:chgData name="Francis, (Karen) Qing" userId="9ff9db30-f4ab-43be-9a3f-fbb00e9b455c" providerId="ADAL" clId="{4E39907E-3B94-491B-ABA3-110CAD054CE1}" dt="2025-12-08T16:20:10.590" v="1792" actId="115"/>
          <ac:spMkLst>
            <pc:docMk/>
            <pc:sldMk cId="697131561" sldId="823"/>
            <ac:spMk id="5" creationId="{FA655F47-3F27-0E19-4549-FCBE993BC42D}"/>
          </ac:spMkLst>
        </pc:spChg>
        <pc:spChg chg="mod">
          <ac:chgData name="Francis, (Karen) Qing" userId="9ff9db30-f4ab-43be-9a3f-fbb00e9b455c" providerId="ADAL" clId="{4E39907E-3B94-491B-ABA3-110CAD054CE1}" dt="2025-12-08T16:05:35.075" v="1597" actId="255"/>
          <ac:spMkLst>
            <pc:docMk/>
            <pc:sldMk cId="697131561" sldId="823"/>
            <ac:spMk id="6" creationId="{9539B593-CFE2-12F6-C26F-61A2D77BA612}"/>
          </ac:spMkLst>
        </pc:spChg>
        <pc:picChg chg="mod">
          <ac:chgData name="Francis, (Karen) Qing" userId="9ff9db30-f4ab-43be-9a3f-fbb00e9b455c" providerId="ADAL" clId="{4E39907E-3B94-491B-ABA3-110CAD054CE1}" dt="2025-12-08T16:18:58.458" v="1772" actId="1076"/>
          <ac:picMkLst>
            <pc:docMk/>
            <pc:sldMk cId="697131561" sldId="823"/>
            <ac:picMk id="11" creationId="{916DE57A-ED3D-C273-7ADE-BD40412A4961}"/>
          </ac:picMkLst>
        </pc:picChg>
        <pc:picChg chg="mod">
          <ac:chgData name="Francis, (Karen) Qing" userId="9ff9db30-f4ab-43be-9a3f-fbb00e9b455c" providerId="ADAL" clId="{4E39907E-3B94-491B-ABA3-110CAD054CE1}" dt="2025-12-08T16:18:49.638" v="1771" actId="14100"/>
          <ac:picMkLst>
            <pc:docMk/>
            <pc:sldMk cId="697131561" sldId="823"/>
            <ac:picMk id="15" creationId="{D79242A7-D773-904B-B002-3E73C74BB6D3}"/>
          </ac:picMkLst>
        </pc:picChg>
        <pc:picChg chg="mod">
          <ac:chgData name="Francis, (Karen) Qing" userId="9ff9db30-f4ab-43be-9a3f-fbb00e9b455c" providerId="ADAL" clId="{4E39907E-3B94-491B-ABA3-110CAD054CE1}" dt="2025-12-08T16:18:09.871" v="1766" actId="1076"/>
          <ac:picMkLst>
            <pc:docMk/>
            <pc:sldMk cId="697131561" sldId="823"/>
            <ac:picMk id="16" creationId="{E00CF017-9B2E-EFED-AE98-2AD5AD4400F3}"/>
          </ac:picMkLst>
        </pc:picChg>
      </pc:sldChg>
      <pc:sldChg chg="addSp modSp mod ord">
        <pc:chgData name="Francis, (Karen) Qing" userId="9ff9db30-f4ab-43be-9a3f-fbb00e9b455c" providerId="ADAL" clId="{4E39907E-3B94-491B-ABA3-110CAD054CE1}" dt="2025-12-05T21:16:43.185" v="1593" actId="1076"/>
        <pc:sldMkLst>
          <pc:docMk/>
          <pc:sldMk cId="3464726725" sldId="824"/>
        </pc:sldMkLst>
        <pc:spChg chg="add mod">
          <ac:chgData name="Francis, (Karen) Qing" userId="9ff9db30-f4ab-43be-9a3f-fbb00e9b455c" providerId="ADAL" clId="{4E39907E-3B94-491B-ABA3-110CAD054CE1}" dt="2025-12-05T21:16:43.185" v="1593" actId="1076"/>
          <ac:spMkLst>
            <pc:docMk/>
            <pc:sldMk cId="3464726725" sldId="824"/>
            <ac:spMk id="2" creationId="{69DE8573-815D-C25F-5ED8-55F654E8E590}"/>
          </ac:spMkLst>
        </pc:spChg>
        <pc:spChg chg="mod">
          <ac:chgData name="Francis, (Karen) Qing" userId="9ff9db30-f4ab-43be-9a3f-fbb00e9b455c" providerId="ADAL" clId="{4E39907E-3B94-491B-ABA3-110CAD054CE1}" dt="2025-12-05T20:43:57.104" v="598" actId="1076"/>
          <ac:spMkLst>
            <pc:docMk/>
            <pc:sldMk cId="3464726725" sldId="824"/>
            <ac:spMk id="33" creationId="{86A174CE-D426-29FF-94D4-31BDCAB465E0}"/>
          </ac:spMkLst>
        </pc:spChg>
      </pc:sldChg>
      <pc:sldChg chg="add del">
        <pc:chgData name="Francis, (Karen) Qing" userId="9ff9db30-f4ab-43be-9a3f-fbb00e9b455c" providerId="ADAL" clId="{4E39907E-3B94-491B-ABA3-110CAD054CE1}" dt="2025-12-05T21:16:48.503" v="1594" actId="47"/>
        <pc:sldMkLst>
          <pc:docMk/>
          <pc:sldMk cId="3455629049" sldId="8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EFC9-BB65-49EC-8030-A9F6FCB162DE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B1F3F-4B88-46DC-8CF7-24A9B3E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523875"/>
            <a:ext cx="4949825" cy="3713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685801" y="4343404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89127" tIns="44551" rIns="89127" bIns="44551" anchor="t" anchorCtr="0">
            <a:noAutofit/>
          </a:bodyPr>
          <a:lstStyle/>
          <a:p>
            <a:pPr>
              <a:buSzPct val="25000"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Shape 1076"/>
          <p:cNvSpPr txBox="1">
            <a:spLocks noGrp="1"/>
          </p:cNvSpPr>
          <p:nvPr>
            <p:ph type="sldNum" idx="12"/>
          </p:nvPr>
        </p:nvSpPr>
        <p:spPr>
          <a:xfrm>
            <a:off x="3884615" y="8685213"/>
            <a:ext cx="2971799" cy="457198"/>
          </a:xfrm>
          <a:prstGeom prst="rect">
            <a:avLst/>
          </a:prstGeom>
          <a:noFill/>
          <a:ln>
            <a:noFill/>
          </a:ln>
        </p:spPr>
        <p:txBody>
          <a:bodyPr lIns="89127" tIns="44551" rIns="89127" bIns="44551" anchor="b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lt1"/>
                </a:buClr>
                <a:buSzPct val="25000"/>
              </a:pPr>
              <a:t>2</a:t>
            </a:fld>
            <a:endParaRPr lang="en-US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90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>
          <a:extLst>
            <a:ext uri="{FF2B5EF4-FFF2-40B4-BE49-F238E27FC236}">
              <a16:creationId xmlns:a16="http://schemas.microsoft.com/office/drawing/2014/main" id="{FF62A9E1-D123-E384-1514-A82443C8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>
            <a:extLst>
              <a:ext uri="{FF2B5EF4-FFF2-40B4-BE49-F238E27FC236}">
                <a16:creationId xmlns:a16="http://schemas.microsoft.com/office/drawing/2014/main" id="{E268412B-0911-C1F6-4FB6-BAB55F4D0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523875"/>
            <a:ext cx="4949825" cy="3713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5" name="Shape 1075">
            <a:extLst>
              <a:ext uri="{FF2B5EF4-FFF2-40B4-BE49-F238E27FC236}">
                <a16:creationId xmlns:a16="http://schemas.microsoft.com/office/drawing/2014/main" id="{4A43E4DF-3DD6-C407-947F-CFECF9149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1" y="4343404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89127" tIns="44551" rIns="89127" bIns="44551" anchor="t" anchorCtr="0">
            <a:noAutofit/>
          </a:bodyPr>
          <a:lstStyle/>
          <a:p>
            <a:pPr>
              <a:buSzPct val="25000"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Shape 1076">
            <a:extLst>
              <a:ext uri="{FF2B5EF4-FFF2-40B4-BE49-F238E27FC236}">
                <a16:creationId xmlns:a16="http://schemas.microsoft.com/office/drawing/2014/main" id="{74F1EA5B-A8A9-73C0-DBF8-0AAA7B8368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5" y="8685213"/>
            <a:ext cx="2971799" cy="457198"/>
          </a:xfrm>
          <a:prstGeom prst="rect">
            <a:avLst/>
          </a:prstGeom>
          <a:noFill/>
          <a:ln>
            <a:noFill/>
          </a:ln>
        </p:spPr>
        <p:txBody>
          <a:bodyPr lIns="89127" tIns="44551" rIns="89127" bIns="44551" anchor="b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lt1"/>
                </a:buClr>
                <a:buSzPct val="25000"/>
              </a:pPr>
              <a:t>3</a:t>
            </a:fld>
            <a:endParaRPr lang="en-US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81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-1" y="0"/>
            <a:ext cx="9144001" cy="1676400"/>
            <a:chOff x="-1" y="0"/>
            <a:chExt cx="9144001" cy="1676400"/>
          </a:xfrm>
        </p:grpSpPr>
        <p:pic>
          <p:nvPicPr>
            <p:cNvPr id="30" name="Shape 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9144000" cy="1247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Shape 31"/>
            <p:cNvSpPr/>
            <p:nvPr/>
          </p:nvSpPr>
          <p:spPr>
            <a:xfrm>
              <a:off x="0" y="1219200"/>
              <a:ext cx="9144000" cy="2286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1447800"/>
              <a:ext cx="9144000" cy="228600"/>
            </a:xfrm>
            <a:prstGeom prst="rect">
              <a:avLst/>
            </a:prstGeom>
            <a:solidFill>
              <a:srgbClr val="F9E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33"/>
            <p:cNvSpPr txBox="1"/>
            <p:nvPr/>
          </p:nvSpPr>
          <p:spPr>
            <a:xfrm>
              <a:off x="2895600" y="323850"/>
              <a:ext cx="5867400" cy="92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F4F3E0"/>
                </a:buClr>
                <a:buSzPts val="1800"/>
                <a:buFont typeface="Arial"/>
                <a:buNone/>
              </a:pPr>
              <a:r>
                <a:rPr lang="en-US" kern="0">
                  <a:solidFill>
                    <a:srgbClr val="F4F3E0"/>
                  </a:solidFill>
                  <a:latin typeface="Calibri"/>
                  <a:ea typeface="Calibri"/>
                  <a:cs typeface="Calibri"/>
                  <a:sym typeface="Calibri"/>
                </a:rPr>
                <a:t>US Department of the Interior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663300"/>
                </a:buClr>
                <a:buSzPts val="3600"/>
                <a:buFont typeface="Arial"/>
                <a:buNone/>
              </a:pPr>
              <a:r>
                <a:rPr lang="en-US" sz="3600" b="1" kern="0">
                  <a:solidFill>
                    <a:srgbClr val="663300"/>
                  </a:solidFill>
                  <a:latin typeface="Calibri"/>
                  <a:ea typeface="Calibri"/>
                  <a:cs typeface="Calibri"/>
                  <a:sym typeface="Calibri"/>
                </a:rPr>
                <a:t>Indian Affairs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34" name="Shape 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1163080"/>
              <a:ext cx="9144001" cy="208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311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85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43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0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1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7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66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2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42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grpSp>
        <p:nvGrpSpPr>
          <p:cNvPr id="15" name="Shape 15"/>
          <p:cNvGrpSpPr/>
          <p:nvPr/>
        </p:nvGrpSpPr>
        <p:grpSpPr>
          <a:xfrm>
            <a:off x="-1" y="0"/>
            <a:ext cx="9144001" cy="1485900"/>
            <a:chOff x="-1" y="0"/>
            <a:chExt cx="9144001" cy="1485900"/>
          </a:xfrm>
        </p:grpSpPr>
        <p:sp>
          <p:nvSpPr>
            <p:cNvPr id="16" name="Shape 16"/>
            <p:cNvSpPr txBox="1"/>
            <p:nvPr/>
          </p:nvSpPr>
          <p:spPr>
            <a:xfrm>
              <a:off x="457200" y="427038"/>
              <a:ext cx="8229600" cy="411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80000"/>
                </a:lnSpc>
                <a:buClr>
                  <a:srgbClr val="3E1F00"/>
                </a:buClr>
                <a:buSzPts val="2640"/>
                <a:buFont typeface="Calibri"/>
                <a:buNone/>
              </a:pPr>
              <a:r>
                <a:rPr lang="en-US" sz="2640" kern="0">
                  <a:solidFill>
                    <a:srgbClr val="3E1F00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sz="2640" kern="0">
                <a:solidFill>
                  <a:srgbClr val="3E1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rot="5400000">
              <a:off x="3886198" y="-3886198"/>
              <a:ext cx="1371604" cy="914400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6000">
                  <a:srgbClr val="974806"/>
                </a:gs>
                <a:gs pos="29000">
                  <a:srgbClr val="E36C09"/>
                </a:gs>
                <a:gs pos="42000">
                  <a:srgbClr val="FABF8E"/>
                </a:gs>
                <a:gs pos="63000">
                  <a:schemeClr val="lt1"/>
                </a:gs>
                <a:gs pos="94000">
                  <a:srgbClr val="FFFFFF">
                    <a:alpha val="60000"/>
                  </a:srgbClr>
                </a:gs>
                <a:gs pos="100000">
                  <a:srgbClr val="FFFFFF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Shape 18" descr="http://ts2.mm.bing.net/th?id=HN.608052551864549985&amp;pid=1.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90600" y="279400"/>
              <a:ext cx="609600" cy="635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9" name="Shape 19" descr="http://homepages.se.edu/library/files/2012/08/indianBureau_of_indian_affairs_seal_n11288.gif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73038" y="249238"/>
              <a:ext cx="688975" cy="685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" name="Shape 20"/>
            <p:cNvSpPr/>
            <p:nvPr/>
          </p:nvSpPr>
          <p:spPr>
            <a:xfrm rot="10800000">
              <a:off x="0" y="1066800"/>
              <a:ext cx="9144000" cy="150813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1371600"/>
              <a:ext cx="9144000" cy="114300"/>
            </a:xfrm>
            <a:prstGeom prst="rect">
              <a:avLst/>
            </a:prstGeom>
            <a:solidFill>
              <a:srgbClr val="F9E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Shape 2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" y="1163080"/>
              <a:ext cx="9144001" cy="208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35400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bruno@bia.gov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qing.francis@bi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ctrTitle"/>
          </p:nvPr>
        </p:nvSpPr>
        <p:spPr>
          <a:xfrm>
            <a:off x="685800" y="188784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Times New Roman"/>
              <a:buNone/>
            </a:pPr>
            <a:br>
              <a:rPr lang="en-US" sz="3200" b="1" dirty="0">
                <a:latin typeface="+mj-lt"/>
              </a:rPr>
            </a:br>
            <a:br>
              <a:rPr lang="en-US" sz="3200" b="1" dirty="0">
                <a:latin typeface="+mj-lt"/>
              </a:rPr>
            </a:b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ASAP Payment Justification Update</a:t>
            </a: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br>
              <a:rPr lang="en-US" sz="3200" b="1" dirty="0">
                <a:latin typeface="+mj-lt"/>
                <a:cs typeface="Times New Roman" panose="02020603050405020304" pitchFamily="18" charset="0"/>
              </a:rPr>
            </a:b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latin typeface="+mj-lt"/>
              </a:rPr>
            </a:br>
            <a:br>
              <a:rPr lang="en-US" sz="3200" b="1" dirty="0">
                <a:latin typeface="+mj-lt"/>
              </a:rPr>
            </a:br>
            <a:endParaRPr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BEEFF8D-9F34-484E-9A1A-F9E2DCA20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255994"/>
            <a:ext cx="6248400" cy="2419350"/>
          </a:xfrm>
        </p:spPr>
        <p:txBody>
          <a:bodyPr/>
          <a:lstStyle/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Presented by: 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Office of Chief Financial Officer (OCFO)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Indian Affairs, Department of the Interior (IA/DOI)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197">
            <a:extLst>
              <a:ext uri="{FF2B5EF4-FFF2-40B4-BE49-F238E27FC236}">
                <a16:creationId xmlns:a16="http://schemas.microsoft.com/office/drawing/2014/main" id="{FED6C654-9557-A1F5-1EA6-E0A816D3BF8D}"/>
              </a:ext>
            </a:extLst>
          </p:cNvPr>
          <p:cNvSpPr txBox="1">
            <a:spLocks/>
          </p:cNvSpPr>
          <p:nvPr/>
        </p:nvSpPr>
        <p:spPr>
          <a:xfrm>
            <a:off x="762000" y="2995644"/>
            <a:ext cx="7848600" cy="8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60"/>
            </a:pPr>
            <a:br>
              <a:rPr lang="en-US" sz="1800" b="1" kern="0" dirty="0">
                <a:latin typeface="+mj-lt"/>
              </a:rPr>
            </a:br>
            <a:r>
              <a:rPr lang="en-US" sz="1800" b="1" kern="0" dirty="0">
                <a:latin typeface="+mj-lt"/>
                <a:cs typeface="Times New Roman" panose="02020603050405020304" pitchFamily="18" charset="0"/>
              </a:rPr>
              <a:t> Self-Governance Advisory Committee (SGAC) Meeting</a:t>
            </a:r>
          </a:p>
          <a:p>
            <a:pPr>
              <a:buSzPts val="4860"/>
              <a:buFont typeface="Times New Roman"/>
              <a:buNone/>
            </a:pPr>
            <a:r>
              <a:rPr lang="en-US" sz="1800" b="1" kern="0" dirty="0">
                <a:latin typeface="+mj-lt"/>
                <a:cs typeface="Times New Roman" panose="02020603050405020304" pitchFamily="18" charset="0"/>
              </a:rPr>
              <a:t>December 9, 2025</a:t>
            </a:r>
            <a:br>
              <a:rPr lang="en-US" sz="1800" b="1" kern="0" dirty="0">
                <a:latin typeface="+mj-lt"/>
              </a:rPr>
            </a:br>
            <a:br>
              <a:rPr lang="en-US" sz="1800" b="1" kern="0" dirty="0">
                <a:latin typeface="+mj-lt"/>
              </a:rPr>
            </a:br>
            <a:endParaRPr lang="en-US" sz="1800" b="1" kern="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50ACFD-09B4-8B8B-1427-88E95C450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83" y="136525"/>
            <a:ext cx="914840" cy="9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eeting with solid fill">
            <a:extLst>
              <a:ext uri="{FF2B5EF4-FFF2-40B4-BE49-F238E27FC236}">
                <a16:creationId xmlns:a16="http://schemas.microsoft.com/office/drawing/2014/main" id="{20EB87F1-2926-0433-D995-17CC7FBB6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6138" y="4983599"/>
            <a:ext cx="551329" cy="7082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39B593-CFE2-12F6-C26F-61A2D77B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7" y="-1100"/>
            <a:ext cx="8229600" cy="1143000"/>
          </a:xfrm>
        </p:spPr>
        <p:txBody>
          <a:bodyPr/>
          <a:lstStyle/>
          <a:p>
            <a:pPr algn="r"/>
            <a:r>
              <a:rPr lang="en-US" sz="4000" b="1" dirty="0"/>
              <a:t>Payment Justification Update</a:t>
            </a:r>
            <a:endParaRPr lang="en-US" sz="40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134A9B7-DEAD-EBA3-876F-56188EFD9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7611"/>
            <a:ext cx="646923" cy="646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6DE57A-ED3D-C273-7ADE-BD40412A4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05" y="2815878"/>
            <a:ext cx="5183319" cy="700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9242A7-D773-904B-B002-3E73C74BB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31" y="3512712"/>
            <a:ext cx="5166269" cy="1591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93E0A7-EAE4-0E18-A679-2AB8C42B9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32" y="1562881"/>
            <a:ext cx="5471067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641BA-DC75-4928-DF2D-050B2DD56E8D}"/>
              </a:ext>
            </a:extLst>
          </p:cNvPr>
          <p:cNvSpPr txBox="1"/>
          <p:nvPr/>
        </p:nvSpPr>
        <p:spPr>
          <a:xfrm>
            <a:off x="5791200" y="1559792"/>
            <a:ext cx="3236500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DOI-IA Tribal recipients are not required to provide the payment justification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IA worked with the Treasury Tribal Affairs Office and BFS and implemented the following solutions: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“ISDEAA Payment”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Permanent Exemption – </a:t>
            </a:r>
            <a:r>
              <a:rPr lang="en-US" sz="1600" u="sng" dirty="0"/>
              <a:t>October 1, 2025</a:t>
            </a:r>
            <a:r>
              <a:rPr lang="en-US" sz="1600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DOI-IA tribal recipients can simply leave the field blank.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0CF017-9B2E-EFED-AE98-2AD5AD440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0535" y="5190654"/>
            <a:ext cx="5807165" cy="1559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F47-3F27-0E19-4549-FCBE993BC42D}"/>
              </a:ext>
            </a:extLst>
          </p:cNvPr>
          <p:cNvSpPr txBox="1"/>
          <p:nvPr/>
        </p:nvSpPr>
        <p:spPr>
          <a:xfrm>
            <a:off x="263456" y="5310283"/>
            <a:ext cx="2708343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Additional</a:t>
            </a:r>
            <a:r>
              <a:rPr lang="en-US" sz="1600" dirty="0"/>
              <a:t> ASAP Assistance</a:t>
            </a:r>
          </a:p>
          <a:p>
            <a:pPr algn="ctr"/>
            <a:r>
              <a:rPr lang="en-US" sz="1600" dirty="0"/>
              <a:t>IA OCFO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Vendor_Mailbox@bia.gov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13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>
          <a:extLst>
            <a:ext uri="{FF2B5EF4-FFF2-40B4-BE49-F238E27FC236}">
              <a16:creationId xmlns:a16="http://schemas.microsoft.com/office/drawing/2014/main" id="{D8400A00-B40D-6398-BCB7-3AB2E95DC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eeting with solid fill">
            <a:extLst>
              <a:ext uri="{FF2B5EF4-FFF2-40B4-BE49-F238E27FC236}">
                <a16:creationId xmlns:a16="http://schemas.microsoft.com/office/drawing/2014/main" id="{253E2B95-054F-D356-B5DD-62BA9705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963662"/>
            <a:ext cx="551329" cy="7082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7DF68E-243B-B8AB-6BE6-1EAC3BEA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7" y="-1100"/>
            <a:ext cx="8229600" cy="1143000"/>
          </a:xfrm>
        </p:spPr>
        <p:txBody>
          <a:bodyPr/>
          <a:lstStyle/>
          <a:p>
            <a:pPr algn="r"/>
            <a:r>
              <a:rPr lang="en-US" b="1" dirty="0"/>
              <a:t>DOI –IA ASAP Process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84F2F36-3D85-7BA7-6D95-5E1399A42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7611"/>
            <a:ext cx="646923" cy="646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2E85A-63EB-1C24-E572-D77450E8A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19" y="1591554"/>
            <a:ext cx="5934382" cy="867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B9E83-645A-7D76-44CC-3D42957A7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1" y="2458590"/>
            <a:ext cx="5867400" cy="1693804"/>
          </a:xfrm>
          <a:prstGeom prst="rect">
            <a:avLst/>
          </a:prstGeom>
        </p:spPr>
      </p:pic>
      <p:pic>
        <p:nvPicPr>
          <p:cNvPr id="14" name="Graphic 13" descr="Contract with solid fill">
            <a:extLst>
              <a:ext uri="{FF2B5EF4-FFF2-40B4-BE49-F238E27FC236}">
                <a16:creationId xmlns:a16="http://schemas.microsoft.com/office/drawing/2014/main" id="{7789AD06-D281-849C-FCE8-663E6020FC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1200" y="450646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E4A2D9-C470-3FA6-D294-9AFB7A4685C7}"/>
              </a:ext>
            </a:extLst>
          </p:cNvPr>
          <p:cNvSpPr txBox="1"/>
          <p:nvPr/>
        </p:nvSpPr>
        <p:spPr>
          <a:xfrm>
            <a:off x="1828800" y="542086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IA Awarding Official Obligates in IA system and money is available in ASAP</a:t>
            </a:r>
          </a:p>
        </p:txBody>
      </p:sp>
      <p:pic>
        <p:nvPicPr>
          <p:cNvPr id="19" name="Graphic 18" descr="Register with solid fill">
            <a:extLst>
              <a:ext uri="{FF2B5EF4-FFF2-40B4-BE49-F238E27FC236}">
                <a16:creationId xmlns:a16="http://schemas.microsoft.com/office/drawing/2014/main" id="{54A26265-5221-2840-C49D-69A75D32B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5923" y="4556243"/>
            <a:ext cx="814838" cy="8148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E92776-2343-B09F-40E7-20E7D4B2EF52}"/>
              </a:ext>
            </a:extLst>
          </p:cNvPr>
          <p:cNvSpPr txBox="1"/>
          <p:nvPr/>
        </p:nvSpPr>
        <p:spPr>
          <a:xfrm>
            <a:off x="3353742" y="5420862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Tribe drawdown against the money in ASAP</a:t>
            </a:r>
          </a:p>
        </p:txBody>
      </p:sp>
      <p:pic>
        <p:nvPicPr>
          <p:cNvPr id="24" name="Graphic 23" descr="Money with solid fill">
            <a:extLst>
              <a:ext uri="{FF2B5EF4-FFF2-40B4-BE49-F238E27FC236}">
                <a16:creationId xmlns:a16="http://schemas.microsoft.com/office/drawing/2014/main" id="{F566C1C9-7365-4242-ECE4-B5DBE744C3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1623" y="445668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44D943-0735-FFCD-9659-8AB7647C66D5}"/>
              </a:ext>
            </a:extLst>
          </p:cNvPr>
          <p:cNvSpPr txBox="1"/>
          <p:nvPr/>
        </p:nvSpPr>
        <p:spPr>
          <a:xfrm>
            <a:off x="4876801" y="5420862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ACH</a:t>
            </a:r>
          </a:p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Fedwire</a:t>
            </a:r>
          </a:p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Processed by BFS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226EEA2-7EB4-D301-2E87-3097FB13AA37}"/>
              </a:ext>
            </a:extLst>
          </p:cNvPr>
          <p:cNvSpPr/>
          <p:nvPr/>
        </p:nvSpPr>
        <p:spPr>
          <a:xfrm>
            <a:off x="3053254" y="4932162"/>
            <a:ext cx="304800" cy="457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73DFDAE-DB50-F9E6-18B0-6E40B77ED5E1}"/>
              </a:ext>
            </a:extLst>
          </p:cNvPr>
          <p:cNvSpPr/>
          <p:nvPr/>
        </p:nvSpPr>
        <p:spPr>
          <a:xfrm>
            <a:off x="4572001" y="4940802"/>
            <a:ext cx="304800" cy="457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174CE-D426-29FF-94D4-31BDCAB465E0}"/>
              </a:ext>
            </a:extLst>
          </p:cNvPr>
          <p:cNvSpPr txBox="1"/>
          <p:nvPr/>
        </p:nvSpPr>
        <p:spPr>
          <a:xfrm>
            <a:off x="6248401" y="1591554"/>
            <a:ext cx="2700477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ASAP - Treasury electronic payment system to quickly and securely transfer funds to federal recipients.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ASAP - DOI requirement recipient payment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ASAP - offers the most flexibility to Tribes on determine when and how much to drawdown to support tribal programs.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ASAP - promotes the coordination between the IA Awarding Officials and Tribes on ensuring financial management and accountability. </a:t>
            </a:r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EE72705C-15F8-A5D9-0943-6BD23779DBC6}"/>
              </a:ext>
            </a:extLst>
          </p:cNvPr>
          <p:cNvSpPr/>
          <p:nvPr/>
        </p:nvSpPr>
        <p:spPr>
          <a:xfrm>
            <a:off x="2380861" y="4121406"/>
            <a:ext cx="115077" cy="339843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612B55B3-039F-BED7-FA30-D205965C5707}"/>
              </a:ext>
            </a:extLst>
          </p:cNvPr>
          <p:cNvSpPr/>
          <p:nvPr/>
        </p:nvSpPr>
        <p:spPr>
          <a:xfrm>
            <a:off x="3884991" y="4116838"/>
            <a:ext cx="115077" cy="339843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-Down 35">
            <a:extLst>
              <a:ext uri="{FF2B5EF4-FFF2-40B4-BE49-F238E27FC236}">
                <a16:creationId xmlns:a16="http://schemas.microsoft.com/office/drawing/2014/main" id="{B88534D9-FD54-6109-EB77-2E16B8559972}"/>
              </a:ext>
            </a:extLst>
          </p:cNvPr>
          <p:cNvSpPr/>
          <p:nvPr/>
        </p:nvSpPr>
        <p:spPr>
          <a:xfrm>
            <a:off x="5418823" y="4116838"/>
            <a:ext cx="115077" cy="339843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053B43-096A-4BD7-DAC3-D7C8911FE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560" y="4419600"/>
            <a:ext cx="1409700" cy="1409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DE8573-815D-C25F-5ED8-55F654E8E590}"/>
              </a:ext>
            </a:extLst>
          </p:cNvPr>
          <p:cNvSpPr txBox="1"/>
          <p:nvPr/>
        </p:nvSpPr>
        <p:spPr>
          <a:xfrm>
            <a:off x="228601" y="6092321"/>
            <a:ext cx="872027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IA OCFO is working with OSG and other IA offices on reviewing the ISDEAA award and payment process flow for enhancement. </a:t>
            </a:r>
          </a:p>
        </p:txBody>
      </p:sp>
    </p:spTree>
    <p:extLst>
      <p:ext uri="{BB962C8B-B14F-4D97-AF65-F5344CB8AC3E}">
        <p14:creationId xmlns:p14="http://schemas.microsoft.com/office/powerpoint/2010/main" val="346472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73A69-907E-4013-9F4F-D127AAFD16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3B302-A34B-4333-957C-22D80655F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6019800" cy="195394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5BE13E-5F62-7262-A7EA-9917F80FAB4C}"/>
              </a:ext>
            </a:extLst>
          </p:cNvPr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4000" b="1" kern="0" dirty="0"/>
              <a:t>Q &amp; A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424C7-9409-A664-E1AD-D4FD87C570FC}"/>
              </a:ext>
            </a:extLst>
          </p:cNvPr>
          <p:cNvSpPr txBox="1"/>
          <p:nvPr/>
        </p:nvSpPr>
        <p:spPr>
          <a:xfrm>
            <a:off x="762000" y="3605435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Jason Bruno</a:t>
            </a:r>
          </a:p>
          <a:p>
            <a:pPr algn="ctr"/>
            <a:r>
              <a:rPr lang="en-US" b="1" dirty="0">
                <a:hlinkClick r:id="rId3"/>
              </a:rPr>
              <a:t>Jason.bruno@bia.gov</a:t>
            </a:r>
            <a:endParaRPr lang="en-US" b="1" dirty="0"/>
          </a:p>
          <a:p>
            <a:pPr algn="ctr"/>
            <a:r>
              <a:rPr lang="en-US" dirty="0"/>
              <a:t>Director</a:t>
            </a:r>
          </a:p>
          <a:p>
            <a:pPr algn="ctr"/>
            <a:r>
              <a:rPr lang="en-US" dirty="0"/>
              <a:t>Office of Self-Governance, Indian Affairs, DOI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Karen (Qing) Francis</a:t>
            </a:r>
            <a:br>
              <a:rPr lang="en-US" b="1" dirty="0"/>
            </a:br>
            <a:r>
              <a:rPr lang="en-US" b="1" dirty="0">
                <a:hlinkClick r:id="rId4"/>
              </a:rPr>
              <a:t>qing.francis@bia.gov</a:t>
            </a:r>
            <a:endParaRPr lang="en-US" b="1" dirty="0"/>
          </a:p>
          <a:p>
            <a:pPr algn="ctr"/>
            <a:r>
              <a:rPr lang="en-US" dirty="0"/>
              <a:t>Deputy Chief Financial Officer</a:t>
            </a:r>
          </a:p>
          <a:p>
            <a:pPr algn="ctr"/>
            <a:r>
              <a:rPr lang="en-US" dirty="0"/>
              <a:t>Office of Chief Financial Officer (OCFO), Indian Affairs, DOI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FF109C9-74FD-526B-02B0-2D1E9A100F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7611"/>
            <a:ext cx="646923" cy="6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595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693b5ba-4b18-4d7b-9341-f32f400a5494}" enabled="0" method="" siteId="{0693b5ba-4b18-4d7b-9341-f32f400a549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284</Words>
  <Application>Microsoft Office PowerPoint</Application>
  <PresentationFormat>On-screen Show (4:3)</PresentationFormat>
  <Paragraphs>47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Theme1</vt:lpstr>
      <vt:lpstr>   ASAP Payment Justification Update     </vt:lpstr>
      <vt:lpstr>Payment Justification Update</vt:lpstr>
      <vt:lpstr>DOI –IA ASAP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Financial Systems</dc:title>
  <dc:creator>Erickson, Dylan</dc:creator>
  <cp:lastModifiedBy>Francis, (Karen) Qing</cp:lastModifiedBy>
  <cp:revision>131</cp:revision>
  <dcterms:created xsi:type="dcterms:W3CDTF">2019-04-30T18:50:49Z</dcterms:created>
  <dcterms:modified xsi:type="dcterms:W3CDTF">2025-12-08T16:20:10Z</dcterms:modified>
</cp:coreProperties>
</file>