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266" r:id="rId6"/>
    <p:sldId id="279" r:id="rId7"/>
    <p:sldId id="271" r:id="rId8"/>
    <p:sldId id="288" r:id="rId9"/>
    <p:sldId id="287" r:id="rId10"/>
    <p:sldId id="280" r:id="rId11"/>
    <p:sldId id="290" r:id="rId12"/>
    <p:sldId id="291" r:id="rId13"/>
    <p:sldId id="286" r:id="rId14"/>
    <p:sldId id="281" r:id="rId15"/>
    <p:sldId id="282" r:id="rId16"/>
    <p:sldId id="283" r:id="rId17"/>
    <p:sldId id="284" r:id="rId18"/>
    <p:sldId id="277" r:id="rId19"/>
    <p:sldId id="278" r:id="rId20"/>
    <p:sldId id="285" r:id="rId21"/>
    <p:sldId id="292"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09750-E09E-481D-AFCF-F2C8A9368967}" v="7" dt="2023-09-28T17:10:31.581"/>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1794" autoAdjust="0"/>
  </p:normalViewPr>
  <p:slideViewPr>
    <p:cSldViewPr snapToGrid="0">
      <p:cViewPr varScale="1">
        <p:scale>
          <a:sx n="64" d="100"/>
          <a:sy n="64" d="100"/>
        </p:scale>
        <p:origin x="726" y="3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ullivan" userId="87f1a927-149d-4bd5-b558-90998a7dafc8" providerId="ADAL" clId="{3A609750-E09E-481D-AFCF-F2C8A9368967}"/>
    <pc:docChg chg="custSel modSld">
      <pc:chgData name="Sarah Sullivan" userId="87f1a927-149d-4bd5-b558-90998a7dafc8" providerId="ADAL" clId="{3A609750-E09E-481D-AFCF-F2C8A9368967}" dt="2023-09-28T19:42:59.378" v="626" actId="20577"/>
      <pc:docMkLst>
        <pc:docMk/>
      </pc:docMkLst>
      <pc:sldChg chg="modSp">
        <pc:chgData name="Sarah Sullivan" userId="87f1a927-149d-4bd5-b558-90998a7dafc8" providerId="ADAL" clId="{3A609750-E09E-481D-AFCF-F2C8A9368967}" dt="2023-09-28T17:08:28.097" v="73" actId="207"/>
        <pc:sldMkLst>
          <pc:docMk/>
          <pc:sldMk cId="2605548233" sldId="271"/>
        </pc:sldMkLst>
        <pc:spChg chg="mod">
          <ac:chgData name="Sarah Sullivan" userId="87f1a927-149d-4bd5-b558-90998a7dafc8" providerId="ADAL" clId="{3A609750-E09E-481D-AFCF-F2C8A9368967}" dt="2023-09-28T17:08:28.097" v="73" actId="207"/>
          <ac:spMkLst>
            <pc:docMk/>
            <pc:sldMk cId="2605548233" sldId="271"/>
            <ac:spMk id="7" creationId="{9D39F998-B402-2ADF-3CC7-0199E0454A22}"/>
          </ac:spMkLst>
        </pc:spChg>
      </pc:sldChg>
      <pc:sldChg chg="modSp mod">
        <pc:chgData name="Sarah Sullivan" userId="87f1a927-149d-4bd5-b558-90998a7dafc8" providerId="ADAL" clId="{3A609750-E09E-481D-AFCF-F2C8A9368967}" dt="2023-09-28T16:43:01.858" v="69" actId="20577"/>
        <pc:sldMkLst>
          <pc:docMk/>
          <pc:sldMk cId="767611276" sldId="276"/>
        </pc:sldMkLst>
        <pc:spChg chg="mod">
          <ac:chgData name="Sarah Sullivan" userId="87f1a927-149d-4bd5-b558-90998a7dafc8" providerId="ADAL" clId="{3A609750-E09E-481D-AFCF-F2C8A9368967}" dt="2023-09-28T16:43:01.858" v="69" actId="20577"/>
          <ac:spMkLst>
            <pc:docMk/>
            <pc:sldMk cId="767611276" sldId="276"/>
            <ac:spMk id="33" creationId="{0EEAA874-288B-4330-9FA4-F1144ACD46DE}"/>
          </ac:spMkLst>
        </pc:spChg>
      </pc:sldChg>
      <pc:sldChg chg="modSp mod">
        <pc:chgData name="Sarah Sullivan" userId="87f1a927-149d-4bd5-b558-90998a7dafc8" providerId="ADAL" clId="{3A609750-E09E-481D-AFCF-F2C8A9368967}" dt="2023-09-28T16:42:34.892" v="53" actId="20577"/>
        <pc:sldMkLst>
          <pc:docMk/>
          <pc:sldMk cId="941116324" sldId="279"/>
        </pc:sldMkLst>
        <pc:spChg chg="mod">
          <ac:chgData name="Sarah Sullivan" userId="87f1a927-149d-4bd5-b558-90998a7dafc8" providerId="ADAL" clId="{3A609750-E09E-481D-AFCF-F2C8A9368967}" dt="2023-09-28T16:42:34.892" v="53" actId="20577"/>
          <ac:spMkLst>
            <pc:docMk/>
            <pc:sldMk cId="941116324" sldId="279"/>
            <ac:spMk id="22" creationId="{CBCA8D9B-86A6-46D0-8939-576472F48528}"/>
          </ac:spMkLst>
        </pc:spChg>
      </pc:sldChg>
      <pc:sldChg chg="modNotesTx">
        <pc:chgData name="Sarah Sullivan" userId="87f1a927-149d-4bd5-b558-90998a7dafc8" providerId="ADAL" clId="{3A609750-E09E-481D-AFCF-F2C8A9368967}" dt="2023-09-28T19:42:53.885" v="625" actId="20577"/>
        <pc:sldMkLst>
          <pc:docMk/>
          <pc:sldMk cId="4256931792" sldId="280"/>
        </pc:sldMkLst>
      </pc:sldChg>
      <pc:sldChg chg="modSp mod modNotesTx">
        <pc:chgData name="Sarah Sullivan" userId="87f1a927-149d-4bd5-b558-90998a7dafc8" providerId="ADAL" clId="{3A609750-E09E-481D-AFCF-F2C8A9368967}" dt="2023-09-28T19:42:41.590" v="624" actId="20577"/>
        <pc:sldMkLst>
          <pc:docMk/>
          <pc:sldMk cId="2957507433" sldId="281"/>
        </pc:sldMkLst>
        <pc:spChg chg="mod">
          <ac:chgData name="Sarah Sullivan" userId="87f1a927-149d-4bd5-b558-90998a7dafc8" providerId="ADAL" clId="{3A609750-E09E-481D-AFCF-F2C8A9368967}" dt="2023-09-28T17:10:35.549" v="76" actId="207"/>
          <ac:spMkLst>
            <pc:docMk/>
            <pc:sldMk cId="2957507433" sldId="281"/>
            <ac:spMk id="2" creationId="{DB2978BA-B085-AF0F-6021-4079DEC8A9C8}"/>
          </ac:spMkLst>
        </pc:spChg>
      </pc:sldChg>
      <pc:sldChg chg="modNotesTx">
        <pc:chgData name="Sarah Sullivan" userId="87f1a927-149d-4bd5-b558-90998a7dafc8" providerId="ADAL" clId="{3A609750-E09E-481D-AFCF-F2C8A9368967}" dt="2023-09-28T19:42:35.091" v="623" actId="20577"/>
        <pc:sldMkLst>
          <pc:docMk/>
          <pc:sldMk cId="958947427" sldId="282"/>
        </pc:sldMkLst>
      </pc:sldChg>
      <pc:sldChg chg="modNotesTx">
        <pc:chgData name="Sarah Sullivan" userId="87f1a927-149d-4bd5-b558-90998a7dafc8" providerId="ADAL" clId="{3A609750-E09E-481D-AFCF-F2C8A9368967}" dt="2023-09-28T19:42:26.248" v="621" actId="20577"/>
        <pc:sldMkLst>
          <pc:docMk/>
          <pc:sldMk cId="236036463" sldId="283"/>
        </pc:sldMkLst>
      </pc:sldChg>
      <pc:sldChg chg="modNotesTx">
        <pc:chgData name="Sarah Sullivan" userId="87f1a927-149d-4bd5-b558-90998a7dafc8" providerId="ADAL" clId="{3A609750-E09E-481D-AFCF-F2C8A9368967}" dt="2023-09-28T19:42:20.308" v="620" actId="20577"/>
        <pc:sldMkLst>
          <pc:docMk/>
          <pc:sldMk cId="852693349" sldId="284"/>
        </pc:sldMkLst>
      </pc:sldChg>
      <pc:sldChg chg="modSp modNotesTx">
        <pc:chgData name="Sarah Sullivan" userId="87f1a927-149d-4bd5-b558-90998a7dafc8" providerId="ADAL" clId="{3A609750-E09E-481D-AFCF-F2C8A9368967}" dt="2023-09-28T19:42:59.378" v="626" actId="20577"/>
        <pc:sldMkLst>
          <pc:docMk/>
          <pc:sldMk cId="119180981" sldId="287"/>
        </pc:sldMkLst>
        <pc:graphicFrameChg chg="mod">
          <ac:chgData name="Sarah Sullivan" userId="87f1a927-149d-4bd5-b558-90998a7dafc8" providerId="ADAL" clId="{3A609750-E09E-481D-AFCF-F2C8A9368967}" dt="2023-09-28T16:53:38.918" v="70" actId="20577"/>
          <ac:graphicFrameMkLst>
            <pc:docMk/>
            <pc:sldMk cId="119180981" sldId="287"/>
            <ac:graphicFrameMk id="32" creationId="{8D133E22-96B1-0226-3539-2C4A212D4C8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80B51-C370-4D02-87DE-877F234E3F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FE367-617B-4345-9705-8BFD4282DFF9}">
      <dgm:prSet/>
      <dgm:spPr/>
      <dgm:t>
        <a:bodyPr/>
        <a:lstStyle/>
        <a:p>
          <a:r>
            <a:rPr lang="en-US" b="1" i="0" baseline="0" dirty="0">
              <a:latin typeface="Arial" panose="020B0604020202020204" pitchFamily="34" charset="0"/>
              <a:cs typeface="Arial" panose="020B0604020202020204" pitchFamily="34" charset="0"/>
            </a:rPr>
            <a:t>Swinomish worked for 5 years with Northwest Portland Area Indian Health Board (NPAIHB) and a coalition of community advocates, public health organizations, and dental professionals to pass a bill in the Washington Legislature authorizing dental therapists to practice in Washington to meet the requirement of the Indian Health Care Improvement Act (IHCIA) language</a:t>
          </a:r>
          <a:r>
            <a:rPr lang="en-US" b="0" i="0"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A039A602-E37B-4655-ACB8-B410152D78E0}" type="parTrans" cxnId="{A6E29599-E1DB-421D-9CDB-1B0DAB6C2EF8}">
      <dgm:prSet/>
      <dgm:spPr/>
      <dgm:t>
        <a:bodyPr/>
        <a:lstStyle/>
        <a:p>
          <a:endParaRPr lang="en-US"/>
        </a:p>
      </dgm:t>
    </dgm:pt>
    <dgm:pt modelId="{E938A005-07A7-4A5F-9F76-F1AFC43FB14A}" type="sibTrans" cxnId="{A6E29599-E1DB-421D-9CDB-1B0DAB6C2EF8}">
      <dgm:prSet/>
      <dgm:spPr/>
      <dgm:t>
        <a:bodyPr/>
        <a:lstStyle/>
        <a:p>
          <a:endParaRPr lang="en-US"/>
        </a:p>
      </dgm:t>
    </dgm:pt>
    <dgm:pt modelId="{CAFE5A78-082A-4AA6-B384-10E4D87E0504}">
      <dgm:prSet/>
      <dgm:spPr/>
      <dgm:t>
        <a:bodyPr/>
        <a:lstStyle/>
        <a:p>
          <a:r>
            <a:rPr lang="en-US" b="0" i="0" baseline="0" dirty="0">
              <a:latin typeface="Arial" panose="020B0604020202020204" pitchFamily="34" charset="0"/>
              <a:cs typeface="Arial" panose="020B0604020202020204" pitchFamily="34" charset="0"/>
            </a:rPr>
            <a:t>Before 2016, no bill got out of the House or Senate Committees in Washington State, blocked by legislators working on behalf of the Washington State Dental Association.</a:t>
          </a:r>
          <a:endParaRPr lang="en-US" dirty="0">
            <a:latin typeface="Arial" panose="020B0604020202020204" pitchFamily="34" charset="0"/>
            <a:cs typeface="Arial" panose="020B0604020202020204" pitchFamily="34" charset="0"/>
          </a:endParaRPr>
        </a:p>
      </dgm:t>
    </dgm:pt>
    <dgm:pt modelId="{9801677C-F1A3-4025-9DB8-92248DD31C64}" type="parTrans" cxnId="{DA9C46E0-A2B6-45AD-AE64-F2A8B62BBDCE}">
      <dgm:prSet/>
      <dgm:spPr/>
      <dgm:t>
        <a:bodyPr/>
        <a:lstStyle/>
        <a:p>
          <a:endParaRPr lang="en-US"/>
        </a:p>
      </dgm:t>
    </dgm:pt>
    <dgm:pt modelId="{BB9244B6-7950-4C78-8340-5CDB19457B46}" type="sibTrans" cxnId="{DA9C46E0-A2B6-45AD-AE64-F2A8B62BBDCE}">
      <dgm:prSet/>
      <dgm:spPr/>
      <dgm:t>
        <a:bodyPr/>
        <a:lstStyle/>
        <a:p>
          <a:endParaRPr lang="en-US"/>
        </a:p>
      </dgm:t>
    </dgm:pt>
    <dgm:pt modelId="{A8CA8DD2-FE0F-439F-9908-4A0E8538CBE7}">
      <dgm:prSet/>
      <dgm:spPr/>
      <dgm:t>
        <a:bodyPr/>
        <a:lstStyle/>
        <a:p>
          <a:r>
            <a:rPr lang="en-US" b="1" i="0" baseline="0" dirty="0">
              <a:latin typeface="Arial" panose="020B0604020202020204" pitchFamily="34" charset="0"/>
              <a:cs typeface="Arial" panose="020B0604020202020204" pitchFamily="34" charset="0"/>
            </a:rPr>
            <a:t>Swinomish determined it has the power and obligation to address oral health systems change by exercising its Tribal Sovereignty. Swinomish entered into an Agreement with the Alaska Native Tribal Health Consortium to provide training to 2 Swinomish members.</a:t>
          </a:r>
        </a:p>
        <a:p>
          <a:r>
            <a:rPr lang="en-US" b="1" i="0"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CA2A6D79-9727-4F0A-BEFF-DD733B3D7E9E}" type="parTrans" cxnId="{39FF902F-FAA2-410E-A980-DA3A187AB702}">
      <dgm:prSet/>
      <dgm:spPr/>
      <dgm:t>
        <a:bodyPr/>
        <a:lstStyle/>
        <a:p>
          <a:endParaRPr lang="en-US"/>
        </a:p>
      </dgm:t>
    </dgm:pt>
    <dgm:pt modelId="{F1EE8B07-FD0F-4994-B555-CC60AD926EDE}" type="sibTrans" cxnId="{39FF902F-FAA2-410E-A980-DA3A187AB702}">
      <dgm:prSet/>
      <dgm:spPr/>
      <dgm:t>
        <a:bodyPr/>
        <a:lstStyle/>
        <a:p>
          <a:endParaRPr lang="en-US"/>
        </a:p>
      </dgm:t>
    </dgm:pt>
    <dgm:pt modelId="{4408E631-E4F6-4436-9F4B-311AE11EBD22}" type="pres">
      <dgm:prSet presAssocID="{26380B51-C370-4D02-87DE-877F234E3FB3}" presName="root" presStyleCnt="0">
        <dgm:presLayoutVars>
          <dgm:dir/>
          <dgm:resizeHandles val="exact"/>
        </dgm:presLayoutVars>
      </dgm:prSet>
      <dgm:spPr/>
    </dgm:pt>
    <dgm:pt modelId="{26DCFFDC-EA35-4588-8405-D8039740ED1B}" type="pres">
      <dgm:prSet presAssocID="{22FFE367-617B-4345-9705-8BFD4282DFF9}" presName="compNode" presStyleCnt="0"/>
      <dgm:spPr/>
    </dgm:pt>
    <dgm:pt modelId="{6E6D79F9-4829-464B-9C93-770434357CA3}" type="pres">
      <dgm:prSet presAssocID="{22FFE367-617B-4345-9705-8BFD4282DFF9}" presName="bgRect" presStyleLbl="bgShp" presStyleIdx="0" presStyleCnt="3"/>
      <dgm:spPr/>
    </dgm:pt>
    <dgm:pt modelId="{CE621DD2-EB13-4A16-820E-D27C8D934AB6}" type="pres">
      <dgm:prSet presAssocID="{22FFE367-617B-4345-9705-8BFD4282DF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2AEA5856-DB4A-4A74-AA58-35A4F4E85E72}" type="pres">
      <dgm:prSet presAssocID="{22FFE367-617B-4345-9705-8BFD4282DFF9}" presName="spaceRect" presStyleCnt="0"/>
      <dgm:spPr/>
    </dgm:pt>
    <dgm:pt modelId="{374CCCA4-639F-4943-865D-90C77DDBB200}" type="pres">
      <dgm:prSet presAssocID="{22FFE367-617B-4345-9705-8BFD4282DFF9}" presName="parTx" presStyleLbl="revTx" presStyleIdx="0" presStyleCnt="3">
        <dgm:presLayoutVars>
          <dgm:chMax val="0"/>
          <dgm:chPref val="0"/>
        </dgm:presLayoutVars>
      </dgm:prSet>
      <dgm:spPr/>
    </dgm:pt>
    <dgm:pt modelId="{B662CE92-88DB-4918-8EC5-442ED735CF5F}" type="pres">
      <dgm:prSet presAssocID="{E938A005-07A7-4A5F-9F76-F1AFC43FB14A}" presName="sibTrans" presStyleCnt="0"/>
      <dgm:spPr/>
    </dgm:pt>
    <dgm:pt modelId="{20F68CE5-B6D0-4418-A91A-9B39550C3FD8}" type="pres">
      <dgm:prSet presAssocID="{CAFE5A78-082A-4AA6-B384-10E4D87E0504}" presName="compNode" presStyleCnt="0"/>
      <dgm:spPr/>
    </dgm:pt>
    <dgm:pt modelId="{FC7B640F-5391-4DC3-92E5-41C437D18BB3}" type="pres">
      <dgm:prSet presAssocID="{CAFE5A78-082A-4AA6-B384-10E4D87E0504}" presName="bgRect" presStyleLbl="bgShp" presStyleIdx="1" presStyleCnt="3"/>
      <dgm:spPr/>
    </dgm:pt>
    <dgm:pt modelId="{18787597-E156-42E6-838A-46FB62316A1B}" type="pres">
      <dgm:prSet presAssocID="{CAFE5A78-082A-4AA6-B384-10E4D87E05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9876A9C-C4EF-4157-8BCB-7615E73DDE3E}" type="pres">
      <dgm:prSet presAssocID="{CAFE5A78-082A-4AA6-B384-10E4D87E0504}" presName="spaceRect" presStyleCnt="0"/>
      <dgm:spPr/>
    </dgm:pt>
    <dgm:pt modelId="{A56A3B9A-FC52-455E-94E9-5B4EF963D918}" type="pres">
      <dgm:prSet presAssocID="{CAFE5A78-082A-4AA6-B384-10E4D87E0504}" presName="parTx" presStyleLbl="revTx" presStyleIdx="1" presStyleCnt="3">
        <dgm:presLayoutVars>
          <dgm:chMax val="0"/>
          <dgm:chPref val="0"/>
        </dgm:presLayoutVars>
      </dgm:prSet>
      <dgm:spPr/>
    </dgm:pt>
    <dgm:pt modelId="{E859C07E-F9D9-4953-A8A6-6C144EF24BDF}" type="pres">
      <dgm:prSet presAssocID="{BB9244B6-7950-4C78-8340-5CDB19457B46}" presName="sibTrans" presStyleCnt="0"/>
      <dgm:spPr/>
    </dgm:pt>
    <dgm:pt modelId="{36832CCA-F6E2-4FE1-8EA0-BFF0F4461BBC}" type="pres">
      <dgm:prSet presAssocID="{A8CA8DD2-FE0F-439F-9908-4A0E8538CBE7}" presName="compNode" presStyleCnt="0"/>
      <dgm:spPr/>
    </dgm:pt>
    <dgm:pt modelId="{125016A5-37A6-4795-A07D-159075A2AAB5}" type="pres">
      <dgm:prSet presAssocID="{A8CA8DD2-FE0F-439F-9908-4A0E8538CBE7}" presName="bgRect" presStyleLbl="bgShp" presStyleIdx="2" presStyleCnt="3"/>
      <dgm:spPr/>
    </dgm:pt>
    <dgm:pt modelId="{A22C26E8-2AEE-47FE-AAFC-4DD871B5B84B}" type="pres">
      <dgm:prSet presAssocID="{A8CA8DD2-FE0F-439F-9908-4A0E8538CB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652FCBFC-D9FC-4AF9-BD28-A45C54DDE8F3}" type="pres">
      <dgm:prSet presAssocID="{A8CA8DD2-FE0F-439F-9908-4A0E8538CBE7}" presName="spaceRect" presStyleCnt="0"/>
      <dgm:spPr/>
    </dgm:pt>
    <dgm:pt modelId="{10F16A07-7EEF-4571-9A1C-1A7CDD3C870F}" type="pres">
      <dgm:prSet presAssocID="{A8CA8DD2-FE0F-439F-9908-4A0E8538CBE7}" presName="parTx" presStyleLbl="revTx" presStyleIdx="2" presStyleCnt="3">
        <dgm:presLayoutVars>
          <dgm:chMax val="0"/>
          <dgm:chPref val="0"/>
        </dgm:presLayoutVars>
      </dgm:prSet>
      <dgm:spPr/>
    </dgm:pt>
  </dgm:ptLst>
  <dgm:cxnLst>
    <dgm:cxn modelId="{39FF902F-FAA2-410E-A980-DA3A187AB702}" srcId="{26380B51-C370-4D02-87DE-877F234E3FB3}" destId="{A8CA8DD2-FE0F-439F-9908-4A0E8538CBE7}" srcOrd="2" destOrd="0" parTransId="{CA2A6D79-9727-4F0A-BEFF-DD733B3D7E9E}" sibTransId="{F1EE8B07-FD0F-4994-B555-CC60AD926EDE}"/>
    <dgm:cxn modelId="{F40AD731-6659-4B85-B7EA-7FDB5D2CEB09}" type="presOf" srcId="{22FFE367-617B-4345-9705-8BFD4282DFF9}" destId="{374CCCA4-639F-4943-865D-90C77DDBB200}" srcOrd="0" destOrd="0" presId="urn:microsoft.com/office/officeart/2018/2/layout/IconVerticalSolidList"/>
    <dgm:cxn modelId="{B2EB0749-0C32-4F52-8F66-1D8DBF056550}" type="presOf" srcId="{CAFE5A78-082A-4AA6-B384-10E4D87E0504}" destId="{A56A3B9A-FC52-455E-94E9-5B4EF963D918}" srcOrd="0" destOrd="0" presId="urn:microsoft.com/office/officeart/2018/2/layout/IconVerticalSolidList"/>
    <dgm:cxn modelId="{83F9208E-311D-4845-937D-EC8BBA4B9F95}" type="presOf" srcId="{A8CA8DD2-FE0F-439F-9908-4A0E8538CBE7}" destId="{10F16A07-7EEF-4571-9A1C-1A7CDD3C870F}" srcOrd="0" destOrd="0" presId="urn:microsoft.com/office/officeart/2018/2/layout/IconVerticalSolidList"/>
    <dgm:cxn modelId="{A6E29599-E1DB-421D-9CDB-1B0DAB6C2EF8}" srcId="{26380B51-C370-4D02-87DE-877F234E3FB3}" destId="{22FFE367-617B-4345-9705-8BFD4282DFF9}" srcOrd="0" destOrd="0" parTransId="{A039A602-E37B-4655-ACB8-B410152D78E0}" sibTransId="{E938A005-07A7-4A5F-9F76-F1AFC43FB14A}"/>
    <dgm:cxn modelId="{CCE831A5-E828-41CB-BBED-25A4EFFC3F15}" type="presOf" srcId="{26380B51-C370-4D02-87DE-877F234E3FB3}" destId="{4408E631-E4F6-4436-9F4B-311AE11EBD22}" srcOrd="0" destOrd="0" presId="urn:microsoft.com/office/officeart/2018/2/layout/IconVerticalSolidList"/>
    <dgm:cxn modelId="{DA9C46E0-A2B6-45AD-AE64-F2A8B62BBDCE}" srcId="{26380B51-C370-4D02-87DE-877F234E3FB3}" destId="{CAFE5A78-082A-4AA6-B384-10E4D87E0504}" srcOrd="1" destOrd="0" parTransId="{9801677C-F1A3-4025-9DB8-92248DD31C64}" sibTransId="{BB9244B6-7950-4C78-8340-5CDB19457B46}"/>
    <dgm:cxn modelId="{90DAB907-11CC-4A3B-83D2-DBECFB443996}" type="presParOf" srcId="{4408E631-E4F6-4436-9F4B-311AE11EBD22}" destId="{26DCFFDC-EA35-4588-8405-D8039740ED1B}" srcOrd="0" destOrd="0" presId="urn:microsoft.com/office/officeart/2018/2/layout/IconVerticalSolidList"/>
    <dgm:cxn modelId="{33625D13-1C97-4FED-85BA-73E3A2C63BD8}" type="presParOf" srcId="{26DCFFDC-EA35-4588-8405-D8039740ED1B}" destId="{6E6D79F9-4829-464B-9C93-770434357CA3}" srcOrd="0" destOrd="0" presId="urn:microsoft.com/office/officeart/2018/2/layout/IconVerticalSolidList"/>
    <dgm:cxn modelId="{08E82602-CBFB-4F5D-BFC5-E5589E0C6FCA}" type="presParOf" srcId="{26DCFFDC-EA35-4588-8405-D8039740ED1B}" destId="{CE621DD2-EB13-4A16-820E-D27C8D934AB6}" srcOrd="1" destOrd="0" presId="urn:microsoft.com/office/officeart/2018/2/layout/IconVerticalSolidList"/>
    <dgm:cxn modelId="{A4A01D95-23C8-4DFB-BCB1-6CEFF085DB26}" type="presParOf" srcId="{26DCFFDC-EA35-4588-8405-D8039740ED1B}" destId="{2AEA5856-DB4A-4A74-AA58-35A4F4E85E72}" srcOrd="2" destOrd="0" presId="urn:microsoft.com/office/officeart/2018/2/layout/IconVerticalSolidList"/>
    <dgm:cxn modelId="{D374C95B-3CBE-40ED-82C6-B6AF1B52B184}" type="presParOf" srcId="{26DCFFDC-EA35-4588-8405-D8039740ED1B}" destId="{374CCCA4-639F-4943-865D-90C77DDBB200}" srcOrd="3" destOrd="0" presId="urn:microsoft.com/office/officeart/2018/2/layout/IconVerticalSolidList"/>
    <dgm:cxn modelId="{05EE1FD5-F199-47DA-8D9A-47C3F50FEA2A}" type="presParOf" srcId="{4408E631-E4F6-4436-9F4B-311AE11EBD22}" destId="{B662CE92-88DB-4918-8EC5-442ED735CF5F}" srcOrd="1" destOrd="0" presId="urn:microsoft.com/office/officeart/2018/2/layout/IconVerticalSolidList"/>
    <dgm:cxn modelId="{4F886F5E-3D9C-4672-853E-06C7F9E19C78}" type="presParOf" srcId="{4408E631-E4F6-4436-9F4B-311AE11EBD22}" destId="{20F68CE5-B6D0-4418-A91A-9B39550C3FD8}" srcOrd="2" destOrd="0" presId="urn:microsoft.com/office/officeart/2018/2/layout/IconVerticalSolidList"/>
    <dgm:cxn modelId="{2451B74D-AF00-4295-8E1B-69DF09F05E35}" type="presParOf" srcId="{20F68CE5-B6D0-4418-A91A-9B39550C3FD8}" destId="{FC7B640F-5391-4DC3-92E5-41C437D18BB3}" srcOrd="0" destOrd="0" presId="urn:microsoft.com/office/officeart/2018/2/layout/IconVerticalSolidList"/>
    <dgm:cxn modelId="{E953AF4C-C463-4526-A1FD-E70354AF2183}" type="presParOf" srcId="{20F68CE5-B6D0-4418-A91A-9B39550C3FD8}" destId="{18787597-E156-42E6-838A-46FB62316A1B}" srcOrd="1" destOrd="0" presId="urn:microsoft.com/office/officeart/2018/2/layout/IconVerticalSolidList"/>
    <dgm:cxn modelId="{2F733B39-1372-4CA1-A447-42A01F4E6665}" type="presParOf" srcId="{20F68CE5-B6D0-4418-A91A-9B39550C3FD8}" destId="{D9876A9C-C4EF-4157-8BCB-7615E73DDE3E}" srcOrd="2" destOrd="0" presId="urn:microsoft.com/office/officeart/2018/2/layout/IconVerticalSolidList"/>
    <dgm:cxn modelId="{3C5E0DD8-7F2E-4483-B304-E671DCA12672}" type="presParOf" srcId="{20F68CE5-B6D0-4418-A91A-9B39550C3FD8}" destId="{A56A3B9A-FC52-455E-94E9-5B4EF963D918}" srcOrd="3" destOrd="0" presId="urn:microsoft.com/office/officeart/2018/2/layout/IconVerticalSolidList"/>
    <dgm:cxn modelId="{08467A14-44C2-457E-867A-AAFF4557D6BD}" type="presParOf" srcId="{4408E631-E4F6-4436-9F4B-311AE11EBD22}" destId="{E859C07E-F9D9-4953-A8A6-6C144EF24BDF}" srcOrd="3" destOrd="0" presId="urn:microsoft.com/office/officeart/2018/2/layout/IconVerticalSolidList"/>
    <dgm:cxn modelId="{C5CEF253-B257-43AB-BCB0-65B865464FEA}" type="presParOf" srcId="{4408E631-E4F6-4436-9F4B-311AE11EBD22}" destId="{36832CCA-F6E2-4FE1-8EA0-BFF0F4461BBC}" srcOrd="4" destOrd="0" presId="urn:microsoft.com/office/officeart/2018/2/layout/IconVerticalSolidList"/>
    <dgm:cxn modelId="{D69EBCF2-8202-4BF9-B098-7A52E7716CDB}" type="presParOf" srcId="{36832CCA-F6E2-4FE1-8EA0-BFF0F4461BBC}" destId="{125016A5-37A6-4795-A07D-159075A2AAB5}" srcOrd="0" destOrd="0" presId="urn:microsoft.com/office/officeart/2018/2/layout/IconVerticalSolidList"/>
    <dgm:cxn modelId="{6CE94B01-BDF9-4532-912C-84F56AA975D7}" type="presParOf" srcId="{36832CCA-F6E2-4FE1-8EA0-BFF0F4461BBC}" destId="{A22C26E8-2AEE-47FE-AAFC-4DD871B5B84B}" srcOrd="1" destOrd="0" presId="urn:microsoft.com/office/officeart/2018/2/layout/IconVerticalSolidList"/>
    <dgm:cxn modelId="{0EA7663A-E9FA-409B-B3EE-14E19534461D}" type="presParOf" srcId="{36832CCA-F6E2-4FE1-8EA0-BFF0F4461BBC}" destId="{652FCBFC-D9FC-4AF9-BD28-A45C54DDE8F3}" srcOrd="2" destOrd="0" presId="urn:microsoft.com/office/officeart/2018/2/layout/IconVerticalSolidList"/>
    <dgm:cxn modelId="{0CB3B740-DBDC-4F01-BBD1-5A1DF4E4DE61}" type="presParOf" srcId="{36832CCA-F6E2-4FE1-8EA0-BFF0F4461BBC}" destId="{10F16A07-7EEF-4571-9A1C-1A7CDD3C870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D5D5B-1C72-4114-BEBC-504AADE915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973C8E-C8A4-4BDE-BA87-ACB78BC6ABBC}">
      <dgm:prSet custT="1"/>
      <dgm:spPr>
        <a:solidFill>
          <a:schemeClr val="accent1">
            <a:lumMod val="20000"/>
            <a:lumOff val="80000"/>
          </a:schemeClr>
        </a:solidFill>
      </dgm:spPr>
      <dgm:t>
        <a:bodyPr/>
        <a:lstStyle/>
        <a:p>
          <a:r>
            <a:rPr lang="en-US" sz="1800" baseline="0" dirty="0">
              <a:solidFill>
                <a:schemeClr val="tx1"/>
              </a:solidFill>
              <a:latin typeface="Arial" panose="020B0604020202020204" pitchFamily="34" charset="0"/>
              <a:cs typeface="Arial" panose="020B0604020202020204" pitchFamily="34" charset="0"/>
            </a:rPr>
            <a:t>Our Dental Therapists have broken the cycle of historically poor traumatic dental care by providing culturally responsive oral health care.</a:t>
          </a:r>
          <a:endParaRPr lang="en-US" sz="1800" dirty="0">
            <a:solidFill>
              <a:schemeClr val="tx1"/>
            </a:solidFill>
            <a:latin typeface="Arial" panose="020B0604020202020204" pitchFamily="34" charset="0"/>
            <a:cs typeface="Arial" panose="020B0604020202020204" pitchFamily="34" charset="0"/>
          </a:endParaRPr>
        </a:p>
      </dgm:t>
    </dgm:pt>
    <dgm:pt modelId="{6E67D393-A906-48D2-9CB1-76640972BD36}" type="parTrans" cxnId="{210FB73C-38BE-46CE-82B7-DF986D4AFA72}">
      <dgm:prSet/>
      <dgm:spPr/>
      <dgm:t>
        <a:bodyPr/>
        <a:lstStyle/>
        <a:p>
          <a:endParaRPr lang="en-US"/>
        </a:p>
      </dgm:t>
    </dgm:pt>
    <dgm:pt modelId="{4241B1C6-12A6-4E35-98B9-F9C190CE7368}" type="sibTrans" cxnId="{210FB73C-38BE-46CE-82B7-DF986D4AFA72}">
      <dgm:prSet/>
      <dgm:spPr/>
      <dgm:t>
        <a:bodyPr/>
        <a:lstStyle/>
        <a:p>
          <a:endParaRPr lang="en-US"/>
        </a:p>
      </dgm:t>
    </dgm:pt>
    <dgm:pt modelId="{4BBE3C29-ACD6-45BB-B6A1-E978D19FB560}">
      <dgm:prSet custT="1"/>
      <dgm:spPr>
        <a:solidFill>
          <a:schemeClr val="accent1">
            <a:lumMod val="20000"/>
            <a:lumOff val="80000"/>
          </a:schemeClr>
        </a:solidFill>
      </dgm:spPr>
      <dgm:t>
        <a:bodyPr/>
        <a:lstStyle/>
        <a:p>
          <a:r>
            <a:rPr lang="en-US" sz="1800" baseline="0" dirty="0">
              <a:solidFill>
                <a:schemeClr val="tx1"/>
              </a:solidFill>
              <a:latin typeface="Arial" panose="020B0604020202020204" pitchFamily="34" charset="0"/>
              <a:cs typeface="Arial" panose="020B0604020202020204" pitchFamily="34" charset="0"/>
            </a:rPr>
            <a:t>Improved accessibility through reduced appointment wait times from 2-3 months to 1-2 weeks. Completion of treatment plans take months versus years.</a:t>
          </a:r>
          <a:endParaRPr lang="en-US" sz="1800" dirty="0">
            <a:solidFill>
              <a:schemeClr val="tx1"/>
            </a:solidFill>
            <a:latin typeface="Arial" panose="020B0604020202020204" pitchFamily="34" charset="0"/>
            <a:cs typeface="Arial" panose="020B0604020202020204" pitchFamily="34" charset="0"/>
          </a:endParaRPr>
        </a:p>
      </dgm:t>
    </dgm:pt>
    <dgm:pt modelId="{AD6A70B4-7692-4024-9254-D103850FCA99}" type="parTrans" cxnId="{FEED8C65-B762-4441-B428-4F77D9EF86C2}">
      <dgm:prSet/>
      <dgm:spPr/>
      <dgm:t>
        <a:bodyPr/>
        <a:lstStyle/>
        <a:p>
          <a:endParaRPr lang="en-US"/>
        </a:p>
      </dgm:t>
    </dgm:pt>
    <dgm:pt modelId="{A8B78EA1-57FB-4F49-82DA-EC5A9DDD23B3}" type="sibTrans" cxnId="{FEED8C65-B762-4441-B428-4F77D9EF86C2}">
      <dgm:prSet/>
      <dgm:spPr/>
      <dgm:t>
        <a:bodyPr/>
        <a:lstStyle/>
        <a:p>
          <a:endParaRPr lang="en-US"/>
        </a:p>
      </dgm:t>
    </dgm:pt>
    <dgm:pt modelId="{CF4ED942-3B20-481D-BB9C-A6678622626B}">
      <dgm:prSet custT="1"/>
      <dgm:spPr>
        <a:solidFill>
          <a:schemeClr val="accent1">
            <a:lumMod val="20000"/>
            <a:lumOff val="80000"/>
          </a:schemeClr>
        </a:solidFill>
      </dgm:spPr>
      <dgm:t>
        <a:bodyPr/>
        <a:lstStyle/>
        <a:p>
          <a:r>
            <a:rPr lang="en-US" sz="1800" baseline="0" dirty="0">
              <a:solidFill>
                <a:schemeClr val="tx1"/>
              </a:solidFill>
              <a:latin typeface="Arial" panose="020B0604020202020204" pitchFamily="34" charset="0"/>
              <a:cs typeface="Arial" panose="020B0604020202020204" pitchFamily="34" charset="0"/>
            </a:rPr>
            <a:t>Increase of prevention has led to decreases in emergency walk-ins and referrals.</a:t>
          </a:r>
          <a:endParaRPr lang="en-US" sz="1800" dirty="0">
            <a:solidFill>
              <a:schemeClr val="tx1"/>
            </a:solidFill>
            <a:latin typeface="Arial" panose="020B0604020202020204" pitchFamily="34" charset="0"/>
            <a:cs typeface="Arial" panose="020B0604020202020204" pitchFamily="34" charset="0"/>
          </a:endParaRPr>
        </a:p>
      </dgm:t>
    </dgm:pt>
    <dgm:pt modelId="{AE186CC3-1A6A-41DE-9379-F5226301573F}" type="parTrans" cxnId="{C51135FE-85E6-4CCA-8F4B-428854A57B47}">
      <dgm:prSet/>
      <dgm:spPr/>
      <dgm:t>
        <a:bodyPr/>
        <a:lstStyle/>
        <a:p>
          <a:endParaRPr lang="en-US"/>
        </a:p>
      </dgm:t>
    </dgm:pt>
    <dgm:pt modelId="{65725586-6A82-4449-B058-1F871C0765FE}" type="sibTrans" cxnId="{C51135FE-85E6-4CCA-8F4B-428854A57B47}">
      <dgm:prSet/>
      <dgm:spPr/>
      <dgm:t>
        <a:bodyPr/>
        <a:lstStyle/>
        <a:p>
          <a:endParaRPr lang="en-US"/>
        </a:p>
      </dgm:t>
    </dgm:pt>
    <dgm:pt modelId="{387EA9AB-B444-4A5D-A74F-11967E1F05B6}">
      <dgm:prSet custT="1"/>
      <dgm:spPr>
        <a:solidFill>
          <a:schemeClr val="accent1">
            <a:lumMod val="20000"/>
            <a:lumOff val="80000"/>
          </a:schemeClr>
        </a:solidFill>
      </dgm:spPr>
      <dgm:t>
        <a:bodyPr/>
        <a:lstStyle/>
        <a:p>
          <a:r>
            <a:rPr lang="en-US" sz="1800" baseline="0" dirty="0">
              <a:solidFill>
                <a:schemeClr val="tx1"/>
              </a:solidFill>
              <a:latin typeface="Arial" panose="020B0604020202020204" pitchFamily="34" charset="0"/>
              <a:cs typeface="Arial" panose="020B0604020202020204" pitchFamily="34" charset="0"/>
            </a:rPr>
            <a:t>Providers are working at the top of their scope. Dentists are focusing at least 50% more on in-depth procedures like crowns, bridges, and partials. We have also started an implant program.</a:t>
          </a:r>
          <a:endParaRPr lang="en-US" sz="1800" dirty="0">
            <a:solidFill>
              <a:schemeClr val="tx1"/>
            </a:solidFill>
            <a:latin typeface="Arial" panose="020B0604020202020204" pitchFamily="34" charset="0"/>
            <a:cs typeface="Arial" panose="020B0604020202020204" pitchFamily="34" charset="0"/>
          </a:endParaRPr>
        </a:p>
      </dgm:t>
    </dgm:pt>
    <dgm:pt modelId="{554EB1B2-D2E3-44CA-B020-BCB7034A43A5}" type="parTrans" cxnId="{645DEBC3-ADDC-4A72-A323-46EADECD3746}">
      <dgm:prSet/>
      <dgm:spPr/>
      <dgm:t>
        <a:bodyPr/>
        <a:lstStyle/>
        <a:p>
          <a:endParaRPr lang="en-US"/>
        </a:p>
      </dgm:t>
    </dgm:pt>
    <dgm:pt modelId="{6C4DF201-045D-472A-A4A2-E42AD2031552}" type="sibTrans" cxnId="{645DEBC3-ADDC-4A72-A323-46EADECD3746}">
      <dgm:prSet/>
      <dgm:spPr/>
      <dgm:t>
        <a:bodyPr/>
        <a:lstStyle/>
        <a:p>
          <a:endParaRPr lang="en-US"/>
        </a:p>
      </dgm:t>
    </dgm:pt>
    <dgm:pt modelId="{3E7F16C3-AEED-4139-9194-925BB74ACF28}">
      <dgm:prSet custT="1"/>
      <dgm:spPr>
        <a:solidFill>
          <a:schemeClr val="accent1">
            <a:lumMod val="20000"/>
            <a:lumOff val="80000"/>
          </a:schemeClr>
        </a:solidFill>
      </dgm:spPr>
      <dgm:t>
        <a:bodyPr/>
        <a:lstStyle/>
        <a:p>
          <a:r>
            <a:rPr lang="en-US" sz="1800" baseline="0" dirty="0">
              <a:solidFill>
                <a:schemeClr val="tx1"/>
              </a:solidFill>
              <a:latin typeface="Arial" panose="020B0604020202020204" pitchFamily="34" charset="0"/>
              <a:cs typeface="Arial" panose="020B0604020202020204" pitchFamily="34" charset="0"/>
            </a:rPr>
            <a:t>Expansion of prevention and restorative treatment practices in community settings (pre-school, daycare, &amp; home visits) to reach patients unable to come to the clinic.</a:t>
          </a:r>
          <a:endParaRPr lang="en-US" sz="1800" dirty="0">
            <a:solidFill>
              <a:schemeClr val="tx1"/>
            </a:solidFill>
            <a:latin typeface="Arial" panose="020B0604020202020204" pitchFamily="34" charset="0"/>
            <a:cs typeface="Arial" panose="020B0604020202020204" pitchFamily="34" charset="0"/>
          </a:endParaRPr>
        </a:p>
      </dgm:t>
    </dgm:pt>
    <dgm:pt modelId="{20D1B5E9-1CF9-414A-890A-B9883BA21AB1}" type="parTrans" cxnId="{54CD04FA-B923-4689-A2AE-48F958313E3E}">
      <dgm:prSet/>
      <dgm:spPr/>
      <dgm:t>
        <a:bodyPr/>
        <a:lstStyle/>
        <a:p>
          <a:endParaRPr lang="en-US"/>
        </a:p>
      </dgm:t>
    </dgm:pt>
    <dgm:pt modelId="{A07B2F16-DED5-447A-8C24-DEE4787DB30D}" type="sibTrans" cxnId="{54CD04FA-B923-4689-A2AE-48F958313E3E}">
      <dgm:prSet/>
      <dgm:spPr/>
      <dgm:t>
        <a:bodyPr/>
        <a:lstStyle/>
        <a:p>
          <a:endParaRPr lang="en-US"/>
        </a:p>
      </dgm:t>
    </dgm:pt>
    <dgm:pt modelId="{C3EF7DD1-E159-4EF8-B974-4EA89BAA873D}" type="pres">
      <dgm:prSet presAssocID="{265D5D5B-1C72-4114-BEBC-504AADE915C0}" presName="linear" presStyleCnt="0">
        <dgm:presLayoutVars>
          <dgm:animLvl val="lvl"/>
          <dgm:resizeHandles val="exact"/>
        </dgm:presLayoutVars>
      </dgm:prSet>
      <dgm:spPr/>
    </dgm:pt>
    <dgm:pt modelId="{E8F76FE6-E901-419B-9428-65BC5CBCE6FF}" type="pres">
      <dgm:prSet presAssocID="{F1973C8E-C8A4-4BDE-BA87-ACB78BC6ABBC}" presName="parentText" presStyleLbl="node1" presStyleIdx="0" presStyleCnt="5">
        <dgm:presLayoutVars>
          <dgm:chMax val="0"/>
          <dgm:bulletEnabled val="1"/>
        </dgm:presLayoutVars>
      </dgm:prSet>
      <dgm:spPr/>
    </dgm:pt>
    <dgm:pt modelId="{07BAD038-489D-46F2-B966-42F9E6192486}" type="pres">
      <dgm:prSet presAssocID="{4241B1C6-12A6-4E35-98B9-F9C190CE7368}" presName="spacer" presStyleCnt="0"/>
      <dgm:spPr/>
    </dgm:pt>
    <dgm:pt modelId="{36514E7B-FD13-423C-9EF1-3EB5B939C724}" type="pres">
      <dgm:prSet presAssocID="{4BBE3C29-ACD6-45BB-B6A1-E978D19FB560}" presName="parentText" presStyleLbl="node1" presStyleIdx="1" presStyleCnt="5">
        <dgm:presLayoutVars>
          <dgm:chMax val="0"/>
          <dgm:bulletEnabled val="1"/>
        </dgm:presLayoutVars>
      </dgm:prSet>
      <dgm:spPr/>
    </dgm:pt>
    <dgm:pt modelId="{910ED52F-E1DF-4AF5-92F5-8AF42576494E}" type="pres">
      <dgm:prSet presAssocID="{A8B78EA1-57FB-4F49-82DA-EC5A9DDD23B3}" presName="spacer" presStyleCnt="0"/>
      <dgm:spPr/>
    </dgm:pt>
    <dgm:pt modelId="{936B5EB8-8F64-4CB4-B527-4A6FD7BC997A}" type="pres">
      <dgm:prSet presAssocID="{CF4ED942-3B20-481D-BB9C-A6678622626B}" presName="parentText" presStyleLbl="node1" presStyleIdx="2" presStyleCnt="5">
        <dgm:presLayoutVars>
          <dgm:chMax val="0"/>
          <dgm:bulletEnabled val="1"/>
        </dgm:presLayoutVars>
      </dgm:prSet>
      <dgm:spPr/>
    </dgm:pt>
    <dgm:pt modelId="{20B996D2-47A6-4486-9A70-4C1CA3D629D2}" type="pres">
      <dgm:prSet presAssocID="{65725586-6A82-4449-B058-1F871C0765FE}" presName="spacer" presStyleCnt="0"/>
      <dgm:spPr/>
    </dgm:pt>
    <dgm:pt modelId="{A03BF521-AD07-4A92-BE2F-F94C485D6FAC}" type="pres">
      <dgm:prSet presAssocID="{387EA9AB-B444-4A5D-A74F-11967E1F05B6}" presName="parentText" presStyleLbl="node1" presStyleIdx="3" presStyleCnt="5" custLinFactNeighborX="261" custLinFactNeighborY="11838">
        <dgm:presLayoutVars>
          <dgm:chMax val="0"/>
          <dgm:bulletEnabled val="1"/>
        </dgm:presLayoutVars>
      </dgm:prSet>
      <dgm:spPr/>
    </dgm:pt>
    <dgm:pt modelId="{378E18F2-1F8E-449F-8757-0EEE1975CC12}" type="pres">
      <dgm:prSet presAssocID="{6C4DF201-045D-472A-A4A2-E42AD2031552}" presName="spacer" presStyleCnt="0"/>
      <dgm:spPr/>
    </dgm:pt>
    <dgm:pt modelId="{727B55CC-99C8-495D-BAF2-395795A7B17E}" type="pres">
      <dgm:prSet presAssocID="{3E7F16C3-AEED-4139-9194-925BB74ACF28}" presName="parentText" presStyleLbl="node1" presStyleIdx="4" presStyleCnt="5" custLinFactNeighborX="-2392" custLinFactNeighborY="17338">
        <dgm:presLayoutVars>
          <dgm:chMax val="0"/>
          <dgm:bulletEnabled val="1"/>
        </dgm:presLayoutVars>
      </dgm:prSet>
      <dgm:spPr/>
    </dgm:pt>
  </dgm:ptLst>
  <dgm:cxnLst>
    <dgm:cxn modelId="{6A46B705-2F01-450B-AE05-25F31E0BD342}" type="presOf" srcId="{265D5D5B-1C72-4114-BEBC-504AADE915C0}" destId="{C3EF7DD1-E159-4EF8-B974-4EA89BAA873D}" srcOrd="0" destOrd="0" presId="urn:microsoft.com/office/officeart/2005/8/layout/vList2"/>
    <dgm:cxn modelId="{7DFE351E-6EA5-4A7B-96C5-2076F326EDE0}" type="presOf" srcId="{CF4ED942-3B20-481D-BB9C-A6678622626B}" destId="{936B5EB8-8F64-4CB4-B527-4A6FD7BC997A}" srcOrd="0" destOrd="0" presId="urn:microsoft.com/office/officeart/2005/8/layout/vList2"/>
    <dgm:cxn modelId="{F4E1B838-7CC5-4CC4-A797-F20188B7C2EA}" type="presOf" srcId="{3E7F16C3-AEED-4139-9194-925BB74ACF28}" destId="{727B55CC-99C8-495D-BAF2-395795A7B17E}" srcOrd="0" destOrd="0" presId="urn:microsoft.com/office/officeart/2005/8/layout/vList2"/>
    <dgm:cxn modelId="{210FB73C-38BE-46CE-82B7-DF986D4AFA72}" srcId="{265D5D5B-1C72-4114-BEBC-504AADE915C0}" destId="{F1973C8E-C8A4-4BDE-BA87-ACB78BC6ABBC}" srcOrd="0" destOrd="0" parTransId="{6E67D393-A906-48D2-9CB1-76640972BD36}" sibTransId="{4241B1C6-12A6-4E35-98B9-F9C190CE7368}"/>
    <dgm:cxn modelId="{FEED8C65-B762-4441-B428-4F77D9EF86C2}" srcId="{265D5D5B-1C72-4114-BEBC-504AADE915C0}" destId="{4BBE3C29-ACD6-45BB-B6A1-E978D19FB560}" srcOrd="1" destOrd="0" parTransId="{AD6A70B4-7692-4024-9254-D103850FCA99}" sibTransId="{A8B78EA1-57FB-4F49-82DA-EC5A9DDD23B3}"/>
    <dgm:cxn modelId="{861AC78A-09C3-4E9C-9626-F656EE026A0F}" type="presOf" srcId="{4BBE3C29-ACD6-45BB-B6A1-E978D19FB560}" destId="{36514E7B-FD13-423C-9EF1-3EB5B939C724}" srcOrd="0" destOrd="0" presId="urn:microsoft.com/office/officeart/2005/8/layout/vList2"/>
    <dgm:cxn modelId="{EEDB6B95-624F-47C3-9BAE-6772991C3286}" type="presOf" srcId="{F1973C8E-C8A4-4BDE-BA87-ACB78BC6ABBC}" destId="{E8F76FE6-E901-419B-9428-65BC5CBCE6FF}" srcOrd="0" destOrd="0" presId="urn:microsoft.com/office/officeart/2005/8/layout/vList2"/>
    <dgm:cxn modelId="{645DEBC3-ADDC-4A72-A323-46EADECD3746}" srcId="{265D5D5B-1C72-4114-BEBC-504AADE915C0}" destId="{387EA9AB-B444-4A5D-A74F-11967E1F05B6}" srcOrd="3" destOrd="0" parTransId="{554EB1B2-D2E3-44CA-B020-BCB7034A43A5}" sibTransId="{6C4DF201-045D-472A-A4A2-E42AD2031552}"/>
    <dgm:cxn modelId="{1C066EDC-9022-4CF8-8080-06EC2ADEB688}" type="presOf" srcId="{387EA9AB-B444-4A5D-A74F-11967E1F05B6}" destId="{A03BF521-AD07-4A92-BE2F-F94C485D6FAC}" srcOrd="0" destOrd="0" presId="urn:microsoft.com/office/officeart/2005/8/layout/vList2"/>
    <dgm:cxn modelId="{54CD04FA-B923-4689-A2AE-48F958313E3E}" srcId="{265D5D5B-1C72-4114-BEBC-504AADE915C0}" destId="{3E7F16C3-AEED-4139-9194-925BB74ACF28}" srcOrd="4" destOrd="0" parTransId="{20D1B5E9-1CF9-414A-890A-B9883BA21AB1}" sibTransId="{A07B2F16-DED5-447A-8C24-DEE4787DB30D}"/>
    <dgm:cxn modelId="{C51135FE-85E6-4CCA-8F4B-428854A57B47}" srcId="{265D5D5B-1C72-4114-BEBC-504AADE915C0}" destId="{CF4ED942-3B20-481D-BB9C-A6678622626B}" srcOrd="2" destOrd="0" parTransId="{AE186CC3-1A6A-41DE-9379-F5226301573F}" sibTransId="{65725586-6A82-4449-B058-1F871C0765FE}"/>
    <dgm:cxn modelId="{B6F8D781-76EE-42C2-B22E-7DBE3145B290}" type="presParOf" srcId="{C3EF7DD1-E159-4EF8-B974-4EA89BAA873D}" destId="{E8F76FE6-E901-419B-9428-65BC5CBCE6FF}" srcOrd="0" destOrd="0" presId="urn:microsoft.com/office/officeart/2005/8/layout/vList2"/>
    <dgm:cxn modelId="{B913A504-B3D0-4E42-B7DA-964AF30A7508}" type="presParOf" srcId="{C3EF7DD1-E159-4EF8-B974-4EA89BAA873D}" destId="{07BAD038-489D-46F2-B966-42F9E6192486}" srcOrd="1" destOrd="0" presId="urn:microsoft.com/office/officeart/2005/8/layout/vList2"/>
    <dgm:cxn modelId="{80623679-8772-4B35-B330-6E909778EC47}" type="presParOf" srcId="{C3EF7DD1-E159-4EF8-B974-4EA89BAA873D}" destId="{36514E7B-FD13-423C-9EF1-3EB5B939C724}" srcOrd="2" destOrd="0" presId="urn:microsoft.com/office/officeart/2005/8/layout/vList2"/>
    <dgm:cxn modelId="{8D04F571-6686-41AE-B81B-343B50DEF190}" type="presParOf" srcId="{C3EF7DD1-E159-4EF8-B974-4EA89BAA873D}" destId="{910ED52F-E1DF-4AF5-92F5-8AF42576494E}" srcOrd="3" destOrd="0" presId="urn:microsoft.com/office/officeart/2005/8/layout/vList2"/>
    <dgm:cxn modelId="{C910155C-B6EC-4637-BB8C-3CA98800FDE9}" type="presParOf" srcId="{C3EF7DD1-E159-4EF8-B974-4EA89BAA873D}" destId="{936B5EB8-8F64-4CB4-B527-4A6FD7BC997A}" srcOrd="4" destOrd="0" presId="urn:microsoft.com/office/officeart/2005/8/layout/vList2"/>
    <dgm:cxn modelId="{0B4B1CFC-E285-4286-8275-1D922FC38292}" type="presParOf" srcId="{C3EF7DD1-E159-4EF8-B974-4EA89BAA873D}" destId="{20B996D2-47A6-4486-9A70-4C1CA3D629D2}" srcOrd="5" destOrd="0" presId="urn:microsoft.com/office/officeart/2005/8/layout/vList2"/>
    <dgm:cxn modelId="{9AA63155-3763-4648-87BF-0D219C8F87D8}" type="presParOf" srcId="{C3EF7DD1-E159-4EF8-B974-4EA89BAA873D}" destId="{A03BF521-AD07-4A92-BE2F-F94C485D6FAC}" srcOrd="6" destOrd="0" presId="urn:microsoft.com/office/officeart/2005/8/layout/vList2"/>
    <dgm:cxn modelId="{439E8B91-9308-4BE3-9EF8-C192C64D577F}" type="presParOf" srcId="{C3EF7DD1-E159-4EF8-B974-4EA89BAA873D}" destId="{378E18F2-1F8E-449F-8757-0EEE1975CC12}" srcOrd="7" destOrd="0" presId="urn:microsoft.com/office/officeart/2005/8/layout/vList2"/>
    <dgm:cxn modelId="{9542A4D5-9365-41AA-86B8-A1B646942FDC}" type="presParOf" srcId="{C3EF7DD1-E159-4EF8-B974-4EA89BAA873D}" destId="{727B55CC-99C8-495D-BAF2-395795A7B17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D79F9-4829-464B-9C93-770434357CA3}">
      <dsp:nvSpPr>
        <dsp:cNvPr id="0" name=""/>
        <dsp:cNvSpPr/>
      </dsp:nvSpPr>
      <dsp:spPr>
        <a:xfrm>
          <a:off x="0" y="565"/>
          <a:ext cx="11417736" cy="1322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21DD2-EB13-4A16-820E-D27C8D934AB6}">
      <dsp:nvSpPr>
        <dsp:cNvPr id="0" name=""/>
        <dsp:cNvSpPr/>
      </dsp:nvSpPr>
      <dsp:spPr>
        <a:xfrm>
          <a:off x="400161" y="298205"/>
          <a:ext cx="727565" cy="72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4CCCA4-639F-4943-865D-90C77DDBB200}">
      <dsp:nvSpPr>
        <dsp:cNvPr id="0" name=""/>
        <dsp:cNvSpPr/>
      </dsp:nvSpPr>
      <dsp:spPr>
        <a:xfrm>
          <a:off x="1527887" y="565"/>
          <a:ext cx="9889848" cy="132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01" tIns="140001" rIns="140001" bIns="140001"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Arial" panose="020B0604020202020204" pitchFamily="34" charset="0"/>
              <a:cs typeface="Arial" panose="020B0604020202020204" pitchFamily="34" charset="0"/>
            </a:rPr>
            <a:t>Swinomish worked for 5 years with Northwest Portland Area Indian Health Board (NPAIHB) and a coalition of community advocates, public health organizations, and dental professionals to pass a bill in the Washington Legislature authorizing dental therapists to practice in Washington to meet the requirement of the Indian Health Care Improvement Act (IHCIA) language</a:t>
          </a:r>
          <a:r>
            <a:rPr lang="en-US" sz="1600" b="0" i="0" kern="1200" baseline="0" dirty="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dsp:txBody>
      <dsp:txXfrm>
        <a:off x="1527887" y="565"/>
        <a:ext cx="9889848" cy="1322846"/>
      </dsp:txXfrm>
    </dsp:sp>
    <dsp:sp modelId="{FC7B640F-5391-4DC3-92E5-41C437D18BB3}">
      <dsp:nvSpPr>
        <dsp:cNvPr id="0" name=""/>
        <dsp:cNvSpPr/>
      </dsp:nvSpPr>
      <dsp:spPr>
        <a:xfrm>
          <a:off x="0" y="1654123"/>
          <a:ext cx="11417736" cy="1322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87597-E156-42E6-838A-46FB62316A1B}">
      <dsp:nvSpPr>
        <dsp:cNvPr id="0" name=""/>
        <dsp:cNvSpPr/>
      </dsp:nvSpPr>
      <dsp:spPr>
        <a:xfrm>
          <a:off x="400161" y="1951764"/>
          <a:ext cx="727565" cy="727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A3B9A-FC52-455E-94E9-5B4EF963D918}">
      <dsp:nvSpPr>
        <dsp:cNvPr id="0" name=""/>
        <dsp:cNvSpPr/>
      </dsp:nvSpPr>
      <dsp:spPr>
        <a:xfrm>
          <a:off x="1527887" y="1654123"/>
          <a:ext cx="9889848" cy="132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01" tIns="140001" rIns="140001" bIns="140001"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Before 2016, no bill got out of the House or Senate Committees in Washington State, blocked by legislators working on behalf of the Washington State Dental Association.</a:t>
          </a:r>
          <a:endParaRPr lang="en-US" sz="1600" kern="1200" dirty="0">
            <a:latin typeface="Arial" panose="020B0604020202020204" pitchFamily="34" charset="0"/>
            <a:cs typeface="Arial" panose="020B0604020202020204" pitchFamily="34" charset="0"/>
          </a:endParaRPr>
        </a:p>
      </dsp:txBody>
      <dsp:txXfrm>
        <a:off x="1527887" y="1654123"/>
        <a:ext cx="9889848" cy="1322846"/>
      </dsp:txXfrm>
    </dsp:sp>
    <dsp:sp modelId="{125016A5-37A6-4795-A07D-159075A2AAB5}">
      <dsp:nvSpPr>
        <dsp:cNvPr id="0" name=""/>
        <dsp:cNvSpPr/>
      </dsp:nvSpPr>
      <dsp:spPr>
        <a:xfrm>
          <a:off x="0" y="3307682"/>
          <a:ext cx="11417736" cy="1322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C26E8-2AEE-47FE-AAFC-4DD871B5B84B}">
      <dsp:nvSpPr>
        <dsp:cNvPr id="0" name=""/>
        <dsp:cNvSpPr/>
      </dsp:nvSpPr>
      <dsp:spPr>
        <a:xfrm>
          <a:off x="400161" y="3605322"/>
          <a:ext cx="727565" cy="727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16A07-7EEF-4571-9A1C-1A7CDD3C870F}">
      <dsp:nvSpPr>
        <dsp:cNvPr id="0" name=""/>
        <dsp:cNvSpPr/>
      </dsp:nvSpPr>
      <dsp:spPr>
        <a:xfrm>
          <a:off x="1527887" y="3307682"/>
          <a:ext cx="9889848" cy="1322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01" tIns="140001" rIns="140001" bIns="140001"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Arial" panose="020B0604020202020204" pitchFamily="34" charset="0"/>
              <a:cs typeface="Arial" panose="020B0604020202020204" pitchFamily="34" charset="0"/>
            </a:rPr>
            <a:t>Swinomish determined it has the power and obligation to address oral health systems change by exercising its Tribal Sovereignty. Swinomish entered into an Agreement with the Alaska Native Tribal Health Consortium to provide training to 2 Swinomish members.</a:t>
          </a:r>
        </a:p>
        <a:p>
          <a:pPr marL="0" lvl="0" indent="0" algn="l" defTabSz="711200">
            <a:lnSpc>
              <a:spcPct val="90000"/>
            </a:lnSpc>
            <a:spcBef>
              <a:spcPct val="0"/>
            </a:spcBef>
            <a:spcAft>
              <a:spcPct val="35000"/>
            </a:spcAft>
            <a:buNone/>
          </a:pPr>
          <a:r>
            <a:rPr lang="en-US" sz="1600" b="1" i="0" kern="1200" baseline="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1527887" y="3307682"/>
        <a:ext cx="9889848" cy="1322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6FE6-E901-419B-9428-65BC5CBCE6FF}">
      <dsp:nvSpPr>
        <dsp:cNvPr id="0" name=""/>
        <dsp:cNvSpPr/>
      </dsp:nvSpPr>
      <dsp:spPr>
        <a:xfrm>
          <a:off x="0" y="47476"/>
          <a:ext cx="7067474" cy="954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solidFill>
                <a:schemeClr val="tx1"/>
              </a:solidFill>
              <a:latin typeface="Arial" panose="020B0604020202020204" pitchFamily="34" charset="0"/>
              <a:cs typeface="Arial" panose="020B0604020202020204" pitchFamily="34" charset="0"/>
            </a:rPr>
            <a:t>Our Dental Therapists have broken the cycle of historically poor traumatic dental care by providing culturally responsive oral health care.</a:t>
          </a:r>
          <a:endParaRPr lang="en-US" sz="1800" kern="1200" dirty="0">
            <a:solidFill>
              <a:schemeClr val="tx1"/>
            </a:solidFill>
            <a:latin typeface="Arial" panose="020B0604020202020204" pitchFamily="34" charset="0"/>
            <a:cs typeface="Arial" panose="020B0604020202020204" pitchFamily="34" charset="0"/>
          </a:endParaRPr>
        </a:p>
      </dsp:txBody>
      <dsp:txXfrm>
        <a:off x="46606" y="94082"/>
        <a:ext cx="6974262" cy="861508"/>
      </dsp:txXfrm>
    </dsp:sp>
    <dsp:sp modelId="{36514E7B-FD13-423C-9EF1-3EB5B939C724}">
      <dsp:nvSpPr>
        <dsp:cNvPr id="0" name=""/>
        <dsp:cNvSpPr/>
      </dsp:nvSpPr>
      <dsp:spPr>
        <a:xfrm>
          <a:off x="0" y="1149076"/>
          <a:ext cx="7067474" cy="954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solidFill>
                <a:schemeClr val="tx1"/>
              </a:solidFill>
              <a:latin typeface="Arial" panose="020B0604020202020204" pitchFamily="34" charset="0"/>
              <a:cs typeface="Arial" panose="020B0604020202020204" pitchFamily="34" charset="0"/>
            </a:rPr>
            <a:t>Improved accessibility through reduced appointment wait times from 2-3 months to 1-2 weeks. Completion of treatment plans take months versus years.</a:t>
          </a:r>
          <a:endParaRPr lang="en-US" sz="1800" kern="1200" dirty="0">
            <a:solidFill>
              <a:schemeClr val="tx1"/>
            </a:solidFill>
            <a:latin typeface="Arial" panose="020B0604020202020204" pitchFamily="34" charset="0"/>
            <a:cs typeface="Arial" panose="020B0604020202020204" pitchFamily="34" charset="0"/>
          </a:endParaRPr>
        </a:p>
      </dsp:txBody>
      <dsp:txXfrm>
        <a:off x="46606" y="1195682"/>
        <a:ext cx="6974262" cy="861508"/>
      </dsp:txXfrm>
    </dsp:sp>
    <dsp:sp modelId="{936B5EB8-8F64-4CB4-B527-4A6FD7BC997A}">
      <dsp:nvSpPr>
        <dsp:cNvPr id="0" name=""/>
        <dsp:cNvSpPr/>
      </dsp:nvSpPr>
      <dsp:spPr>
        <a:xfrm>
          <a:off x="0" y="2250676"/>
          <a:ext cx="7067474" cy="954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solidFill>
                <a:schemeClr val="tx1"/>
              </a:solidFill>
              <a:latin typeface="Arial" panose="020B0604020202020204" pitchFamily="34" charset="0"/>
              <a:cs typeface="Arial" panose="020B0604020202020204" pitchFamily="34" charset="0"/>
            </a:rPr>
            <a:t>Increase of prevention has led to decreases in emergency walk-ins and referrals.</a:t>
          </a:r>
          <a:endParaRPr lang="en-US" sz="1800" kern="1200" dirty="0">
            <a:solidFill>
              <a:schemeClr val="tx1"/>
            </a:solidFill>
            <a:latin typeface="Arial" panose="020B0604020202020204" pitchFamily="34" charset="0"/>
            <a:cs typeface="Arial" panose="020B0604020202020204" pitchFamily="34" charset="0"/>
          </a:endParaRPr>
        </a:p>
      </dsp:txBody>
      <dsp:txXfrm>
        <a:off x="46606" y="2297282"/>
        <a:ext cx="6974262" cy="861508"/>
      </dsp:txXfrm>
    </dsp:sp>
    <dsp:sp modelId="{A03BF521-AD07-4A92-BE2F-F94C485D6FAC}">
      <dsp:nvSpPr>
        <dsp:cNvPr id="0" name=""/>
        <dsp:cNvSpPr/>
      </dsp:nvSpPr>
      <dsp:spPr>
        <a:xfrm>
          <a:off x="0" y="3369664"/>
          <a:ext cx="7067474" cy="954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solidFill>
                <a:schemeClr val="tx1"/>
              </a:solidFill>
              <a:latin typeface="Arial" panose="020B0604020202020204" pitchFamily="34" charset="0"/>
              <a:cs typeface="Arial" panose="020B0604020202020204" pitchFamily="34" charset="0"/>
            </a:rPr>
            <a:t>Providers are working at the top of their scope. Dentists are focusing at least 50% more on in-depth procedures like crowns, bridges, and partials. We have also started an implant program.</a:t>
          </a:r>
          <a:endParaRPr lang="en-US" sz="1800" kern="1200" dirty="0">
            <a:solidFill>
              <a:schemeClr val="tx1"/>
            </a:solidFill>
            <a:latin typeface="Arial" panose="020B0604020202020204" pitchFamily="34" charset="0"/>
            <a:cs typeface="Arial" panose="020B0604020202020204" pitchFamily="34" charset="0"/>
          </a:endParaRPr>
        </a:p>
      </dsp:txBody>
      <dsp:txXfrm>
        <a:off x="46606" y="3416270"/>
        <a:ext cx="6974262" cy="861508"/>
      </dsp:txXfrm>
    </dsp:sp>
    <dsp:sp modelId="{727B55CC-99C8-495D-BAF2-395795A7B17E}">
      <dsp:nvSpPr>
        <dsp:cNvPr id="0" name=""/>
        <dsp:cNvSpPr/>
      </dsp:nvSpPr>
      <dsp:spPr>
        <a:xfrm>
          <a:off x="0" y="4479342"/>
          <a:ext cx="7067474" cy="954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solidFill>
                <a:schemeClr val="tx1"/>
              </a:solidFill>
              <a:latin typeface="Arial" panose="020B0604020202020204" pitchFamily="34" charset="0"/>
              <a:cs typeface="Arial" panose="020B0604020202020204" pitchFamily="34" charset="0"/>
            </a:rPr>
            <a:t>Expansion of prevention and restorative treatment practices in community settings (pre-school, daycare, &amp; home visits) to reach patients unable to come to the clinic.</a:t>
          </a:r>
          <a:endParaRPr lang="en-US" sz="1800" kern="1200" dirty="0">
            <a:solidFill>
              <a:schemeClr val="tx1"/>
            </a:solidFill>
            <a:latin typeface="Arial" panose="020B0604020202020204" pitchFamily="34" charset="0"/>
            <a:cs typeface="Arial" panose="020B0604020202020204" pitchFamily="34" charset="0"/>
          </a:endParaRPr>
        </a:p>
      </dsp:txBody>
      <dsp:txXfrm>
        <a:off x="46606" y="4525948"/>
        <a:ext cx="6974262" cy="8615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9/27/2023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12</a:t>
            </a:fld>
            <a:endParaRPr lang="en-US" dirty="0"/>
          </a:p>
        </p:txBody>
      </p:sp>
    </p:spTree>
    <p:extLst>
      <p:ext uri="{BB962C8B-B14F-4D97-AF65-F5344CB8AC3E}">
        <p14:creationId xmlns:p14="http://schemas.microsoft.com/office/powerpoint/2010/main" val="621861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13</a:t>
            </a:fld>
            <a:endParaRPr lang="en-US" dirty="0"/>
          </a:p>
        </p:txBody>
      </p:sp>
    </p:spTree>
    <p:extLst>
      <p:ext uri="{BB962C8B-B14F-4D97-AF65-F5344CB8AC3E}">
        <p14:creationId xmlns:p14="http://schemas.microsoft.com/office/powerpoint/2010/main" val="7343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14</a:t>
            </a:fld>
            <a:endParaRPr lang="en-US" dirty="0"/>
          </a:p>
        </p:txBody>
      </p:sp>
    </p:spTree>
    <p:extLst>
      <p:ext uri="{BB962C8B-B14F-4D97-AF65-F5344CB8AC3E}">
        <p14:creationId xmlns:p14="http://schemas.microsoft.com/office/powerpoint/2010/main" val="230921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98C5307-140F-447F-BCBA-BB92E3A2906B}" type="slidenum">
              <a:rPr lang="en-US" smtClean="0"/>
              <a:t>15</a:t>
            </a:fld>
            <a:endParaRPr lang="en-US" dirty="0"/>
          </a:p>
        </p:txBody>
      </p:sp>
    </p:spTree>
    <p:extLst>
      <p:ext uri="{BB962C8B-B14F-4D97-AF65-F5344CB8AC3E}">
        <p14:creationId xmlns:p14="http://schemas.microsoft.com/office/powerpoint/2010/main" val="4177915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16</a:t>
            </a:fld>
            <a:endParaRPr lang="en-US" dirty="0"/>
          </a:p>
        </p:txBody>
      </p:sp>
    </p:spTree>
    <p:extLst>
      <p:ext uri="{BB962C8B-B14F-4D97-AF65-F5344CB8AC3E}">
        <p14:creationId xmlns:p14="http://schemas.microsoft.com/office/powerpoint/2010/main" val="399346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18</a:t>
            </a:fld>
            <a:endParaRPr lang="en-US" dirty="0"/>
          </a:p>
        </p:txBody>
      </p:sp>
    </p:spTree>
    <p:extLst>
      <p:ext uri="{BB962C8B-B14F-4D97-AF65-F5344CB8AC3E}">
        <p14:creationId xmlns:p14="http://schemas.microsoft.com/office/powerpoint/2010/main" val="151640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19</a:t>
            </a:fld>
            <a:endParaRPr lang="en-US" dirty="0"/>
          </a:p>
        </p:txBody>
      </p:sp>
    </p:spTree>
    <p:extLst>
      <p:ext uri="{BB962C8B-B14F-4D97-AF65-F5344CB8AC3E}">
        <p14:creationId xmlns:p14="http://schemas.microsoft.com/office/powerpoint/2010/main" val="512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4</a:t>
            </a:fld>
            <a:endParaRPr lang="en-US" dirty="0"/>
          </a:p>
        </p:txBody>
      </p:sp>
    </p:spTree>
    <p:extLst>
      <p:ext uri="{BB962C8B-B14F-4D97-AF65-F5344CB8AC3E}">
        <p14:creationId xmlns:p14="http://schemas.microsoft.com/office/powerpoint/2010/main" val="108716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5</a:t>
            </a:fld>
            <a:endParaRPr lang="en-US" dirty="0"/>
          </a:p>
        </p:txBody>
      </p:sp>
    </p:spTree>
    <p:extLst>
      <p:ext uri="{BB962C8B-B14F-4D97-AF65-F5344CB8AC3E}">
        <p14:creationId xmlns:p14="http://schemas.microsoft.com/office/powerpoint/2010/main" val="31294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dirty="0"/>
          </a:p>
        </p:txBody>
      </p:sp>
    </p:spTree>
    <p:extLst>
      <p:ext uri="{BB962C8B-B14F-4D97-AF65-F5344CB8AC3E}">
        <p14:creationId xmlns:p14="http://schemas.microsoft.com/office/powerpoint/2010/main" val="113835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dirty="0"/>
          </a:p>
        </p:txBody>
      </p:sp>
    </p:spTree>
    <p:extLst>
      <p:ext uri="{BB962C8B-B14F-4D97-AF65-F5344CB8AC3E}">
        <p14:creationId xmlns:p14="http://schemas.microsoft.com/office/powerpoint/2010/main" val="177631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dirty="0"/>
          </a:p>
        </p:txBody>
      </p:sp>
    </p:spTree>
    <p:extLst>
      <p:ext uri="{BB962C8B-B14F-4D97-AF65-F5344CB8AC3E}">
        <p14:creationId xmlns:p14="http://schemas.microsoft.com/office/powerpoint/2010/main" val="181863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9</a:t>
            </a:fld>
            <a:endParaRPr lang="en-US" dirty="0"/>
          </a:p>
        </p:txBody>
      </p:sp>
    </p:spTree>
    <p:extLst>
      <p:ext uri="{BB962C8B-B14F-4D97-AF65-F5344CB8AC3E}">
        <p14:creationId xmlns:p14="http://schemas.microsoft.com/office/powerpoint/2010/main" val="39223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10</a:t>
            </a:fld>
            <a:endParaRPr lang="en-US" dirty="0"/>
          </a:p>
        </p:txBody>
      </p:sp>
    </p:spTree>
    <p:extLst>
      <p:ext uri="{BB962C8B-B14F-4D97-AF65-F5344CB8AC3E}">
        <p14:creationId xmlns:p14="http://schemas.microsoft.com/office/powerpoint/2010/main" val="260692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C5307-140F-447F-BCBA-BB92E3A2906B}" type="slidenum">
              <a:rPr lang="en-US" smtClean="0"/>
              <a:t>11</a:t>
            </a:fld>
            <a:endParaRPr lang="en-US" dirty="0"/>
          </a:p>
        </p:txBody>
      </p:sp>
    </p:spTree>
    <p:extLst>
      <p:ext uri="{BB962C8B-B14F-4D97-AF65-F5344CB8AC3E}">
        <p14:creationId xmlns:p14="http://schemas.microsoft.com/office/powerpoint/2010/main" val="401733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app.leg.wa.gov/RCW/default.aspx?cite=70.350.020&amp;pdf=true" TargetMode="External"/><Relationship Id="rId5" Type="http://schemas.openxmlformats.org/officeDocument/2006/relationships/hyperlink" Target="https://www.law.cornell.edu/definitions/uscode.php?width=840&amp;height=800&amp;iframe=true&amp;def_id=25-USC-65-671828379&amp;term_occur=999&amp;term_src=title:25:chapter:18:subchapter:I:section:1616l" TargetMode="External"/><Relationship Id="rId4" Type="http://schemas.openxmlformats.org/officeDocument/2006/relationships/hyperlink" Target="https://uscode.house.gov/view.xhtml?req=(title:25%20section:1616l%20edition:preli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cdn.ca9.uscourts.gov/datastore/opinions/2023/01/12/21-7033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lawfilesext.leg.wa.gov/biennium/2023-24/Pdf/Bills/Session%20Laws/House/1678-S.SL.pdf?q=2023092712055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catalog.skagit.edu/preview_program.php?catoid=32&amp;poid=8516" TargetMode="External"/><Relationship Id="rId5" Type="http://schemas.openxmlformats.org/officeDocument/2006/relationships/hyperlink" Target="https://www.skagit.edu/academics/areas-of-study/health-sciences/dentaltherapy/" TargetMode="Externa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www.hhs.gov/guidance/document/indian-health-circular-20-0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mailto:Sarah.Sullivan@didgwalic.com" TargetMode="External"/><Relationship Id="rId4" Type="http://schemas.openxmlformats.org/officeDocument/2006/relationships/hyperlink" Target="mailto:bwilbur@swinomish.nsn.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wtrusts.org/en/research-and-analysis/fact-sheets/2015/06/the-oral-health-crisis-among-native-americans" TargetMode="External"/><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https://link.springer.com/article/10.1007/s40615-023-01515-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scode.house.gov/view.xhtml?req=(title:25%20section:1616l%20edition:preli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swinomish.org/MEDIA/48067/1511DENT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8BC37F5-B364-4B3A-8D22-CAE87E2E9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7651B67-E533-45AC-83BF-C8FF57185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73643" y="274321"/>
            <a:ext cx="4799065" cy="4366104"/>
          </a:xfrm>
        </p:spPr>
        <p:txBody>
          <a:bodyPr vert="horz" lIns="91440" tIns="45720" rIns="91440" bIns="45720" rtlCol="0" anchor="t">
            <a:normAutofit/>
          </a:bodyPr>
          <a:lstStyle/>
          <a:p>
            <a:r>
              <a:rPr lang="en-US" sz="3800" b="1" kern="1200" spc="-40" baseline="0" dirty="0">
                <a:solidFill>
                  <a:srgbClr val="FFFFFF"/>
                </a:solidFill>
                <a:latin typeface="Arial" panose="020B0604020202020204" pitchFamily="34" charset="0"/>
                <a:cs typeface="Arial" panose="020B0604020202020204" pitchFamily="34" charset="0"/>
              </a:rPr>
              <a:t>A Case Study: Swinomish Tribal Sovereignty in action to</a:t>
            </a:r>
            <a:r>
              <a:rPr lang="en-US" sz="3800" b="1" kern="1200" spc="-40" dirty="0">
                <a:solidFill>
                  <a:srgbClr val="FFFFFF"/>
                </a:solidFill>
                <a:latin typeface="Arial" panose="020B0604020202020204" pitchFamily="34" charset="0"/>
                <a:cs typeface="Arial" panose="020B0604020202020204" pitchFamily="34" charset="0"/>
              </a:rPr>
              <a:t> implement Dental Health Aide Therapists (DHATs)</a:t>
            </a:r>
            <a:endParaRPr lang="en-US" sz="3800" b="1" kern="1200" spc="-40" baseline="0" dirty="0">
              <a:solidFill>
                <a:srgbClr val="FFFFFF"/>
              </a:solidFill>
              <a:latin typeface="Arial" panose="020B0604020202020204" pitchFamily="34" charset="0"/>
              <a:cs typeface="Arial" panose="020B0604020202020204" pitchFamily="34" charset="0"/>
            </a:endParaRP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165697" y="4914746"/>
            <a:ext cx="4707011" cy="1749022"/>
          </a:xfrm>
        </p:spPr>
        <p:txBody>
          <a:bodyPr vert="horz" lIns="91440" tIns="45720" rIns="91440" bIns="45720" rtlCol="0" anchor="b">
            <a:normAutofit/>
          </a:bodyPr>
          <a:lstStyle/>
          <a:p>
            <a:pPr algn="ctr">
              <a:lnSpc>
                <a:spcPct val="100000"/>
              </a:lnSpc>
            </a:pPr>
            <a:r>
              <a:rPr lang="en-US" sz="2000" dirty="0">
                <a:solidFill>
                  <a:srgbClr val="FFFFFF"/>
                </a:solidFill>
                <a:latin typeface="Arial" panose="020B0604020202020204" pitchFamily="34" charset="0"/>
                <a:cs typeface="Arial" panose="020B0604020202020204" pitchFamily="34" charset="0"/>
              </a:rPr>
              <a:t>Senator Brian Wilbur</a:t>
            </a:r>
          </a:p>
          <a:p>
            <a:pPr algn="ctr">
              <a:lnSpc>
                <a:spcPct val="100000"/>
              </a:lnSpc>
            </a:pPr>
            <a:r>
              <a:rPr lang="en-US" sz="2000" b="1" kern="1200" spc="-20" baseline="0" dirty="0">
                <a:solidFill>
                  <a:srgbClr val="FFFFFF"/>
                </a:solidFill>
                <a:latin typeface="Arial" panose="020B0604020202020204" pitchFamily="34" charset="0"/>
                <a:cs typeface="Arial" panose="020B0604020202020204" pitchFamily="34" charset="0"/>
              </a:rPr>
              <a:t>Sarah</a:t>
            </a:r>
            <a:r>
              <a:rPr lang="en-US" sz="2000" b="1" kern="1200" spc="-20" dirty="0">
                <a:solidFill>
                  <a:srgbClr val="FFFFFF"/>
                </a:solidFill>
                <a:latin typeface="Arial" panose="020B0604020202020204" pitchFamily="34" charset="0"/>
                <a:cs typeface="Arial" panose="020B0604020202020204" pitchFamily="34" charset="0"/>
              </a:rPr>
              <a:t> Sullivan, Health Policy Director</a:t>
            </a:r>
          </a:p>
          <a:p>
            <a:pPr algn="ctr">
              <a:lnSpc>
                <a:spcPct val="100000"/>
              </a:lnSpc>
            </a:pPr>
            <a:r>
              <a:rPr lang="en-US" sz="2000" b="1" kern="1200" spc="-20" dirty="0">
                <a:solidFill>
                  <a:srgbClr val="FFFFFF"/>
                </a:solidFill>
                <a:latin typeface="Arial" panose="020B0604020202020204" pitchFamily="34" charset="0"/>
                <a:cs typeface="Arial" panose="020B0604020202020204" pitchFamily="34" charset="0"/>
              </a:rPr>
              <a:t>Swinomish Indian Tribal Community</a:t>
            </a:r>
          </a:p>
          <a:p>
            <a:pPr algn="ctr">
              <a:lnSpc>
                <a:spcPct val="100000"/>
              </a:lnSpc>
            </a:pPr>
            <a:r>
              <a:rPr lang="en-US" sz="2000" dirty="0">
                <a:solidFill>
                  <a:srgbClr val="FFFFFF"/>
                </a:solidFill>
                <a:latin typeface="Arial" panose="020B0604020202020204" pitchFamily="34" charset="0"/>
                <a:cs typeface="Arial" panose="020B0604020202020204" pitchFamily="34" charset="0"/>
              </a:rPr>
              <a:t>TSGAC Webinar 9.28.2023</a:t>
            </a:r>
            <a:endParaRPr lang="en-US" sz="2000" kern="1200" spc="-20" dirty="0">
              <a:solidFill>
                <a:srgbClr val="FFFFFF"/>
              </a:solidFill>
              <a:latin typeface="Arial" panose="020B0604020202020204" pitchFamily="34" charset="0"/>
              <a:cs typeface="Arial" panose="020B0604020202020204" pitchFamily="34" charset="0"/>
            </a:endParaRPr>
          </a:p>
        </p:txBody>
      </p:sp>
      <p:pic>
        <p:nvPicPr>
          <p:cNvPr id="12" name="Picture Placeholder 11" descr="A gazebo in a park&#10;&#10;Description automatically generated">
            <a:extLst>
              <a:ext uri="{FF2B5EF4-FFF2-40B4-BE49-F238E27FC236}">
                <a16:creationId xmlns:a16="http://schemas.microsoft.com/office/drawing/2014/main" id="{12B21A16-5FB4-5E67-603B-7A4D9FE26C4D}"/>
              </a:ext>
            </a:extLst>
          </p:cNvPr>
          <p:cNvPicPr>
            <a:picLocks noGrp="1" noChangeAspect="1"/>
          </p:cNvPicPr>
          <p:nvPr>
            <p:ph type="pic" sz="quarter" idx="13"/>
          </p:nvPr>
        </p:nvPicPr>
        <p:blipFill rotWithShape="1">
          <a:blip r:embed="rId2"/>
          <a:srcRect l="3203" r="19399" b="-2"/>
          <a:stretch/>
        </p:blipFill>
        <p:spPr>
          <a:xfrm>
            <a:off x="5067300" y="10"/>
            <a:ext cx="7124700" cy="6857990"/>
          </a:xfrm>
          <a:prstGeom prst="rect">
            <a:avLst/>
          </a:prstGeom>
        </p:spPr>
      </p:pic>
      <p:pic>
        <p:nvPicPr>
          <p:cNvPr id="16" name="Picture 15" descr="A black and red arrow with black text&#10;&#10;Description automatically generated">
            <a:extLst>
              <a:ext uri="{FF2B5EF4-FFF2-40B4-BE49-F238E27FC236}">
                <a16:creationId xmlns:a16="http://schemas.microsoft.com/office/drawing/2014/main" id="{414803BA-EE38-D10F-7A64-F4E3C46FCBF2}"/>
              </a:ext>
            </a:extLst>
          </p:cNvPr>
          <p:cNvPicPr>
            <a:picLocks noChangeAspect="1"/>
          </p:cNvPicPr>
          <p:nvPr/>
        </p:nvPicPr>
        <p:blipFill>
          <a:blip r:embed="rId3"/>
          <a:stretch>
            <a:fillRect/>
          </a:stretch>
        </p:blipFill>
        <p:spPr>
          <a:xfrm>
            <a:off x="9763828" y="6079020"/>
            <a:ext cx="2428172" cy="778980"/>
          </a:xfrm>
          <a:prstGeom prst="rect">
            <a:avLst/>
          </a:prstGeom>
        </p:spPr>
      </p:pic>
    </p:spTree>
    <p:extLst>
      <p:ext uri="{BB962C8B-B14F-4D97-AF65-F5344CB8AC3E}">
        <p14:creationId xmlns:p14="http://schemas.microsoft.com/office/powerpoint/2010/main" val="27207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4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4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4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52D3BCF-5FFD-4370-BBC0-949A4CAEC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8">
            <a:extLst>
              <a:ext uri="{FF2B5EF4-FFF2-40B4-BE49-F238E27FC236}">
                <a16:creationId xmlns:a16="http://schemas.microsoft.com/office/drawing/2014/main" id="{5AF7891E-857B-435C-B27A-FAA12E672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990599" y="190500"/>
            <a:ext cx="10336013" cy="959967"/>
          </a:xfrm>
        </p:spPr>
        <p:txBody>
          <a:bodyPr vert="horz" lIns="91440" tIns="45720" rIns="91440" bIns="45720" rtlCol="0" anchor="ctr">
            <a:normAutofit fontScale="90000"/>
          </a:bodyPr>
          <a:lstStyle/>
          <a:p>
            <a:pPr algn="ctr">
              <a:lnSpc>
                <a:spcPct val="90000"/>
              </a:lnSpc>
            </a:pPr>
            <a:br>
              <a:rPr kumimoji="0" lang="en-US" sz="1500" i="0" u="none" strike="noStrike" cap="none" spc="-40" normalizeH="0" noProof="0" dirty="0">
                <a:ln>
                  <a:noFill/>
                </a:ln>
                <a:solidFill>
                  <a:srgbClr val="FFFFFF"/>
                </a:solidFill>
                <a:effectLst/>
                <a:uLnTx/>
                <a:uFillTx/>
              </a:rPr>
            </a:br>
            <a:r>
              <a:rPr kumimoji="0" lang="en-US" sz="32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Evolution of Swinomish Dental Clinic</a:t>
            </a:r>
            <a:br>
              <a:rPr lang="en-US" sz="3200" spc="-40" dirty="0">
                <a:solidFill>
                  <a:srgbClr val="FFFFFF"/>
                </a:solidFill>
                <a:latin typeface="Arial" panose="020B0604020202020204" pitchFamily="34" charset="0"/>
                <a:cs typeface="Arial" panose="020B0604020202020204" pitchFamily="34" charset="0"/>
              </a:rPr>
            </a:br>
            <a:endParaRPr lang="en-US" sz="3200" spc="-40" dirty="0">
              <a:solidFill>
                <a:srgbClr val="FFFFFF"/>
              </a:solidFill>
              <a:latin typeface="Arial" panose="020B0604020202020204" pitchFamily="34" charset="0"/>
              <a:cs typeface="Arial" panose="020B0604020202020204" pitchFamily="34" charset="0"/>
            </a:endParaRPr>
          </a:p>
        </p:txBody>
      </p:sp>
      <p:pic>
        <p:nvPicPr>
          <p:cNvPr id="3" name="Content Placeholder 2" descr="A van and a truck parked in a parking lot&#10;&#10;Description automatically generated">
            <a:extLst>
              <a:ext uri="{FF2B5EF4-FFF2-40B4-BE49-F238E27FC236}">
                <a16:creationId xmlns:a16="http://schemas.microsoft.com/office/drawing/2014/main" id="{0F93D71E-BA59-8097-0744-2C5B3E010F92}"/>
              </a:ext>
            </a:extLst>
          </p:cNvPr>
          <p:cNvPicPr>
            <a:picLocks noChangeAspect="1"/>
          </p:cNvPicPr>
          <p:nvPr/>
        </p:nvPicPr>
        <p:blipFill rotWithShape="1">
          <a:blip r:embed="rId3"/>
          <a:srcRect l="18895" r="23289" b="1"/>
          <a:stretch/>
        </p:blipFill>
        <p:spPr>
          <a:xfrm>
            <a:off x="233936" y="2020917"/>
            <a:ext cx="2770380" cy="2926080"/>
          </a:xfrm>
          <a:prstGeom prst="rect">
            <a:avLst/>
          </a:prstGeom>
          <a:ln>
            <a:noFill/>
          </a:ln>
          <a:effectLst>
            <a:outerShdw blurRad="190500" algn="tl" rotWithShape="0">
              <a:srgbClr val="000000">
                <a:alpha val="70000"/>
              </a:srgbClr>
            </a:outerShdw>
          </a:effectLst>
        </p:spPr>
      </p:pic>
      <p:pic>
        <p:nvPicPr>
          <p:cNvPr id="4" name="Picture 3" descr="A wooden house with a fence&#10;&#10;Description automatically generated">
            <a:extLst>
              <a:ext uri="{FF2B5EF4-FFF2-40B4-BE49-F238E27FC236}">
                <a16:creationId xmlns:a16="http://schemas.microsoft.com/office/drawing/2014/main" id="{1512B715-3A24-2F8B-B37F-3EEE0D9A6AA3}"/>
              </a:ext>
            </a:extLst>
          </p:cNvPr>
          <p:cNvPicPr>
            <a:picLocks noChangeAspect="1"/>
          </p:cNvPicPr>
          <p:nvPr/>
        </p:nvPicPr>
        <p:blipFill rotWithShape="1">
          <a:blip r:embed="rId4"/>
          <a:srcRect l="23344" r="24353" b="-2"/>
          <a:stretch/>
        </p:blipFill>
        <p:spPr>
          <a:xfrm>
            <a:off x="4119582" y="2050692"/>
            <a:ext cx="2945623" cy="2926080"/>
          </a:xfrm>
          <a:prstGeom prst="rect">
            <a:avLst/>
          </a:prstGeom>
          <a:ln>
            <a:noFill/>
          </a:ln>
          <a:effectLst>
            <a:outerShdw blurRad="190500" algn="tl" rotWithShape="0">
              <a:srgbClr val="000000">
                <a:alpha val="70000"/>
              </a:srgbClr>
            </a:outerShdw>
          </a:effectLst>
        </p:spPr>
      </p:pic>
      <p:pic>
        <p:nvPicPr>
          <p:cNvPr id="5" name="Picture 4" descr="A building with a lot of windows&#10;&#10;Description automatically generated">
            <a:extLst>
              <a:ext uri="{FF2B5EF4-FFF2-40B4-BE49-F238E27FC236}">
                <a16:creationId xmlns:a16="http://schemas.microsoft.com/office/drawing/2014/main" id="{4F5AD879-1575-A936-E220-672DF8F7350D}"/>
              </a:ext>
            </a:extLst>
          </p:cNvPr>
          <p:cNvPicPr>
            <a:picLocks noChangeAspect="1"/>
          </p:cNvPicPr>
          <p:nvPr/>
        </p:nvPicPr>
        <p:blipFill rotWithShape="1">
          <a:blip r:embed="rId5"/>
          <a:srcRect l="21429" r="27840"/>
          <a:stretch/>
        </p:blipFill>
        <p:spPr>
          <a:xfrm>
            <a:off x="8179880" y="2050693"/>
            <a:ext cx="3252103" cy="2926080"/>
          </a:xfrm>
          <a:prstGeom prst="rect">
            <a:avLst/>
          </a:prstGeom>
          <a:ln>
            <a:noFill/>
          </a:ln>
          <a:effectLst>
            <a:outerShdw blurRad="190500" algn="tl" rotWithShape="0">
              <a:srgbClr val="000000">
                <a:alpha val="70000"/>
              </a:srgbClr>
            </a:outerShdw>
          </a:effectLst>
        </p:spPr>
      </p:pic>
      <p:pic>
        <p:nvPicPr>
          <p:cNvPr id="11" name="Picture 10" descr="A logo with text overlay&#10;&#10;Description automatically generated">
            <a:extLst>
              <a:ext uri="{FF2B5EF4-FFF2-40B4-BE49-F238E27FC236}">
                <a16:creationId xmlns:a16="http://schemas.microsoft.com/office/drawing/2014/main" id="{C209377F-7A98-CD62-8910-2ED1B4001CAB}"/>
              </a:ext>
            </a:extLst>
          </p:cNvPr>
          <p:cNvPicPr>
            <a:picLocks noChangeAspect="1"/>
          </p:cNvPicPr>
          <p:nvPr/>
        </p:nvPicPr>
        <p:blipFill>
          <a:blip r:embed="rId6"/>
          <a:stretch>
            <a:fillRect/>
          </a:stretch>
        </p:blipFill>
        <p:spPr>
          <a:xfrm>
            <a:off x="10169343" y="6229478"/>
            <a:ext cx="1954310" cy="628522"/>
          </a:xfrm>
          <a:prstGeom prst="rect">
            <a:avLst/>
          </a:prstGeom>
        </p:spPr>
      </p:pic>
      <p:sp>
        <p:nvSpPr>
          <p:cNvPr id="7" name="TextBox 6">
            <a:extLst>
              <a:ext uri="{FF2B5EF4-FFF2-40B4-BE49-F238E27FC236}">
                <a16:creationId xmlns:a16="http://schemas.microsoft.com/office/drawing/2014/main" id="{9B0AB2EC-19E2-75D9-B8B9-6B4B06F2FEAC}"/>
              </a:ext>
            </a:extLst>
          </p:cNvPr>
          <p:cNvSpPr txBox="1"/>
          <p:nvPr/>
        </p:nvSpPr>
        <p:spPr>
          <a:xfrm flipH="1">
            <a:off x="273811" y="4941129"/>
            <a:ext cx="2633875" cy="830997"/>
          </a:xfrm>
          <a:prstGeom prst="rect">
            <a:avLst/>
          </a:prstGeom>
          <a:noFill/>
        </p:spPr>
        <p:txBody>
          <a:bodyPr wrap="square" rtlCol="0">
            <a:spAutoFit/>
          </a:bodyPr>
          <a:lstStyle/>
          <a:p>
            <a:pPr defTabSz="731520"/>
            <a:r>
              <a:rPr lang="en-US" sz="1600" b="1" kern="1200" dirty="0">
                <a:solidFill>
                  <a:schemeClr val="tx1"/>
                </a:solidFill>
                <a:latin typeface="Arial" panose="020B0604020202020204" pitchFamily="34" charset="0"/>
                <a:ea typeface="+mn-ea"/>
                <a:cs typeface="Arial" panose="020B0604020202020204" pitchFamily="34" charset="0"/>
              </a:rPr>
              <a:t>Old IHS Provided   </a:t>
            </a:r>
          </a:p>
          <a:p>
            <a:pPr defTabSz="731520"/>
            <a:r>
              <a:rPr lang="en-US" sz="1600" b="1" kern="1200" dirty="0">
                <a:solidFill>
                  <a:schemeClr val="tx1"/>
                </a:solidFill>
                <a:latin typeface="Arial" panose="020B0604020202020204" pitchFamily="34" charset="0"/>
                <a:ea typeface="+mn-ea"/>
                <a:cs typeface="Arial" panose="020B0604020202020204" pitchFamily="34" charset="0"/>
              </a:rPr>
              <a:t>Dental Trailer </a:t>
            </a:r>
          </a:p>
          <a:p>
            <a:pPr defTabSz="731520"/>
            <a:r>
              <a:rPr lang="en-US" sz="1600" b="1" kern="1200" dirty="0">
                <a:solidFill>
                  <a:schemeClr val="tx1"/>
                </a:solidFill>
                <a:latin typeface="Arial" panose="020B0604020202020204" pitchFamily="34" charset="0"/>
                <a:ea typeface="+mn-ea"/>
                <a:cs typeface="Arial" panose="020B0604020202020204" pitchFamily="34" charset="0"/>
              </a:rPr>
              <a:t>(1975-1997)</a:t>
            </a:r>
            <a:endParaRPr lang="en-US" sz="1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5CCCA7E-39B0-A90F-79BA-FD1BC70C4B71}"/>
              </a:ext>
            </a:extLst>
          </p:cNvPr>
          <p:cNvSpPr txBox="1"/>
          <p:nvPr/>
        </p:nvSpPr>
        <p:spPr>
          <a:xfrm>
            <a:off x="4264515" y="4818018"/>
            <a:ext cx="2751795" cy="1077218"/>
          </a:xfrm>
          <a:prstGeom prst="rect">
            <a:avLst/>
          </a:prstGeom>
          <a:noFill/>
        </p:spPr>
        <p:txBody>
          <a:bodyPr wrap="square" rtlCol="0">
            <a:spAutoFit/>
          </a:bodyPr>
          <a:lstStyle/>
          <a:p>
            <a:pPr defTabSz="731520">
              <a:spcAft>
                <a:spcPts val="600"/>
              </a:spcAft>
            </a:pPr>
            <a:r>
              <a:rPr lang="en-US" sz="1600" b="1" kern="1200" dirty="0">
                <a:solidFill>
                  <a:prstClr val="black"/>
                </a:solidFill>
                <a:latin typeface="Arial" panose="020B0604020202020204" pitchFamily="34" charset="0"/>
                <a:ea typeface="+mn-ea"/>
                <a:cs typeface="Arial" panose="020B0604020202020204" pitchFamily="34" charset="0"/>
              </a:rPr>
              <a:t>After Swinomish Exercised Self- Governance in 1997, new dental clinic built in 1998.</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385B35D-DE34-83F2-135B-2223DAA0417E}"/>
              </a:ext>
            </a:extLst>
          </p:cNvPr>
          <p:cNvSpPr txBox="1"/>
          <p:nvPr/>
        </p:nvSpPr>
        <p:spPr>
          <a:xfrm>
            <a:off x="8724296" y="4840168"/>
            <a:ext cx="2422202" cy="1077218"/>
          </a:xfrm>
          <a:prstGeom prst="rect">
            <a:avLst/>
          </a:prstGeom>
          <a:noFill/>
        </p:spPr>
        <p:txBody>
          <a:bodyPr wrap="square" rtlCol="0">
            <a:spAutoFit/>
          </a:bodyPr>
          <a:lstStyle/>
          <a:p>
            <a:pPr defTabSz="731520">
              <a:spcAft>
                <a:spcPts val="600"/>
              </a:spcAft>
            </a:pPr>
            <a:r>
              <a:rPr lang="en-US" sz="1600" b="1" kern="1200" dirty="0">
                <a:solidFill>
                  <a:prstClr val="black"/>
                </a:solidFill>
                <a:latin typeface="Arial" panose="020B0604020202020204" pitchFamily="34" charset="0"/>
                <a:ea typeface="+mn-ea"/>
                <a:cs typeface="Arial" panose="020B0604020202020204" pitchFamily="34" charset="0"/>
              </a:rPr>
              <a:t>Newly expanded &amp; current Dental Clinic with 14 dental suites (2019)</a:t>
            </a:r>
            <a:endParaRPr lang="en-US" sz="1600" dirty="0">
              <a:latin typeface="Arial" panose="020B0604020202020204" pitchFamily="34" charset="0"/>
              <a:cs typeface="Arial" panose="020B0604020202020204" pitchFamily="34" charset="0"/>
            </a:endParaRPr>
          </a:p>
        </p:txBody>
      </p:sp>
      <p:sp>
        <p:nvSpPr>
          <p:cNvPr id="15" name="Arrow: Right 14">
            <a:extLst>
              <a:ext uri="{FF2B5EF4-FFF2-40B4-BE49-F238E27FC236}">
                <a16:creationId xmlns:a16="http://schemas.microsoft.com/office/drawing/2014/main" id="{15922024-66B6-3FE6-D1B0-3D1E8DEA6DFD}"/>
              </a:ext>
            </a:extLst>
          </p:cNvPr>
          <p:cNvSpPr/>
          <p:nvPr/>
        </p:nvSpPr>
        <p:spPr>
          <a:xfrm>
            <a:off x="3127996" y="3319070"/>
            <a:ext cx="823806" cy="4223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18C012A-5A6A-2538-1744-E6B4C28ABA32}"/>
              </a:ext>
            </a:extLst>
          </p:cNvPr>
          <p:cNvPicPr>
            <a:picLocks noChangeAspect="1"/>
          </p:cNvPicPr>
          <p:nvPr/>
        </p:nvPicPr>
        <p:blipFill>
          <a:blip r:embed="rId7"/>
          <a:stretch>
            <a:fillRect/>
          </a:stretch>
        </p:blipFill>
        <p:spPr>
          <a:xfrm>
            <a:off x="7152356" y="3208958"/>
            <a:ext cx="973426" cy="440084"/>
          </a:xfrm>
          <a:prstGeom prst="rect">
            <a:avLst/>
          </a:prstGeom>
        </p:spPr>
      </p:pic>
    </p:spTree>
    <p:extLst>
      <p:ext uri="{BB962C8B-B14F-4D97-AF65-F5344CB8AC3E}">
        <p14:creationId xmlns:p14="http://schemas.microsoft.com/office/powerpoint/2010/main" val="214846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Washington Authorization of Dental Health Aide Therapists </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3642610" y="1190969"/>
            <a:ext cx="8611848" cy="5388963"/>
          </a:xfrm>
        </p:spPr>
        <p:txBody>
          <a:bodyPr>
            <a:noAutofit/>
          </a:bodyPr>
          <a:lstStyle/>
          <a:p>
            <a:pPr marL="0" indent="0" algn="l">
              <a:buNone/>
            </a:pPr>
            <a:r>
              <a:rPr lang="en-US" sz="1800" b="1"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IHCIA 25 U.S.C. </a:t>
            </a:r>
            <a:r>
              <a:rPr lang="en-US" sz="1800" b="1" i="0" u="sng" dirty="0">
                <a:solidFill>
                  <a:srgbClr val="0070C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1616l(3)(A):</a:t>
            </a:r>
            <a:endParaRPr lang="en-US" sz="1800" b="1" i="0" u="sng" dirty="0">
              <a:solidFill>
                <a:srgbClr val="0070C0"/>
              </a:solidFill>
              <a:effectLst/>
              <a:latin typeface="Arial" panose="020B0604020202020204" pitchFamily="34" charset="0"/>
              <a:cs typeface="Arial" panose="020B0604020202020204" pitchFamily="34" charset="0"/>
            </a:endParaRPr>
          </a:p>
          <a:p>
            <a:pPr lvl="1"/>
            <a:r>
              <a:rPr lang="en-US" sz="1800" b="0" i="0" dirty="0">
                <a:solidFill>
                  <a:srgbClr val="333333"/>
                </a:solidFill>
                <a:effectLst/>
                <a:latin typeface="Arial" panose="020B0604020202020204" pitchFamily="34" charset="0"/>
                <a:cs typeface="Arial" panose="020B0604020202020204" pitchFamily="34" charset="0"/>
              </a:rPr>
              <a:t>Subparagraph (B) of paragraph (2) </a:t>
            </a:r>
            <a:r>
              <a:rPr lang="en-US" sz="1800" b="1" i="0" dirty="0">
                <a:solidFill>
                  <a:srgbClr val="333333"/>
                </a:solidFill>
                <a:effectLst/>
                <a:latin typeface="Arial" panose="020B0604020202020204" pitchFamily="34" charset="0"/>
                <a:cs typeface="Arial" panose="020B0604020202020204" pitchFamily="34" charset="0"/>
              </a:rPr>
              <a:t>shall not apply in the case of an election made by an Indian tribe or tribal organization located in </a:t>
            </a:r>
            <a:r>
              <a:rPr lang="en-US" sz="1800" b="1" i="0" u="none" strike="noStrike" dirty="0">
                <a:solidFill>
                  <a:srgbClr val="001C72"/>
                </a:solidFill>
                <a:effectLst/>
                <a:latin typeface="Arial" panose="020B0604020202020204" pitchFamily="34" charset="0"/>
                <a:cs typeface="Arial" panose="020B0604020202020204" pitchFamily="34" charset="0"/>
                <a:hlinkClick r:id="rId5"/>
              </a:rPr>
              <a:t>a</a:t>
            </a:r>
            <a:r>
              <a:rPr lang="en-US" sz="1800" b="1" i="0" dirty="0">
                <a:solidFill>
                  <a:srgbClr val="333333"/>
                </a:solidFill>
                <a:effectLst/>
                <a:latin typeface="Arial" panose="020B0604020202020204" pitchFamily="34" charset="0"/>
                <a:cs typeface="Arial" panose="020B0604020202020204" pitchFamily="34" charset="0"/>
              </a:rPr>
              <a:t> State (other than Alaska) in which the use of dental health aide therapist services or midlevel dental health provider services is authorized under State law…”</a:t>
            </a:r>
            <a:endParaRPr lang="en-US" sz="1800" b="1" u="sng" dirty="0">
              <a:solidFill>
                <a:srgbClr val="333333"/>
              </a:solidFill>
              <a:latin typeface="Arial" panose="020B0604020202020204" pitchFamily="34" charset="0"/>
              <a:cs typeface="Arial" panose="020B0604020202020204" pitchFamily="34" charset="0"/>
            </a:endParaRPr>
          </a:p>
          <a:p>
            <a:pPr marL="0" indent="0">
              <a:buNone/>
            </a:pPr>
            <a:r>
              <a:rPr lang="en-US" sz="1800" b="1" u="sng"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Washington RCW 70.350.020</a:t>
            </a:r>
            <a:endParaRPr lang="en-US" sz="1800" b="1" u="sng" dirty="0">
              <a:solidFill>
                <a:srgbClr val="0070C0"/>
              </a:solidFill>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(1) Dental health aide therapist services are authorized by this chapter under the following conditions:</a:t>
            </a:r>
          </a:p>
          <a:p>
            <a:pPr marL="457200" lvl="1" indent="0">
              <a:buNone/>
            </a:pP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 The person providing services is certified as a dental health aide therapist by:</a:t>
            </a:r>
          </a:p>
          <a:p>
            <a:pPr marL="457200" lvl="1" indent="0">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(i) A federal community health aide program certification board; or</a:t>
            </a:r>
          </a:p>
          <a:p>
            <a:pPr marL="457200" lvl="1" indent="0">
              <a:buNone/>
            </a:pPr>
            <a:r>
              <a:rPr lang="en-US" sz="1800" b="1" dirty="0">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    (</a:t>
            </a:r>
            <a:r>
              <a:rPr lang="en-US" sz="1800" b="1" dirty="0">
                <a:solidFill>
                  <a:schemeClr val="accent1"/>
                </a:solidFill>
                <a:latin typeface="Arial" panose="020B0604020202020204" pitchFamily="34" charset="0"/>
                <a:cs typeface="Arial" panose="020B0604020202020204" pitchFamily="34" charset="0"/>
              </a:rPr>
              <a:t>ii) </a:t>
            </a:r>
            <a:r>
              <a:rPr lang="en-US" sz="1800" b="1" i="1" dirty="0">
                <a:solidFill>
                  <a:schemeClr val="accent1"/>
                </a:solidFill>
                <a:latin typeface="Arial" panose="020B0604020202020204" pitchFamily="34" charset="0"/>
                <a:cs typeface="Arial" panose="020B0604020202020204" pitchFamily="34" charset="0"/>
              </a:rPr>
              <a:t>A federally recognized Indian tribe that has adopted certification standards that meet or exceed the requirements of a federal community health aide program certification board;</a:t>
            </a:r>
          </a:p>
        </p:txBody>
      </p:sp>
      <p:pic>
        <p:nvPicPr>
          <p:cNvPr id="4" name="Picture 3">
            <a:extLst>
              <a:ext uri="{FF2B5EF4-FFF2-40B4-BE49-F238E27FC236}">
                <a16:creationId xmlns:a16="http://schemas.microsoft.com/office/drawing/2014/main" id="{C1ED2DCF-5C75-4F34-EB3B-4C22CDAB1B58}"/>
              </a:ext>
            </a:extLst>
          </p:cNvPr>
          <p:cNvPicPr>
            <a:picLocks noChangeAspect="1"/>
          </p:cNvPicPr>
          <p:nvPr/>
        </p:nvPicPr>
        <p:blipFill>
          <a:blip r:embed="rId7"/>
          <a:stretch>
            <a:fillRect/>
          </a:stretch>
        </p:blipFill>
        <p:spPr>
          <a:xfrm>
            <a:off x="79830" y="2619030"/>
            <a:ext cx="3562780" cy="2083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750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Washington Medicaid Reimbursement for Dental Therapists</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24407" y="1231535"/>
            <a:ext cx="8279592" cy="5465292"/>
          </a:xfrm>
        </p:spPr>
        <p:txBody>
          <a:bodyPr>
            <a:normAutofit fontScale="92500" lnSpcReduction="20000"/>
          </a:bodyPr>
          <a:lstStyle/>
          <a:p>
            <a:r>
              <a:rPr lang="en-US" dirty="0">
                <a:latin typeface="Arial" panose="020B0604020202020204" pitchFamily="34" charset="0"/>
                <a:cs typeface="Arial" panose="020B0604020202020204" pitchFamily="34" charset="0"/>
              </a:rPr>
              <a:t>Swinomish worked with the Washington Health Care Authority to include dental therapists as eligible for Medicaid reimbursement similar to doctors, dentists, hygienists, nurse practitioners, etc.</a:t>
            </a:r>
          </a:p>
          <a:p>
            <a:pPr algn="l"/>
            <a:r>
              <a:rPr lang="en-US" sz="2400" b="0" i="0" u="none" strike="noStrike" baseline="0" dirty="0">
                <a:solidFill>
                  <a:srgbClr val="292934"/>
                </a:solidFill>
                <a:latin typeface="Arial" panose="020B0604020202020204" pitchFamily="34" charset="0"/>
                <a:cs typeface="Arial" panose="020B0604020202020204" pitchFamily="34" charset="0"/>
              </a:rPr>
              <a:t>CMS disapproved the State Plan Amendment (SPA) on the alleged theory that it violated the Medicaid free choice of provider provision, which guarantees every Medicaid beneficiary access to any qualified provider willing to treat them.</a:t>
            </a:r>
          </a:p>
          <a:p>
            <a:pPr algn="l"/>
            <a:r>
              <a:rPr lang="en-US" sz="2400" b="0" i="0" u="none" strike="noStrike" baseline="0" dirty="0">
                <a:solidFill>
                  <a:srgbClr val="292934"/>
                </a:solidFill>
                <a:latin typeface="Arial" panose="020B0604020202020204" pitchFamily="34" charset="0"/>
                <a:cs typeface="Arial" panose="020B0604020202020204" pitchFamily="34" charset="0"/>
              </a:rPr>
              <a:t>2018: After CMS denial, Washington State and Swinomish requested reconsideration and pursued an administrative hearing.</a:t>
            </a:r>
          </a:p>
          <a:p>
            <a:pPr algn="l"/>
            <a:r>
              <a:rPr lang="en-US" dirty="0">
                <a:solidFill>
                  <a:srgbClr val="292934"/>
                </a:solidFill>
                <a:latin typeface="Arial" panose="020B0604020202020204" pitchFamily="34" charset="0"/>
                <a:cs typeface="Arial" panose="020B0604020202020204" pitchFamily="34" charset="0"/>
              </a:rPr>
              <a:t>2020: T</a:t>
            </a:r>
            <a:r>
              <a:rPr lang="en-US" sz="2400" b="0" i="0" u="none" strike="noStrike" baseline="0" dirty="0">
                <a:solidFill>
                  <a:srgbClr val="292934"/>
                </a:solidFill>
                <a:latin typeface="Arial" panose="020B0604020202020204" pitchFamily="34" charset="0"/>
                <a:cs typeface="Arial" panose="020B0604020202020204" pitchFamily="34" charset="0"/>
              </a:rPr>
              <a:t>he CMS Administrative hearing officer rejected CMS’ legal analysis and decision, ruling that the proposed SPA did not violate the Federal Medicaid law.</a:t>
            </a:r>
          </a:p>
          <a:p>
            <a:pPr algn="l"/>
            <a:r>
              <a:rPr lang="en-US" dirty="0">
                <a:latin typeface="Arial" panose="020B0604020202020204" pitchFamily="34" charset="0"/>
                <a:cs typeface="Arial" panose="020B0604020202020204" pitchFamily="34" charset="0"/>
              </a:rPr>
              <a:t>2021: On the last day of the Trump administration, the CMS and HHS refused to adopt the hearing officer’s recommendation, and instead disapproved the SPA.</a:t>
            </a:r>
          </a:p>
        </p:txBody>
      </p:sp>
      <p:pic>
        <p:nvPicPr>
          <p:cNvPr id="3" name="Picture 2">
            <a:extLst>
              <a:ext uri="{FF2B5EF4-FFF2-40B4-BE49-F238E27FC236}">
                <a16:creationId xmlns:a16="http://schemas.microsoft.com/office/drawing/2014/main" id="{A5CA2893-5879-2899-9D2A-BE1D71636949}"/>
              </a:ext>
            </a:extLst>
          </p:cNvPr>
          <p:cNvPicPr>
            <a:picLocks noChangeAspect="1"/>
          </p:cNvPicPr>
          <p:nvPr/>
        </p:nvPicPr>
        <p:blipFill>
          <a:blip r:embed="rId4"/>
          <a:stretch>
            <a:fillRect/>
          </a:stretch>
        </p:blipFill>
        <p:spPr>
          <a:xfrm>
            <a:off x="8124333" y="1596993"/>
            <a:ext cx="4139543" cy="2828789"/>
          </a:xfrm>
          <a:prstGeom prst="rect">
            <a:avLst/>
          </a:prstGeom>
        </p:spPr>
      </p:pic>
    </p:spTree>
    <p:extLst>
      <p:ext uri="{BB962C8B-B14F-4D97-AF65-F5344CB8AC3E}">
        <p14:creationId xmlns:p14="http://schemas.microsoft.com/office/powerpoint/2010/main" val="95894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lang="en-US" sz="3600" spc="-40" dirty="0">
                <a:solidFill>
                  <a:srgbClr val="FFFFFF"/>
                </a:solidFill>
                <a:latin typeface="Arial" panose="020B0604020202020204" pitchFamily="34" charset="0"/>
                <a:cs typeface="Arial" panose="020B0604020202020204" pitchFamily="34" charset="0"/>
              </a:rPr>
              <a:t>9th Circuit </a:t>
            </a: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Reverses Trump Administration Decision to Deny Medicaid Reimbursement for Dental Therapists</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299802" y="1274164"/>
            <a:ext cx="11587397" cy="4736111"/>
          </a:xfrm>
        </p:spPr>
        <p:txBody>
          <a:bodyPr>
            <a:noAutofit/>
          </a:bodyPr>
          <a:lstStyle/>
          <a:p>
            <a:pPr algn="l"/>
            <a:r>
              <a:rPr lang="en-US" sz="1800" b="0" i="0" u="none" strike="noStrike" baseline="0" dirty="0">
                <a:solidFill>
                  <a:srgbClr val="292934"/>
                </a:solidFill>
                <a:latin typeface="Arial" panose="020B0604020202020204" pitchFamily="34" charset="0"/>
                <a:cs typeface="Arial" panose="020B0604020202020204" pitchFamily="34" charset="0"/>
              </a:rPr>
              <a:t>2021: Washington State and Swinomish jointly filed a petition in the 9th Circuit to reverse the determination</a:t>
            </a:r>
            <a:r>
              <a:rPr lang="en-US" sz="1800" b="0" i="0" u="none" strike="noStrike" dirty="0">
                <a:solidFill>
                  <a:srgbClr val="292934"/>
                </a:solidFill>
                <a:latin typeface="Arial" panose="020B0604020202020204" pitchFamily="34" charset="0"/>
                <a:cs typeface="Arial" panose="020B0604020202020204" pitchFamily="34" charset="0"/>
              </a:rPr>
              <a:t> </a:t>
            </a:r>
            <a:r>
              <a:rPr lang="en-US" sz="1800" b="0" i="0" u="none" strike="noStrike" baseline="0" dirty="0">
                <a:solidFill>
                  <a:srgbClr val="292934"/>
                </a:solidFill>
                <a:latin typeface="Arial" panose="020B0604020202020204" pitchFamily="34" charset="0"/>
                <a:cs typeface="Arial" panose="020B0604020202020204" pitchFamily="34" charset="0"/>
              </a:rPr>
              <a:t>by HHS to disapprove the State Plan Amendment.</a:t>
            </a:r>
          </a:p>
          <a:p>
            <a:pPr algn="l"/>
            <a:r>
              <a:rPr lang="en-US" sz="1800" b="0" i="0" u="none" strike="noStrike" baseline="0" dirty="0">
                <a:solidFill>
                  <a:srgbClr val="292934"/>
                </a:solidFill>
                <a:latin typeface="Arial" panose="020B0604020202020204" pitchFamily="34" charset="0"/>
                <a:cs typeface="Arial" panose="020B0604020202020204" pitchFamily="34" charset="0"/>
              </a:rPr>
              <a:t>2022: oral argument was held at the Seattle location of the 9th Circuit Court of Appeals.</a:t>
            </a:r>
          </a:p>
          <a:p>
            <a:pPr algn="l"/>
            <a:r>
              <a:rPr lang="en-US" sz="1800" b="0" i="0" u="none" strike="noStrike" baseline="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2023: 9</a:t>
            </a:r>
            <a:r>
              <a:rPr lang="en-US" sz="1800" b="0" i="0" u="none" strike="noStrike" baseline="30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a:t>
            </a:r>
            <a:r>
              <a:rPr lang="en-US" sz="1800" b="0" i="0" u="none" strike="noStrike" baseline="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Circuit ruled unanimously in favor of the State of Washington and Swinomish, and reversed the CMS/HHS decision to deny the State Plan Amendment. (WA State Health Care Authority; Swinomish Indian Tribal Community v. CMS, 57 F.4th 703 [9th Cir. 2023])</a:t>
            </a:r>
            <a:endParaRPr lang="en-US" sz="1800" b="0" i="0" u="none" strike="noStrike" baseline="0" dirty="0">
              <a:solidFill>
                <a:srgbClr val="0070C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800" b="1" dirty="0">
                <a:latin typeface="Arial" panose="020B0604020202020204" pitchFamily="34" charset="0"/>
                <a:cs typeface="Arial" panose="020B0604020202020204" pitchFamily="34" charset="0"/>
              </a:rPr>
              <a:t>The Court rejected CMS’s reasoning “on the ground that the underlying Washington statute does not violate Section 1396a(a)(23) because it merely authorizes where and how DHATs can practice and does not in any way restrict Medicaid recipients’ ability to obtain services from DHATs relative to non-Medicaid recipients. “</a:t>
            </a:r>
            <a:endParaRPr lang="en-US" sz="1800" b="1" dirty="0">
              <a:solidFill>
                <a:srgbClr val="0070C0"/>
              </a:solidFill>
              <a:latin typeface="Arial" panose="020B0604020202020204" pitchFamily="34" charset="0"/>
              <a:cs typeface="Arial" panose="020B0604020202020204" pitchFamily="34" charset="0"/>
            </a:endParaRPr>
          </a:p>
          <a:p>
            <a:pPr lvl="1"/>
            <a:r>
              <a:rPr lang="en-US" sz="1800" b="1" i="0" u="none" strike="noStrike" baseline="0" dirty="0">
                <a:solidFill>
                  <a:srgbClr val="C00000"/>
                </a:solidFill>
                <a:latin typeface="Arial" panose="020B0604020202020204" pitchFamily="34" charset="0"/>
                <a:cs typeface="Arial" panose="020B0604020202020204" pitchFamily="34" charset="0"/>
              </a:rPr>
              <a:t>CMS approved the State Plan Amendment on June 21, 2023, with an effective date of July 23, 2017.</a:t>
            </a:r>
          </a:p>
          <a:p>
            <a:pPr algn="l"/>
            <a:r>
              <a:rPr lang="en-US" sz="1800" b="0" i="0" u="none" strike="noStrike" baseline="0" dirty="0">
                <a:solidFill>
                  <a:srgbClr val="292934"/>
                </a:solidFill>
                <a:latin typeface="Arial" panose="020B0604020202020204" pitchFamily="34" charset="0"/>
                <a:cs typeface="Arial" panose="020B0604020202020204" pitchFamily="34" charset="0"/>
              </a:rPr>
              <a:t>Finally, after a decade long battle, not only was Swinomish able to license dental therapists for itself and other Tribes; but now all Tribes who have licensed dental therapists can get reimbursement for Medicaid funding to help cover costs of dental care.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80">
                                          <p:stCondLst>
                                            <p:cond delay="0"/>
                                          </p:stCondLst>
                                        </p:cTn>
                                        <p:tgtEl>
                                          <p:spTgt spid="2">
                                            <p:txEl>
                                              <p:pRg st="4" end="4"/>
                                            </p:txEl>
                                          </p:spTgt>
                                        </p:tgtEl>
                                      </p:cBhvr>
                                    </p:animEffect>
                                    <p:anim calcmode="lin" valueType="num">
                                      <p:cBhvr>
                                        <p:cTn id="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4" end="4"/>
                                            </p:txEl>
                                          </p:spTgt>
                                        </p:tgtEl>
                                      </p:cBhvr>
                                      <p:to x="100000" y="60000"/>
                                    </p:animScale>
                                    <p:animScale>
                                      <p:cBhvr>
                                        <p:cTn id="14" dur="166" decel="50000">
                                          <p:stCondLst>
                                            <p:cond delay="676"/>
                                          </p:stCondLst>
                                        </p:cTn>
                                        <p:tgtEl>
                                          <p:spTgt spid="2">
                                            <p:txEl>
                                              <p:pRg st="4" end="4"/>
                                            </p:txEl>
                                          </p:spTgt>
                                        </p:tgtEl>
                                      </p:cBhvr>
                                      <p:to x="100000" y="100000"/>
                                    </p:animScale>
                                    <p:animScale>
                                      <p:cBhvr>
                                        <p:cTn id="15" dur="26">
                                          <p:stCondLst>
                                            <p:cond delay="1312"/>
                                          </p:stCondLst>
                                        </p:cTn>
                                        <p:tgtEl>
                                          <p:spTgt spid="2">
                                            <p:txEl>
                                              <p:pRg st="4" end="4"/>
                                            </p:txEl>
                                          </p:spTgt>
                                        </p:tgtEl>
                                      </p:cBhvr>
                                      <p:to x="100000" y="80000"/>
                                    </p:animScale>
                                    <p:animScale>
                                      <p:cBhvr>
                                        <p:cTn id="16" dur="166" decel="50000">
                                          <p:stCondLst>
                                            <p:cond delay="1338"/>
                                          </p:stCondLst>
                                        </p:cTn>
                                        <p:tgtEl>
                                          <p:spTgt spid="2">
                                            <p:txEl>
                                              <p:pRg st="4" end="4"/>
                                            </p:txEl>
                                          </p:spTgt>
                                        </p:tgtEl>
                                      </p:cBhvr>
                                      <p:to x="100000" y="100000"/>
                                    </p:animScale>
                                    <p:animScale>
                                      <p:cBhvr>
                                        <p:cTn id="17" dur="26">
                                          <p:stCondLst>
                                            <p:cond delay="1642"/>
                                          </p:stCondLst>
                                        </p:cTn>
                                        <p:tgtEl>
                                          <p:spTgt spid="2">
                                            <p:txEl>
                                              <p:pRg st="4" end="4"/>
                                            </p:txEl>
                                          </p:spTgt>
                                        </p:tgtEl>
                                      </p:cBhvr>
                                      <p:to x="100000" y="90000"/>
                                    </p:animScale>
                                    <p:animScale>
                                      <p:cBhvr>
                                        <p:cTn id="18" dur="166" decel="50000">
                                          <p:stCondLst>
                                            <p:cond delay="1668"/>
                                          </p:stCondLst>
                                        </p:cTn>
                                        <p:tgtEl>
                                          <p:spTgt spid="2">
                                            <p:txEl>
                                              <p:pRg st="4" end="4"/>
                                            </p:txEl>
                                          </p:spTgt>
                                        </p:tgtEl>
                                      </p:cBhvr>
                                      <p:to x="100000" y="100000"/>
                                    </p:animScale>
                                    <p:animScale>
                                      <p:cBhvr>
                                        <p:cTn id="19" dur="26">
                                          <p:stCondLst>
                                            <p:cond delay="1808"/>
                                          </p:stCondLst>
                                        </p:cTn>
                                        <p:tgtEl>
                                          <p:spTgt spid="2">
                                            <p:txEl>
                                              <p:pRg st="4" end="4"/>
                                            </p:txEl>
                                          </p:spTgt>
                                        </p:tgtEl>
                                      </p:cBhvr>
                                      <p:to x="100000" y="95000"/>
                                    </p:animScale>
                                    <p:animScale>
                                      <p:cBhvr>
                                        <p:cTn id="20"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lang="en-US" sz="3600" spc="-40" dirty="0">
                <a:solidFill>
                  <a:srgbClr val="FFFFFF"/>
                </a:solidFill>
                <a:latin typeface="Arial" panose="020B0604020202020204" pitchFamily="34" charset="0"/>
                <a:cs typeface="Arial" panose="020B0604020202020204" pitchFamily="34" charset="0"/>
              </a:rPr>
              <a:t>Washington Expansion of Dental Therapists Beyond the Reservation </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537845" y="1612771"/>
            <a:ext cx="10328275" cy="4314825"/>
          </a:xfrm>
        </p:spPr>
        <p:txBody>
          <a:bodyPr>
            <a:normAutofit/>
          </a:bodyPr>
          <a:lstStyle/>
          <a:p>
            <a:pPr algn="l"/>
            <a:r>
              <a:rPr lang="en-US" sz="2400" b="0" i="0" u="none" strike="noStrike" baseline="0" dirty="0">
                <a:solidFill>
                  <a:srgbClr val="0070C0"/>
                </a:solidFill>
                <a:latin typeface="CIDFont+F1"/>
                <a:hlinkClick r:id="rId4">
                  <a:extLst>
                    <a:ext uri="{A12FA001-AC4F-418D-AE19-62706E023703}">
                      <ahyp:hlinkClr xmlns:ahyp="http://schemas.microsoft.com/office/drawing/2018/hyperlinkcolor" val="tx"/>
                    </a:ext>
                  </a:extLst>
                </a:hlinkClick>
              </a:rPr>
              <a:t>2023: Washington House Bill 1678 was passed by the Washington State Legislature and signed into law by the Governor</a:t>
            </a:r>
            <a:r>
              <a:rPr lang="en-US" sz="2400" b="0" i="0" u="none" strike="noStrike" baseline="0" dirty="0">
                <a:solidFill>
                  <a:srgbClr val="0070C0"/>
                </a:solidFill>
                <a:latin typeface="CIDFont+F1"/>
              </a:rPr>
              <a:t>. </a:t>
            </a:r>
          </a:p>
          <a:p>
            <a:pPr algn="l"/>
            <a:r>
              <a:rPr lang="en-US" sz="2400" b="0" i="0" u="none" strike="noStrike" baseline="0" dirty="0">
                <a:solidFill>
                  <a:srgbClr val="292934"/>
                </a:solidFill>
                <a:latin typeface="CIDFont+F1"/>
              </a:rPr>
              <a:t>The Law establishes and authorizes the profession of dental therapy to practice in federally qualified health centers (FQHC) and FQHC look-alikes. This law expands the practice of dental therapy to many uninsured and low-income populations throughout the State. </a:t>
            </a:r>
          </a:p>
          <a:p>
            <a:pPr algn="l"/>
            <a:r>
              <a:rPr lang="en-US" sz="2400" b="0" i="0" u="none" strike="noStrike" baseline="0" dirty="0">
                <a:solidFill>
                  <a:srgbClr val="292934"/>
                </a:solidFill>
                <a:latin typeface="CIDFont+F1"/>
              </a:rPr>
              <a:t>Swinomish assisted in the creation of the bill to assure consistency with the existing Washington Tribal dental therapy statute and testified at the State hearings to advocate for bill passage.</a:t>
            </a:r>
            <a:endParaRPr lang="en-US" dirty="0"/>
          </a:p>
        </p:txBody>
      </p:sp>
    </p:spTree>
    <p:extLst>
      <p:ext uri="{BB962C8B-B14F-4D97-AF65-F5344CB8AC3E}">
        <p14:creationId xmlns:p14="http://schemas.microsoft.com/office/powerpoint/2010/main" val="85269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Successful Impacts of Dental Therapists at Swinomish</a:t>
            </a:r>
            <a:br>
              <a:rPr lang="en-US" sz="1300" spc="-40" dirty="0">
                <a:solidFill>
                  <a:srgbClr val="FFFFFF"/>
                </a:solidFill>
              </a:rPr>
            </a:br>
            <a:endParaRPr lang="en-US" sz="1300" spc="-40" dirty="0">
              <a:solidFill>
                <a:srgbClr val="FFFFFF"/>
              </a:solidFill>
            </a:endParaRPr>
          </a:p>
        </p:txBody>
      </p:sp>
      <p:graphicFrame>
        <p:nvGraphicFramePr>
          <p:cNvPr id="32" name="Content Placeholder 2">
            <a:extLst>
              <a:ext uri="{FF2B5EF4-FFF2-40B4-BE49-F238E27FC236}">
                <a16:creationId xmlns:a16="http://schemas.microsoft.com/office/drawing/2014/main" id="{3C1D8DA9-7DA2-94E6-6D33-427ED323895C}"/>
              </a:ext>
            </a:extLst>
          </p:cNvPr>
          <p:cNvGraphicFramePr>
            <a:graphicFrameLocks noGrp="1"/>
          </p:cNvGraphicFramePr>
          <p:nvPr>
            <p:ph sz="quarter" idx="14"/>
            <p:extLst>
              <p:ext uri="{D42A27DB-BD31-4B8C-83A1-F6EECF244321}">
                <p14:modId xmlns:p14="http://schemas.microsoft.com/office/powerpoint/2010/main" val="1457175802"/>
              </p:ext>
            </p:extLst>
          </p:nvPr>
        </p:nvGraphicFramePr>
        <p:xfrm>
          <a:off x="316306" y="1257300"/>
          <a:ext cx="7067474" cy="5456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8"/>
          <a:stretch>
            <a:fillRect/>
          </a:stretch>
        </p:blipFill>
        <p:spPr>
          <a:xfrm>
            <a:off x="9765582" y="6077644"/>
            <a:ext cx="2426418" cy="780356"/>
          </a:xfrm>
          <a:prstGeom prst="rect">
            <a:avLst/>
          </a:prstGeom>
        </p:spPr>
      </p:pic>
      <p:pic>
        <p:nvPicPr>
          <p:cNvPr id="3" name="Picture 2">
            <a:extLst>
              <a:ext uri="{FF2B5EF4-FFF2-40B4-BE49-F238E27FC236}">
                <a16:creationId xmlns:a16="http://schemas.microsoft.com/office/drawing/2014/main" id="{AC450330-F708-D8FF-B284-9FC7D958FDC8}"/>
              </a:ext>
            </a:extLst>
          </p:cNvPr>
          <p:cNvPicPr>
            <a:picLocks noChangeAspect="1"/>
          </p:cNvPicPr>
          <p:nvPr/>
        </p:nvPicPr>
        <p:blipFill>
          <a:blip r:embed="rId9"/>
          <a:stretch>
            <a:fillRect/>
          </a:stretch>
        </p:blipFill>
        <p:spPr>
          <a:xfrm>
            <a:off x="7690866" y="1934792"/>
            <a:ext cx="4184827" cy="3351692"/>
          </a:xfrm>
          <a:prstGeom prst="rect">
            <a:avLst/>
          </a:prstGeom>
        </p:spPr>
      </p:pic>
    </p:spTree>
    <p:extLst>
      <p:ext uri="{BB962C8B-B14F-4D97-AF65-F5344CB8AC3E}">
        <p14:creationId xmlns:p14="http://schemas.microsoft.com/office/powerpoint/2010/main" val="355778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F680AA7-D34E-4B52-8E70-123290659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70024CF-5512-41E3-8BD3-A3A274013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966696" y="269507"/>
            <a:ext cx="10520080" cy="722594"/>
          </a:xfrm>
        </p:spPr>
        <p:txBody>
          <a:bodyPr vert="horz" lIns="91440" tIns="45720" rIns="91440" bIns="45720" rtlCol="0" anchor="ctr">
            <a:normAutofit fontScale="90000"/>
          </a:bodyPr>
          <a:lstStyle/>
          <a:p>
            <a:pPr algn="ctr">
              <a:lnSpc>
                <a:spcPct val="90000"/>
              </a:lnSpc>
            </a:pPr>
            <a:br>
              <a:rPr kumimoji="0" lang="en-US" sz="1100" i="0" u="none" strike="noStrike" cap="none" spc="-40" normalizeH="0" noProof="0" dirty="0">
                <a:ln>
                  <a:noFill/>
                </a:ln>
                <a:solidFill>
                  <a:srgbClr val="FFFFFF"/>
                </a:solidFill>
                <a:effectLst/>
                <a:uLnTx/>
                <a:uFillTx/>
              </a:rPr>
            </a:br>
            <a: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Swinomish and Skagit Valley College </a:t>
            </a: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i="0" u="none" strike="noStrike" cap="none" spc="-40" normalizeH="0" noProof="0" dirty="0" err="1">
                <a:ln>
                  <a:noFill/>
                </a:ln>
                <a:solidFill>
                  <a:srgbClr val="FFFFFF"/>
                </a:solidFill>
                <a:effectLst/>
                <a:uLnTx/>
                <a:uFillTx/>
                <a:latin typeface="Arial" panose="020B0604020202020204" pitchFamily="34" charset="0"/>
                <a:cs typeface="Arial" panose="020B0604020202020204" pitchFamily="34" charset="0"/>
              </a:rPr>
              <a:t>dəxʷx̌ayəbus</a:t>
            </a:r>
            <a:r>
              <a:rPr lang="en-US" sz="2800" spc="-40" dirty="0">
                <a:solidFill>
                  <a:srgbClr val="FFFFFF"/>
                </a:solidFill>
                <a:latin typeface="Arial" panose="020B0604020202020204" pitchFamily="34" charset="0"/>
                <a:cs typeface="Arial" panose="020B0604020202020204" pitchFamily="34" charset="0"/>
              </a:rPr>
              <a:t> </a:t>
            </a:r>
            <a: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Dental Therapy Education Program</a:t>
            </a:r>
            <a:br>
              <a:rPr lang="en-US" sz="2800" spc="-40" dirty="0">
                <a:solidFill>
                  <a:srgbClr val="FFFFFF"/>
                </a:solidFill>
                <a:latin typeface="Arial" panose="020B0604020202020204" pitchFamily="34" charset="0"/>
                <a:cs typeface="Arial" panose="020B0604020202020204" pitchFamily="34" charset="0"/>
              </a:rPr>
            </a:br>
            <a:endParaRPr lang="en-US" sz="2800" spc="-40" dirty="0">
              <a:solidFill>
                <a:srgbClr val="FFFFFF"/>
              </a:solidFill>
              <a:latin typeface="Arial" panose="020B0604020202020204" pitchFamily="34" charset="0"/>
              <a:cs typeface="Arial" panose="020B0604020202020204" pitchFamily="34" charset="0"/>
            </a:endParaRPr>
          </a:p>
        </p:txBody>
      </p:sp>
      <p:pic>
        <p:nvPicPr>
          <p:cNvPr id="9" name="Picture 8" descr="A group of people posing for a photo&#10;&#10;Description automatically generated">
            <a:extLst>
              <a:ext uri="{FF2B5EF4-FFF2-40B4-BE49-F238E27FC236}">
                <a16:creationId xmlns:a16="http://schemas.microsoft.com/office/drawing/2014/main" id="{78BE296A-EDED-A75C-B8A6-D7F38A8020ED}"/>
              </a:ext>
            </a:extLst>
          </p:cNvPr>
          <p:cNvPicPr>
            <a:picLocks noChangeAspect="1"/>
          </p:cNvPicPr>
          <p:nvPr/>
        </p:nvPicPr>
        <p:blipFill rotWithShape="1">
          <a:blip r:embed="rId3"/>
          <a:srcRect t="2289" r="-2" b="22002"/>
          <a:stretch/>
        </p:blipFill>
        <p:spPr>
          <a:xfrm>
            <a:off x="20" y="1150466"/>
            <a:ext cx="5067279" cy="2877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 room with a red tape&#10;&#10;Description automatically generated">
            <a:extLst>
              <a:ext uri="{FF2B5EF4-FFF2-40B4-BE49-F238E27FC236}">
                <a16:creationId xmlns:a16="http://schemas.microsoft.com/office/drawing/2014/main" id="{DAF21832-CD8F-2234-7A1D-B933A91208AE}"/>
              </a:ext>
            </a:extLst>
          </p:cNvPr>
          <p:cNvPicPr>
            <a:picLocks noChangeAspect="1"/>
          </p:cNvPicPr>
          <p:nvPr/>
        </p:nvPicPr>
        <p:blipFill rotWithShape="1">
          <a:blip r:embed="rId4"/>
          <a:srcRect t="17929" r="-2" b="7598"/>
          <a:stretch/>
        </p:blipFill>
        <p:spPr>
          <a:xfrm>
            <a:off x="20" y="4027714"/>
            <a:ext cx="5067279" cy="2830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ontent Placeholder 1">
            <a:extLst>
              <a:ext uri="{FF2B5EF4-FFF2-40B4-BE49-F238E27FC236}">
                <a16:creationId xmlns:a16="http://schemas.microsoft.com/office/drawing/2014/main" id="{7B72911C-BEAC-71E9-20CE-BEA7912D83E9}"/>
              </a:ext>
            </a:extLst>
          </p:cNvPr>
          <p:cNvSpPr>
            <a:spLocks noGrp="1"/>
          </p:cNvSpPr>
          <p:nvPr>
            <p:ph sz="quarter" idx="14"/>
          </p:nvPr>
        </p:nvSpPr>
        <p:spPr>
          <a:xfrm>
            <a:off x="5523876" y="1419974"/>
            <a:ext cx="6558196" cy="5063272"/>
          </a:xfrm>
        </p:spPr>
        <p:txBody>
          <a:bodyPr vert="horz" lIns="91440" tIns="45720" rIns="91440" bIns="45720" rtlCol="0">
            <a:normAutofit fontScale="92500" lnSpcReduction="10000"/>
          </a:bodyPr>
          <a:lstStyle/>
          <a:p>
            <a:pPr marL="285750" marR="0" lvl="0" fontAlgn="auto">
              <a:lnSpc>
                <a:spcPct val="100000"/>
              </a:lnSpc>
              <a:spcBef>
                <a:spcPct val="20000"/>
              </a:spcBef>
              <a:spcAft>
                <a:spcPts val="600"/>
              </a:spcAft>
              <a:buClr>
                <a:srgbClr val="D34817">
                  <a:lumMod val="75000"/>
                </a:srgbClr>
              </a:buClr>
              <a:buSzPct val="145000"/>
              <a:tabLst/>
              <a:defRPr/>
            </a:pPr>
            <a:r>
              <a:rPr lang="en-US" sz="21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Swinomish in partnership with Skagit Valley College developed the first Dental Therapy Education Program in Washington State.</a:t>
            </a:r>
            <a:endParaRPr lang="en-US" sz="2100" dirty="0">
              <a:solidFill>
                <a:srgbClr val="0070C0"/>
              </a:solidFill>
              <a:latin typeface="Arial" panose="020B0604020202020204" pitchFamily="34" charset="0"/>
              <a:cs typeface="Arial" panose="020B0604020202020204" pitchFamily="34" charset="0"/>
            </a:endParaRPr>
          </a:p>
          <a:p>
            <a:pPr marL="742950" lvl="1">
              <a:lnSpc>
                <a:spcPct val="100000"/>
              </a:lnSpc>
              <a:spcBef>
                <a:spcPct val="20000"/>
              </a:spcBef>
              <a:spcAft>
                <a:spcPts val="600"/>
              </a:spcAft>
              <a:buClr>
                <a:srgbClr val="D34817">
                  <a:lumMod val="75000"/>
                </a:srgbClr>
              </a:buClr>
              <a:buSzPct val="145000"/>
              <a:defRPr/>
            </a:pPr>
            <a:r>
              <a:rPr kumimoji="0" lang="en-US" sz="2100" i="0" u="none" strike="noStrike" cap="none" normalizeH="0" noProof="0" dirty="0">
                <a:ln>
                  <a:noFill/>
                </a:ln>
                <a:solidFill>
                  <a:srgbClr val="0070C0"/>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Associate of Applied Science in Dental Therapy</a:t>
            </a:r>
            <a:endParaRPr kumimoji="0" lang="en-US" sz="2100" i="0" u="none" strike="noStrike" cap="none" normalizeH="0" noProof="0" dirty="0">
              <a:ln>
                <a:noFill/>
              </a:ln>
              <a:solidFill>
                <a:srgbClr val="0070C0"/>
              </a:solidFill>
              <a:effectLst/>
              <a:uLnTx/>
              <a:uFillTx/>
              <a:latin typeface="Arial" panose="020B0604020202020204" pitchFamily="34" charset="0"/>
              <a:cs typeface="Arial" panose="020B0604020202020204" pitchFamily="34" charset="0"/>
            </a:endParaRPr>
          </a:p>
          <a:p>
            <a:pPr marL="285750" marR="0" lvl="0" fontAlgn="auto">
              <a:lnSpc>
                <a:spcPct val="100000"/>
              </a:lnSpc>
              <a:spcBef>
                <a:spcPct val="20000"/>
              </a:spcBef>
              <a:spcAft>
                <a:spcPts val="600"/>
              </a:spcAft>
              <a:buClr>
                <a:srgbClr val="D34817">
                  <a:lumMod val="75000"/>
                </a:srgbClr>
              </a:buClr>
              <a:buSzPct val="145000"/>
              <a:tabLst/>
              <a:defRPr/>
            </a:pPr>
            <a:r>
              <a:rPr kumimoji="0" lang="en-US" sz="2100" i="0" u="none" strike="noStrike" cap="none" normalizeH="0" noProof="0" dirty="0" err="1">
                <a:ln w="3175" cmpd="sng">
                  <a:noFill/>
                </a:ln>
                <a:effectLst/>
                <a:uLnTx/>
                <a:uFillTx/>
                <a:latin typeface="Arial" panose="020B0604020202020204" pitchFamily="34" charset="0"/>
                <a:cs typeface="Arial" panose="020B0604020202020204" pitchFamily="34" charset="0"/>
              </a:rPr>
              <a:t>dəxʷx̌ayəbus</a:t>
            </a:r>
            <a:r>
              <a:rPr kumimoji="0" lang="en-US" sz="2100" i="0" u="none" strike="noStrike" cap="none" normalizeH="0" noProof="0" dirty="0">
                <a:ln w="3175" cmpd="sng">
                  <a:noFill/>
                </a:ln>
                <a:effectLst/>
                <a:uLnTx/>
                <a:uFillTx/>
                <a:latin typeface="Arial" panose="020B0604020202020204" pitchFamily="34" charset="0"/>
                <a:cs typeface="Arial" panose="020B0604020202020204" pitchFamily="34" charset="0"/>
              </a:rPr>
              <a:t> is one of three accredited </a:t>
            </a:r>
            <a:r>
              <a:rPr lang="en-US" sz="2100" dirty="0">
                <a:ln w="3175" cmpd="sng">
                  <a:noFill/>
                </a:ln>
                <a:latin typeface="Arial" panose="020B0604020202020204" pitchFamily="34" charset="0"/>
                <a:cs typeface="Arial" panose="020B0604020202020204" pitchFamily="34" charset="0"/>
              </a:rPr>
              <a:t>dental therapy education programs by the Commission on Dental Accreditation (CODA).</a:t>
            </a:r>
          </a:p>
          <a:p>
            <a:pPr marL="285750" marR="0" lvl="0" fontAlgn="auto">
              <a:lnSpc>
                <a:spcPct val="100000"/>
              </a:lnSpc>
              <a:spcBef>
                <a:spcPct val="20000"/>
              </a:spcBef>
              <a:spcAft>
                <a:spcPts val="600"/>
              </a:spcAft>
              <a:buClr>
                <a:srgbClr val="D34817">
                  <a:lumMod val="75000"/>
                </a:srgbClr>
              </a:buClr>
              <a:buSzPct val="145000"/>
              <a:tabLst/>
              <a:defRPr/>
            </a:pPr>
            <a:r>
              <a:rPr lang="en-US" sz="2100" dirty="0">
                <a:ln w="3175" cmpd="sng">
                  <a:noFill/>
                </a:ln>
                <a:latin typeface="Arial" panose="020B0604020202020204" pitchFamily="34" charset="0"/>
                <a:cs typeface="Arial" panose="020B0604020202020204" pitchFamily="34" charset="0"/>
              </a:rPr>
              <a:t>The program is a 2-year program and preceptorship co-located at Skagit Valley College’s Mt. Vernon Campus and Swinomish Indian Tribal Community’s Dental Clinic.</a:t>
            </a:r>
          </a:p>
          <a:p>
            <a:pPr marL="285750" marR="0" lvl="0" fontAlgn="auto">
              <a:lnSpc>
                <a:spcPct val="100000"/>
              </a:lnSpc>
              <a:spcBef>
                <a:spcPct val="20000"/>
              </a:spcBef>
              <a:spcAft>
                <a:spcPts val="600"/>
              </a:spcAft>
              <a:buClr>
                <a:srgbClr val="D34817">
                  <a:lumMod val="75000"/>
                </a:srgbClr>
              </a:buClr>
              <a:buSzPct val="145000"/>
              <a:tabLst/>
              <a:defRPr/>
            </a:pPr>
            <a:r>
              <a:rPr lang="en-US" sz="2100" dirty="0">
                <a:ln w="3175" cmpd="sng">
                  <a:noFill/>
                </a:ln>
                <a:latin typeface="Arial" panose="020B0604020202020204" pitchFamily="34" charset="0"/>
                <a:cs typeface="Arial" panose="020B0604020202020204" pitchFamily="34" charset="0"/>
              </a:rPr>
              <a:t>The dental therapy education program </a:t>
            </a:r>
            <a:r>
              <a:rPr kumimoji="0" lang="en-US" sz="2100" i="0" u="none" strike="noStrike" cap="none" normalizeH="0" noProof="0" dirty="0">
                <a:ln w="3175" cmpd="sng">
                  <a:noFill/>
                </a:ln>
                <a:effectLst/>
                <a:uLnTx/>
                <a:uFillTx/>
                <a:latin typeface="Arial" panose="020B0604020202020204" pitchFamily="34" charset="0"/>
                <a:cs typeface="Arial" panose="020B0604020202020204" pitchFamily="34" charset="0"/>
              </a:rPr>
              <a:t>will help address on-going dental workforce shortages and oral health disparities among American Indians and Alaska Natives.</a:t>
            </a:r>
          </a:p>
          <a:p>
            <a:pPr marL="285750" marR="0" lvl="0" fontAlgn="auto">
              <a:lnSpc>
                <a:spcPct val="100000"/>
              </a:lnSpc>
              <a:spcBef>
                <a:spcPct val="20000"/>
              </a:spcBef>
              <a:spcAft>
                <a:spcPts val="600"/>
              </a:spcAft>
              <a:buClr>
                <a:srgbClr val="D34817">
                  <a:lumMod val="75000"/>
                </a:srgbClr>
              </a:buClr>
              <a:buSzPct val="145000"/>
              <a:tabLst/>
              <a:defRPr/>
            </a:pPr>
            <a:r>
              <a:rPr kumimoji="0" lang="en-US" sz="2100" i="0" u="none" strike="noStrike" cap="none" normalizeH="0" noProof="0" dirty="0">
                <a:ln w="3175" cmpd="sng">
                  <a:noFill/>
                </a:ln>
                <a:effectLst/>
                <a:uLnTx/>
                <a:uFillTx/>
                <a:latin typeface="Arial" panose="020B0604020202020204" pitchFamily="34" charset="0"/>
                <a:cs typeface="Arial" panose="020B0604020202020204" pitchFamily="34" charset="0"/>
              </a:rPr>
              <a:t>A cohort of 12 students is accepted each Fall. Our </a:t>
            </a:r>
            <a:r>
              <a:rPr lang="en-US" sz="2100" dirty="0">
                <a:ln w="3175" cmpd="sng">
                  <a:noFill/>
                </a:ln>
                <a:latin typeface="Arial" panose="020B0604020202020204" pitchFamily="34" charset="0"/>
                <a:cs typeface="Arial" panose="020B0604020202020204" pitchFamily="34" charset="0"/>
              </a:rPr>
              <a:t>f</a:t>
            </a:r>
            <a:r>
              <a:rPr kumimoji="0" lang="en-US" sz="2100" i="0" u="none" strike="noStrike" cap="none" normalizeH="0" noProof="0" dirty="0" err="1">
                <a:ln w="3175" cmpd="sng">
                  <a:noFill/>
                </a:ln>
                <a:effectLst/>
                <a:uLnTx/>
                <a:uFillTx/>
                <a:latin typeface="Arial" panose="020B0604020202020204" pitchFamily="34" charset="0"/>
                <a:cs typeface="Arial" panose="020B0604020202020204" pitchFamily="34" charset="0"/>
              </a:rPr>
              <a:t>irst</a:t>
            </a:r>
            <a:r>
              <a:rPr kumimoji="0" lang="en-US" sz="2100" i="0" u="none" strike="noStrike" cap="none" normalizeH="0" noProof="0" dirty="0">
                <a:ln w="3175" cmpd="sng">
                  <a:noFill/>
                </a:ln>
                <a:effectLst/>
                <a:uLnTx/>
                <a:uFillTx/>
                <a:latin typeface="Arial" panose="020B0604020202020204" pitchFamily="34" charset="0"/>
                <a:cs typeface="Arial" panose="020B0604020202020204" pitchFamily="34" charset="0"/>
              </a:rPr>
              <a:t> cohort of 6 students started the program in September 2022.</a:t>
            </a:r>
            <a:endParaRPr kumimoji="0" lang="en-US" sz="2100" i="0" u="none" strike="noStrike" cap="none" normalizeH="0" noProof="0" dirty="0">
              <a:ln>
                <a:noFill/>
              </a:ln>
              <a:effectLst/>
              <a:uLnTx/>
              <a:uFillTx/>
              <a:latin typeface="Arial" panose="020B0604020202020204" pitchFamily="34" charset="0"/>
              <a:cs typeface="Arial" panose="020B0604020202020204" pitchFamily="34" charset="0"/>
            </a:endParaRPr>
          </a:p>
          <a:p>
            <a:pPr>
              <a:lnSpc>
                <a:spcPct val="100000"/>
              </a:lnSpc>
            </a:pPr>
            <a:endParaRPr lang="en-US" sz="1400" dirty="0"/>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7"/>
          <a:stretch>
            <a:fillRect/>
          </a:stretch>
        </p:blipFill>
        <p:spPr>
          <a:xfrm>
            <a:off x="9765582" y="6077644"/>
            <a:ext cx="2426418" cy="780356"/>
          </a:xfrm>
          <a:prstGeom prst="rect">
            <a:avLst/>
          </a:prstGeom>
        </p:spPr>
      </p:pic>
    </p:spTree>
    <p:extLst>
      <p:ext uri="{BB962C8B-B14F-4D97-AF65-F5344CB8AC3E}">
        <p14:creationId xmlns:p14="http://schemas.microsoft.com/office/powerpoint/2010/main" val="79694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6F4FD17E-BCD9-4B99-A72B-3CF213729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2F0901-50F7-4999-A648-3509791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425064" y="645192"/>
            <a:ext cx="4098471" cy="4193177"/>
          </a:xfrm>
        </p:spPr>
        <p:txBody>
          <a:bodyPr vert="horz" lIns="91440" tIns="45720" rIns="91440" bIns="45720" rtlCol="0" anchor="t">
            <a:normAutofit fontScale="90000"/>
          </a:bodyPr>
          <a:lstStyle/>
          <a:p>
            <a:pPr>
              <a:lnSpc>
                <a:spcPct val="90000"/>
              </a:lnSpc>
            </a:pPr>
            <a:br>
              <a:rPr kumimoji="0" lang="en-US" sz="4500" i="0" u="none" strike="noStrike" cap="none" spc="-40" normalizeH="0" noProof="0" dirty="0">
                <a:ln>
                  <a:noFill/>
                </a:ln>
                <a:solidFill>
                  <a:srgbClr val="FFFFFF"/>
                </a:solidFill>
                <a:effectLst/>
                <a:uLnTx/>
                <a:uFillTx/>
              </a:rPr>
            </a:br>
            <a:br>
              <a:rPr lang="en-US" sz="4500" spc="-40" dirty="0">
                <a:solidFill>
                  <a:srgbClr val="FFFFFF"/>
                </a:solidFill>
              </a:rPr>
            </a:br>
            <a:r>
              <a:rPr lang="en-US" sz="4500" spc="-40" dirty="0">
                <a:solidFill>
                  <a:srgbClr val="FFFFFF"/>
                </a:solidFill>
              </a:rPr>
              <a:t>Swinomish Indian Tribal Community Dental Therapy Journey</a:t>
            </a:r>
          </a:p>
        </p:txBody>
      </p:sp>
      <p:pic>
        <p:nvPicPr>
          <p:cNvPr id="8" name="Content Placeholder 7" descr="A poster of a timeline&#10;&#10;Description automatically generated with medium confidence">
            <a:extLst>
              <a:ext uri="{FF2B5EF4-FFF2-40B4-BE49-F238E27FC236}">
                <a16:creationId xmlns:a16="http://schemas.microsoft.com/office/drawing/2014/main" id="{F7296591-D7C0-84CC-FF50-536E8E25441D}"/>
              </a:ext>
            </a:extLst>
          </p:cNvPr>
          <p:cNvPicPr>
            <a:picLocks noGrp="1" noChangeAspect="1"/>
          </p:cNvPicPr>
          <p:nvPr>
            <p:ph sz="quarter" idx="14"/>
          </p:nvPr>
        </p:nvPicPr>
        <p:blipFill>
          <a:blip r:embed="rId2"/>
          <a:stretch>
            <a:fillRect/>
          </a:stretch>
        </p:blipFill>
        <p:spPr>
          <a:xfrm>
            <a:off x="5198068" y="0"/>
            <a:ext cx="5202237" cy="6559612"/>
          </a:xfrm>
          <a:prstGeom prst="rect">
            <a:avLst/>
          </a:prstGeom>
        </p:spPr>
      </p:pic>
      <p:pic>
        <p:nvPicPr>
          <p:cNvPr id="11" name="Picture 10" descr="A logo with text overlay&#10;&#10;Description automatically generated">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Tree>
    <p:extLst>
      <p:ext uri="{BB962C8B-B14F-4D97-AF65-F5344CB8AC3E}">
        <p14:creationId xmlns:p14="http://schemas.microsoft.com/office/powerpoint/2010/main" val="128344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Remaining Needs</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1168D2DC-99A7-DFAD-A048-6C3FCE9860A7}"/>
              </a:ext>
            </a:extLst>
          </p:cNvPr>
          <p:cNvSpPr>
            <a:spLocks noGrp="1"/>
          </p:cNvSpPr>
          <p:nvPr>
            <p:ph sz="quarter" idx="14"/>
          </p:nvPr>
        </p:nvSpPr>
        <p:spPr/>
        <p:txBody>
          <a:bodyPr>
            <a:normAutofit/>
          </a:bodyPr>
          <a:lstStyle/>
          <a:p>
            <a:r>
              <a:rPr lang="en-US" sz="2800" dirty="0">
                <a:latin typeface="Arial" panose="020B0604020202020204" pitchFamily="34" charset="0"/>
                <a:cs typeface="Arial" panose="020B0604020202020204" pitchFamily="34" charset="0"/>
              </a:rPr>
              <a:t>Dental therapists and other CHAP providers must be eligible for scholarship and loan repayment programs.</a:t>
            </a:r>
          </a:p>
          <a:p>
            <a:r>
              <a:rPr lang="en-US" sz="2800" dirty="0">
                <a:latin typeface="Arial" panose="020B0604020202020204" pitchFamily="34" charset="0"/>
                <a:cs typeface="Arial" panose="020B0604020202020204" pitchFamily="34" charset="0"/>
              </a:rPr>
              <a:t>Recognition of Tribal Self-Governance throughout the expansion of CHAP.</a:t>
            </a:r>
          </a:p>
          <a:p>
            <a:r>
              <a:rPr lang="en-US" sz="28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Update the IHS Circular 20-06.</a:t>
            </a:r>
            <a:endParaRPr lang="en-US" sz="2800" dirty="0">
              <a:solidFill>
                <a:srgbClr val="0070C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Outreach and education about CHAP providers.</a:t>
            </a:r>
          </a:p>
          <a:p>
            <a:r>
              <a:rPr lang="en-US" sz="2800" dirty="0">
                <a:latin typeface="Arial" panose="020B0604020202020204" pitchFamily="34" charset="0"/>
                <a:cs typeface="Arial" panose="020B0604020202020204" pitchFamily="34" charset="0"/>
              </a:rPr>
              <a:t>CHAP funding for Tribes and Area Certification Boards.</a:t>
            </a:r>
          </a:p>
        </p:txBody>
      </p:sp>
    </p:spTree>
    <p:extLst>
      <p:ext uri="{BB962C8B-B14F-4D97-AF65-F5344CB8AC3E}">
        <p14:creationId xmlns:p14="http://schemas.microsoft.com/office/powerpoint/2010/main" val="304735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5598041" y="365124"/>
            <a:ext cx="5837337" cy="1564685"/>
          </a:xfrm>
        </p:spPr>
        <p:txBody>
          <a:bodyPr vert="horz" lIns="91440" tIns="45720" rIns="91440" bIns="45720" rtlCol="0" anchor="ctr">
            <a:normAutofit/>
          </a:bodyPr>
          <a:lstStyle/>
          <a:p>
            <a:pPr algn="ctr"/>
            <a:r>
              <a:rPr lang="en-US" dirty="0">
                <a:solidFill>
                  <a:srgbClr val="FFFFFF"/>
                </a:solidFill>
              </a:rPr>
              <a:t>Questions?</a:t>
            </a:r>
          </a:p>
        </p:txBody>
      </p:sp>
      <p:pic>
        <p:nvPicPr>
          <p:cNvPr id="11" name="Picture 10" descr="A child being examined by a dentist&#10;&#10;Description automatically generated">
            <a:extLst>
              <a:ext uri="{FF2B5EF4-FFF2-40B4-BE49-F238E27FC236}">
                <a16:creationId xmlns:a16="http://schemas.microsoft.com/office/drawing/2014/main" id="{135B27CB-40D4-195F-2094-3098545E34B4}"/>
              </a:ext>
            </a:extLst>
          </p:cNvPr>
          <p:cNvPicPr>
            <a:picLocks noChangeAspect="1"/>
          </p:cNvPicPr>
          <p:nvPr/>
        </p:nvPicPr>
        <p:blipFill rotWithShape="1">
          <a:blip r:embed="rId3"/>
          <a:srcRect l="24527" r="23196" b="-1"/>
          <a:stretch/>
        </p:blipFill>
        <p:spPr>
          <a:xfrm>
            <a:off x="20" y="10"/>
            <a:ext cx="5067279" cy="6857990"/>
          </a:xfrm>
          <a:prstGeom prst="rect">
            <a:avLst/>
          </a:prstGeom>
        </p:spPr>
      </p:pic>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5725236" y="2737821"/>
            <a:ext cx="5710142" cy="3463963"/>
          </a:xfrm>
        </p:spPr>
        <p:txBody>
          <a:bodyPr vert="horz" lIns="91440" tIns="45720" rIns="91440" bIns="45720" rtlCol="0">
            <a:normAutofit fontScale="92500" lnSpcReduction="20000"/>
          </a:bodyPr>
          <a:lstStyle/>
          <a:p>
            <a:pPr algn="ctr">
              <a:spcAft>
                <a:spcPts val="600"/>
              </a:spcAft>
            </a:pPr>
            <a:r>
              <a:rPr lang="en-US" sz="2600" u="sng" dirty="0">
                <a:solidFill>
                  <a:schemeClr val="tx1"/>
                </a:solidFill>
                <a:latin typeface="Arial" panose="020B0604020202020204" pitchFamily="34" charset="0"/>
                <a:cs typeface="Arial" panose="020B0604020202020204" pitchFamily="34" charset="0"/>
              </a:rPr>
              <a:t>Contact Information</a:t>
            </a:r>
          </a:p>
          <a:p>
            <a:pPr indent="-228600">
              <a:spcAft>
                <a:spcPts val="600"/>
              </a:spcAft>
              <a:buFont typeface="Arial" panose="020B0604020202020204" pitchFamily="34" charset="0"/>
              <a:buChar char="•"/>
            </a:pPr>
            <a:endParaRPr lang="en-US" sz="2200" dirty="0">
              <a:solidFill>
                <a:schemeClr val="tx1"/>
              </a:solidFill>
            </a:endParaRPr>
          </a:p>
          <a:p>
            <a:pPr>
              <a:spcAft>
                <a:spcPts val="600"/>
              </a:spcAft>
            </a:pPr>
            <a:r>
              <a:rPr lang="en-US" sz="2400" dirty="0">
                <a:solidFill>
                  <a:schemeClr val="tx1"/>
                </a:solidFill>
                <a:latin typeface="Arial" panose="020B0604020202020204" pitchFamily="34" charset="0"/>
                <a:cs typeface="Arial" panose="020B0604020202020204" pitchFamily="34" charset="0"/>
              </a:rPr>
              <a:t>Senator Brian Wilbur</a:t>
            </a:r>
          </a:p>
          <a:p>
            <a:pPr indent="-228600">
              <a:spcAft>
                <a:spcPts val="600"/>
              </a:spcAft>
              <a:buFont typeface="Arial" panose="020B0604020202020204" pitchFamily="34" charset="0"/>
              <a:buChar char="•"/>
            </a:pPr>
            <a:r>
              <a:rPr lang="en-US" sz="2400" b="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bwilbur@swinomish.nsn.us</a:t>
            </a:r>
            <a:r>
              <a:rPr lang="en-US" sz="2400" b="0" dirty="0">
                <a:solidFill>
                  <a:srgbClr val="0070C0"/>
                </a:solidFill>
                <a:latin typeface="Arial" panose="020B0604020202020204" pitchFamily="34" charset="0"/>
                <a:cs typeface="Arial" panose="020B0604020202020204" pitchFamily="34" charset="0"/>
              </a:rPr>
              <a:t> </a:t>
            </a:r>
          </a:p>
          <a:p>
            <a:pPr>
              <a:spcAft>
                <a:spcPts val="600"/>
              </a:spcAft>
            </a:pPr>
            <a:endParaRPr lang="en-US" sz="2400" dirty="0">
              <a:solidFill>
                <a:schemeClr val="tx1"/>
              </a:solidFill>
              <a:latin typeface="Arial" panose="020B0604020202020204" pitchFamily="34" charset="0"/>
              <a:cs typeface="Arial" panose="020B0604020202020204" pitchFamily="34" charset="0"/>
            </a:endParaRPr>
          </a:p>
          <a:p>
            <a:pPr>
              <a:spcAft>
                <a:spcPts val="600"/>
              </a:spcAft>
            </a:pPr>
            <a:endParaRPr lang="en-US" sz="2400" dirty="0">
              <a:solidFill>
                <a:schemeClr val="tx1"/>
              </a:solidFill>
              <a:latin typeface="Arial" panose="020B0604020202020204" pitchFamily="34" charset="0"/>
              <a:cs typeface="Arial" panose="020B0604020202020204" pitchFamily="34" charset="0"/>
            </a:endParaRPr>
          </a:p>
          <a:p>
            <a:pPr>
              <a:spcAft>
                <a:spcPts val="600"/>
              </a:spcAft>
            </a:pPr>
            <a:r>
              <a:rPr lang="en-US" sz="2400" dirty="0">
                <a:solidFill>
                  <a:schemeClr val="tx1"/>
                </a:solidFill>
                <a:latin typeface="Arial" panose="020B0604020202020204" pitchFamily="34" charset="0"/>
                <a:cs typeface="Arial" panose="020B0604020202020204" pitchFamily="34" charset="0"/>
              </a:rPr>
              <a:t>Sarah Sullivan, Health Policy Director</a:t>
            </a:r>
          </a:p>
          <a:p>
            <a:pPr indent="-228600">
              <a:spcAft>
                <a:spcPts val="600"/>
              </a:spcAft>
              <a:buFont typeface="Arial" panose="020B0604020202020204" pitchFamily="34" charset="0"/>
              <a:buChar char="•"/>
            </a:pPr>
            <a:r>
              <a:rPr lang="en-US" sz="2400" b="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Sarah.Sullivan@didgwalic.com</a:t>
            </a:r>
            <a:r>
              <a:rPr lang="en-US" sz="2400" b="0" dirty="0">
                <a:solidFill>
                  <a:srgbClr val="0070C0"/>
                </a:solidFill>
                <a:latin typeface="Arial" panose="020B0604020202020204" pitchFamily="34" charset="0"/>
                <a:cs typeface="Arial" panose="020B0604020202020204" pitchFamily="34" charset="0"/>
              </a:rPr>
              <a:t> </a:t>
            </a:r>
          </a:p>
          <a:p>
            <a:pPr indent="-228600">
              <a:spcAft>
                <a:spcPts val="600"/>
              </a:spcAft>
              <a:buFont typeface="Arial" panose="020B0604020202020204" pitchFamily="34" charset="0"/>
              <a:buChar char="•"/>
            </a:pPr>
            <a:r>
              <a:rPr lang="en-US" sz="2400" b="0" dirty="0">
                <a:solidFill>
                  <a:srgbClr val="0070C0"/>
                </a:solidFill>
                <a:latin typeface="Arial" panose="020B0604020202020204" pitchFamily="34" charset="0"/>
                <a:cs typeface="Arial" panose="020B0604020202020204" pitchFamily="34" charset="0"/>
              </a:rPr>
              <a:t>(360) 707-8035</a:t>
            </a:r>
          </a:p>
          <a:p>
            <a:pPr indent="-228600">
              <a:spcAft>
                <a:spcPts val="600"/>
              </a:spcAft>
              <a:buFont typeface="Arial" panose="020B0604020202020204" pitchFamily="34" charset="0"/>
              <a:buChar char="•"/>
            </a:pPr>
            <a:endParaRPr lang="en-US" sz="2200" dirty="0">
              <a:solidFill>
                <a:schemeClr val="tx1"/>
              </a:solidFill>
            </a:endParaRPr>
          </a:p>
        </p:txBody>
      </p:sp>
      <p:pic>
        <p:nvPicPr>
          <p:cNvPr id="7" name="Picture 6" descr="A logo with text overlay&#10;&#10;Description automatically generated">
            <a:extLst>
              <a:ext uri="{FF2B5EF4-FFF2-40B4-BE49-F238E27FC236}">
                <a16:creationId xmlns:a16="http://schemas.microsoft.com/office/drawing/2014/main" id="{9A89037B-BB56-5985-8EC8-FC0827058B4A}"/>
              </a:ext>
            </a:extLst>
          </p:cNvPr>
          <p:cNvPicPr>
            <a:picLocks noChangeAspect="1"/>
          </p:cNvPicPr>
          <p:nvPr/>
        </p:nvPicPr>
        <p:blipFill>
          <a:blip r:embed="rId6"/>
          <a:stretch>
            <a:fillRect/>
          </a:stretch>
        </p:blipFill>
        <p:spPr>
          <a:xfrm>
            <a:off x="9763397" y="6077644"/>
            <a:ext cx="2426418" cy="780356"/>
          </a:xfrm>
          <a:prstGeom prst="rect">
            <a:avLst/>
          </a:prstGeom>
        </p:spPr>
      </p:pic>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nchor="ctr"/>
          <a:lstStyle/>
          <a:p>
            <a:r>
              <a:rPr lang="en-US" dirty="0">
                <a:latin typeface="Arial" panose="020B0604020202020204" pitchFamily="34" charset="0"/>
                <a:cs typeface="Arial" panose="020B0604020202020204" pitchFamily="34" charset="0"/>
              </a:rPr>
              <a:t>Overview</a:t>
            </a:r>
          </a:p>
        </p:txBody>
      </p:sp>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742180" y="441857"/>
            <a:ext cx="6764531" cy="6155323"/>
          </a:xfrm>
        </p:spPr>
        <p:txBody>
          <a:bodyPr>
            <a:noAutofit/>
          </a:bodyPr>
          <a:lstStyle/>
          <a:p>
            <a:pPr>
              <a:buAutoNum type="arabicPeriod"/>
            </a:pPr>
            <a:r>
              <a:rPr lang="en-US" sz="1800" dirty="0">
                <a:latin typeface="Arial" panose="020B0604020202020204" pitchFamily="34" charset="0"/>
                <a:cs typeface="Arial" panose="020B0604020202020204" pitchFamily="34" charset="0"/>
              </a:rPr>
              <a:t>Dental Health Aide Therapists (DHATs)/Dental Therapists.</a:t>
            </a:r>
          </a:p>
          <a:p>
            <a:pPr>
              <a:buAutoNum type="arabicPeriod"/>
            </a:pPr>
            <a:r>
              <a:rPr lang="en-US" sz="1800" dirty="0">
                <a:latin typeface="Arial" panose="020B0604020202020204" pitchFamily="34" charset="0"/>
                <a:cs typeface="Arial" panose="020B0604020202020204" pitchFamily="34" charset="0"/>
              </a:rPr>
              <a:t>Adding a Dental Therapist to the Swinomish Dental Team to meet the needs of the community.</a:t>
            </a:r>
          </a:p>
          <a:p>
            <a:pPr>
              <a:buAutoNum type="arabicPeriod"/>
            </a:pPr>
            <a:r>
              <a:rPr lang="en-US" sz="1800" dirty="0">
                <a:latin typeface="Arial" panose="020B0604020202020204" pitchFamily="34" charset="0"/>
                <a:cs typeface="Arial" panose="020B0604020202020204" pitchFamily="34" charset="0"/>
              </a:rPr>
              <a:t>Political Road to Tribal Sovereignty implementing Dental Therapists.</a:t>
            </a:r>
          </a:p>
          <a:p>
            <a:pPr>
              <a:buAutoNum type="arabicPeriod"/>
            </a:pPr>
            <a:r>
              <a:rPr lang="en-US" sz="1800" dirty="0">
                <a:latin typeface="Arial" panose="020B0604020202020204" pitchFamily="34" charset="0"/>
                <a:cs typeface="Arial" panose="020B0604020202020204" pitchFamily="34" charset="0"/>
              </a:rPr>
              <a:t>Swinomish Dental Licensing Regulatory Framework.</a:t>
            </a:r>
          </a:p>
          <a:p>
            <a:pPr>
              <a:buAutoNum type="arabicPeriod"/>
            </a:pPr>
            <a:r>
              <a:rPr lang="en-US" sz="1800" dirty="0">
                <a:latin typeface="Arial" panose="020B0604020202020204" pitchFamily="34" charset="0"/>
                <a:cs typeface="Arial" panose="020B0604020202020204" pitchFamily="34" charset="0"/>
              </a:rPr>
              <a:t>Successful Impacts of Dental Therapists at Swinomish. </a:t>
            </a:r>
          </a:p>
          <a:p>
            <a:pPr>
              <a:buAutoNum type="arabicPeriod"/>
            </a:pPr>
            <a:r>
              <a:rPr lang="en-US" sz="1800" dirty="0">
                <a:latin typeface="Arial" panose="020B0604020202020204" pitchFamily="34" charset="0"/>
                <a:cs typeface="Arial" panose="020B0604020202020204" pitchFamily="34" charset="0"/>
              </a:rPr>
              <a:t>2017 Washington Tribal Dental Therapist Bill.</a:t>
            </a:r>
          </a:p>
          <a:p>
            <a:pPr>
              <a:buAutoNum type="arabicPeriod"/>
            </a:pPr>
            <a:r>
              <a:rPr lang="en-US" sz="1800" dirty="0">
                <a:latin typeface="Arial" panose="020B0604020202020204" pitchFamily="34" charset="0"/>
                <a:cs typeface="Arial" panose="020B0604020202020204" pitchFamily="34" charset="0"/>
              </a:rPr>
              <a:t>Washington Medicaid Reimbursement for Dental Therapists.</a:t>
            </a:r>
          </a:p>
          <a:p>
            <a:pPr>
              <a:buAutoNum type="arabicPeriod"/>
            </a:pPr>
            <a:r>
              <a:rPr lang="en-US" sz="1800" dirty="0">
                <a:latin typeface="Arial" panose="020B0604020202020204" pitchFamily="34" charset="0"/>
                <a:cs typeface="Arial" panose="020B0604020202020204" pitchFamily="34" charset="0"/>
              </a:rPr>
              <a:t>Expansion of Dental Therapists beyond the Reservation.</a:t>
            </a:r>
          </a:p>
          <a:p>
            <a:pPr>
              <a:buAutoNum type="arabicPeriod"/>
            </a:pPr>
            <a:r>
              <a:rPr lang="en-US" sz="1800" dirty="0">
                <a:latin typeface="Arial" panose="020B0604020202020204" pitchFamily="34" charset="0"/>
                <a:cs typeface="Arial" panose="020B0604020202020204" pitchFamily="34" charset="0"/>
              </a:rPr>
              <a:t>Swinomish and Skagit Valley College </a:t>
            </a:r>
            <a:r>
              <a:rPr lang="en-US" sz="1800" dirty="0" err="1">
                <a:latin typeface="Arial" panose="020B0604020202020204" pitchFamily="34" charset="0"/>
                <a:cs typeface="Arial" panose="020B0604020202020204" pitchFamily="34" charset="0"/>
              </a:rPr>
              <a:t>dəxʷx̌ayəbus</a:t>
            </a:r>
            <a:r>
              <a:rPr lang="en-US" sz="1800" dirty="0">
                <a:latin typeface="Arial" panose="020B0604020202020204" pitchFamily="34" charset="0"/>
                <a:cs typeface="Arial" panose="020B0604020202020204" pitchFamily="34" charset="0"/>
              </a:rPr>
              <a:t> Dental Therapy Education Program.</a:t>
            </a:r>
          </a:p>
          <a:p>
            <a:pPr>
              <a:buAutoNum type="arabicPeriod"/>
            </a:pPr>
            <a:r>
              <a:rPr lang="en-US" sz="1800" dirty="0">
                <a:latin typeface="Arial" panose="020B0604020202020204" pitchFamily="34" charset="0"/>
                <a:cs typeface="Arial" panose="020B0604020202020204" pitchFamily="34" charset="0"/>
              </a:rPr>
              <a:t> Remaining Needs.</a:t>
            </a:r>
          </a:p>
        </p:txBody>
      </p:sp>
      <p:pic>
        <p:nvPicPr>
          <p:cNvPr id="8" name="Picture 7">
            <a:extLst>
              <a:ext uri="{FF2B5EF4-FFF2-40B4-BE49-F238E27FC236}">
                <a16:creationId xmlns:a16="http://schemas.microsoft.com/office/drawing/2014/main" id="{60FDEA74-B555-804B-A594-8246852874CD}"/>
              </a:ext>
            </a:extLst>
          </p:cNvPr>
          <p:cNvPicPr>
            <a:picLocks noChangeAspect="1"/>
          </p:cNvPicPr>
          <p:nvPr/>
        </p:nvPicPr>
        <p:blipFill>
          <a:blip r:embed="rId3"/>
          <a:stretch>
            <a:fillRect/>
          </a:stretch>
        </p:blipFill>
        <p:spPr>
          <a:xfrm>
            <a:off x="9765582" y="6077644"/>
            <a:ext cx="2426418" cy="780356"/>
          </a:xfrm>
          <a:prstGeom prst="rect">
            <a:avLst/>
          </a:prstGeom>
        </p:spPr>
      </p:pic>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A Native </a:t>
            </a:r>
            <a:r>
              <a:rPr lang="en-US" sz="3600" spc="-40" dirty="0">
                <a:solidFill>
                  <a:srgbClr val="FFFFFF"/>
                </a:solidFill>
                <a:latin typeface="Arial" panose="020B0604020202020204" pitchFamily="34" charset="0"/>
                <a:cs typeface="Arial" panose="020B0604020202020204" pitchFamily="34" charset="0"/>
              </a:rPr>
              <a:t>S</a:t>
            </a:r>
            <a:r>
              <a:rPr kumimoji="0" lang="en-US" sz="3600" i="0" u="none" strike="noStrike" cap="none" spc="-40" normalizeH="0" noProof="0" dirty="0" err="1">
                <a:ln>
                  <a:noFill/>
                </a:ln>
                <a:solidFill>
                  <a:srgbClr val="FFFFFF"/>
                </a:solidFill>
                <a:effectLst/>
                <a:uLnTx/>
                <a:uFillTx/>
                <a:latin typeface="Arial" panose="020B0604020202020204" pitchFamily="34" charset="0"/>
                <a:cs typeface="Arial" panose="020B0604020202020204" pitchFamily="34" charset="0"/>
              </a:rPr>
              <a:t>olution</a:t>
            </a: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 to Oral Health Disparities Among Native Americans</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2"/>
          <a:stretch>
            <a:fillRect/>
          </a:stretch>
        </p:blipFill>
        <p:spPr>
          <a:xfrm>
            <a:off x="9765582" y="6077644"/>
            <a:ext cx="2426418" cy="780356"/>
          </a:xfrm>
          <a:prstGeom prst="rect">
            <a:avLst/>
          </a:prstGeom>
        </p:spPr>
      </p:pic>
      <p:sp>
        <p:nvSpPr>
          <p:cNvPr id="7" name="Content Placeholder 6">
            <a:extLst>
              <a:ext uri="{FF2B5EF4-FFF2-40B4-BE49-F238E27FC236}">
                <a16:creationId xmlns:a16="http://schemas.microsoft.com/office/drawing/2014/main" id="{5C69CA3F-1620-21B0-FD2B-C62DD4EC6AB0}"/>
              </a:ext>
            </a:extLst>
          </p:cNvPr>
          <p:cNvSpPr>
            <a:spLocks noGrp="1"/>
          </p:cNvSpPr>
          <p:nvPr>
            <p:ph sz="quarter" idx="14"/>
          </p:nvPr>
        </p:nvSpPr>
        <p:spPr>
          <a:xfrm>
            <a:off x="494210" y="1530800"/>
            <a:ext cx="8477803" cy="5096577"/>
          </a:xfrm>
        </p:spPr>
        <p:txBody>
          <a:bodyPr>
            <a:normAutofit fontScale="92500" lnSpcReduction="20000"/>
          </a:bodyPr>
          <a:lstStyle/>
          <a:p>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American Indians and Alaska Natives face a disproportionate burden of oral health disease compared to any population in the US</a:t>
            </a:r>
            <a:r>
              <a:rPr lang="en-US" dirty="0">
                <a:solidFill>
                  <a:srgbClr val="0070C0"/>
                </a:solidFill>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Early childhood untreated tooth decay for AI/ANs is 3 times higher than the US average.</a:t>
            </a:r>
          </a:p>
          <a:p>
            <a:pPr lvl="1"/>
            <a:r>
              <a:rPr lang="en-US" dirty="0">
                <a:latin typeface="Arial" panose="020B0604020202020204" pitchFamily="34" charset="0"/>
                <a:cs typeface="Arial" panose="020B0604020202020204" pitchFamily="34" charset="0"/>
              </a:rPr>
              <a:t>AI/AN adults are more likely to have severe periodontal disease, missing teeth, and to report poor oral health.</a:t>
            </a:r>
          </a:p>
          <a:p>
            <a:pPr lvl="1"/>
            <a:r>
              <a:rPr lang="en-US" dirty="0">
                <a:latin typeface="Arial" panose="020B0604020202020204" pitchFamily="34" charset="0"/>
                <a:cs typeface="Arial" panose="020B0604020202020204" pitchFamily="34" charset="0"/>
              </a:rPr>
              <a:t>In 2009 the IHS spent $99 per person on dental care compared to $272 per person nationwide.</a:t>
            </a:r>
          </a:p>
          <a:p>
            <a:pPr lvl="1"/>
            <a:r>
              <a:rPr lang="en-US" dirty="0">
                <a:latin typeface="Arial" panose="020B0604020202020204" pitchFamily="34" charset="0"/>
                <a:cs typeface="Arial" panose="020B0604020202020204" pitchFamily="34" charset="0"/>
              </a:rPr>
              <a:t>In 2014, more than 2.4 million Native Americans lived in counties with dental care shortages.</a:t>
            </a:r>
          </a:p>
          <a:p>
            <a:pPr lvl="1"/>
            <a:r>
              <a:rPr lang="en-US" dirty="0">
                <a:latin typeface="Arial" panose="020B0604020202020204" pitchFamily="34" charset="0"/>
                <a:cs typeface="Arial" panose="020B0604020202020204" pitchFamily="34" charset="0"/>
              </a:rPr>
              <a:t>The typical IHS Provider/Dentist availability is 2,800 patients per provider compared to 1,500 per Provider/Dentist for the general US population.</a:t>
            </a:r>
          </a:p>
          <a:p>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Barriers to the Oral Health Workforce in Indian Country include burnout, limited staffing, and lack of AI/AN representation in the workforce.</a:t>
            </a:r>
            <a:endParaRPr lang="en-US" dirty="0">
              <a:solidFill>
                <a:srgbClr val="0070C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E2DF01-39EC-DD20-F490-CC7774A70056}"/>
              </a:ext>
            </a:extLst>
          </p:cNvPr>
          <p:cNvPicPr>
            <a:picLocks noChangeAspect="1"/>
          </p:cNvPicPr>
          <p:nvPr/>
        </p:nvPicPr>
        <p:blipFill>
          <a:blip r:embed="rId5"/>
          <a:stretch>
            <a:fillRect/>
          </a:stretch>
        </p:blipFill>
        <p:spPr>
          <a:xfrm>
            <a:off x="9088600" y="2316520"/>
            <a:ext cx="2970434" cy="2224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111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Dental Health Aide Therapists (DHATs)/Dental Therapists</a:t>
            </a:r>
            <a:br>
              <a:rPr lang="en-US" sz="1300" spc="-40" dirty="0">
                <a:solidFill>
                  <a:srgbClr val="FFFFFF"/>
                </a:solidFill>
              </a:rPr>
            </a:br>
            <a:endParaRPr lang="en-US" sz="1300" spc="-40" dirty="0">
              <a:solidFill>
                <a:srgbClr val="FFFFFF"/>
              </a:solidFill>
            </a:endParaRPr>
          </a:p>
        </p:txBody>
      </p:sp>
      <p:sp>
        <p:nvSpPr>
          <p:cNvPr id="7" name="Content Placeholder 2">
            <a:extLst>
              <a:ext uri="{FF2B5EF4-FFF2-40B4-BE49-F238E27FC236}">
                <a16:creationId xmlns:a16="http://schemas.microsoft.com/office/drawing/2014/main" id="{9D39F998-B402-2ADF-3CC7-0199E0454A22}"/>
              </a:ext>
            </a:extLst>
          </p:cNvPr>
          <p:cNvSpPr>
            <a:spLocks noGrp="1"/>
          </p:cNvSpPr>
          <p:nvPr>
            <p:ph sz="quarter" idx="14"/>
          </p:nvPr>
        </p:nvSpPr>
        <p:spPr>
          <a:xfrm>
            <a:off x="316306" y="1318260"/>
            <a:ext cx="6009320" cy="5395113"/>
          </a:xfrm>
        </p:spPr>
        <p:txBody>
          <a:bodyPr vert="horz" lIns="91440" tIns="45720" rIns="91440" bIns="45720" rtlCol="0">
            <a:normAutofit/>
          </a:bodyPr>
          <a:lstStyle/>
          <a:p>
            <a:pPr>
              <a:lnSpc>
                <a:spcPct val="100000"/>
              </a:lnSpc>
            </a:pPr>
            <a:r>
              <a:rPr lang="en-US" sz="1800" dirty="0">
                <a:latin typeface="Arial" panose="020B0604020202020204" pitchFamily="34" charset="0"/>
                <a:cs typeface="Arial" panose="020B0604020202020204" pitchFamily="34" charset="0"/>
              </a:rPr>
              <a:t>DHA/Ts are primary oral health professionals that provide                                                                                               preventative, basic restorative care and                                                                                                                                          uncomplicated extractions under the supervision of a state licensed dentist (DDS).</a:t>
            </a:r>
          </a:p>
          <a:p>
            <a:pPr>
              <a:lnSpc>
                <a:spcPct val="100000"/>
              </a:lnSpc>
            </a:pPr>
            <a:r>
              <a:rPr lang="en-US" sz="1800" dirty="0">
                <a:latin typeface="Arial" panose="020B0604020202020204" pitchFamily="34" charset="0"/>
                <a:cs typeface="Arial" panose="020B0604020202020204" pitchFamily="34" charset="0"/>
              </a:rPr>
              <a:t>Trained to perform about 50 of &gt; 500                                                                                                            different procedures that a dentist typically provides.       </a:t>
            </a:r>
          </a:p>
          <a:p>
            <a:pPr>
              <a:lnSpc>
                <a:spcPct val="100000"/>
              </a:lnSpc>
            </a:pPr>
            <a:r>
              <a:rPr lang="en-US" sz="1800" dirty="0">
                <a:latin typeface="Arial" panose="020B0604020202020204" pitchFamily="34" charset="0"/>
                <a:cs typeface="Arial" panose="020B0604020202020204" pitchFamily="34" charset="0"/>
              </a:rPr>
              <a:t>Allows the supervising provider to focus their practice at the top of their scope. </a:t>
            </a:r>
          </a:p>
          <a:p>
            <a:pPr>
              <a:lnSpc>
                <a:spcPct val="100000"/>
              </a:lnSpc>
            </a:pPr>
            <a:r>
              <a:rPr lang="en-US" sz="1800" dirty="0">
                <a:latin typeface="Arial" panose="020B0604020202020204" pitchFamily="34" charset="0"/>
                <a:cs typeface="Arial" panose="020B0604020202020204" pitchFamily="34" charset="0"/>
              </a:rPr>
              <a:t>Must renew certification every 2 years.</a:t>
            </a:r>
          </a:p>
          <a:p>
            <a:pPr>
              <a:lnSpc>
                <a:spcPct val="100000"/>
              </a:lnSpc>
            </a:pPr>
            <a:r>
              <a:rPr lang="en-US" sz="1800" dirty="0">
                <a:latin typeface="Arial" panose="020B0604020202020204" pitchFamily="34" charset="0"/>
                <a:cs typeface="Arial" panose="020B0604020202020204" pitchFamily="34" charset="0"/>
              </a:rPr>
              <a:t>Under the Indian Health Care Improvement Act (IHCIA) for DHAT services on tribal land outside of Alaska the following requirements must be met: </a:t>
            </a:r>
          </a:p>
          <a:p>
            <a:pPr lvl="1">
              <a:lnSpc>
                <a:spcPct val="100000"/>
              </a:lnSpc>
            </a:pPr>
            <a:r>
              <a:rPr lang="en-US" sz="1700" b="1" dirty="0">
                <a:solidFill>
                  <a:srgbClr val="0070C0"/>
                </a:solidFill>
                <a:latin typeface="Arial" panose="020B0604020202020204" pitchFamily="34" charset="0"/>
                <a:cs typeface="Arial" panose="020B0604020202020204" pitchFamily="34" charset="0"/>
              </a:rPr>
              <a:t>“</a:t>
            </a:r>
            <a:r>
              <a:rPr lang="en-US" sz="17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use of dental health aide therapist services or midlevel dental health provider services is authorized under State law.” 25 U.S.C. § 1616l(d)(3)(A).                                                                                   </a:t>
            </a:r>
            <a:endParaRPr lang="en-US" sz="1700" b="1" dirty="0">
              <a:solidFill>
                <a:srgbClr val="0070C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DD053B2-999D-5F86-C007-724FF9A4FC5F}"/>
              </a:ext>
            </a:extLst>
          </p:cNvPr>
          <p:cNvPicPr>
            <a:picLocks noChangeAspect="1"/>
          </p:cNvPicPr>
          <p:nvPr/>
        </p:nvPicPr>
        <p:blipFill rotWithShape="1">
          <a:blip r:embed="rId4"/>
          <a:srcRect r="1" b="49134"/>
          <a:stretch/>
        </p:blipFill>
        <p:spPr>
          <a:xfrm>
            <a:off x="6706113" y="1150466"/>
            <a:ext cx="5105400" cy="5395113"/>
          </a:xfrm>
          <a:prstGeom prst="rect">
            <a:avLst/>
          </a:prstGeom>
        </p:spPr>
      </p:pic>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5"/>
          <a:stretch>
            <a:fillRect/>
          </a:stretch>
        </p:blipFill>
        <p:spPr>
          <a:xfrm>
            <a:off x="9765582" y="6077644"/>
            <a:ext cx="2426418" cy="780356"/>
          </a:xfrm>
          <a:prstGeom prst="rect">
            <a:avLst/>
          </a:prstGeom>
        </p:spPr>
      </p:pic>
    </p:spTree>
    <p:extLst>
      <p:ext uri="{BB962C8B-B14F-4D97-AF65-F5344CB8AC3E}">
        <p14:creationId xmlns:p14="http://schemas.microsoft.com/office/powerpoint/2010/main" val="26055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80">
                                          <p:stCondLst>
                                            <p:cond delay="0"/>
                                          </p:stCondLst>
                                        </p:cTn>
                                        <p:tgtEl>
                                          <p:spTgt spid="7">
                                            <p:txEl>
                                              <p:pRg st="5" end="5"/>
                                            </p:txEl>
                                          </p:spTgt>
                                        </p:tgtEl>
                                      </p:cBhvr>
                                    </p:animEffect>
                                    <p:anim calcmode="lin" valueType="num">
                                      <p:cBhvr>
                                        <p:cTn id="8"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5" end="5"/>
                                            </p:txEl>
                                          </p:spTgt>
                                        </p:tgtEl>
                                      </p:cBhvr>
                                      <p:to x="100000" y="60000"/>
                                    </p:animScale>
                                    <p:animScale>
                                      <p:cBhvr>
                                        <p:cTn id="14" dur="166" decel="50000">
                                          <p:stCondLst>
                                            <p:cond delay="676"/>
                                          </p:stCondLst>
                                        </p:cTn>
                                        <p:tgtEl>
                                          <p:spTgt spid="7">
                                            <p:txEl>
                                              <p:pRg st="5" end="5"/>
                                            </p:txEl>
                                          </p:spTgt>
                                        </p:tgtEl>
                                      </p:cBhvr>
                                      <p:to x="100000" y="100000"/>
                                    </p:animScale>
                                    <p:animScale>
                                      <p:cBhvr>
                                        <p:cTn id="15" dur="26">
                                          <p:stCondLst>
                                            <p:cond delay="1312"/>
                                          </p:stCondLst>
                                        </p:cTn>
                                        <p:tgtEl>
                                          <p:spTgt spid="7">
                                            <p:txEl>
                                              <p:pRg st="5" end="5"/>
                                            </p:txEl>
                                          </p:spTgt>
                                        </p:tgtEl>
                                      </p:cBhvr>
                                      <p:to x="100000" y="80000"/>
                                    </p:animScale>
                                    <p:animScale>
                                      <p:cBhvr>
                                        <p:cTn id="16" dur="166" decel="50000">
                                          <p:stCondLst>
                                            <p:cond delay="1338"/>
                                          </p:stCondLst>
                                        </p:cTn>
                                        <p:tgtEl>
                                          <p:spTgt spid="7">
                                            <p:txEl>
                                              <p:pRg st="5" end="5"/>
                                            </p:txEl>
                                          </p:spTgt>
                                        </p:tgtEl>
                                      </p:cBhvr>
                                      <p:to x="100000" y="100000"/>
                                    </p:animScale>
                                    <p:animScale>
                                      <p:cBhvr>
                                        <p:cTn id="17" dur="26">
                                          <p:stCondLst>
                                            <p:cond delay="1642"/>
                                          </p:stCondLst>
                                        </p:cTn>
                                        <p:tgtEl>
                                          <p:spTgt spid="7">
                                            <p:txEl>
                                              <p:pRg st="5" end="5"/>
                                            </p:txEl>
                                          </p:spTgt>
                                        </p:tgtEl>
                                      </p:cBhvr>
                                      <p:to x="100000" y="90000"/>
                                    </p:animScale>
                                    <p:animScale>
                                      <p:cBhvr>
                                        <p:cTn id="18" dur="166" decel="50000">
                                          <p:stCondLst>
                                            <p:cond delay="1668"/>
                                          </p:stCondLst>
                                        </p:cTn>
                                        <p:tgtEl>
                                          <p:spTgt spid="7">
                                            <p:txEl>
                                              <p:pRg st="5" end="5"/>
                                            </p:txEl>
                                          </p:spTgt>
                                        </p:tgtEl>
                                      </p:cBhvr>
                                      <p:to x="100000" y="100000"/>
                                    </p:animScale>
                                    <p:animScale>
                                      <p:cBhvr>
                                        <p:cTn id="19" dur="26">
                                          <p:stCondLst>
                                            <p:cond delay="1808"/>
                                          </p:stCondLst>
                                        </p:cTn>
                                        <p:tgtEl>
                                          <p:spTgt spid="7">
                                            <p:txEl>
                                              <p:pRg st="5" end="5"/>
                                            </p:txEl>
                                          </p:spTgt>
                                        </p:tgtEl>
                                      </p:cBhvr>
                                      <p:to x="100000" y="95000"/>
                                    </p:animScale>
                                    <p:animScale>
                                      <p:cBhvr>
                                        <p:cTn id="20" dur="166" decel="50000">
                                          <p:stCondLst>
                                            <p:cond delay="1834"/>
                                          </p:stCondLst>
                                        </p:cTn>
                                        <p:tgtEl>
                                          <p:spTgt spid="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Analysis of Adding a Dental Therapist to the Swinomish Dental Clinic</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pic>
        <p:nvPicPr>
          <p:cNvPr id="6" name="Picture 5">
            <a:extLst>
              <a:ext uri="{FF2B5EF4-FFF2-40B4-BE49-F238E27FC236}">
                <a16:creationId xmlns:a16="http://schemas.microsoft.com/office/drawing/2014/main" id="{AF299E6F-57EE-972B-2783-817B29A4D5AA}"/>
              </a:ext>
            </a:extLst>
          </p:cNvPr>
          <p:cNvPicPr>
            <a:picLocks noChangeAspect="1"/>
          </p:cNvPicPr>
          <p:nvPr/>
        </p:nvPicPr>
        <p:blipFill>
          <a:blip r:embed="rId4"/>
          <a:stretch>
            <a:fillRect/>
          </a:stretch>
        </p:blipFill>
        <p:spPr>
          <a:xfrm>
            <a:off x="276534" y="1973522"/>
            <a:ext cx="3309477" cy="2664520"/>
          </a:xfrm>
          <a:prstGeom prst="rect">
            <a:avLst/>
          </a:prstGeom>
        </p:spPr>
      </p:pic>
      <p:sp>
        <p:nvSpPr>
          <p:cNvPr id="7" name="Content Placeholder 6">
            <a:extLst>
              <a:ext uri="{FF2B5EF4-FFF2-40B4-BE49-F238E27FC236}">
                <a16:creationId xmlns:a16="http://schemas.microsoft.com/office/drawing/2014/main" id="{5C69CA3F-1620-21B0-FD2B-C62DD4EC6AB0}"/>
              </a:ext>
            </a:extLst>
          </p:cNvPr>
          <p:cNvSpPr>
            <a:spLocks noGrp="1"/>
          </p:cNvSpPr>
          <p:nvPr>
            <p:ph sz="quarter" idx="14"/>
          </p:nvPr>
        </p:nvSpPr>
        <p:spPr>
          <a:xfrm>
            <a:off x="3581231" y="1202586"/>
            <a:ext cx="8477803" cy="5096577"/>
          </a:xfrm>
        </p:spPr>
        <p:txBody>
          <a:bodyPr>
            <a:normAutofit fontScale="92500" lnSpcReduction="10000"/>
          </a:bodyPr>
          <a:lstStyle/>
          <a:p>
            <a:r>
              <a:rPr lang="en-US" dirty="0">
                <a:latin typeface="Arial" panose="020B0604020202020204" pitchFamily="34" charset="0"/>
                <a:cs typeface="Arial" panose="020B0604020202020204" pitchFamily="34" charset="0"/>
              </a:rPr>
              <a:t>Procedural review for FY 2012, 2013 and 2014 for Swinomish showed that over 50% of procedures and services could have been provided by a trained dental therapist under the Alaska model </a:t>
            </a:r>
          </a:p>
          <a:p>
            <a:r>
              <a:rPr lang="en-US" dirty="0">
                <a:latin typeface="Arial" panose="020B0604020202020204" pitchFamily="34" charset="0"/>
                <a:cs typeface="Arial" panose="020B0604020202020204" pitchFamily="34" charset="0"/>
              </a:rPr>
              <a:t>Analysis showed that the same procedures could have been covered with 50% personnel cost savings by replacing dentist time with dental therapist time.</a:t>
            </a:r>
          </a:p>
          <a:p>
            <a:r>
              <a:rPr lang="en-US" dirty="0">
                <a:latin typeface="Arial" panose="020B0604020202020204" pitchFamily="34" charset="0"/>
                <a:cs typeface="Arial" panose="020B0604020202020204" pitchFamily="34" charset="0"/>
              </a:rPr>
              <a:t>Analysis showed that dentist time could have been significantly reoriented to more complex dentist-only procedures (i.e. prosthodontic, advanced restorative and surgical procedures).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200" b="0" i="0" u="none" strike="noStrike" kern="1200" cap="none" spc="-2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Dental therapists are a Native solution to the unmet oral healthcare needs in Native communities. They provide culturally appropriate care to the patients and communities they serve, and they free up dentists’ time for the most complex conditions and procedures.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88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52D3BCF-5FFD-4370-BBC0-949A4CAEC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AF7891E-857B-435C-B27A-FAA12E672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786984" y="247985"/>
            <a:ext cx="10539628" cy="773777"/>
          </a:xfrm>
        </p:spPr>
        <p:txBody>
          <a:bodyPr vert="horz" lIns="91440" tIns="45720" rIns="91440" bIns="45720" rtlCol="0" anchor="ctr">
            <a:normAutofit fontScale="90000"/>
          </a:bodyPr>
          <a:lstStyle/>
          <a:p>
            <a:pPr algn="ctr">
              <a:lnSpc>
                <a:spcPct val="90000"/>
              </a:lnSpc>
            </a:pPr>
            <a:br>
              <a:rPr kumimoji="0" lang="en-US" sz="1500" i="0" u="none" strike="noStrike" cap="none" spc="-40" normalizeH="0" noProof="0" dirty="0">
                <a:ln>
                  <a:noFill/>
                </a:ln>
                <a:solidFill>
                  <a:srgbClr val="FFFFFF"/>
                </a:solidFill>
                <a:effectLst/>
                <a:uLnTx/>
                <a:uFillTx/>
              </a:rPr>
            </a:br>
            <a:r>
              <a:rPr kumimoji="0" lang="en-US" sz="32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Political Road to </a:t>
            </a:r>
            <a:r>
              <a:rPr lang="en-US" sz="3200" spc="-40" dirty="0">
                <a:solidFill>
                  <a:srgbClr val="FFFFFF"/>
                </a:solidFill>
                <a:latin typeface="Arial" panose="020B0604020202020204" pitchFamily="34" charset="0"/>
                <a:cs typeface="Arial" panose="020B0604020202020204" pitchFamily="34" charset="0"/>
              </a:rPr>
              <a:t>Self-Governance </a:t>
            </a:r>
            <a:r>
              <a:rPr kumimoji="0" lang="en-US" sz="32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Implementation of </a:t>
            </a:r>
            <a:br>
              <a:rPr kumimoji="0" lang="en-US" sz="32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2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Dental Therapists </a:t>
            </a:r>
            <a:br>
              <a:rPr lang="en-US" sz="3200" spc="-40" dirty="0">
                <a:solidFill>
                  <a:srgbClr val="FFFFFF"/>
                </a:solidFill>
                <a:latin typeface="Arial" panose="020B0604020202020204" pitchFamily="34" charset="0"/>
                <a:cs typeface="Arial" panose="020B0604020202020204" pitchFamily="34" charset="0"/>
              </a:rPr>
            </a:br>
            <a:endParaRPr lang="en-US" sz="3200" spc="-40" dirty="0">
              <a:solidFill>
                <a:srgbClr val="FFFFFF"/>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graphicFrame>
        <p:nvGraphicFramePr>
          <p:cNvPr id="32" name="Content Placeholder 6">
            <a:extLst>
              <a:ext uri="{FF2B5EF4-FFF2-40B4-BE49-F238E27FC236}">
                <a16:creationId xmlns:a16="http://schemas.microsoft.com/office/drawing/2014/main" id="{8D133E22-96B1-0226-3539-2C4A212D4C87}"/>
              </a:ext>
            </a:extLst>
          </p:cNvPr>
          <p:cNvGraphicFramePr>
            <a:graphicFrameLocks noGrp="1"/>
          </p:cNvGraphicFramePr>
          <p:nvPr>
            <p:ph sz="quarter" idx="14"/>
            <p:extLst>
              <p:ext uri="{D42A27DB-BD31-4B8C-83A1-F6EECF244321}">
                <p14:modId xmlns:p14="http://schemas.microsoft.com/office/powerpoint/2010/main" val="113169364"/>
              </p:ext>
            </p:extLst>
          </p:nvPr>
        </p:nvGraphicFramePr>
        <p:xfrm>
          <a:off x="226577" y="1446550"/>
          <a:ext cx="11417736" cy="4631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18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Swinomish Dental Licensing Regulatory Framework</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493615" y="1695450"/>
            <a:ext cx="10766524" cy="4543509"/>
          </a:xfrm>
        </p:spPr>
        <p:txBody>
          <a:bodyPr>
            <a:normAutofit/>
          </a:bodyPr>
          <a:lstStyle/>
          <a:p>
            <a:r>
              <a:rPr lang="en-US" dirty="0">
                <a:latin typeface="Arial" panose="020B0604020202020204" pitchFamily="34" charset="0"/>
                <a:cs typeface="Arial" panose="020B0604020202020204" pitchFamily="34" charset="0"/>
              </a:rPr>
              <a:t>Swinomish created a Division of Licensing to bring together existing Tribal licensing and regulatory functions.</a:t>
            </a:r>
          </a:p>
          <a:p>
            <a:r>
              <a:rPr lang="en-US" dirty="0">
                <a:latin typeface="Arial" panose="020B0604020202020204" pitchFamily="34" charset="0"/>
                <a:cs typeface="Arial" panose="020B0604020202020204" pitchFamily="34" charset="0"/>
              </a:rPr>
              <a:t>Swinomish Dental Licensing Board includes 6 members with 5-year terms.</a:t>
            </a:r>
          </a:p>
          <a:p>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Swinomish adopted the first Tribal Dental Health Provider Licensing Code to license and regulate Dentists, Hygienists, Dental Therapists, and recently Dental Therapy Education Programs</a:t>
            </a:r>
            <a:r>
              <a:rPr lang="en-US" dirty="0">
                <a:solidFill>
                  <a:srgbClr val="0070C0"/>
                </a:solidFill>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Quintessential exercises of Tribal sovereignty: regulating Tribal providers employed by the Tribe, paid with Tribal funds, working in a Tribal clinic built on Tribal land, and improving the health of Tribal members through a Tribally-driven solution. </a:t>
            </a:r>
          </a:p>
        </p:txBody>
      </p:sp>
    </p:spTree>
    <p:extLst>
      <p:ext uri="{BB962C8B-B14F-4D97-AF65-F5344CB8AC3E}">
        <p14:creationId xmlns:p14="http://schemas.microsoft.com/office/powerpoint/2010/main" val="425693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Overview of Swinomish Dental Licensing Board</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493615" y="1695450"/>
            <a:ext cx="10766524" cy="4543509"/>
          </a:xfrm>
        </p:spPr>
        <p:txBody>
          <a:bodyPr>
            <a:normAutofit/>
          </a:bodyPr>
          <a:lstStyle/>
          <a:p>
            <a:r>
              <a:rPr lang="en-US" b="1" dirty="0">
                <a:latin typeface="Arial" panose="020B0604020202020204" pitchFamily="34" charset="0"/>
                <a:cs typeface="Arial" panose="020B0604020202020204" pitchFamily="34" charset="0"/>
              </a:rPr>
              <a:t>Swinomish Licensing Board duties:</a:t>
            </a:r>
            <a:endParaRPr lang="en-US" b="1" i="0" u="none" strike="noStrike" baseline="0" dirty="0">
              <a:solidFill>
                <a:srgbClr val="00000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b="0" i="0" u="none" strike="noStrike" baseline="0" dirty="0">
                <a:solidFill>
                  <a:srgbClr val="282833"/>
                </a:solidFill>
                <a:latin typeface="Arial" panose="020B0604020202020204" pitchFamily="34" charset="0"/>
              </a:rPr>
              <a:t>Consult and advise Swinomish Senate and Division of Licensing on technical and policy matters and recommend Licensing Code amendments.</a:t>
            </a:r>
          </a:p>
          <a:p>
            <a:pPr lvl="1">
              <a:buFont typeface="Courier New" panose="02070309020205020404" pitchFamily="49" charset="0"/>
              <a:buChar char="o"/>
            </a:pPr>
            <a:r>
              <a:rPr lang="en-US" b="0" i="0" u="none" strike="noStrike" baseline="0" dirty="0">
                <a:solidFill>
                  <a:srgbClr val="282833"/>
                </a:solidFill>
                <a:latin typeface="Arial" panose="020B0604020202020204" pitchFamily="34" charset="0"/>
              </a:rPr>
              <a:t>Review and approve Division of Licensing procedures and forms.</a:t>
            </a:r>
          </a:p>
          <a:p>
            <a:pPr lvl="1">
              <a:buFont typeface="Courier New" panose="02070309020205020404" pitchFamily="49" charset="0"/>
              <a:buChar char="o"/>
            </a:pPr>
            <a:r>
              <a:rPr lang="en-US" dirty="0">
                <a:solidFill>
                  <a:srgbClr val="282833"/>
                </a:solidFill>
                <a:latin typeface="Arial" panose="020B0604020202020204" pitchFamily="34" charset="0"/>
              </a:rPr>
              <a:t>Conduct hearings and appeals from license or sanctions decisions.</a:t>
            </a:r>
          </a:p>
          <a:p>
            <a:pPr marL="457200" lvl="1" indent="0">
              <a:buNone/>
            </a:pPr>
            <a:endParaRPr lang="en-US" b="0" i="0" u="none" strike="noStrike" baseline="0" dirty="0">
              <a:solidFill>
                <a:srgbClr val="282833"/>
              </a:solidFill>
              <a:latin typeface="Arial" panose="020B0604020202020204" pitchFamily="34" charset="0"/>
            </a:endParaRPr>
          </a:p>
          <a:p>
            <a:r>
              <a:rPr lang="en-US" b="1" dirty="0">
                <a:solidFill>
                  <a:srgbClr val="282833"/>
                </a:solidFill>
                <a:latin typeface="Arial" panose="020B0604020202020204" pitchFamily="34" charset="0"/>
              </a:rPr>
              <a:t>Division of Licensing duties: </a:t>
            </a:r>
          </a:p>
          <a:p>
            <a:pPr lvl="1">
              <a:buFont typeface="Courier New" panose="02070309020205020404" pitchFamily="49" charset="0"/>
              <a:buChar char="o"/>
            </a:pPr>
            <a:r>
              <a:rPr lang="en-US" i="0" u="none" strike="noStrike" baseline="0" dirty="0">
                <a:solidFill>
                  <a:srgbClr val="282833"/>
                </a:solidFill>
                <a:latin typeface="Arial" panose="020B0604020202020204" pitchFamily="34" charset="0"/>
              </a:rPr>
              <a:t>Investigate license application and either issue license, impose conditions on license, or deny applications.</a:t>
            </a:r>
          </a:p>
          <a:p>
            <a:pPr lvl="1">
              <a:buFont typeface="Courier New" panose="02070309020205020404" pitchFamily="49" charset="0"/>
              <a:buChar char="o"/>
            </a:pPr>
            <a:r>
              <a:rPr lang="en-US" dirty="0">
                <a:solidFill>
                  <a:srgbClr val="282833"/>
                </a:solidFill>
                <a:latin typeface="Arial" panose="020B0604020202020204" pitchFamily="34" charset="0"/>
              </a:rPr>
              <a:t>Investigate complaints.</a:t>
            </a:r>
          </a:p>
          <a:p>
            <a:pPr lvl="1">
              <a:buFont typeface="Courier New" panose="02070309020205020404" pitchFamily="49" charset="0"/>
              <a:buChar char="o"/>
            </a:pPr>
            <a:r>
              <a:rPr lang="en-US" i="0" u="none" strike="noStrike" baseline="0" dirty="0">
                <a:solidFill>
                  <a:srgbClr val="282833"/>
                </a:solidFill>
                <a:latin typeface="Arial" panose="020B0604020202020204" pitchFamily="34" charset="0"/>
              </a:rPr>
              <a:t>Take action to protect public or sanction licensees. </a:t>
            </a:r>
          </a:p>
          <a:p>
            <a:pPr lvl="1">
              <a:buFont typeface="Courier New" panose="02070309020205020404" pitchFamily="49" charset="0"/>
              <a:buChar char="o"/>
            </a:pPr>
            <a:endParaRPr lang="en-US" b="0" i="0" u="none" strike="noStrike" baseline="0" dirty="0">
              <a:solidFill>
                <a:srgbClr val="282833"/>
              </a:solidFill>
              <a:latin typeface="Arial" panose="020B0604020202020204" pitchFamily="34" charset="0"/>
            </a:endParaRPr>
          </a:p>
          <a:p>
            <a:pPr lvl="1">
              <a:buFont typeface="Courier New" panose="02070309020205020404" pitchFamily="49" charset="0"/>
              <a:buChar char="o"/>
            </a:pPr>
            <a:endParaRPr lang="en-US" b="0" i="0" u="none" strike="noStrike" baseline="0" dirty="0">
              <a:solidFill>
                <a:srgbClr val="282833"/>
              </a:solidFill>
              <a:latin typeface="Arial" panose="020B0604020202020204" pitchFamily="34" charset="0"/>
            </a:endParaRPr>
          </a:p>
          <a:p>
            <a:pPr marR="0" algn="l"/>
            <a:endParaRPr lang="en-US" sz="2400" b="0" i="0" u="none" strike="noStrike" baseline="0" dirty="0">
              <a:solidFill>
                <a:srgbClr val="282833"/>
              </a:solidFill>
              <a:latin typeface="Arial" panose="020B0604020202020204" pitchFamily="34" charset="0"/>
            </a:endParaRPr>
          </a:p>
          <a:p>
            <a:endParaRPr lang="en-US" dirty="0"/>
          </a:p>
        </p:txBody>
      </p:sp>
    </p:spTree>
    <p:extLst>
      <p:ext uri="{BB962C8B-B14F-4D97-AF65-F5344CB8AC3E}">
        <p14:creationId xmlns:p14="http://schemas.microsoft.com/office/powerpoint/2010/main" val="208148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47286" y="52119"/>
            <a:ext cx="11911748" cy="872100"/>
          </a:xfrm>
        </p:spPr>
        <p:txBody>
          <a:bodyPr vert="horz" lIns="91440" tIns="45720" rIns="91440" bIns="45720" rtlCol="0" anchor="ctr">
            <a:normAutofit fontScale="90000"/>
          </a:bodyPr>
          <a:lstStyle/>
          <a:p>
            <a:pPr algn="ctr">
              <a:lnSpc>
                <a:spcPct val="90000"/>
              </a:lnSpc>
            </a:pPr>
            <a:br>
              <a:rPr kumimoji="0" lang="en-US" sz="28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br>
            <a:r>
              <a:rPr kumimoji="0" lang="en-US" sz="3600" i="0" u="none" strike="noStrike" cap="none" spc="-40" normalizeH="0" noProof="0" dirty="0">
                <a:ln>
                  <a:noFill/>
                </a:ln>
                <a:solidFill>
                  <a:srgbClr val="FFFFFF"/>
                </a:solidFill>
                <a:effectLst/>
                <a:uLnTx/>
                <a:uFillTx/>
                <a:latin typeface="Arial" panose="020B0604020202020204" pitchFamily="34" charset="0"/>
                <a:cs typeface="Arial" panose="020B0604020202020204" pitchFamily="34" charset="0"/>
              </a:rPr>
              <a:t>Overview of Swinomish Dental Licensing</a:t>
            </a:r>
            <a:br>
              <a:rPr lang="en-US" sz="1300" spc="-40" dirty="0">
                <a:solidFill>
                  <a:srgbClr val="FFFFFF"/>
                </a:solidFill>
              </a:rPr>
            </a:br>
            <a:endParaRPr lang="en-US" sz="1300" spc="-40" dirty="0">
              <a:solidFill>
                <a:srgbClr val="FFFFFF"/>
              </a:solidFill>
            </a:endParaRPr>
          </a:p>
        </p:txBody>
      </p:sp>
      <p:pic>
        <p:nvPicPr>
          <p:cNvPr id="11" name="Picture 10">
            <a:extLst>
              <a:ext uri="{FF2B5EF4-FFF2-40B4-BE49-F238E27FC236}">
                <a16:creationId xmlns:a16="http://schemas.microsoft.com/office/drawing/2014/main" id="{C209377F-7A98-CD62-8910-2ED1B4001CAB}"/>
              </a:ext>
            </a:extLst>
          </p:cNvPr>
          <p:cNvPicPr>
            <a:picLocks noChangeAspect="1"/>
          </p:cNvPicPr>
          <p:nvPr/>
        </p:nvPicPr>
        <p:blipFill>
          <a:blip r:embed="rId3"/>
          <a:stretch>
            <a:fillRect/>
          </a:stretch>
        </p:blipFill>
        <p:spPr>
          <a:xfrm>
            <a:off x="9765582" y="6077644"/>
            <a:ext cx="2426418" cy="780356"/>
          </a:xfrm>
          <a:prstGeom prst="rect">
            <a:avLst/>
          </a:prstGeom>
        </p:spPr>
      </p:pic>
      <p:sp>
        <p:nvSpPr>
          <p:cNvPr id="2" name="Content Placeholder 1">
            <a:extLst>
              <a:ext uri="{FF2B5EF4-FFF2-40B4-BE49-F238E27FC236}">
                <a16:creationId xmlns:a16="http://schemas.microsoft.com/office/drawing/2014/main" id="{DB2978BA-B085-AF0F-6021-4079DEC8A9C8}"/>
              </a:ext>
            </a:extLst>
          </p:cNvPr>
          <p:cNvSpPr>
            <a:spLocks noGrp="1"/>
          </p:cNvSpPr>
          <p:nvPr>
            <p:ph sz="quarter" idx="14"/>
          </p:nvPr>
        </p:nvSpPr>
        <p:spPr>
          <a:xfrm>
            <a:off x="426159" y="1342301"/>
            <a:ext cx="10766524" cy="4543509"/>
          </a:xfrm>
        </p:spPr>
        <p:txBody>
          <a:bodyPr>
            <a:normAutofit/>
          </a:bodyPr>
          <a:lstStyle/>
          <a:p>
            <a:pPr algn="l"/>
            <a:endParaRPr lang="en-US" sz="1200" b="0" i="0" u="none" strike="noStrike" baseline="0" dirty="0">
              <a:solidFill>
                <a:srgbClr val="000000"/>
              </a:solidFill>
              <a:latin typeface="Arial" panose="020B0604020202020204" pitchFamily="34" charset="0"/>
            </a:endParaRPr>
          </a:p>
          <a:p>
            <a:pPr marR="0" algn="l"/>
            <a:r>
              <a:rPr lang="en-US" sz="2000" b="0" i="0" u="none" strike="noStrike" baseline="0" dirty="0">
                <a:solidFill>
                  <a:srgbClr val="282833"/>
                </a:solidFill>
                <a:latin typeface="Arial" panose="020B0604020202020204" pitchFamily="34" charset="0"/>
              </a:rPr>
              <a:t>Must meet Tribal minimum standards of character for contact with Indian children or elders.</a:t>
            </a:r>
          </a:p>
          <a:p>
            <a:pPr marR="0" algn="l"/>
            <a:r>
              <a:rPr lang="en-US" sz="2000" b="0" i="0" u="none" strike="noStrike" baseline="0" dirty="0">
                <a:solidFill>
                  <a:srgbClr val="282833"/>
                </a:solidFill>
                <a:latin typeface="Arial" panose="020B0604020202020204" pitchFamily="34" charset="0"/>
              </a:rPr>
              <a:t>Employed by Tribe or eligible for employment when licensed.</a:t>
            </a:r>
          </a:p>
          <a:p>
            <a:pPr marR="0" algn="l"/>
            <a:r>
              <a:rPr lang="en-US" sz="2000" b="0" i="0" u="none" strike="noStrike" baseline="0" dirty="0">
                <a:solidFill>
                  <a:srgbClr val="282833"/>
                </a:solidFill>
                <a:latin typeface="Arial" panose="020B0604020202020204" pitchFamily="34" charset="0"/>
              </a:rPr>
              <a:t>Complete required training and continuing education.</a:t>
            </a:r>
          </a:p>
          <a:p>
            <a:pPr marR="0" algn="l"/>
            <a:r>
              <a:rPr lang="en-US" sz="2000" b="0" i="0" u="none" strike="noStrike" baseline="0" dirty="0">
                <a:solidFill>
                  <a:srgbClr val="282833"/>
                </a:solidFill>
                <a:latin typeface="Arial" panose="020B0604020202020204" pitchFamily="34" charset="0"/>
              </a:rPr>
              <a:t>Demonstrate formal education, training and/or personal or professional experience that would reasonably be expected to result in cultural competence.</a:t>
            </a:r>
          </a:p>
          <a:p>
            <a:pPr marR="0" algn="l"/>
            <a:r>
              <a:rPr lang="en-US" sz="2000" b="0" i="0" u="none" strike="noStrike" baseline="0" dirty="0">
                <a:solidFill>
                  <a:srgbClr val="282833"/>
                </a:solidFill>
                <a:latin typeface="Arial" panose="020B0604020202020204" pitchFamily="34" charset="0"/>
              </a:rPr>
              <a:t>If a Dentist, have experience supervising Dental Therapists or complete an acceptable course on supervision.</a:t>
            </a:r>
          </a:p>
          <a:p>
            <a:pPr marR="0" algn="l"/>
            <a:r>
              <a:rPr lang="en-US" sz="2000" b="0" i="0" u="none" strike="noStrike" baseline="0" dirty="0">
                <a:solidFill>
                  <a:srgbClr val="282833"/>
                </a:solidFill>
                <a:latin typeface="Arial" panose="020B0604020202020204" pitchFamily="34" charset="0"/>
              </a:rPr>
              <a:t>On January 4, 2016, Daniel Kennedy, an experienced Alaska DHAT, joined the Swinomish Dental Team in making history by becoming the first Tribally licensed Dental Therapist providing services in the lower 48 states. </a:t>
            </a:r>
          </a:p>
          <a:p>
            <a:pPr marR="0" algn="l"/>
            <a:endParaRPr lang="en-US" sz="2000" b="0" i="0" u="none" strike="noStrike" baseline="0" dirty="0">
              <a:solidFill>
                <a:srgbClr val="282833"/>
              </a:solidFill>
              <a:latin typeface="Arial" panose="020B0604020202020204" pitchFamily="34" charset="0"/>
            </a:endParaRPr>
          </a:p>
          <a:p>
            <a:pPr marL="457200" lvl="1" indent="0">
              <a:buNone/>
            </a:pPr>
            <a:endParaRPr lang="en-US" b="0" i="0" u="none" strike="noStrike" baseline="0" dirty="0">
              <a:solidFill>
                <a:srgbClr val="282833"/>
              </a:solidFill>
              <a:latin typeface="Arial" panose="020B0604020202020204" pitchFamily="34" charset="0"/>
            </a:endParaRPr>
          </a:p>
          <a:p>
            <a:pPr lvl="1">
              <a:buFont typeface="Courier New" panose="02070309020205020404" pitchFamily="49" charset="0"/>
              <a:buChar char="o"/>
            </a:pPr>
            <a:endParaRPr lang="en-US" b="0" i="0" u="none" strike="noStrike" baseline="0" dirty="0">
              <a:solidFill>
                <a:srgbClr val="282833"/>
              </a:solidFill>
              <a:latin typeface="Arial" panose="020B0604020202020204" pitchFamily="34" charset="0"/>
            </a:endParaRPr>
          </a:p>
          <a:p>
            <a:pPr lvl="1">
              <a:buFont typeface="Courier New" panose="02070309020205020404" pitchFamily="49" charset="0"/>
              <a:buChar char="o"/>
            </a:pPr>
            <a:endParaRPr lang="en-US" b="0" i="0" u="none" strike="noStrike" baseline="0" dirty="0">
              <a:solidFill>
                <a:srgbClr val="282833"/>
              </a:solidFill>
              <a:latin typeface="Arial" panose="020B0604020202020204" pitchFamily="34" charset="0"/>
            </a:endParaRPr>
          </a:p>
          <a:p>
            <a:pPr marR="0" algn="l"/>
            <a:endParaRPr lang="en-US" sz="2400" b="0" i="0" u="none" strike="noStrike" baseline="0" dirty="0">
              <a:solidFill>
                <a:srgbClr val="282833"/>
              </a:solidFill>
              <a:latin typeface="Arial" panose="020B0604020202020204" pitchFamily="34" charset="0"/>
            </a:endParaRPr>
          </a:p>
          <a:p>
            <a:endParaRPr lang="en-US" dirty="0"/>
          </a:p>
        </p:txBody>
      </p:sp>
    </p:spTree>
    <p:extLst>
      <p:ext uri="{BB962C8B-B14F-4D97-AF65-F5344CB8AC3E}">
        <p14:creationId xmlns:p14="http://schemas.microsoft.com/office/powerpoint/2010/main" val="1837725353"/>
      </p:ext>
    </p:extLst>
  </p:cSld>
  <p:clrMapOvr>
    <a:masterClrMapping/>
  </p:clrMapOvr>
</p:sld>
</file>

<file path=ppt/theme/theme1.xml><?xml version="1.0" encoding="utf-8"?>
<a:theme xmlns:a="http://schemas.openxmlformats.org/drawingml/2006/main" name="ColorBlock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7b7b943-38aa-4a3c-b83f-7cc19598b7d8" xsi:nil="true"/>
    <_activity xmlns="77b7b943-38aa-4a3c-b83f-7cc19598b7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161BBD90ACDC42883AC6B4C69CAECA" ma:contentTypeVersion="15" ma:contentTypeDescription="Create a new document." ma:contentTypeScope="" ma:versionID="ef7dc8c607b456ae1a450b1c8a55eb6c">
  <xsd:schema xmlns:xsd="http://www.w3.org/2001/XMLSchema" xmlns:xs="http://www.w3.org/2001/XMLSchema" xmlns:p="http://schemas.microsoft.com/office/2006/metadata/properties" xmlns:ns3="77b7b943-38aa-4a3c-b83f-7cc19598b7d8" xmlns:ns4="be1b1147-3366-4334-b6e3-19923137fd15" targetNamespace="http://schemas.microsoft.com/office/2006/metadata/properties" ma:root="true" ma:fieldsID="6c598f15c9adf300318985706c9c5456" ns3:_="" ns4:_="">
    <xsd:import namespace="77b7b943-38aa-4a3c-b83f-7cc19598b7d8"/>
    <xsd:import namespace="be1b1147-3366-4334-b6e3-19923137fd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7b943-38aa-4a3c-b83f-7cc19598b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b1147-3366-4334-b6e3-19923137fd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77b7b943-38aa-4a3c-b83f-7cc19598b7d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e1b1147-3366-4334-b6e3-19923137fd15"/>
    <ds:schemaRef ds:uri="http://www.w3.org/XML/1998/namespace"/>
    <ds:schemaRef ds:uri="http://purl.org/dc/dcmityp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472377AA-197B-4834-94C9-A7C186892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b7b943-38aa-4a3c-b83f-7cc19598b7d8"/>
    <ds:schemaRef ds:uri="be1b1147-3366-4334-b6e3-19923137f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1775</TotalTime>
  <Words>2096</Words>
  <Application>Microsoft Office PowerPoint</Application>
  <PresentationFormat>Widescreen</PresentationFormat>
  <Paragraphs>147</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Next LT Pro</vt:lpstr>
      <vt:lpstr>Calibri</vt:lpstr>
      <vt:lpstr>CIDFont+F1</vt:lpstr>
      <vt:lpstr>Courier New</vt:lpstr>
      <vt:lpstr>Symbol</vt:lpstr>
      <vt:lpstr>ColorBlockVTI</vt:lpstr>
      <vt:lpstr>A Case Study: Swinomish Tribal Sovereignty in action to implement Dental Health Aide Therapists (DHATs)</vt:lpstr>
      <vt:lpstr>Overview</vt:lpstr>
      <vt:lpstr> A Native Solution to Oral Health Disparities Among Native Americans </vt:lpstr>
      <vt:lpstr> Dental Health Aide Therapists (DHATs)/Dental Therapists </vt:lpstr>
      <vt:lpstr> Analysis of Adding a Dental Therapist to the Swinomish Dental Clinic </vt:lpstr>
      <vt:lpstr> Political Road to Self-Governance Implementation of  Dental Therapists  </vt:lpstr>
      <vt:lpstr> Swinomish Dental Licensing Regulatory Framework </vt:lpstr>
      <vt:lpstr> Overview of Swinomish Dental Licensing Board </vt:lpstr>
      <vt:lpstr> Overview of Swinomish Dental Licensing </vt:lpstr>
      <vt:lpstr> Evolution of Swinomish Dental Clinic </vt:lpstr>
      <vt:lpstr> Washington Authorization of Dental Health Aide Therapists  </vt:lpstr>
      <vt:lpstr> Washington Medicaid Reimbursement for Dental Therapists </vt:lpstr>
      <vt:lpstr> 9th Circuit Reverses Trump Administration Decision to Deny Medicaid Reimbursement for Dental Therapists </vt:lpstr>
      <vt:lpstr> Washington Expansion of Dental Therapists Beyond the Reservation  </vt:lpstr>
      <vt:lpstr> Successful Impacts of Dental Therapists at Swinomish </vt:lpstr>
      <vt:lpstr> Swinomish and Skagit Valley College  dəxʷx̌ayəbus Dental Therapy Education Program </vt:lpstr>
      <vt:lpstr>  Swinomish Indian Tribal Community Dental Therapy Journey</vt:lpstr>
      <vt:lpstr> Remaining Needs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Swinomish Tribal Sovereignty in action to implement Dental Health Aide Therapists (DHATs)</dc:title>
  <dc:creator>Sarah Sullivan</dc:creator>
  <cp:lastModifiedBy>Sarah Sullivan</cp:lastModifiedBy>
  <cp:revision>5</cp:revision>
  <dcterms:created xsi:type="dcterms:W3CDTF">2023-09-26T19:25:31Z</dcterms:created>
  <dcterms:modified xsi:type="dcterms:W3CDTF">2023-09-28T19:43:05Z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0x010100CC161BBD90ACDC42883AC6B4C69CAECA</vt:lpwstr>
  </property>
</Properties>
</file>